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92" r:id="rId4"/>
    <p:sldId id="263" r:id="rId5"/>
    <p:sldId id="283" r:id="rId6"/>
    <p:sldId id="284" r:id="rId7"/>
    <p:sldId id="290" r:id="rId8"/>
    <p:sldId id="285" r:id="rId9"/>
    <p:sldId id="286" r:id="rId10"/>
    <p:sldId id="287" r:id="rId11"/>
    <p:sldId id="288" r:id="rId12"/>
    <p:sldId id="289" r:id="rId13"/>
    <p:sldId id="291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9701753-670D-4A37-BD9C-7B21E2463797}">
  <a:tblStyle styleId="{D9701753-670D-4A37-BD9C-7B21E246379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5" autoAdjust="0"/>
  </p:normalViewPr>
  <p:slideViewPr>
    <p:cSldViewPr snapToGrid="0" snapToObjects="1">
      <p:cViewPr varScale="1">
        <p:scale>
          <a:sx n="102" d="100"/>
          <a:sy n="102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52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118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053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5124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73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648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ko-KR" dirty="0"/>
              <a:t> </a:t>
            </a:r>
            <a:r>
              <a:rPr lang="ko-KR" altLang="en-US" dirty="0"/>
              <a:t>캐릭터 안에 철심을 감은 </a:t>
            </a:r>
            <a:r>
              <a:rPr lang="ko-KR" altLang="en-US" dirty="0" err="1"/>
              <a:t>코일이있다</a:t>
            </a:r>
            <a:r>
              <a:rPr lang="en-US" altLang="ko-KR" dirty="0"/>
              <a:t>. </a:t>
            </a:r>
            <a:r>
              <a:rPr lang="ko-KR" altLang="en-US" dirty="0"/>
              <a:t>이때 전원을 공급하면 자석의 성질을 </a:t>
            </a:r>
            <a:r>
              <a:rPr lang="ko-KR" altLang="en-US" dirty="0" err="1"/>
              <a:t>갖게됨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363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캐릭터 </a:t>
            </a:r>
            <a:r>
              <a:rPr lang="en-US" altLang="ko-KR" dirty="0"/>
              <a:t>2</a:t>
            </a:r>
            <a:r>
              <a:rPr lang="ko-KR" altLang="en-US" dirty="0"/>
              <a:t>가지가 존재</a:t>
            </a:r>
            <a:r>
              <a:rPr lang="en-US" altLang="ko-KR" dirty="0"/>
              <a:t>. (</a:t>
            </a:r>
            <a:r>
              <a:rPr lang="ko-KR" altLang="en-US" dirty="0"/>
              <a:t>둘다 로봇</a:t>
            </a:r>
            <a:r>
              <a:rPr lang="en-US" altLang="ko-KR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err="1"/>
              <a:t>시리와</a:t>
            </a:r>
            <a:r>
              <a:rPr lang="ko-KR" altLang="en-US" dirty="0"/>
              <a:t> </a:t>
            </a:r>
            <a:r>
              <a:rPr lang="en-US" altLang="ko-KR" dirty="0"/>
              <a:t>503.</a:t>
            </a:r>
          </a:p>
          <a:p>
            <a:pPr>
              <a:spcBef>
                <a:spcPts val="0"/>
              </a:spcBef>
              <a:buNone/>
            </a:pPr>
            <a:endParaRPr lang="en-US" altLang="ko-KR" dirty="0"/>
          </a:p>
          <a:p>
            <a:pPr>
              <a:spcBef>
                <a:spcPts val="0"/>
              </a:spcBef>
              <a:buNone/>
            </a:pPr>
            <a:endParaRPr lang="en-US" altLang="ko-KR" dirty="0"/>
          </a:p>
          <a:p>
            <a:pPr>
              <a:spcBef>
                <a:spcPts val="0"/>
              </a:spcBef>
              <a:buNone/>
            </a:pPr>
            <a:r>
              <a:rPr lang="ko-KR" altLang="en-US" dirty="0"/>
              <a:t>전자석 </a:t>
            </a:r>
            <a:r>
              <a:rPr lang="en-US" altLang="ko-KR" dirty="0"/>
              <a:t>–&gt; </a:t>
            </a:r>
            <a:r>
              <a:rPr lang="ko-KR" altLang="en-US" dirty="0"/>
              <a:t>캐릭터 안에 철심을 감은 코일이 있다</a:t>
            </a:r>
            <a:r>
              <a:rPr lang="en-US" altLang="ko-KR" dirty="0"/>
              <a:t>. </a:t>
            </a:r>
            <a:r>
              <a:rPr lang="ko-KR" altLang="en-US" dirty="0"/>
              <a:t>이때 전원을 공급하면 자석의 성질을 </a:t>
            </a:r>
            <a:r>
              <a:rPr lang="ko-KR" altLang="en-US" dirty="0" err="1"/>
              <a:t>갖게됨</a:t>
            </a:r>
            <a:r>
              <a:rPr lang="en-US" altLang="ko-KR" dirty="0"/>
              <a:t>.</a:t>
            </a:r>
          </a:p>
          <a:p>
            <a:pPr>
              <a:spcBef>
                <a:spcPts val="0"/>
              </a:spcBef>
              <a:buNone/>
            </a:pPr>
            <a:endParaRPr lang="en-US" altLang="ko-KR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35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33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30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51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600"/>
            </a:lvl1pPr>
            <a:lvl2pPr>
              <a:spcBef>
                <a:spcPts val="0"/>
              </a:spcBef>
              <a:buSzPct val="100000"/>
              <a:defRPr sz="3600"/>
            </a:lvl2pPr>
            <a:lvl3pPr>
              <a:spcBef>
                <a:spcPts val="0"/>
              </a:spcBef>
              <a:buSzPct val="100000"/>
              <a:defRPr sz="3600"/>
            </a:lvl3pPr>
            <a:lvl4pPr>
              <a:spcBef>
                <a:spcPts val="0"/>
              </a:spcBef>
              <a:buSzPct val="100000"/>
              <a:defRPr sz="3600"/>
            </a:lvl4pPr>
            <a:lvl5pPr>
              <a:spcBef>
                <a:spcPts val="0"/>
              </a:spcBef>
              <a:buSzPct val="100000"/>
              <a:defRPr sz="3600"/>
            </a:lvl5pPr>
            <a:lvl6pPr>
              <a:spcBef>
                <a:spcPts val="0"/>
              </a:spcBef>
              <a:buSzPct val="100000"/>
              <a:defRPr sz="3600"/>
            </a:lvl6pPr>
            <a:lvl7pPr>
              <a:spcBef>
                <a:spcPts val="0"/>
              </a:spcBef>
              <a:buSzPct val="100000"/>
              <a:defRPr sz="3600"/>
            </a:lvl7pPr>
            <a:lvl8pPr>
              <a:spcBef>
                <a:spcPts val="0"/>
              </a:spcBef>
              <a:buSzPct val="100000"/>
              <a:defRPr sz="3600"/>
            </a:lvl8pPr>
            <a:lvl9pPr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10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778">
            <a:extLst>
              <a:ext uri="{FF2B5EF4-FFF2-40B4-BE49-F238E27FC236}">
                <a16:creationId xmlns:a16="http://schemas.microsoft.com/office/drawing/2014/main" id="{5E3F86DB-D92C-45D9-AF90-8556BD53F60A}"/>
              </a:ext>
            </a:extLst>
          </p:cNvPr>
          <p:cNvGrpSpPr/>
          <p:nvPr userDrawn="1"/>
        </p:nvGrpSpPr>
        <p:grpSpPr>
          <a:xfrm>
            <a:off x="1175239" y="3459503"/>
            <a:ext cx="452420" cy="433992"/>
            <a:chOff x="5233525" y="4954450"/>
            <a:chExt cx="538275" cy="516350"/>
          </a:xfrm>
        </p:grpSpPr>
        <p:sp>
          <p:nvSpPr>
            <p:cNvPr id="6" name="Shape 779">
              <a:extLst>
                <a:ext uri="{FF2B5EF4-FFF2-40B4-BE49-F238E27FC236}">
                  <a16:creationId xmlns:a16="http://schemas.microsoft.com/office/drawing/2014/main" id="{9A59A24E-1A3A-495D-BFAC-DF2B5FDCC943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80">
              <a:extLst>
                <a:ext uri="{FF2B5EF4-FFF2-40B4-BE49-F238E27FC236}">
                  <a16:creationId xmlns:a16="http://schemas.microsoft.com/office/drawing/2014/main" id="{C915BAAF-6E7B-439A-B539-2A4E67562138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781">
              <a:extLst>
                <a:ext uri="{FF2B5EF4-FFF2-40B4-BE49-F238E27FC236}">
                  <a16:creationId xmlns:a16="http://schemas.microsoft.com/office/drawing/2014/main" id="{94553519-8D9E-488C-AE52-01CA580B8A4E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82">
              <a:extLst>
                <a:ext uri="{FF2B5EF4-FFF2-40B4-BE49-F238E27FC236}">
                  <a16:creationId xmlns:a16="http://schemas.microsoft.com/office/drawing/2014/main" id="{93D9B7C8-359F-4FE7-9027-665AFCF4C39C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783">
              <a:extLst>
                <a:ext uri="{FF2B5EF4-FFF2-40B4-BE49-F238E27FC236}">
                  <a16:creationId xmlns:a16="http://schemas.microsoft.com/office/drawing/2014/main" id="{D7ABE23A-8EF5-485B-9C5A-D55DE62A6BD1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784">
              <a:extLst>
                <a:ext uri="{FF2B5EF4-FFF2-40B4-BE49-F238E27FC236}">
                  <a16:creationId xmlns:a16="http://schemas.microsoft.com/office/drawing/2014/main" id="{7423E353-F4AA-49EE-B39B-1F58D9D9F1E6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785">
              <a:extLst>
                <a:ext uri="{FF2B5EF4-FFF2-40B4-BE49-F238E27FC236}">
                  <a16:creationId xmlns:a16="http://schemas.microsoft.com/office/drawing/2014/main" id="{C257E019-EBFF-49F1-A841-5417459CC664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786">
              <a:extLst>
                <a:ext uri="{FF2B5EF4-FFF2-40B4-BE49-F238E27FC236}">
                  <a16:creationId xmlns:a16="http://schemas.microsoft.com/office/drawing/2014/main" id="{2AC1A97E-10AE-4EC3-9C1F-DCE94CF6958D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787">
              <a:extLst>
                <a:ext uri="{FF2B5EF4-FFF2-40B4-BE49-F238E27FC236}">
                  <a16:creationId xmlns:a16="http://schemas.microsoft.com/office/drawing/2014/main" id="{B8DF594B-B1D8-4034-90F5-F95D79E359E8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88">
              <a:extLst>
                <a:ext uri="{FF2B5EF4-FFF2-40B4-BE49-F238E27FC236}">
                  <a16:creationId xmlns:a16="http://schemas.microsoft.com/office/drawing/2014/main" id="{3E420085-30B0-4FEF-8E06-378021ABFEED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89">
              <a:extLst>
                <a:ext uri="{FF2B5EF4-FFF2-40B4-BE49-F238E27FC236}">
                  <a16:creationId xmlns:a16="http://schemas.microsoft.com/office/drawing/2014/main" id="{CA929A56-24E1-43E6-8504-B27A85116300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0" y="542789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17475" y="339830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27" name="Shape 27"/>
          <p:cNvCxnSpPr/>
          <p:nvPr/>
        </p:nvCxnSpPr>
        <p:spPr>
          <a:xfrm>
            <a:off x="5265650" y="542789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7" name="Shape 778">
            <a:extLst>
              <a:ext uri="{FF2B5EF4-FFF2-40B4-BE49-F238E27FC236}">
                <a16:creationId xmlns:a16="http://schemas.microsoft.com/office/drawing/2014/main" id="{B2133D12-C5F2-4752-A255-F6EFDD350051}"/>
              </a:ext>
            </a:extLst>
          </p:cNvPr>
          <p:cNvGrpSpPr/>
          <p:nvPr userDrawn="1"/>
        </p:nvGrpSpPr>
        <p:grpSpPr>
          <a:xfrm>
            <a:off x="817475" y="339830"/>
            <a:ext cx="405898" cy="394200"/>
            <a:chOff x="5233525" y="4954450"/>
            <a:chExt cx="538275" cy="516350"/>
          </a:xfrm>
        </p:grpSpPr>
        <p:sp>
          <p:nvSpPr>
            <p:cNvPr id="8" name="Shape 779">
              <a:extLst>
                <a:ext uri="{FF2B5EF4-FFF2-40B4-BE49-F238E27FC236}">
                  <a16:creationId xmlns:a16="http://schemas.microsoft.com/office/drawing/2014/main" id="{13995AE5-E417-4D15-AF92-25A4BECDF481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780">
              <a:extLst>
                <a:ext uri="{FF2B5EF4-FFF2-40B4-BE49-F238E27FC236}">
                  <a16:creationId xmlns:a16="http://schemas.microsoft.com/office/drawing/2014/main" id="{10A72321-5086-4990-9037-B932C54B09CE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781">
              <a:extLst>
                <a:ext uri="{FF2B5EF4-FFF2-40B4-BE49-F238E27FC236}">
                  <a16:creationId xmlns:a16="http://schemas.microsoft.com/office/drawing/2014/main" id="{307514D0-C7FC-45AF-87D4-45F55A1B8C5E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782">
              <a:extLst>
                <a:ext uri="{FF2B5EF4-FFF2-40B4-BE49-F238E27FC236}">
                  <a16:creationId xmlns:a16="http://schemas.microsoft.com/office/drawing/2014/main" id="{4BC8207C-7047-404D-B34B-5514F5D9BFDD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83">
              <a:extLst>
                <a:ext uri="{FF2B5EF4-FFF2-40B4-BE49-F238E27FC236}">
                  <a16:creationId xmlns:a16="http://schemas.microsoft.com/office/drawing/2014/main" id="{7743EF04-B2FC-49D9-B2A2-434F4A3E12E9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784">
              <a:extLst>
                <a:ext uri="{FF2B5EF4-FFF2-40B4-BE49-F238E27FC236}">
                  <a16:creationId xmlns:a16="http://schemas.microsoft.com/office/drawing/2014/main" id="{E874C700-ED00-4B94-93A9-92188065655E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785">
              <a:extLst>
                <a:ext uri="{FF2B5EF4-FFF2-40B4-BE49-F238E27FC236}">
                  <a16:creationId xmlns:a16="http://schemas.microsoft.com/office/drawing/2014/main" id="{D358B3A3-C750-499D-A347-D7F812F50A48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786">
              <a:extLst>
                <a:ext uri="{FF2B5EF4-FFF2-40B4-BE49-F238E27FC236}">
                  <a16:creationId xmlns:a16="http://schemas.microsoft.com/office/drawing/2014/main" id="{7FFDFF76-ECF9-4B59-9D97-7DBBAD735A46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787">
              <a:extLst>
                <a:ext uri="{FF2B5EF4-FFF2-40B4-BE49-F238E27FC236}">
                  <a16:creationId xmlns:a16="http://schemas.microsoft.com/office/drawing/2014/main" id="{5944BD05-0C29-4AAA-97A3-72540ED49C1D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788">
              <a:extLst>
                <a:ext uri="{FF2B5EF4-FFF2-40B4-BE49-F238E27FC236}">
                  <a16:creationId xmlns:a16="http://schemas.microsoft.com/office/drawing/2014/main" id="{1C18DD4E-37C7-4D70-AE64-6A28C625A83B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89">
              <a:extLst>
                <a:ext uri="{FF2B5EF4-FFF2-40B4-BE49-F238E27FC236}">
                  <a16:creationId xmlns:a16="http://schemas.microsoft.com/office/drawing/2014/main" id="{F157CFE5-D21E-4DE8-A207-663EABA035A4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8" name="Shape 23">
            <a:extLst>
              <a:ext uri="{FF2B5EF4-FFF2-40B4-BE49-F238E27FC236}">
                <a16:creationId xmlns:a16="http://schemas.microsoft.com/office/drawing/2014/main" id="{18BD86DA-372A-461B-9586-54211CF28A71}"/>
              </a:ext>
            </a:extLst>
          </p:cNvPr>
          <p:cNvCxnSpPr/>
          <p:nvPr userDrawn="1"/>
        </p:nvCxnSpPr>
        <p:spPr>
          <a:xfrm>
            <a:off x="0" y="542789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Shape 24">
            <a:extLst>
              <a:ext uri="{FF2B5EF4-FFF2-40B4-BE49-F238E27FC236}">
                <a16:creationId xmlns:a16="http://schemas.microsoft.com/office/drawing/2014/main" id="{C1B1410D-F709-427B-A930-079211C6784E}"/>
              </a:ext>
            </a:extLst>
          </p:cNvPr>
          <p:cNvSpPr/>
          <p:nvPr userDrawn="1"/>
        </p:nvSpPr>
        <p:spPr>
          <a:xfrm>
            <a:off x="817475" y="339830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27">
            <a:extLst>
              <a:ext uri="{FF2B5EF4-FFF2-40B4-BE49-F238E27FC236}">
                <a16:creationId xmlns:a16="http://schemas.microsoft.com/office/drawing/2014/main" id="{637E771C-CD66-40D8-9C65-C3D69CC9799B}"/>
              </a:ext>
            </a:extLst>
          </p:cNvPr>
          <p:cNvCxnSpPr/>
          <p:nvPr userDrawn="1"/>
        </p:nvCxnSpPr>
        <p:spPr>
          <a:xfrm>
            <a:off x="5265650" y="542789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3" name="Shape 778">
            <a:extLst>
              <a:ext uri="{FF2B5EF4-FFF2-40B4-BE49-F238E27FC236}">
                <a16:creationId xmlns:a16="http://schemas.microsoft.com/office/drawing/2014/main" id="{85C09084-C488-457A-BB42-13F77C50776B}"/>
              </a:ext>
            </a:extLst>
          </p:cNvPr>
          <p:cNvGrpSpPr/>
          <p:nvPr userDrawn="1"/>
        </p:nvGrpSpPr>
        <p:grpSpPr>
          <a:xfrm>
            <a:off x="817475" y="339830"/>
            <a:ext cx="405898" cy="394200"/>
            <a:chOff x="5233525" y="4954450"/>
            <a:chExt cx="538275" cy="516350"/>
          </a:xfrm>
        </p:grpSpPr>
        <p:sp>
          <p:nvSpPr>
            <p:cNvPr id="14" name="Shape 779">
              <a:extLst>
                <a:ext uri="{FF2B5EF4-FFF2-40B4-BE49-F238E27FC236}">
                  <a16:creationId xmlns:a16="http://schemas.microsoft.com/office/drawing/2014/main" id="{EF718A64-EB66-4089-93E4-27E9AACB58AA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780">
              <a:extLst>
                <a:ext uri="{FF2B5EF4-FFF2-40B4-BE49-F238E27FC236}">
                  <a16:creationId xmlns:a16="http://schemas.microsoft.com/office/drawing/2014/main" id="{C65A39DB-BD26-4ED1-BA4A-CF7E98645FB7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781">
              <a:extLst>
                <a:ext uri="{FF2B5EF4-FFF2-40B4-BE49-F238E27FC236}">
                  <a16:creationId xmlns:a16="http://schemas.microsoft.com/office/drawing/2014/main" id="{9B805393-E42B-4EDA-A90F-E411783DEC2D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782">
              <a:extLst>
                <a:ext uri="{FF2B5EF4-FFF2-40B4-BE49-F238E27FC236}">
                  <a16:creationId xmlns:a16="http://schemas.microsoft.com/office/drawing/2014/main" id="{7679BCB1-A1E3-4C3C-88CC-FB0019B1FCE1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83">
              <a:extLst>
                <a:ext uri="{FF2B5EF4-FFF2-40B4-BE49-F238E27FC236}">
                  <a16:creationId xmlns:a16="http://schemas.microsoft.com/office/drawing/2014/main" id="{547CD0BE-0F72-4C8C-ABA1-8F69FB229CE7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84">
              <a:extLst>
                <a:ext uri="{FF2B5EF4-FFF2-40B4-BE49-F238E27FC236}">
                  <a16:creationId xmlns:a16="http://schemas.microsoft.com/office/drawing/2014/main" id="{E19D020C-DC41-4F68-88BD-4E1D0B280B3C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785">
              <a:extLst>
                <a:ext uri="{FF2B5EF4-FFF2-40B4-BE49-F238E27FC236}">
                  <a16:creationId xmlns:a16="http://schemas.microsoft.com/office/drawing/2014/main" id="{5A9C0110-DAD3-4214-8765-637C2BA21C9C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786">
              <a:extLst>
                <a:ext uri="{FF2B5EF4-FFF2-40B4-BE49-F238E27FC236}">
                  <a16:creationId xmlns:a16="http://schemas.microsoft.com/office/drawing/2014/main" id="{FCC73C12-E2B3-4FFE-853F-E381710C9EDF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787">
              <a:extLst>
                <a:ext uri="{FF2B5EF4-FFF2-40B4-BE49-F238E27FC236}">
                  <a16:creationId xmlns:a16="http://schemas.microsoft.com/office/drawing/2014/main" id="{77E732E2-0619-4F57-86C2-6EBA5FF6CE07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788">
              <a:extLst>
                <a:ext uri="{FF2B5EF4-FFF2-40B4-BE49-F238E27FC236}">
                  <a16:creationId xmlns:a16="http://schemas.microsoft.com/office/drawing/2014/main" id="{9683A898-7B4F-4362-A5EA-37A8843223F7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789">
              <a:extLst>
                <a:ext uri="{FF2B5EF4-FFF2-40B4-BE49-F238E27FC236}">
                  <a16:creationId xmlns:a16="http://schemas.microsoft.com/office/drawing/2014/main" id="{B7E17EAD-26E8-442A-A7C8-4A2833B6C8CB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097369" y="1991850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Quattrocento Sans"/>
              </a:rPr>
              <a:t>Room 503</a:t>
            </a:r>
            <a:endParaRPr lang="en" dirty="0">
              <a:latin typeface="Quattrocento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93BC5-2B0C-4A0E-A9B8-E78776B76922}"/>
              </a:ext>
            </a:extLst>
          </p:cNvPr>
          <p:cNvSpPr txBox="1"/>
          <p:nvPr/>
        </p:nvSpPr>
        <p:spPr>
          <a:xfrm>
            <a:off x="5621068" y="3870376"/>
            <a:ext cx="3495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Quattrocento Sans"/>
              </a:rPr>
              <a:t>2012180002 </a:t>
            </a:r>
            <a:r>
              <a:rPr lang="ko-KR" altLang="en-US" sz="2800" dirty="0">
                <a:latin typeface="Quattrocento Sans"/>
              </a:rPr>
              <a:t>양기석</a:t>
            </a:r>
            <a:endParaRPr lang="en-US" altLang="ko-KR" sz="2800" dirty="0">
              <a:latin typeface="Quattrocento Sans"/>
            </a:endParaRPr>
          </a:p>
          <a:p>
            <a:r>
              <a:rPr lang="en-US" altLang="ko-KR" sz="2800" dirty="0">
                <a:latin typeface="Quattrocento Sans"/>
              </a:rPr>
              <a:t>2015182002 </a:t>
            </a:r>
            <a:r>
              <a:rPr lang="ko-KR" altLang="en-US" sz="2800" dirty="0">
                <a:latin typeface="Quattrocento Sans"/>
              </a:rPr>
              <a:t>고동현</a:t>
            </a:r>
            <a:endParaRPr lang="en-US" altLang="ko-KR" sz="2800" dirty="0">
              <a:latin typeface="Quattrocento Sans"/>
            </a:endParaRPr>
          </a:p>
          <a:p>
            <a:endParaRPr lang="ko-KR" altLang="en-US" sz="2800" dirty="0">
              <a:latin typeface="Quattrocento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기술적요소 </a:t>
            </a:r>
            <a:r>
              <a:rPr lang="en-US" altLang="ko-KR" dirty="0"/>
              <a:t>- </a:t>
            </a:r>
            <a:r>
              <a:rPr lang="ko-KR" altLang="en-US" dirty="0"/>
              <a:t>서버</a:t>
            </a:r>
            <a:endParaRPr lang="en" dirty="0"/>
          </a:p>
        </p:txBody>
      </p:sp>
      <p:sp>
        <p:nvSpPr>
          <p:cNvPr id="3" name="텍스트 상자 5">
            <a:extLst>
              <a:ext uri="{FF2B5EF4-FFF2-40B4-BE49-F238E27FC236}">
                <a16:creationId xmlns:a16="http://schemas.microsoft.com/office/drawing/2014/main" id="{0C146471-FD7A-4C69-81D8-1C11ADEA5E08}"/>
              </a:ext>
            </a:extLst>
          </p:cNvPr>
          <p:cNvSpPr txBox="1">
            <a:spLocks/>
          </p:cNvSpPr>
          <p:nvPr/>
        </p:nvSpPr>
        <p:spPr>
          <a:xfrm>
            <a:off x="1139548" y="1601612"/>
            <a:ext cx="8240202" cy="19402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IOCP</a:t>
            </a:r>
            <a:r>
              <a:rPr lang="ko-KR" altLang="en-US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를 이용한 서버구현</a:t>
            </a:r>
            <a:endParaRPr lang="en-US" altLang="ko-KR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로그인 시스템 구현</a:t>
            </a:r>
            <a:endParaRPr lang="en-US" altLang="ko-KR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24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DataBase</a:t>
            </a:r>
            <a:r>
              <a:rPr lang="ko-KR" altLang="en-US" sz="2400" dirty="0">
                <a:solidFill>
                  <a:schemeClr val="tx1"/>
                </a:solidFill>
                <a:latin typeface="Quattrocento Sans"/>
                <a:ea typeface="맑은 고딕" charset="0"/>
              </a:rPr>
              <a:t>와 연동을 통한 스테이지 이어하기</a:t>
            </a: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2033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플랫폼 및 개발환경</a:t>
            </a:r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819AE-F567-4B48-97F1-FB7F80C45B69}"/>
              </a:ext>
            </a:extLst>
          </p:cNvPr>
          <p:cNvSpPr txBox="1">
            <a:spLocks/>
          </p:cNvSpPr>
          <p:nvPr/>
        </p:nvSpPr>
        <p:spPr>
          <a:xfrm>
            <a:off x="895391" y="1064048"/>
            <a:ext cx="7867567" cy="378565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DirectX 12</a:t>
            </a: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GitHub</a:t>
            </a: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Visual Studio 2017</a:t>
            </a: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Windows OS</a:t>
            </a: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en-US" altLang="ko-KR" sz="2400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</a:t>
            </a:r>
            <a:r>
              <a:rPr lang="en-US" altLang="ko-KR" sz="24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Mssql</a:t>
            </a: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  </a:t>
            </a: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3844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개발일정</a:t>
            </a:r>
            <a:endParaRPr lang="en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84A0A81-B1A8-4151-BB35-7B5B55C56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60442"/>
              </p:ext>
            </p:extLst>
          </p:nvPr>
        </p:nvGraphicFramePr>
        <p:xfrm>
          <a:off x="314326" y="1068958"/>
          <a:ext cx="8515348" cy="378074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5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80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0971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개발일정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1월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2월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3월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4월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5월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6월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7월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>
                          <a:latin typeface="Quattrocento Sans"/>
                        </a:rPr>
                        <a:t>8월</a:t>
                      </a:r>
                      <a:endParaRPr lang="ko-KR" altLang="en-US" sz="1800" b="1" kern="1200" cap="none" dirty="0">
                        <a:solidFill>
                          <a:schemeClr val="tx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33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프레임워크 제작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2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모델 애니메이션 </a:t>
                      </a:r>
                      <a:endParaRPr lang="ko-KR" altLang="en-US" sz="1400" kern="1200" cap="none" dirty="0">
                        <a:latin typeface="Quattrocento Sans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임포트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맵 제작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11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쉐이더 효과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9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게임 콘텐츠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64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UI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rowSpan="5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b="0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597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서버 프레임워크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충돌 체크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0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>
                          <a:latin typeface="Quattrocento Sans"/>
                        </a:rPr>
                        <a:t>서버 동기화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78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kern="1200" cap="none" dirty="0">
                          <a:latin typeface="Quattrocento Sans"/>
                        </a:rPr>
                        <a:t>디버깅 및 테스트</a:t>
                      </a:r>
                      <a:endParaRPr lang="ko-KR" altLang="en-US" sz="1400" b="1" kern="1200" cap="none" dirty="0">
                        <a:solidFill>
                          <a:schemeClr val="bg1"/>
                        </a:solidFill>
                        <a:latin typeface="Quattrocento Sans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" name="도형 8">
            <a:extLst>
              <a:ext uri="{FF2B5EF4-FFF2-40B4-BE49-F238E27FC236}">
                <a16:creationId xmlns:a16="http://schemas.microsoft.com/office/drawing/2014/main" id="{050763B8-FDEE-4611-9227-28EFEDF590B5}"/>
              </a:ext>
            </a:extLst>
          </p:cNvPr>
          <p:cNvSpPr>
            <a:spLocks/>
          </p:cNvSpPr>
          <p:nvPr/>
        </p:nvSpPr>
        <p:spPr>
          <a:xfrm>
            <a:off x="2009775" y="1504950"/>
            <a:ext cx="2562225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27" name="도형 8">
            <a:extLst>
              <a:ext uri="{FF2B5EF4-FFF2-40B4-BE49-F238E27FC236}">
                <a16:creationId xmlns:a16="http://schemas.microsoft.com/office/drawing/2014/main" id="{7CFE85FA-793E-4AED-9CFC-1E60FEF90C78}"/>
              </a:ext>
            </a:extLst>
          </p:cNvPr>
          <p:cNvSpPr>
            <a:spLocks/>
          </p:cNvSpPr>
          <p:nvPr/>
        </p:nvSpPr>
        <p:spPr>
          <a:xfrm>
            <a:off x="3724275" y="1898231"/>
            <a:ext cx="2562225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28" name="도형 8">
            <a:extLst>
              <a:ext uri="{FF2B5EF4-FFF2-40B4-BE49-F238E27FC236}">
                <a16:creationId xmlns:a16="http://schemas.microsoft.com/office/drawing/2014/main" id="{987EC776-1541-4885-8BC0-8BABD4BE2382}"/>
              </a:ext>
            </a:extLst>
          </p:cNvPr>
          <p:cNvSpPr>
            <a:spLocks/>
          </p:cNvSpPr>
          <p:nvPr/>
        </p:nvSpPr>
        <p:spPr>
          <a:xfrm>
            <a:off x="4572000" y="2301037"/>
            <a:ext cx="1714499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29" name="도형 8">
            <a:extLst>
              <a:ext uri="{FF2B5EF4-FFF2-40B4-BE49-F238E27FC236}">
                <a16:creationId xmlns:a16="http://schemas.microsoft.com/office/drawing/2014/main" id="{09AECD85-8616-49D1-9F5A-96DEA11C844A}"/>
              </a:ext>
            </a:extLst>
          </p:cNvPr>
          <p:cNvSpPr>
            <a:spLocks/>
          </p:cNvSpPr>
          <p:nvPr/>
        </p:nvSpPr>
        <p:spPr>
          <a:xfrm>
            <a:off x="2009775" y="2675268"/>
            <a:ext cx="3362325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0" name="도형 8">
            <a:extLst>
              <a:ext uri="{FF2B5EF4-FFF2-40B4-BE49-F238E27FC236}">
                <a16:creationId xmlns:a16="http://schemas.microsoft.com/office/drawing/2014/main" id="{D7A5D383-305B-4CE0-AF4F-10677032C902}"/>
              </a:ext>
            </a:extLst>
          </p:cNvPr>
          <p:cNvSpPr>
            <a:spLocks/>
          </p:cNvSpPr>
          <p:nvPr/>
        </p:nvSpPr>
        <p:spPr>
          <a:xfrm>
            <a:off x="5372100" y="3023979"/>
            <a:ext cx="2562225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1" name="도형 8">
            <a:extLst>
              <a:ext uri="{FF2B5EF4-FFF2-40B4-BE49-F238E27FC236}">
                <a16:creationId xmlns:a16="http://schemas.microsoft.com/office/drawing/2014/main" id="{FA5A9117-E9DA-4BBA-957E-E715440EBE1D}"/>
              </a:ext>
            </a:extLst>
          </p:cNvPr>
          <p:cNvSpPr>
            <a:spLocks/>
          </p:cNvSpPr>
          <p:nvPr/>
        </p:nvSpPr>
        <p:spPr>
          <a:xfrm>
            <a:off x="7191375" y="3391747"/>
            <a:ext cx="1638299" cy="19558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2" name="도형 8">
            <a:extLst>
              <a:ext uri="{FF2B5EF4-FFF2-40B4-BE49-F238E27FC236}">
                <a16:creationId xmlns:a16="http://schemas.microsoft.com/office/drawing/2014/main" id="{A2AB7712-8A3C-4D63-8B69-2A6DFB37B136}"/>
              </a:ext>
            </a:extLst>
          </p:cNvPr>
          <p:cNvSpPr>
            <a:spLocks/>
          </p:cNvSpPr>
          <p:nvPr/>
        </p:nvSpPr>
        <p:spPr>
          <a:xfrm>
            <a:off x="2066924" y="3666600"/>
            <a:ext cx="3362325" cy="19558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3" name="도형 8">
            <a:extLst>
              <a:ext uri="{FF2B5EF4-FFF2-40B4-BE49-F238E27FC236}">
                <a16:creationId xmlns:a16="http://schemas.microsoft.com/office/drawing/2014/main" id="{5C36C00F-B93F-4551-B89B-8B3187F5A28C}"/>
              </a:ext>
            </a:extLst>
          </p:cNvPr>
          <p:cNvSpPr>
            <a:spLocks/>
          </p:cNvSpPr>
          <p:nvPr/>
        </p:nvSpPr>
        <p:spPr>
          <a:xfrm>
            <a:off x="4572001" y="3961811"/>
            <a:ext cx="2562226" cy="19558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4" name="도형 8">
            <a:extLst>
              <a:ext uri="{FF2B5EF4-FFF2-40B4-BE49-F238E27FC236}">
                <a16:creationId xmlns:a16="http://schemas.microsoft.com/office/drawing/2014/main" id="{C43F3B7F-2221-4892-A58A-B0699227B7E4}"/>
              </a:ext>
            </a:extLst>
          </p:cNvPr>
          <p:cNvSpPr>
            <a:spLocks/>
          </p:cNvSpPr>
          <p:nvPr/>
        </p:nvSpPr>
        <p:spPr>
          <a:xfrm>
            <a:off x="5005386" y="4296401"/>
            <a:ext cx="3643314" cy="19558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35" name="도형 8">
            <a:extLst>
              <a:ext uri="{FF2B5EF4-FFF2-40B4-BE49-F238E27FC236}">
                <a16:creationId xmlns:a16="http://schemas.microsoft.com/office/drawing/2014/main" id="{5FE364CE-530A-4A8F-9034-7271EED07188}"/>
              </a:ext>
            </a:extLst>
          </p:cNvPr>
          <p:cNvSpPr>
            <a:spLocks/>
          </p:cNvSpPr>
          <p:nvPr/>
        </p:nvSpPr>
        <p:spPr>
          <a:xfrm>
            <a:off x="7191374" y="4611941"/>
            <a:ext cx="1638299" cy="195580"/>
          </a:xfrm>
          <a:prstGeom prst="roundRect">
            <a:avLst/>
          </a:prstGeom>
          <a:solidFill>
            <a:srgbClr val="CC0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46" name="도형 3">
            <a:extLst>
              <a:ext uri="{FF2B5EF4-FFF2-40B4-BE49-F238E27FC236}">
                <a16:creationId xmlns:a16="http://schemas.microsoft.com/office/drawing/2014/main" id="{C9B09DA9-F714-46FA-9A7B-2AA5FBB7A3B9}"/>
              </a:ext>
            </a:extLst>
          </p:cNvPr>
          <p:cNvSpPr>
            <a:spLocks/>
          </p:cNvSpPr>
          <p:nvPr/>
        </p:nvSpPr>
        <p:spPr>
          <a:xfrm>
            <a:off x="4923155" y="699345"/>
            <a:ext cx="286385" cy="28638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47" name="텍스트 상자 4">
            <a:extLst>
              <a:ext uri="{FF2B5EF4-FFF2-40B4-BE49-F238E27FC236}">
                <a16:creationId xmlns:a16="http://schemas.microsoft.com/office/drawing/2014/main" id="{8B4020EA-B661-4416-A952-B29C5DEAC9A0}"/>
              </a:ext>
            </a:extLst>
          </p:cNvPr>
          <p:cNvSpPr txBox="1">
            <a:spLocks/>
          </p:cNvSpPr>
          <p:nvPr/>
        </p:nvSpPr>
        <p:spPr>
          <a:xfrm>
            <a:off x="5221605" y="649180"/>
            <a:ext cx="120586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양기석</a:t>
            </a:r>
            <a:endParaRPr lang="ko-KR" altLang="en-US" sz="1600" b="1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  <p:sp>
        <p:nvSpPr>
          <p:cNvPr id="48" name="도형 5">
            <a:extLst>
              <a:ext uri="{FF2B5EF4-FFF2-40B4-BE49-F238E27FC236}">
                <a16:creationId xmlns:a16="http://schemas.microsoft.com/office/drawing/2014/main" id="{ACFF93B8-95A9-4055-8F80-D5C9F27F2C70}"/>
              </a:ext>
            </a:extLst>
          </p:cNvPr>
          <p:cNvSpPr>
            <a:spLocks/>
          </p:cNvSpPr>
          <p:nvPr/>
        </p:nvSpPr>
        <p:spPr>
          <a:xfrm>
            <a:off x="7132320" y="696805"/>
            <a:ext cx="286385" cy="28638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49" name="텍스트 상자 6">
            <a:extLst>
              <a:ext uri="{FF2B5EF4-FFF2-40B4-BE49-F238E27FC236}">
                <a16:creationId xmlns:a16="http://schemas.microsoft.com/office/drawing/2014/main" id="{609D2FB3-98F1-4FC5-9397-84611F8EED0E}"/>
              </a:ext>
            </a:extLst>
          </p:cNvPr>
          <p:cNvSpPr txBox="1">
            <a:spLocks/>
          </p:cNvSpPr>
          <p:nvPr/>
        </p:nvSpPr>
        <p:spPr>
          <a:xfrm>
            <a:off x="7442835" y="646640"/>
            <a:ext cx="120586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고동현</a:t>
            </a:r>
            <a:endParaRPr lang="ko-KR" altLang="en-US" sz="1600" b="1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  <p:sp>
        <p:nvSpPr>
          <p:cNvPr id="50" name="도형 5">
            <a:extLst>
              <a:ext uri="{FF2B5EF4-FFF2-40B4-BE49-F238E27FC236}">
                <a16:creationId xmlns:a16="http://schemas.microsoft.com/office/drawing/2014/main" id="{1CDD62A5-A017-4E7F-AC4B-59420014EA0D}"/>
              </a:ext>
            </a:extLst>
          </p:cNvPr>
          <p:cNvSpPr>
            <a:spLocks/>
          </p:cNvSpPr>
          <p:nvPr/>
        </p:nvSpPr>
        <p:spPr>
          <a:xfrm>
            <a:off x="3204211" y="669500"/>
            <a:ext cx="286385" cy="286385"/>
          </a:xfrm>
          <a:prstGeom prst="ellipse">
            <a:avLst/>
          </a:prstGeom>
          <a:solidFill>
            <a:srgbClr val="CC00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Quattrocento Sans"/>
              <a:ea typeface="맑은 고딕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6B6412-99BA-416A-871E-35093ED0F8EB}"/>
              </a:ext>
            </a:extLst>
          </p:cNvPr>
          <p:cNvSpPr txBox="1"/>
          <p:nvPr/>
        </p:nvSpPr>
        <p:spPr>
          <a:xfrm>
            <a:off x="3490596" y="646640"/>
            <a:ext cx="120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  <a:latin typeface="Quattrocento Sans"/>
              </a:rPr>
              <a:t>공통</a:t>
            </a:r>
            <a:endParaRPr lang="ko-KR" altLang="en-US" b="1" dirty="0">
              <a:solidFill>
                <a:schemeClr val="tx1"/>
              </a:solidFill>
              <a:latin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8002099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참고문헌</a:t>
            </a:r>
            <a:endParaRPr lang="en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E3AE1-6112-40EF-95BD-F6A5E8D56B8D}"/>
              </a:ext>
            </a:extLst>
          </p:cNvPr>
          <p:cNvSpPr/>
          <p:nvPr/>
        </p:nvSpPr>
        <p:spPr>
          <a:xfrm>
            <a:off x="677083" y="2334046"/>
            <a:ext cx="7933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latin typeface="Quattrocento Sans"/>
              </a:rPr>
              <a:t>http://tombraiders.net/stella/walks/TR7walk/details/peru18.html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2D67E-26EA-4A8A-A66A-A208F33838E3}"/>
              </a:ext>
            </a:extLst>
          </p:cNvPr>
          <p:cNvSpPr/>
          <p:nvPr/>
        </p:nvSpPr>
        <p:spPr>
          <a:xfrm>
            <a:off x="677083" y="3564848"/>
            <a:ext cx="8218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latin typeface="Quattrocento Sans"/>
              </a:rPr>
              <a:t>http://store.steampowered.com/app/673750/Super_Bunny_Man/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62A21-FFE9-435E-8C38-04B838FEB342}"/>
              </a:ext>
            </a:extLst>
          </p:cNvPr>
          <p:cNvSpPr/>
          <p:nvPr/>
        </p:nvSpPr>
        <p:spPr>
          <a:xfrm>
            <a:off x="677083" y="1718645"/>
            <a:ext cx="8218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latin typeface="Quattrocento Sans"/>
              </a:rPr>
              <a:t>http://m.inven.co.kr/board/powerbbs.php?come_idx=3509&amp;l=600707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4C52EB-C5EB-4985-BE3E-E740C21A2825}"/>
              </a:ext>
            </a:extLst>
          </p:cNvPr>
          <p:cNvSpPr/>
          <p:nvPr/>
        </p:nvSpPr>
        <p:spPr>
          <a:xfrm>
            <a:off x="677083" y="2949447"/>
            <a:ext cx="9472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latin typeface="Quattrocento Sans"/>
              </a:rPr>
              <a:t>http://minecraft-mods.ru/tekstury/27089-aperturecraft-256x152.html</a:t>
            </a:r>
          </a:p>
        </p:txBody>
      </p:sp>
    </p:spTree>
    <p:extLst>
      <p:ext uri="{BB962C8B-B14F-4D97-AF65-F5344CB8AC3E}">
        <p14:creationId xmlns:p14="http://schemas.microsoft.com/office/powerpoint/2010/main" val="1066370042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650" y="4352520"/>
            <a:ext cx="9144000" cy="79077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 idx="4294967295"/>
          </p:nvPr>
        </p:nvSpPr>
        <p:spPr>
          <a:xfrm>
            <a:off x="1381250" y="31048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/>
              <a:t>목차</a:t>
            </a:r>
            <a:endParaRPr lang="en" dirty="0"/>
          </a:p>
        </p:txBody>
      </p:sp>
      <p:sp>
        <p:nvSpPr>
          <p:cNvPr id="79" name="Shape 79"/>
          <p:cNvSpPr txBox="1"/>
          <p:nvPr/>
        </p:nvSpPr>
        <p:spPr>
          <a:xfrm>
            <a:off x="1381250" y="1657333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778F5-2D75-4953-8F43-38B18AE735B9}"/>
              </a:ext>
            </a:extLst>
          </p:cNvPr>
          <p:cNvSpPr txBox="1"/>
          <p:nvPr/>
        </p:nvSpPr>
        <p:spPr>
          <a:xfrm>
            <a:off x="1557579" y="1213199"/>
            <a:ext cx="43627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Quattrocento Sans"/>
              </a:rPr>
              <a:t>연구목적</a:t>
            </a:r>
            <a:endParaRPr lang="en-US" altLang="ko-KR" sz="1800" dirty="0">
              <a:latin typeface="Quattrocento San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800" dirty="0">
              <a:latin typeface="Quattrocento San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Quattrocento Sans"/>
              </a:rPr>
              <a:t>게임소개</a:t>
            </a:r>
            <a:endParaRPr lang="en-US" altLang="ko-KR" sz="1800" dirty="0">
              <a:latin typeface="Quattrocento San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800" dirty="0">
              <a:latin typeface="Quattrocento San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Quattrocento Sans"/>
              </a:rPr>
              <a:t>기술적요소</a:t>
            </a:r>
            <a:endParaRPr lang="en-US" altLang="ko-KR" sz="1800" dirty="0">
              <a:latin typeface="Quattrocento San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800" dirty="0">
              <a:latin typeface="Quattrocento San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Quattrocento Sans"/>
              </a:rPr>
              <a:t>플랫폼소개</a:t>
            </a:r>
            <a:endParaRPr lang="en-US" altLang="ko-KR" sz="1800" dirty="0">
              <a:latin typeface="Quattrocento San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800" dirty="0">
              <a:latin typeface="Quattrocento San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Quattrocento Sans"/>
              </a:rPr>
              <a:t>개발일정</a:t>
            </a:r>
            <a:endParaRPr lang="en-US" altLang="ko-KR" sz="1800" dirty="0">
              <a:latin typeface="Quattrocento San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800" dirty="0">
              <a:latin typeface="Quattrocento Sans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sz="1800" dirty="0">
              <a:latin typeface="Quattrocento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81250" y="313301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연구목적</a:t>
            </a:r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410C0-85D2-4890-84B6-965F11DAAB23}"/>
              </a:ext>
            </a:extLst>
          </p:cNvPr>
          <p:cNvSpPr txBox="1"/>
          <p:nvPr/>
        </p:nvSpPr>
        <p:spPr>
          <a:xfrm>
            <a:off x="1747652" y="4492618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Quattrocento Sans"/>
              </a:rPr>
              <a:t>단서를 찾아 탈출하는</a:t>
            </a:r>
            <a:endParaRPr lang="en-US" altLang="ko-KR" dirty="0">
              <a:latin typeface="Quattrocento Sans"/>
            </a:endParaRPr>
          </a:p>
          <a:p>
            <a:pPr algn="ctr"/>
            <a:r>
              <a:rPr lang="en-US" altLang="ko-KR" dirty="0">
                <a:latin typeface="Quattrocento Sans"/>
              </a:rPr>
              <a:t>Alice Madness Returns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569E10-E12A-473A-B1A1-0D454167756E}"/>
              </a:ext>
            </a:extLst>
          </p:cNvPr>
          <p:cNvGrpSpPr/>
          <p:nvPr/>
        </p:nvGrpSpPr>
        <p:grpSpPr>
          <a:xfrm>
            <a:off x="5107249" y="1878077"/>
            <a:ext cx="2890629" cy="2952122"/>
            <a:chOff x="5107249" y="1355112"/>
            <a:chExt cx="2890629" cy="295212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8D0D18B-8E4F-4269-8BE7-A471A43B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7249" y="1355112"/>
              <a:ext cx="2890629" cy="24808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3314F2-2A1E-4148-9BAD-8CADED0BED61}"/>
                </a:ext>
              </a:extLst>
            </p:cNvPr>
            <p:cNvSpPr txBox="1"/>
            <p:nvPr/>
          </p:nvSpPr>
          <p:spPr>
            <a:xfrm>
              <a:off x="5543312" y="3999457"/>
              <a:ext cx="2018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Quattrocento Sans"/>
                </a:rPr>
                <a:t>함께 협동하는 </a:t>
              </a:r>
              <a:r>
                <a:rPr lang="en-US" altLang="ko-KR" dirty="0" err="1">
                  <a:latin typeface="Quattrocento Sans"/>
                </a:rPr>
                <a:t>ibb&amp;obb</a:t>
              </a:r>
              <a:endParaRPr lang="ko-KR" altLang="en-US" dirty="0">
                <a:latin typeface="Quattrocento San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2ADF2E2-C603-4E7E-A7CB-667F92322D99}"/>
              </a:ext>
            </a:extLst>
          </p:cNvPr>
          <p:cNvSpPr txBox="1"/>
          <p:nvPr/>
        </p:nvSpPr>
        <p:spPr>
          <a:xfrm>
            <a:off x="1414379" y="1144211"/>
            <a:ext cx="7004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Quattrocento Sans"/>
              </a:rPr>
              <a:t>경쟁과 승리에 치우친 게임에서 즐기기 위한 게임이 필요하다고 생각한다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3E810B-B83A-450E-BFA1-4ABE73590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377" y="1878076"/>
            <a:ext cx="2939696" cy="24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0526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기존게임과의 </a:t>
            </a:r>
            <a:r>
              <a:rPr lang="ko-KR" altLang="en-US" dirty="0" err="1"/>
              <a:t>경쟁성</a:t>
            </a:r>
            <a:endParaRPr lang="en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6C018-B626-42C4-8080-7F59AF8D6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347512"/>
            <a:ext cx="7210363" cy="2448475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21</a:t>
            </a:r>
            <a:r>
              <a:rPr lang="ko-KR" altLang="en-US" dirty="0"/>
              <a:t>세기 역사의 한 페이지를 장식한 사건을 퍼즐 요소로 추가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/>
              <a:t>캐릭터의 특징을 살리기 위한 전자석 요소 추가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1</a:t>
            </a:r>
            <a:r>
              <a:rPr lang="ko-KR" altLang="en-US" dirty="0"/>
              <a:t>인칭과 </a:t>
            </a:r>
            <a:r>
              <a:rPr lang="en-US" altLang="ko-KR" dirty="0"/>
              <a:t>3</a:t>
            </a:r>
            <a:r>
              <a:rPr lang="ko-KR" altLang="en-US" dirty="0"/>
              <a:t>인칭 자유전환으로 </a:t>
            </a:r>
            <a:r>
              <a:rPr lang="ko-KR" altLang="en-US" dirty="0" err="1"/>
              <a:t>몰입도있는</a:t>
            </a:r>
            <a:r>
              <a:rPr lang="ko-KR" altLang="en-US" dirty="0"/>
              <a:t> 게임플레이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게임소개</a:t>
            </a:r>
            <a:endParaRPr lang="en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6C018-B626-42C4-8080-7F59AF8D6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974" y="1279589"/>
            <a:ext cx="7290052" cy="3231000"/>
          </a:xfrm>
        </p:spPr>
        <p:txBody>
          <a:bodyPr/>
          <a:lstStyle/>
          <a:p>
            <a:pPr marL="342900" indent="-342900" defTabSz="457200" eaLnBrk="0"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게임장르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 –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어드벤처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퍼즐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, CO-OP</a:t>
            </a:r>
            <a:endParaRPr lang="ko-KR" altLang="en-US" dirty="0">
              <a:solidFill>
                <a:schemeClr val="tx1"/>
              </a:solidFill>
              <a:ea typeface="Century Gothic" charset="0"/>
            </a:endParaRPr>
          </a:p>
          <a:p>
            <a:pPr marL="342900" indent="-342900" defTabSz="457200" eaLnBrk="0">
              <a:buFont typeface="Wingdings" panose="05000000000000000000" pitchFamily="2" charset="2"/>
              <a:buChar char="l"/>
            </a:pPr>
            <a:endParaRPr lang="ko-KR" altLang="en-US" dirty="0">
              <a:solidFill>
                <a:schemeClr val="tx1"/>
              </a:solidFill>
              <a:ea typeface="Century Gothic" charset="0"/>
            </a:endParaRPr>
          </a:p>
          <a:p>
            <a:pPr marL="342900" indent="-342900" defTabSz="457200" eaLnBrk="0"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시점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  –  3</a:t>
            </a:r>
            <a:r>
              <a:rPr lang="en-US" altLang="ko-KR" dirty="0">
                <a:solidFill>
                  <a:schemeClr val="tx1"/>
                </a:solidFill>
                <a:ea typeface="맑은 고딕" charset="0"/>
              </a:rPr>
              <a:t>인칭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시점</a:t>
            </a:r>
            <a:endParaRPr lang="ko-KR" altLang="en-US" dirty="0">
              <a:solidFill>
                <a:schemeClr val="tx1"/>
              </a:solidFill>
              <a:ea typeface="맑은 고딕" charset="0"/>
            </a:endParaRPr>
          </a:p>
          <a:p>
            <a:pPr marL="342900" indent="-342900" defTabSz="457200" eaLnBrk="0">
              <a:buFont typeface="Wingdings" panose="05000000000000000000" pitchFamily="2" charset="2"/>
              <a:buChar char="l"/>
            </a:pPr>
            <a:endParaRPr lang="ko-KR" altLang="en-US" dirty="0">
              <a:solidFill>
                <a:schemeClr val="tx1"/>
              </a:solidFill>
              <a:ea typeface="Century Gothic" charset="0"/>
            </a:endParaRPr>
          </a:p>
          <a:p>
            <a:pPr marL="342900" indent="-342900" defTabSz="457200" eaLnBrk="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/>
                </a:solidFill>
                <a:ea typeface="맑은 고딕" charset="0"/>
              </a:rPr>
              <a:t>맵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구성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 –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천장이</a:t>
            </a:r>
            <a:r>
              <a:rPr lang="en-US" altLang="ko-KR" dirty="0">
                <a:solidFill>
                  <a:schemeClr val="tx1"/>
                </a:solidFill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닫힌</a:t>
            </a:r>
            <a:r>
              <a:rPr lang="en-US" altLang="ko-KR" dirty="0">
                <a:solidFill>
                  <a:schemeClr val="tx1"/>
                </a:solidFill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밀폐된</a:t>
            </a:r>
            <a:r>
              <a:rPr lang="en-US" altLang="ko-KR" dirty="0">
                <a:solidFill>
                  <a:schemeClr val="tx1"/>
                </a:solidFill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공간으로</a:t>
            </a:r>
            <a:r>
              <a:rPr lang="en-US" altLang="ko-KR" dirty="0">
                <a:solidFill>
                  <a:schemeClr val="tx1"/>
                </a:solidFill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구성</a:t>
            </a:r>
            <a:r>
              <a:rPr lang="en-US" altLang="ko-KR" dirty="0">
                <a:solidFill>
                  <a:schemeClr val="tx1"/>
                </a:solidFill>
                <a:ea typeface="맑은 고딕" charset="0"/>
              </a:rPr>
              <a:t>.</a:t>
            </a:r>
            <a:endParaRPr lang="ko-KR" altLang="en-US" dirty="0">
              <a:solidFill>
                <a:schemeClr val="tx1"/>
              </a:solidFill>
              <a:ea typeface="맑은 고딕" charset="0"/>
            </a:endParaRPr>
          </a:p>
          <a:p>
            <a:pPr marL="342900" indent="-342900" defTabSz="457200" eaLnBrk="0">
              <a:buFont typeface="Wingdings" panose="05000000000000000000" pitchFamily="2" charset="2"/>
              <a:buChar char="l"/>
            </a:pPr>
            <a:endParaRPr lang="ko-KR" altLang="en-US" dirty="0">
              <a:solidFill>
                <a:schemeClr val="tx1"/>
              </a:solidFill>
              <a:ea typeface="Century Gothic" charset="0"/>
            </a:endParaRPr>
          </a:p>
          <a:p>
            <a:pPr marL="342900" indent="-342900" defTabSz="457200" eaLnBrk="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/>
                </a:solidFill>
                <a:ea typeface="맑은 고딕" charset="0"/>
              </a:rPr>
              <a:t>맵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크기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 – </a:t>
            </a:r>
            <a:r>
              <a:rPr lang="en-US" altLang="ko-KR" dirty="0" err="1">
                <a:solidFill>
                  <a:schemeClr val="tx1"/>
                </a:solidFill>
                <a:ea typeface="Century Gothic" charset="0"/>
              </a:rPr>
              <a:t>X축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(30M-100M),</a:t>
            </a:r>
            <a:r>
              <a:rPr lang="en-US" altLang="ko-KR" dirty="0" err="1">
                <a:solidFill>
                  <a:schemeClr val="tx1"/>
                </a:solidFill>
                <a:ea typeface="Century Gothic" charset="0"/>
              </a:rPr>
              <a:t>Z축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(30M-100M), </a:t>
            </a:r>
            <a:r>
              <a:rPr lang="en-US" altLang="ko-KR" dirty="0" err="1">
                <a:solidFill>
                  <a:schemeClr val="tx1"/>
                </a:solidFill>
                <a:ea typeface="Century Gothic" charset="0"/>
              </a:rPr>
              <a:t>높이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(10M-30M)</a:t>
            </a:r>
            <a:endParaRPr lang="ko-KR" altLang="en-US" dirty="0">
              <a:solidFill>
                <a:schemeClr val="tx1"/>
              </a:solidFill>
              <a:ea typeface="Century Gothic" charset="0"/>
            </a:endParaRPr>
          </a:p>
          <a:p>
            <a:pPr marL="342900" indent="-342900" defTabSz="457200" eaLnBrk="0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  <a:ea typeface="맑은 고딕" charset="0"/>
            </a:endParaRPr>
          </a:p>
          <a:p>
            <a:pPr marL="342900" indent="-342900" defTabSz="457200" eaLnBrk="0"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캐릭터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 charset="0"/>
              </a:rPr>
              <a:t>크기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 – (</a:t>
            </a:r>
            <a:r>
              <a:rPr lang="en-US" altLang="ko-KR" dirty="0" err="1">
                <a:solidFill>
                  <a:schemeClr val="tx1"/>
                </a:solidFill>
                <a:ea typeface="Century Gothic" charset="0"/>
              </a:rPr>
              <a:t>x,y,z</a:t>
            </a:r>
            <a:r>
              <a:rPr lang="en-US" altLang="ko-KR" dirty="0">
                <a:solidFill>
                  <a:schemeClr val="tx1"/>
                </a:solidFill>
                <a:ea typeface="Century Gothic" charset="0"/>
              </a:rPr>
              <a:t>) : (0.3, 1, 0.3) M</a:t>
            </a:r>
            <a:endParaRPr lang="ko-KR" altLang="en-US" dirty="0">
              <a:solidFill>
                <a:schemeClr val="tx1"/>
              </a:solidFill>
              <a:ea typeface="Century Gothic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6247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게임소개</a:t>
            </a:r>
            <a:endParaRPr lang="en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ACAF02-B8FB-468D-B76E-71A9BE49C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70" y="897685"/>
            <a:ext cx="2993041" cy="3952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E16B48-9433-41C4-BC7D-57278AF7F653}"/>
              </a:ext>
            </a:extLst>
          </p:cNvPr>
          <p:cNvSpPr txBox="1"/>
          <p:nvPr/>
        </p:nvSpPr>
        <p:spPr>
          <a:xfrm>
            <a:off x="3972275" y="1673363"/>
            <a:ext cx="4609749" cy="120032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플레이어가</a:t>
            </a:r>
            <a:r>
              <a:rPr lang="en-US" altLang="ko-KR" sz="18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18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컨트롤하는</a:t>
            </a:r>
            <a:r>
              <a:rPr lang="en-US" altLang="ko-KR" sz="18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18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캐릭터</a:t>
            </a:r>
            <a:endParaRPr lang="ko-KR" altLang="en-US" sz="1800" b="0" cap="none" dirty="0">
              <a:solidFill>
                <a:schemeClr val="tx1"/>
              </a:solidFill>
              <a:latin typeface="Quattrocento Sans"/>
              <a:ea typeface="Century Gothic" charset="0"/>
            </a:endParaRPr>
          </a:p>
          <a:p>
            <a:pPr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0" cap="none" dirty="0">
              <a:solidFill>
                <a:schemeClr val="tx1"/>
              </a:solidFill>
              <a:latin typeface="Quattrocento Sans"/>
              <a:ea typeface="Century Gothic" charset="0"/>
            </a:endParaRPr>
          </a:p>
          <a:p>
            <a:pPr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cap="none" dirty="0">
              <a:solidFill>
                <a:schemeClr val="tx1"/>
              </a:solidFill>
              <a:latin typeface="Quattrocento Sans"/>
              <a:ea typeface="Century Gothic" charset="0"/>
            </a:endParaRPr>
          </a:p>
          <a:p>
            <a:pPr marL="285750" indent="-28575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로봇</a:t>
            </a:r>
            <a:r>
              <a:rPr lang="en-US" altLang="ko-KR" sz="18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가운데에는 </a:t>
            </a:r>
            <a:r>
              <a:rPr lang="en-US" altLang="ko-KR" sz="18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식별코드가</a:t>
            </a:r>
            <a:r>
              <a:rPr lang="en-US" altLang="ko-KR" sz="18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</a:t>
            </a:r>
            <a:r>
              <a:rPr lang="ko-KR" altLang="en-US" sz="18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존재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3B3D4-C40E-4B23-952C-81A987498628}"/>
              </a:ext>
            </a:extLst>
          </p:cNvPr>
          <p:cNvSpPr txBox="1">
            <a:spLocks/>
          </p:cNvSpPr>
          <p:nvPr/>
        </p:nvSpPr>
        <p:spPr>
          <a:xfrm>
            <a:off x="3972275" y="3284397"/>
            <a:ext cx="4990749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전류를</a:t>
            </a:r>
            <a:r>
              <a:rPr lang="en-US" altLang="ko-KR" sz="18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</a:t>
            </a:r>
            <a:r>
              <a:rPr lang="en-US" altLang="ko-KR" sz="18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흘려</a:t>
            </a:r>
            <a:r>
              <a:rPr lang="ko-KR" altLang="en-US" sz="18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보낼 </a:t>
            </a:r>
            <a:r>
              <a:rPr lang="ko-KR" altLang="en-US" sz="1800" dirty="0">
                <a:solidFill>
                  <a:schemeClr val="tx1"/>
                </a:solidFill>
                <a:latin typeface="Quattrocento Sans"/>
                <a:ea typeface="맑은 고딕" charset="0"/>
              </a:rPr>
              <a:t>때만 </a:t>
            </a:r>
            <a:r>
              <a:rPr lang="en-US" altLang="ko-KR" sz="18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18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자석의</a:t>
            </a:r>
            <a:r>
              <a:rPr lang="en-US" altLang="ko-KR" sz="18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</a:t>
            </a:r>
            <a:r>
              <a:rPr lang="ko-KR" altLang="en-US" sz="18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성질을 얻음</a:t>
            </a:r>
            <a:r>
              <a:rPr lang="en-US" altLang="ko-KR" sz="18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	   </a:t>
            </a:r>
            <a:endParaRPr lang="ko-KR" altLang="en-US" sz="1800" b="0" cap="none" dirty="0">
              <a:solidFill>
                <a:schemeClr val="tx1"/>
              </a:solidFill>
              <a:latin typeface="Quattrocento Sans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4843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게임소개</a:t>
            </a:r>
            <a:endParaRPr lang="en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15D2C0-E769-46AA-B406-184C406DEC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503" y="1000125"/>
            <a:ext cx="4932682" cy="277559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AE9581-1C57-45D3-9329-9423F1530E19}"/>
              </a:ext>
            </a:extLst>
          </p:cNvPr>
          <p:cNvSpPr txBox="1"/>
          <p:nvPr/>
        </p:nvSpPr>
        <p:spPr>
          <a:xfrm>
            <a:off x="215899" y="3267752"/>
            <a:ext cx="3018796" cy="461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bg1"/>
                </a:solidFill>
                <a:latin typeface="Quattrocento Sans"/>
                <a:ea typeface="Century Gothic" charset="0"/>
              </a:rPr>
              <a:t>[</a:t>
            </a:r>
            <a:r>
              <a:rPr lang="en-US" altLang="ko-KR" sz="1200" b="0" cap="none" dirty="0">
                <a:solidFill>
                  <a:schemeClr val="bg1"/>
                </a:solidFill>
                <a:latin typeface="Quattrocento Sans"/>
                <a:ea typeface="맑은 고딕" charset="0"/>
              </a:rPr>
              <a:t>연구소</a:t>
            </a:r>
            <a:r>
              <a:rPr lang="en-US" altLang="ko-KR" sz="1200" b="0" cap="none" dirty="0">
                <a:solidFill>
                  <a:schemeClr val="bg1"/>
                </a:solidFill>
                <a:latin typeface="Quattrocento Sans"/>
                <a:ea typeface="Century Gothic" charset="0"/>
              </a:rPr>
              <a:t>] </a:t>
            </a:r>
            <a:r>
              <a:rPr lang="en-US" altLang="ko-KR" sz="1200" b="0" cap="none" dirty="0">
                <a:solidFill>
                  <a:schemeClr val="bg1"/>
                </a:solidFill>
                <a:latin typeface="Quattrocento Sans"/>
                <a:ea typeface="맑은 고딕" charset="0"/>
              </a:rPr>
              <a:t>게임이</a:t>
            </a:r>
            <a:r>
              <a:rPr lang="en-US" altLang="ko-KR" sz="1200" b="0" cap="none" dirty="0">
                <a:solidFill>
                  <a:schemeClr val="bg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1200" b="0" cap="none" dirty="0">
                <a:solidFill>
                  <a:schemeClr val="bg1"/>
                </a:solidFill>
                <a:latin typeface="Quattrocento Sans"/>
                <a:ea typeface="맑은 고딕" charset="0"/>
              </a:rPr>
              <a:t>시작되었습니다</a:t>
            </a:r>
            <a:r>
              <a:rPr lang="en-US" altLang="ko-KR" sz="1200" b="0" cap="none" dirty="0">
                <a:solidFill>
                  <a:schemeClr val="bg1"/>
                </a:solidFill>
                <a:latin typeface="Quattrocento Sans"/>
                <a:ea typeface="Century Gothic" charset="0"/>
              </a:rPr>
              <a:t>.</a:t>
            </a:r>
            <a:endParaRPr lang="ko-KR" altLang="en-US" sz="1200" b="0" cap="none" dirty="0">
              <a:solidFill>
                <a:schemeClr val="bg1"/>
              </a:solidFill>
              <a:latin typeface="Quattrocento Sans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rgbClr val="00B0F0"/>
                </a:solidFill>
                <a:latin typeface="Quattrocento Sans"/>
                <a:ea typeface="Century Gothic" charset="0"/>
              </a:rPr>
              <a:t>1p</a:t>
            </a:r>
            <a:r>
              <a:rPr lang="en-US" altLang="ko-KR" sz="1200" b="1" cap="none" dirty="0">
                <a:solidFill>
                  <a:srgbClr val="00B0F0"/>
                </a:solidFill>
                <a:latin typeface="Quattrocento Sans"/>
                <a:ea typeface="맑은 고딕" charset="0"/>
              </a:rPr>
              <a:t>가</a:t>
            </a:r>
            <a:r>
              <a:rPr lang="en-US" altLang="ko-KR" sz="1200" b="1" cap="none" dirty="0">
                <a:solidFill>
                  <a:srgbClr val="00B0F0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1200" b="1" cap="none" dirty="0">
                <a:solidFill>
                  <a:srgbClr val="00B0F0"/>
                </a:solidFill>
                <a:latin typeface="Quattrocento Sans"/>
                <a:ea typeface="맑은 고딕" charset="0"/>
              </a:rPr>
              <a:t>503을</a:t>
            </a:r>
            <a:r>
              <a:rPr lang="en-US" altLang="ko-KR" sz="1200" b="1" cap="none" dirty="0">
                <a:solidFill>
                  <a:srgbClr val="00B0F0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1200" b="1" cap="none" dirty="0">
                <a:solidFill>
                  <a:srgbClr val="00B0F0"/>
                </a:solidFill>
                <a:latin typeface="Quattrocento Sans"/>
                <a:ea typeface="맑은 고딕" charset="0"/>
              </a:rPr>
              <a:t>생성했습니다</a:t>
            </a:r>
            <a:r>
              <a:rPr lang="en-US" altLang="ko-KR" sz="1200" b="1" cap="none" dirty="0">
                <a:solidFill>
                  <a:srgbClr val="00B0F0"/>
                </a:solidFill>
                <a:latin typeface="Quattrocento Sans"/>
                <a:ea typeface="Century Gothic" charset="0"/>
              </a:rPr>
              <a:t>.</a:t>
            </a:r>
            <a:endParaRPr lang="ko-KR" altLang="en-US" sz="1200" b="1" cap="none" dirty="0">
              <a:solidFill>
                <a:srgbClr val="00B0F0"/>
              </a:solidFill>
              <a:latin typeface="Quattrocento Sans"/>
              <a:ea typeface="Century Gothic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DB757D-20AD-406D-91CE-C6D0F6BF3D6F}"/>
              </a:ext>
            </a:extLst>
          </p:cNvPr>
          <p:cNvSpPr/>
          <p:nvPr/>
        </p:nvSpPr>
        <p:spPr>
          <a:xfrm>
            <a:off x="107950" y="3034964"/>
            <a:ext cx="3045088" cy="7407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B6E522BE-DF8D-477C-B5CC-5A5235E4E316}"/>
              </a:ext>
            </a:extLst>
          </p:cNvPr>
          <p:cNvSpPr>
            <a:spLocks/>
          </p:cNvSpPr>
          <p:nvPr/>
        </p:nvSpPr>
        <p:spPr>
          <a:xfrm>
            <a:off x="4399975" y="3034964"/>
            <a:ext cx="508333" cy="730766"/>
          </a:xfrm>
          <a:prstGeom prst="lightningBolt">
            <a:avLst/>
          </a:prstGeom>
          <a:solidFill>
            <a:srgbClr val="E1930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92446-3C10-47D7-9A9F-3A13CD71FD87}"/>
              </a:ext>
            </a:extLst>
          </p:cNvPr>
          <p:cNvSpPr txBox="1">
            <a:spLocks/>
          </p:cNvSpPr>
          <p:nvPr/>
        </p:nvSpPr>
        <p:spPr>
          <a:xfrm>
            <a:off x="3392487" y="4182052"/>
            <a:ext cx="1880750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에너지</a:t>
            </a:r>
            <a:r>
              <a:rPr lang="en-US" altLang="ko-KR" sz="16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충</a:t>
            </a:r>
            <a:r>
              <a:rPr lang="ko-KR" altLang="en-US" sz="1600" dirty="0">
                <a:solidFill>
                  <a:schemeClr val="tx1"/>
                </a:solidFill>
                <a:latin typeface="Quattrocento Sans"/>
                <a:ea typeface="맑은 고딕" charset="0"/>
              </a:rPr>
              <a:t>전</a:t>
            </a:r>
            <a:r>
              <a:rPr lang="en-US" altLang="ko-KR" sz="16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상태</a:t>
            </a:r>
            <a:endParaRPr lang="ko-KR" altLang="en-US" sz="16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06A694E-2723-4F50-99A6-E6EDBE7F434B}"/>
              </a:ext>
            </a:extLst>
          </p:cNvPr>
          <p:cNvCxnSpPr>
            <a:cxnSpLocks/>
          </p:cNvCxnSpPr>
          <p:nvPr/>
        </p:nvCxnSpPr>
        <p:spPr>
          <a:xfrm flipH="1">
            <a:off x="1504950" y="3775718"/>
            <a:ext cx="404494" cy="470065"/>
          </a:xfrm>
          <a:prstGeom prst="straightConnector1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6E1189-55DB-4D8F-B172-045952EC55C6}"/>
              </a:ext>
            </a:extLst>
          </p:cNvPr>
          <p:cNvSpPr txBox="1">
            <a:spLocks/>
          </p:cNvSpPr>
          <p:nvPr/>
        </p:nvSpPr>
        <p:spPr>
          <a:xfrm>
            <a:off x="306397" y="4292084"/>
            <a:ext cx="2149706" cy="33855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시스템</a:t>
            </a:r>
            <a:r>
              <a:rPr lang="en-US" altLang="ko-KR" sz="16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16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알림창</a:t>
            </a:r>
            <a:endParaRPr lang="ko-KR" altLang="en-US" sz="16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AD35D-4CE0-4FD3-893E-44F8F8EE2715}"/>
              </a:ext>
            </a:extLst>
          </p:cNvPr>
          <p:cNvSpPr txBox="1"/>
          <p:nvPr/>
        </p:nvSpPr>
        <p:spPr>
          <a:xfrm>
            <a:off x="5273237" y="1157489"/>
            <a:ext cx="3600868" cy="25545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맵은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총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10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개로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20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구성</a:t>
            </a:r>
            <a:endParaRPr lang="en-US" altLang="ko-KR" sz="2000" b="0" cap="none" dirty="0">
              <a:solidFill>
                <a:schemeClr val="tx1"/>
              </a:solidFill>
              <a:latin typeface="Quattrocento Sans"/>
              <a:ea typeface="Century Gothic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ko-KR" sz="2000" b="0" cap="none" dirty="0">
              <a:solidFill>
                <a:schemeClr val="tx1"/>
              </a:solidFill>
              <a:latin typeface="Quattrocento Sans"/>
              <a:ea typeface="Century Gothic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tx1"/>
                </a:solidFill>
                <a:latin typeface="Quattrocento Sans"/>
                <a:ea typeface="Century Gothic" charset="0"/>
              </a:rPr>
              <a:t>각 스테이지 클리어가 목표</a:t>
            </a:r>
            <a:endParaRPr lang="en-US" altLang="ko-KR" sz="2000" dirty="0">
              <a:solidFill>
                <a:schemeClr val="tx1"/>
              </a:solidFill>
              <a:latin typeface="Quattrocento Sans"/>
              <a:ea typeface="Century Gothic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ko-KR" altLang="en-US" sz="2000" b="0" cap="none" dirty="0">
              <a:solidFill>
                <a:schemeClr val="tx1"/>
              </a:solidFill>
              <a:latin typeface="Quattrocento Sans"/>
              <a:ea typeface="Century Gothic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오브젝트와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플레이어의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상호작용으로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발생하는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20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이벤트로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Century Gothic" charset="0"/>
              </a:rPr>
              <a:t> </a:t>
            </a:r>
            <a:r>
              <a:rPr lang="en-US" altLang="ko-KR" sz="2000" b="0" cap="none" dirty="0" err="1">
                <a:solidFill>
                  <a:schemeClr val="tx1"/>
                </a:solidFill>
                <a:latin typeface="Quattrocento Sans"/>
                <a:ea typeface="맑은 고딕" charset="0"/>
              </a:rPr>
              <a:t>맵을</a:t>
            </a:r>
            <a:r>
              <a:rPr lang="en-US" altLang="ko-KR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 </a:t>
            </a:r>
            <a:r>
              <a:rPr lang="ko-KR" altLang="en-US" sz="20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클리어</a:t>
            </a:r>
            <a:endParaRPr lang="ko-KR" altLang="en-US" sz="2000" b="0" cap="none" dirty="0">
              <a:solidFill>
                <a:schemeClr val="tx1"/>
              </a:solidFill>
              <a:latin typeface="Quattrocento Sans"/>
              <a:ea typeface="Century Gothic" charset="0"/>
            </a:endParaRPr>
          </a:p>
          <a:p>
            <a:pPr marL="342900" indent="-3429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ko-KR" altLang="en-US" sz="20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8160E0-B823-4AFD-BB0D-9DEB795B8342}"/>
              </a:ext>
            </a:extLst>
          </p:cNvPr>
          <p:cNvCxnSpPr>
            <a:cxnSpLocks/>
          </p:cNvCxnSpPr>
          <p:nvPr/>
        </p:nvCxnSpPr>
        <p:spPr>
          <a:xfrm flipH="1">
            <a:off x="4207071" y="3398189"/>
            <a:ext cx="451085" cy="621622"/>
          </a:xfrm>
          <a:prstGeom prst="straightConnector1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6252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250" y="29380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게임소개</a:t>
            </a:r>
            <a:endParaRPr lang="en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1E9C17-5720-45E7-81A5-A9A4FCF81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31746" r="34917" b="18571"/>
          <a:stretch>
            <a:fillRect/>
          </a:stretch>
        </p:blipFill>
        <p:spPr>
          <a:xfrm>
            <a:off x="263466" y="2172370"/>
            <a:ext cx="5880217" cy="2389699"/>
          </a:xfrm>
          <a:prstGeom prst="rect">
            <a:avLst/>
          </a:prstGeom>
          <a:noFill/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53B9A6B-B7B0-4AAF-AC18-330B375F12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23477" r="22882" b="21210"/>
          <a:stretch>
            <a:fillRect/>
          </a:stretch>
        </p:blipFill>
        <p:spPr bwMode="auto">
          <a:xfrm>
            <a:off x="6682380" y="2601822"/>
            <a:ext cx="2040053" cy="2043836"/>
          </a:xfrm>
          <a:prstGeom prst="ellipse">
            <a:avLst/>
          </a:prstGeom>
          <a:noFill/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21000C9-526D-4942-9D5D-9BE14BAEE022}"/>
              </a:ext>
            </a:extLst>
          </p:cNvPr>
          <p:cNvSpPr>
            <a:spLocks/>
          </p:cNvSpPr>
          <p:nvPr/>
        </p:nvSpPr>
        <p:spPr>
          <a:xfrm>
            <a:off x="989325" y="3315138"/>
            <a:ext cx="341000" cy="317234"/>
          </a:xfrm>
          <a:prstGeom prst="round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Quattrocento Sans"/>
                <a:ea typeface="Century Gothic" charset="0"/>
              </a:rPr>
              <a:t>A</a:t>
            </a:r>
            <a:endParaRPr lang="ko-KR" altLang="en-US" sz="1800" b="1" cap="none" dirty="0">
              <a:latin typeface="Quattrocento Sans"/>
              <a:ea typeface="Century Gothic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3399E82-A786-4FAF-A9E1-5B6B48E89750}"/>
              </a:ext>
            </a:extLst>
          </p:cNvPr>
          <p:cNvSpPr>
            <a:spLocks/>
          </p:cNvSpPr>
          <p:nvPr/>
        </p:nvSpPr>
        <p:spPr>
          <a:xfrm>
            <a:off x="1346735" y="2960421"/>
            <a:ext cx="341000" cy="317234"/>
          </a:xfrm>
          <a:prstGeom prst="round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Quattrocento Sans"/>
                <a:ea typeface="Century Gothic" charset="0"/>
              </a:rPr>
              <a:t>W</a:t>
            </a:r>
            <a:endParaRPr lang="ko-KR" altLang="en-US" sz="1800" b="1" cap="none" dirty="0">
              <a:latin typeface="Quattrocento Sans"/>
              <a:ea typeface="Century Gothic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E0030C5-6458-4B55-9556-D7CA85DABB56}"/>
              </a:ext>
            </a:extLst>
          </p:cNvPr>
          <p:cNvSpPr>
            <a:spLocks/>
          </p:cNvSpPr>
          <p:nvPr/>
        </p:nvSpPr>
        <p:spPr>
          <a:xfrm>
            <a:off x="1456050" y="3313868"/>
            <a:ext cx="341000" cy="317234"/>
          </a:xfrm>
          <a:prstGeom prst="round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Quattrocento Sans"/>
                <a:ea typeface="Century Gothic" charset="0"/>
              </a:rPr>
              <a:t>S</a:t>
            </a:r>
            <a:endParaRPr lang="ko-KR" altLang="en-US" sz="1800" b="1" cap="none" dirty="0">
              <a:latin typeface="Quattrocento Sans"/>
              <a:ea typeface="Century Gothic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ECE1F8A-8830-4304-B5B6-67102FF72FA7}"/>
              </a:ext>
            </a:extLst>
          </p:cNvPr>
          <p:cNvSpPr>
            <a:spLocks/>
          </p:cNvSpPr>
          <p:nvPr/>
        </p:nvSpPr>
        <p:spPr>
          <a:xfrm>
            <a:off x="1856421" y="3313868"/>
            <a:ext cx="341000" cy="317234"/>
          </a:xfrm>
          <a:prstGeom prst="round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Quattrocento Sans"/>
                <a:ea typeface="Century Gothic" charset="0"/>
              </a:rPr>
              <a:t>D</a:t>
            </a:r>
            <a:endParaRPr lang="ko-KR" altLang="en-US" sz="1800" b="1" cap="none" dirty="0">
              <a:latin typeface="Quattrocento Sans"/>
              <a:ea typeface="Century Gothic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F589894-CCE8-4EE0-8231-39CAA92325E4}"/>
              </a:ext>
            </a:extLst>
          </p:cNvPr>
          <p:cNvSpPr>
            <a:spLocks/>
          </p:cNvSpPr>
          <p:nvPr/>
        </p:nvSpPr>
        <p:spPr>
          <a:xfrm>
            <a:off x="2159138" y="2922938"/>
            <a:ext cx="341000" cy="317234"/>
          </a:xfrm>
          <a:prstGeom prst="round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Quattrocento Sans"/>
                <a:ea typeface="Century Gothic" charset="0"/>
              </a:rPr>
              <a:t>R</a:t>
            </a:r>
            <a:endParaRPr lang="ko-KR" altLang="en-US" sz="1800" b="1" cap="none" dirty="0">
              <a:latin typeface="Quattrocento Sans"/>
              <a:ea typeface="Century Gothic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DBAB4BB-7253-4727-AF9D-325894B0888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9638" y="1702837"/>
            <a:ext cx="783910" cy="12201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EF04A8E-2E32-4EDB-8F1E-959E47CFEC0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517235" y="1580229"/>
            <a:ext cx="154344" cy="13801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DE2A5B3-C3B7-45DC-B0BA-A3208472F066}"/>
              </a:ext>
            </a:extLst>
          </p:cNvPr>
          <p:cNvCxnSpPr>
            <a:cxnSpLocks/>
          </p:cNvCxnSpPr>
          <p:nvPr/>
        </p:nvCxnSpPr>
        <p:spPr>
          <a:xfrm>
            <a:off x="6789874" y="2337295"/>
            <a:ext cx="696590" cy="7442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01897FA-C3E0-408E-AB8C-A37882CA1028}"/>
              </a:ext>
            </a:extLst>
          </p:cNvPr>
          <p:cNvCxnSpPr>
            <a:cxnSpLocks/>
          </p:cNvCxnSpPr>
          <p:nvPr/>
        </p:nvCxnSpPr>
        <p:spPr>
          <a:xfrm flipH="1">
            <a:off x="7911932" y="2309938"/>
            <a:ext cx="348771" cy="8308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9AA9E1DF-45B9-49D5-AC8D-0A155844D768}"/>
              </a:ext>
            </a:extLst>
          </p:cNvPr>
          <p:cNvSpPr/>
          <p:nvPr/>
        </p:nvSpPr>
        <p:spPr>
          <a:xfrm>
            <a:off x="6859529" y="3480786"/>
            <a:ext cx="1949264" cy="3520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Quattrocento San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A16FE0-A742-45F9-811B-047CCA97F407}"/>
              </a:ext>
            </a:extLst>
          </p:cNvPr>
          <p:cNvCxnSpPr>
            <a:cxnSpLocks/>
          </p:cNvCxnSpPr>
          <p:nvPr/>
        </p:nvCxnSpPr>
        <p:spPr>
          <a:xfrm flipH="1">
            <a:off x="8153914" y="2309938"/>
            <a:ext cx="106789" cy="13285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167E39-9F2F-42A5-A8FD-840E22D9D131}"/>
              </a:ext>
            </a:extLst>
          </p:cNvPr>
          <p:cNvSpPr/>
          <p:nvPr/>
        </p:nvSpPr>
        <p:spPr>
          <a:xfrm>
            <a:off x="1068588" y="1205660"/>
            <a:ext cx="1198362" cy="35207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Quattrocento Sans"/>
              </a:rPr>
              <a:t>캐릭터 이동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0B9CCE-892E-4674-A4CD-D75300825A21}"/>
              </a:ext>
            </a:extLst>
          </p:cNvPr>
          <p:cNvSpPr/>
          <p:nvPr/>
        </p:nvSpPr>
        <p:spPr>
          <a:xfrm>
            <a:off x="2556709" y="1372928"/>
            <a:ext cx="1198362" cy="35207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Quattrocento Sans"/>
              </a:rPr>
              <a:t>전기 사용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BAE9FC-508F-482C-892C-9ED9812B5BA4}"/>
              </a:ext>
            </a:extLst>
          </p:cNvPr>
          <p:cNvSpPr/>
          <p:nvPr/>
        </p:nvSpPr>
        <p:spPr>
          <a:xfrm>
            <a:off x="6190693" y="2002334"/>
            <a:ext cx="1198362" cy="35207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Quattrocento Sans"/>
              </a:rPr>
              <a:t>상호작용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9ADD31-2F33-4E8E-9E2E-F35C006DB239}"/>
              </a:ext>
            </a:extLst>
          </p:cNvPr>
          <p:cNvSpPr/>
          <p:nvPr/>
        </p:nvSpPr>
        <p:spPr>
          <a:xfrm>
            <a:off x="7702406" y="1963889"/>
            <a:ext cx="1198362" cy="35207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Quattrocento Sans"/>
              </a:rPr>
              <a:t>시점변환</a:t>
            </a:r>
          </a:p>
        </p:txBody>
      </p:sp>
    </p:spTree>
    <p:extLst>
      <p:ext uri="{BB962C8B-B14F-4D97-AF65-F5344CB8AC3E}">
        <p14:creationId xmlns:p14="http://schemas.microsoft.com/office/powerpoint/2010/main" val="397989665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1381125" y="294005"/>
            <a:ext cx="3878580" cy="43561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-KR" altLang="en-US" dirty="0"/>
              <a:t>기술적요소</a:t>
            </a:r>
            <a:r>
              <a:rPr lang="en-US" altLang="ko-KR" dirty="0"/>
              <a:t> - </a:t>
            </a:r>
            <a:r>
              <a:rPr lang="ko-KR" altLang="en-US" dirty="0"/>
              <a:t>클라이언트</a:t>
            </a:r>
            <a:endParaRPr lang="en" dirty="0"/>
          </a:p>
        </p:txBody>
      </p:sp>
      <p:sp>
        <p:nvSpPr>
          <p:cNvPr id="3" name="텍스트 상자 5"/>
          <p:cNvSpPr txBox="1">
            <a:spLocks/>
          </p:cNvSpPr>
          <p:nvPr/>
        </p:nvSpPr>
        <p:spPr>
          <a:xfrm>
            <a:off x="1237615" y="1422400"/>
            <a:ext cx="7906385" cy="267893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사망시 블러 효과</a:t>
            </a: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거울 효과</a:t>
            </a:r>
            <a:endParaRPr lang="ko-KR" altLang="en-US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그림자 매핑</a:t>
            </a:r>
            <a:endParaRPr lang="en-US" altLang="ko-KR" sz="2400" b="0" cap="none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tx1"/>
              </a:solidFill>
              <a:latin typeface="Quattrocento Sans"/>
              <a:ea typeface="맑은 고딕" charset="0"/>
            </a:endParaRPr>
          </a:p>
          <a:p>
            <a:pPr marL="342900" indent="-34290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2400" b="0" cap="none" dirty="0">
                <a:solidFill>
                  <a:schemeClr val="tx1"/>
                </a:solidFill>
                <a:latin typeface="Quattrocento Sans"/>
                <a:ea typeface="맑은 고딕" charset="0"/>
              </a:rPr>
              <a:t>툰 렌더링</a:t>
            </a:r>
          </a:p>
        </p:txBody>
      </p:sp>
    </p:spTree>
    <p:extLst>
      <p:ext uri="{BB962C8B-B14F-4D97-AF65-F5344CB8AC3E}">
        <p14:creationId xmlns:p14="http://schemas.microsoft.com/office/powerpoint/2010/main" val="15279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Pages>13</Pages>
  <Words>380</Words>
  <Characters>0</Characters>
  <Application>Microsoft Office PowerPoint</Application>
  <DocSecurity>0</DocSecurity>
  <PresentationFormat>화면 슬라이드 쇼(16:9)</PresentationFormat>
  <Lines>0</Lines>
  <Paragraphs>124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Lora</vt:lpstr>
      <vt:lpstr>Quattrocento Sans</vt:lpstr>
      <vt:lpstr>맑은 고딕</vt:lpstr>
      <vt:lpstr>Arial</vt:lpstr>
      <vt:lpstr>Century Gothic</vt:lpstr>
      <vt:lpstr>Wingdings</vt:lpstr>
      <vt:lpstr>Viola template</vt:lpstr>
      <vt:lpstr>Room 503</vt:lpstr>
      <vt:lpstr>목차</vt:lpstr>
      <vt:lpstr>연구목적</vt:lpstr>
      <vt:lpstr>기존게임과의 경쟁성</vt:lpstr>
      <vt:lpstr>게임소개</vt:lpstr>
      <vt:lpstr>게임소개</vt:lpstr>
      <vt:lpstr>게임소개</vt:lpstr>
      <vt:lpstr>게임소개</vt:lpstr>
      <vt:lpstr>기술적요소 - 클라이언트</vt:lpstr>
      <vt:lpstr>기술적요소 - 서버</vt:lpstr>
      <vt:lpstr>플랫폼 및 개발환경</vt:lpstr>
      <vt:lpstr>개발일정</vt:lpstr>
      <vt:lpstr>참고문헌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cp:lastModifiedBy>DongHyeon Ko</cp:lastModifiedBy>
  <cp:revision>29</cp:revision>
  <dcterms:modified xsi:type="dcterms:W3CDTF">2017-12-14T01:24:47Z</dcterms:modified>
</cp:coreProperties>
</file>