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14" r:id="rId21"/>
  </p:sldMasterIdLst>
  <p:notesMasterIdLst>
    <p:notesMasterId r:id="rId23"/>
  </p:notesMasterIdLst>
  <p:sldIdLst>
    <p:sldId id="256" r:id="rId25"/>
    <p:sldId id="259" r:id="rId26"/>
    <p:sldId id="266" r:id="rId27"/>
    <p:sldId id="273" r:id="rId28"/>
    <p:sldId id="260" r:id="rId29"/>
    <p:sldId id="257" r:id="rId30"/>
    <p:sldId id="274" r:id="rId31"/>
    <p:sldId id="258" r:id="rId32"/>
    <p:sldId id="270" r:id="rId33"/>
    <p:sldId id="272" r:id="rId34"/>
    <p:sldId id="261" r:id="rId35"/>
    <p:sldId id="265" r:id="rId36"/>
    <p:sldId id="262" r:id="rId37"/>
    <p:sldId id="269" r:id="rId38"/>
    <p:sldId id="275" r:id="rId39"/>
    <p:sldId id="276" r:id="rId40"/>
    <p:sldId id="267" r:id="rId41"/>
    <p:sldId id="263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28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21" Type="http://schemas.openxmlformats.org/officeDocument/2006/relationships/slideMaster" Target="slideMasters/slideMaster1.xml"></Relationship><Relationship Id="rId22" Type="http://schemas.openxmlformats.org/officeDocument/2006/relationships/theme" Target="theme/theme1.xml"></Relationship><Relationship Id="rId23" Type="http://schemas.openxmlformats.org/officeDocument/2006/relationships/notesMaster" Target="notesMasters/notesMaster1.xml"></Relationship><Relationship Id="rId25" Type="http://schemas.openxmlformats.org/officeDocument/2006/relationships/slide" Target="slides/slide1.xml"></Relationship><Relationship Id="rId26" Type="http://schemas.openxmlformats.org/officeDocument/2006/relationships/slide" Target="slides/slide2.xml"></Relationship><Relationship Id="rId27" Type="http://schemas.openxmlformats.org/officeDocument/2006/relationships/slide" Target="slides/slide3.xml"></Relationship><Relationship Id="rId28" Type="http://schemas.openxmlformats.org/officeDocument/2006/relationships/slide" Target="slides/slide4.xml"></Relationship><Relationship Id="rId29" Type="http://schemas.openxmlformats.org/officeDocument/2006/relationships/slide" Target="slides/slide5.xml"></Relationship><Relationship Id="rId30" Type="http://schemas.openxmlformats.org/officeDocument/2006/relationships/slide" Target="slides/slide6.xml"></Relationship><Relationship Id="rId31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7" Type="http://schemas.openxmlformats.org/officeDocument/2006/relationships/slide" Target="slides/slide13.xml"></Relationship><Relationship Id="rId38" Type="http://schemas.openxmlformats.org/officeDocument/2006/relationships/slide" Target="slides/slide14.xml"></Relationship><Relationship Id="rId39" Type="http://schemas.openxmlformats.org/officeDocument/2006/relationships/slide" Target="slides/slide15.xml"></Relationship><Relationship Id="rId40" Type="http://schemas.openxmlformats.org/officeDocument/2006/relationships/slide" Target="slides/slide16.xml"></Relationship><Relationship Id="rId41" Type="http://schemas.openxmlformats.org/officeDocument/2006/relationships/slide" Target="slides/slide17.xml"></Relationship><Relationship Id="rId42" Type="http://schemas.openxmlformats.org/officeDocument/2006/relationships/slide" Target="slides/slide18.xml"></Relationship><Relationship Id="rId43" Type="http://schemas.openxmlformats.org/officeDocument/2006/relationships/slide" Target="slides/slide19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8.jp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34723941.jpe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2" Type="http://schemas.openxmlformats.org/officeDocument/2006/relationships/image" Target="../media/image6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48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55"/>
            <a:ext cx="28778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821815"/>
            <a:ext cx="6610985" cy="37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6925"/>
            <a:ext cx="35725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latin typeface="Century Gothic" charset="0"/>
                <a:ea typeface="Century Gothic" charset="0"/>
              </a:rPr>
              <a:t>[</a:t>
            </a:r>
            <a:r>
              <a:rPr lang="en-US" altLang="ko-KR" sz="1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연구소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]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게임이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400" b="0" cap="none" dirty="0">
                <a:latin typeface="맑은 고딕" charset="0"/>
                <a:ea typeface="맑은 고딕" charset="0"/>
              </a:rPr>
              <a:t>시작되었습니다</a:t>
            </a:r>
            <a:r>
              <a:rPr lang="en-US" altLang="ko-KR" sz="1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1p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503을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 </a:t>
            </a:r>
            <a:r>
              <a:rPr lang="en-US" altLang="ko-KR" sz="14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생성했습니다</a:t>
            </a:r>
            <a:r>
              <a:rPr lang="en-US" altLang="ko-KR" sz="1400" b="1" cap="none" dirty="0">
                <a:solidFill>
                  <a:schemeClr val="accent4"/>
                </a:solidFill>
                <a:latin typeface="Century Gothic" charset="0"/>
                <a:ea typeface="Century Gothic" charset="0"/>
              </a:rPr>
              <a:t>.</a:t>
            </a:r>
            <a:endParaRPr lang="ko-KR" altLang="en-US" sz="1400" b="1" cap="none" dirty="0">
              <a:solidFill>
                <a:schemeClr val="accent4"/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  <a:endCxn id="14" idx="1"/>
          </p:cNvCxnSpPr>
          <p:nvPr/>
        </p:nvCxnSpPr>
        <p:spPr>
          <a:xfrm>
            <a:off x="2176145" y="5267325"/>
            <a:ext cx="1802765" cy="645795"/>
          </a:xfrm>
          <a:prstGeom prst="straightConnector1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/>
          </p:cNvSpPr>
          <p:nvPr/>
        </p:nvSpPr>
        <p:spPr>
          <a:xfrm>
            <a:off x="3978275" y="5727700"/>
            <a:ext cx="195135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시스템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알림창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번개 14"/>
          <p:cNvSpPr>
            <a:spLocks/>
          </p:cNvSpPr>
          <p:nvPr/>
        </p:nvSpPr>
        <p:spPr>
          <a:xfrm>
            <a:off x="6707505" y="4681855"/>
            <a:ext cx="545465" cy="586105"/>
          </a:xfrm>
          <a:prstGeom prst="lightningBolt">
            <a:avLst/>
          </a:prstGeom>
          <a:solidFill>
            <a:srgbClr val="E1930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7186930" y="5180330"/>
            <a:ext cx="1403985" cy="131445"/>
          </a:xfrm>
          <a:prstGeom prst="straightConnector1">
            <a:avLst/>
          </a:prstGeom>
          <a:ln w="31750" cap="rnd" cmpd="sng"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>
            <a:off x="8564245" y="5128260"/>
            <a:ext cx="1951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에너지 충천 상태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795020" y="552958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5" y="2255520"/>
            <a:ext cx="622109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로봇이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주인공이며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,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컨트롤하는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캐릭터이다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해당 로봇 가운데에는 식별코드가 적혀있다.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747895" y="3766185"/>
            <a:ext cx="645350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전류를 흘려보내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자석의 성질을 가질 수 있다.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            전류를 흘려보내지 않는다면 자석의 성질을 잃는다.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	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857250" y="587756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“하스스톤” 안녕로봇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821055" y="418465"/>
            <a:ext cx="6376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-조작방법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54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69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275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585" y="3388360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245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245" y="2232660"/>
            <a:ext cx="813435" cy="1155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91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3000" y="2245360"/>
            <a:ext cx="818515" cy="895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590" y="176149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590" y="2185035"/>
            <a:ext cx="813435" cy="9404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280" y="3662045"/>
            <a:ext cx="229044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5035"/>
            <a:ext cx="716915" cy="15982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350"/>
            <a:ext cx="2399030" cy="179959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30400" y="1266825"/>
          <a:ext cx="8066405" cy="5294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3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endParaRPr lang="ko-KR" altLang="en-US" sz="2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버튼과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연결되어있는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오브젝트에서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이벤트가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발생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50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번개표시와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상호작용하면 충전이 된다.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특정 키를 누르면 플레이어가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자석이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345">
                <a:tc>
                  <a:txBody>
                    <a:bodyPr/>
                    <a:lstStyle/>
                    <a:p>
                      <a:pPr marL="0" indent="0" algn="l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자석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성질을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갖는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오브젝트들이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4572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달라붙게된다</a:t>
                      </a:r>
                      <a:r>
                        <a:rPr lang="en-US" altLang="ko-KR" sz="1800" b="0" kern="1200" dirty="0">
                          <a:solidFill>
                            <a:srgbClr val="FFFFFF"/>
                          </a:solidFill>
                          <a:latin typeface="Century Gothic" charset="0"/>
                          <a:ea typeface="Century Gothic" charset="0"/>
                        </a:rPr>
                        <a:t>.</a:t>
                      </a:r>
                      <a:endParaRPr lang="ko-KR" altLang="en-US" sz="1800" b="0" kern="1200" dirty="0">
                        <a:solidFill>
                          <a:srgbClr val="FFFFFF"/>
                        </a:solidFill>
                        <a:latin typeface="Century Gothic" charset="0"/>
                        <a:ea typeface="Century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619125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오브젝트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305" y="3780155"/>
            <a:ext cx="1130300" cy="127762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6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 - 게임플로우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클라이언트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036320" y="1986280"/>
            <a:ext cx="622173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블러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거울 효과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법선 매핑을 이용한 사실적 표현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706564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기술적 요소 - 서버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813435" y="50863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참고 문헌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DA83F-10E4-4154-8703-B066D1AE69E7}"/>
              </a:ext>
            </a:extLst>
          </p:cNvPr>
          <p:cNvSpPr/>
          <p:nvPr/>
        </p:nvSpPr>
        <p:spPr>
          <a:xfrm>
            <a:off x="2797810" y="1991360"/>
            <a:ext cx="821880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http://m.inven.co.kr/board/powerbbs.php?come_idx=3509&amp;l=600707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80F87-A3E7-4C13-8C14-8F9041B8B25C}"/>
              </a:ext>
            </a:extLst>
          </p:cNvPr>
          <p:cNvSpPr txBox="1"/>
          <p:nvPr/>
        </p:nvSpPr>
        <p:spPr>
          <a:xfrm>
            <a:off x="1012190" y="1991360"/>
            <a:ext cx="21882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EC1DE-5CF3-41C5-A0FB-80C9D55CE888}"/>
              </a:ext>
            </a:extLst>
          </p:cNvPr>
          <p:cNvSpPr/>
          <p:nvPr/>
        </p:nvSpPr>
        <p:spPr>
          <a:xfrm>
            <a:off x="2797810" y="2517140"/>
            <a:ext cx="838200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https://theportalwiki.com/wiki/Heavy_Duty_Super</a:t>
            </a:r>
            <a:r>
              <a:rPr lang="en-US" altLang="ko-KR" dirty="0"/>
              <a:t>-</a:t>
            </a:r>
            <a:r>
              <a:rPr lang="ko-KR" altLang="en-US" dirty="0" err="1"/>
              <a:t>Colliding_Super_Button</a:t>
            </a:r>
            <a:r>
              <a:rPr lang="ko-KR" altLang="en-US" dirty="0"/>
              <a:t>/ko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E8EF1-3A41-4B5D-94B3-E54B52A3B845}"/>
              </a:ext>
            </a:extLst>
          </p:cNvPr>
          <p:cNvSpPr txBox="1"/>
          <p:nvPr/>
        </p:nvSpPr>
        <p:spPr>
          <a:xfrm>
            <a:off x="1012190" y="2655570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85B63-A1AA-4953-8014-A7BEBE209CAB}"/>
              </a:ext>
            </a:extLst>
          </p:cNvPr>
          <p:cNvSpPr/>
          <p:nvPr/>
        </p:nvSpPr>
        <p:spPr>
          <a:xfrm>
            <a:off x="2797810" y="3400425"/>
            <a:ext cx="6096000" cy="646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http://minecraft-mods.ru/tekstury/27089-aperturecraft-256x152.html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DFA8F-D115-4F85-8CE7-04C3D9BAA2D4}"/>
              </a:ext>
            </a:extLst>
          </p:cNvPr>
          <p:cNvSpPr txBox="1"/>
          <p:nvPr/>
        </p:nvSpPr>
        <p:spPr>
          <a:xfrm>
            <a:off x="1012190" y="3554095"/>
            <a:ext cx="17849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52E33-145F-446F-BAEF-BFAA4A56E701}"/>
              </a:ext>
            </a:extLst>
          </p:cNvPr>
          <p:cNvSpPr/>
          <p:nvPr/>
        </p:nvSpPr>
        <p:spPr>
          <a:xfrm>
            <a:off x="2797810" y="4211955"/>
            <a:ext cx="4201795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https://gigglehd.com/zbxe/6419382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2797810" y="4745990"/>
            <a:ext cx="6096635" cy="6457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https://trollandi.maximumgames.com/puzzle-makes-better-video-game-pacing/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2795270" y="5476240"/>
            <a:ext cx="609663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https://pixabay.com/ko/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94664" y="257175"/>
            <a:ext cx="4611370" cy="7708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78815" y="1263015"/>
            <a:ext cx="10021570" cy="48907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재미 요소</a:t>
            </a:r>
            <a:endParaRPr lang="ko-KR" altLang="en-US" sz="24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v"/>
            </a:pPr>
            <a:r>
              <a:rPr lang="en-US" altLang="ko-KR" sz="24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 게임 소개 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기술적 요소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플랫폼 &amp; 개발환경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개발 일정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참고 문헌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224280" y="1412240"/>
            <a:ext cx="10021570" cy="119888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이슈가 되었던 사건을 배경으로 재미있게 풀어나가는 형식의 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게임이 있다면, 많은 사람들이 관심을 줄 것이라고 생각한다.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2937510"/>
            <a:ext cx="2334260" cy="308673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524000" y="6008370"/>
            <a:ext cx="23361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최순실 게이트 사건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646930" y="3547745"/>
            <a:ext cx="1861820" cy="1861820"/>
          </a:xfrm>
          <a:prstGeom prst="mathPlus">
            <a:avLst/>
          </a:prstGeom>
          <a:solidFill>
            <a:schemeClr val="accent4"/>
          </a:solidFill>
          <a:ln w="19050" cap="flat" cmpd="sng">
            <a:solidFill>
              <a:srgbClr val="0611F2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80" y="3347720"/>
            <a:ext cx="3488055" cy="2174240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7179945" y="5793105"/>
            <a:ext cx="34766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포탈 건을 이용해 탈출하는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 ”Portal”</a:t>
            </a: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652270" y="637413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JTBC 뉴스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166610" y="551434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스크린샷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46107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연구 목적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186815" y="1452245"/>
            <a:ext cx="10022205" cy="37833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큰 사회적 이슈가 되었던 최순실 게이트 사건을 풍자하여 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게임의 설정에 적절히 넣는다면, 플레이어들에게 궁금증을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유발함과 동시에 색다른 재미를 줄 수 있다고 생각하였다.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이러한 딱딱한 주제를 가볍게 즐길 수 있는 개그와 비슷한 게임이 필요하다고 생각하기 때문에 이 게임을 개발하려고 한다.</a:t>
            </a:r>
            <a:endParaRPr lang="ko-KR" altLang="en-US" sz="24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7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재미 요소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1146810" y="1688465"/>
            <a:ext cx="9896475" cy="43973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멀티 플레이어가 협동하여 퍼즐을 해결.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두 명의 플레이어에게 “503”과 “순시리” 라는 이름을 부여하여 한편의 희극을 보는 듯한 대화가 UI를 통해 오감.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퍼즐의 난이도가 “타블렛 PC” 에서  “문고리 3인방” 과 같이 점점 올라감.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자석을 주 요소로 구성된 퍼즐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645" y="1443990"/>
            <a:ext cx="10761345" cy="48279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게임장르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어드벤처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퍼즐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, CO-OP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 –  3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인칭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시점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구성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</a:t>
            </a: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천장이 닫힌 밀폐된 공간으로 구성.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거리 단위 - //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맵 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X축(30M-100M),</a:t>
            </a:r>
            <a:r>
              <a:rPr lang="en-US" altLang="ko-KR" sz="2800" b="0" cap="none" dirty="0">
                <a:solidFill>
                  <a:srgbClr val="FFFFFF"/>
                </a:solidFill>
                <a:latin typeface="Century Gothic" charset="0"/>
                <a:ea typeface="Century Gothic" charset="0"/>
              </a:rPr>
              <a:t>Z축(30M-100M), 높이(10M-30M)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2800" b="0" cap="none" dirty="0">
                <a:latin typeface="Century Gothic" charset="0"/>
                <a:ea typeface="Century Gothic" charset="0"/>
              </a:rPr>
            </a:b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– (x,y,z) : (0.3, 1, 0.3) M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82600" y="381000"/>
            <a:ext cx="622617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E1930E"/>
                </a:solidFill>
                <a:latin typeface="맑은 고딕" charset="0"/>
                <a:ea typeface="맑은 고딕" charset="0"/>
              </a:rPr>
              <a:t>게임소개 - 스토리 설정</a:t>
            </a:r>
            <a:endParaRPr lang="ko-KR" altLang="en-US" sz="4400" b="0" cap="none" dirty="0">
              <a:solidFill>
                <a:srgbClr val="E1930E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15645" y="1868170"/>
            <a:ext cx="10761345" cy="4397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감옥에 갇힌 범죄자들의 뇌를 로봇에 이식하는 연구가 진행중이다.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로봇에 이식된 범죄자들은 각각의 방에서 자신의 죄에 해당하는 문제를 해결하도록 프로그래밍 되었다.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같은 죄목으로 퍼즐을 풀어야하는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범죄자인 “503”과 “순시리”는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협동을 하여 모든 퍼즐을 풀고 </a:t>
            </a:r>
            <a:endParaRPr lang="ko-KR" altLang="en-US" sz="2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자유로운 로봇이 되기를 희망한다.</a:t>
            </a:r>
            <a:endParaRPr lang="ko-KR" altLang="en-US" sz="2800" b="0" cap="none" dirty="0">
              <a:solidFill>
                <a:srgbClr val="FFFFFF"/>
              </a:solidFill>
              <a:latin typeface="Century Gothic" charset="0"/>
              <a:ea typeface="Century Gothic" charset="0"/>
            </a:endParaRPr>
          </a:p>
        </p:txBody>
      </p:sp>
      <p:pic>
        <p:nvPicPr>
          <p:cNvPr id="8" name="그림 7" descr="C:/Users/yang/AppData/Roaming/PolarisOffice/ETemp/8832_49501448/fImage183347239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9170" y="3548380"/>
            <a:ext cx="3841750" cy="255270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7340600" y="6135370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다우 가프 필스 교도소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847215"/>
            <a:ext cx="6096635" cy="341439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</a:rPr>
              <a:t> -</a:t>
            </a: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 맵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Century Gothic" charset="0"/>
              <a:ea typeface="Century 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90135" cy="34124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총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10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개로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구성된다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문제를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해결해야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다음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넘어간다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오브젝트와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플레이어의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상호작용으로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발생하는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이벤트로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클리어한다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484505" y="525589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latin typeface="맑은 고딕" charset="0"/>
                <a:ea typeface="맑은 고딕" charset="0"/>
              </a:rPr>
              <a:t>“Portal” screen shot</a:t>
            </a: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67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게임소개 - 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150"/>
            <a:ext cx="6038215" cy="4224655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16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40"/>
            <a:ext cx="4032250" cy="1567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게임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예시.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플레이어가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각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맵마다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정해진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위치에서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등장한다</a:t>
            </a:r>
            <a:r>
              <a:rPr lang="en-US" altLang="ko-KR" sz="24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400" b="0" cap="none" dirty="0">
              <a:latin typeface="Century Gothic" charset="0"/>
              <a:ea typeface="Century Gothic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45" y="3797935"/>
            <a:ext cx="219075" cy="247650"/>
          </a:xfrm>
          <a:prstGeom prst="rect">
            <a:avLst/>
          </a:prstGeom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795020" y="5666105"/>
            <a:ext cx="3281045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“Portal” 게임 설명 이미지</a:t>
            </a:r>
            <a:endParaRPr lang="ko-KR" altLang="en-US" sz="10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129</Paragraphs>
  <Words>527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yang kiseok</cp:lastModifiedBy>
  <dc:title>졸업작품(가제) 발표</dc:title>
  <dcterms:modified xsi:type="dcterms:W3CDTF">2017-12-05T00:51:06Z</dcterms:modified>
</cp:coreProperties>
</file>