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1" r:id="rId7"/>
    <p:sldId id="263" r:id="rId8"/>
    <p:sldId id="262" r:id="rId9"/>
    <p:sldId id="264" r:id="rId10"/>
    <p:sldId id="266" r:id="rId11"/>
    <p:sldId id="267" r:id="rId12"/>
    <p:sldId id="270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BE2"/>
    <a:srgbClr val="CAF6CA"/>
    <a:srgbClr val="BAF4BA"/>
    <a:srgbClr val="90EE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841" autoAdjust="0"/>
  </p:normalViewPr>
  <p:slideViewPr>
    <p:cSldViewPr snapToGrid="0">
      <p:cViewPr>
        <p:scale>
          <a:sx n="100" d="100"/>
          <a:sy n="100" d="100"/>
        </p:scale>
        <p:origin x="204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B6740-9CEF-4FB0-8D12-1C2A0154EF20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1C9A3-E568-4F88-ADC6-7358FBA1B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052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Tale for hurtigt = nervøsitet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1C9A3-E568-4F88-ADC6-7358FBA1BD9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250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forkert bruger i </a:t>
            </a:r>
            <a:r>
              <a:rPr lang="da-DK" dirty="0" err="1"/>
              <a:t>token</a:t>
            </a:r>
            <a:r>
              <a:rPr lang="da-DK" dirty="0"/>
              <a:t> = uautoriseret</a:t>
            </a:r>
          </a:p>
          <a:p>
            <a:endParaRPr lang="da-DK" dirty="0"/>
          </a:p>
          <a:p>
            <a:r>
              <a:rPr lang="da-DK" dirty="0"/>
              <a:t>0 punkter = dårlig data</a:t>
            </a:r>
          </a:p>
          <a:p>
            <a:endParaRPr lang="da-DK" dirty="0"/>
          </a:p>
          <a:p>
            <a:r>
              <a:rPr lang="da-DK" dirty="0"/>
              <a:t>Runstats DTO:</a:t>
            </a: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Distance</a:t>
            </a:r>
            <a:endParaRPr lang="da-D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1800" dirty="0" err="1"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Varighed</a:t>
            </a:r>
            <a:endParaRPr lang="da-D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Gennemsnitsfart</a:t>
            </a:r>
            <a:endParaRPr lang="en-GB" sz="1800" dirty="0">
              <a:solidFill>
                <a:srgbClr val="000000"/>
              </a:solidFill>
              <a:effectLst/>
              <a:latin typeface="Cascadia Mono" panose="020B0609020000020004" pitchFamily="49" charset="0"/>
              <a:ea typeface="Calibri" panose="020F0502020204030204" pitchFamily="34" charset="0"/>
              <a:cs typeface="Cascadia Mono" panose="020B06090200000200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Gennemsnitsfart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pr.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minut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1C9A3-E568-4F88-ADC6-7358FBA1BD9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804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1C9A3-E568-4F88-ADC6-7358FBA1BD9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060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1C9A3-E568-4F88-ADC6-7358FBA1BD9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339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[CODE OMITTED]</a:t>
            </a:r>
          </a:p>
          <a:p>
            <a:r>
              <a:rPr lang="da-DK" dirty="0"/>
              <a:t>Formatering a databunde dom-elementer: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Distance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1200" dirty="0" err="1"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Varighed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12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Gennemsnitsfart</a:t>
            </a:r>
            <a:endParaRPr lang="en-GB" sz="1200" dirty="0">
              <a:solidFill>
                <a:srgbClr val="000000"/>
              </a:solidFill>
              <a:effectLst/>
              <a:latin typeface="Cascadia Mono" panose="020B0609020000020004" pitchFamily="49" charset="0"/>
              <a:ea typeface="Calibri" panose="020F0502020204030204" pitchFamily="34" charset="0"/>
              <a:cs typeface="Cascadia Mono" panose="020B0609020000020004" pitchFamily="49" charset="0"/>
            </a:endParaRPr>
          </a:p>
          <a:p>
            <a:endParaRPr lang="en-GB" sz="1200" dirty="0">
              <a:solidFill>
                <a:srgbClr val="000000"/>
              </a:solidFill>
              <a:effectLst/>
              <a:latin typeface="Cascadia Mono" panose="020B0609020000020004" pitchFamily="49" charset="0"/>
              <a:ea typeface="Calibri" panose="020F0502020204030204" pitchFamily="34" charset="0"/>
              <a:cs typeface="Cascadia Mono" panose="020B0609020000020004" pitchFamily="49" charset="0"/>
            </a:endParaRPr>
          </a:p>
          <a:p>
            <a:r>
              <a:rPr lang="en-GB" sz="12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Skemaer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</a:p>
          <a:p>
            <a:r>
              <a:rPr lang="en-GB" sz="12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Højdekurve</a:t>
            </a:r>
            <a:endParaRPr lang="en-GB" sz="1200" dirty="0">
              <a:solidFill>
                <a:srgbClr val="000000"/>
              </a:solidFill>
              <a:effectLst/>
              <a:latin typeface="Cascadia Mono" panose="020B0609020000020004" pitchFamily="49" charset="0"/>
              <a:ea typeface="Calibri" panose="020F0502020204030204" pitchFamily="34" charset="0"/>
              <a:cs typeface="Cascadia Mono" panose="020B0609020000020004" pitchFamily="49" charset="0"/>
            </a:endParaRPr>
          </a:p>
          <a:p>
            <a:r>
              <a:rPr lang="en-GB" sz="12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Gennemsnitsfart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pr. </a:t>
            </a:r>
            <a:r>
              <a:rPr lang="en-GB" sz="12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minut</a:t>
            </a:r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1C9A3-E568-4F88-ADC6-7358FBA1BD9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840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1C9A3-E568-4F88-ADC6-7358FBA1BD9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872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Instruktioner gives undervejs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1C9A3-E568-4F88-ADC6-7358FBA1BD9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505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Andre funktioner:</a:t>
            </a:r>
          </a:p>
          <a:p>
            <a:r>
              <a:rPr lang="da-DK" dirty="0"/>
              <a:t>Login system (og registrering)</a:t>
            </a:r>
          </a:p>
          <a:p>
            <a:r>
              <a:rPr lang="da-DK" dirty="0"/>
              <a:t>Resultatfiltrering af tidligere ture</a:t>
            </a:r>
          </a:p>
          <a:p>
            <a:endParaRPr lang="da-DK" dirty="0"/>
          </a:p>
          <a:p>
            <a:r>
              <a:rPr lang="da-DK" dirty="0"/>
              <a:t>Dette er HOVEDFUNKTIONEN</a:t>
            </a:r>
          </a:p>
          <a:p>
            <a:endParaRPr lang="da-DK" dirty="0"/>
          </a:p>
          <a:p>
            <a:r>
              <a:rPr lang="da-DK" dirty="0"/>
              <a:t>Systemer der gør dette muligt:</a:t>
            </a:r>
          </a:p>
          <a:p>
            <a:r>
              <a:rPr lang="da-DK" dirty="0"/>
              <a:t>PWA – Vue.js (logik i JavaScript)</a:t>
            </a:r>
          </a:p>
          <a:p>
            <a:r>
              <a:rPr lang="da-DK" dirty="0"/>
              <a:t>API – ASP.NET (C#)</a:t>
            </a:r>
          </a:p>
          <a:p>
            <a:r>
              <a:rPr lang="da-DK" dirty="0"/>
              <a:t>Database – MS-SQL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1C9A3-E568-4F88-ADC6-7358FBA1BD9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398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Naviger til ”Ny </a:t>
            </a:r>
            <a:r>
              <a:rPr lang="da-DK" dirty="0" err="1"/>
              <a:t>løbetur”-side</a:t>
            </a:r>
            <a:endParaRPr lang="da-DK" dirty="0"/>
          </a:p>
          <a:p>
            <a:endParaRPr lang="da-DK" dirty="0"/>
          </a:p>
          <a:p>
            <a:r>
              <a:rPr lang="da-DK" dirty="0"/>
              <a:t>Hvis de er på ny telefon, naviger da en side tilbage og frem igen, efter at give tilladelse.</a:t>
            </a:r>
          </a:p>
          <a:p>
            <a:endParaRPr lang="da-DK" dirty="0"/>
          </a:p>
          <a:p>
            <a:r>
              <a:rPr lang="da-DK" dirty="0"/>
              <a:t>Bevægelse af kort skulle gerne kunne ses selv ved bevægelse inden for rummet.</a:t>
            </a:r>
          </a:p>
          <a:p>
            <a:endParaRPr lang="da-DK" dirty="0"/>
          </a:p>
          <a:p>
            <a:r>
              <a:rPr lang="da-DK" dirty="0"/>
              <a:t>Nævn:</a:t>
            </a:r>
          </a:p>
          <a:p>
            <a:r>
              <a:rPr lang="da-DK" dirty="0"/>
              <a:t>Console.log() bliver udeladt af </a:t>
            </a:r>
            <a:r>
              <a:rPr lang="da-DK" dirty="0" err="1"/>
              <a:t>production</a:t>
            </a:r>
            <a:r>
              <a:rPr lang="da-DK" dirty="0"/>
              <a:t> </a:t>
            </a:r>
            <a:r>
              <a:rPr lang="da-DK" dirty="0" err="1"/>
              <a:t>builds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1C9A3-E568-4F88-ADC6-7358FBA1BD9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59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Tryk på ”Start løbetur”</a:t>
            </a:r>
            <a:endParaRPr lang="en-GB" dirty="0"/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Bevægelse opfordret.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1C9A3-E568-4F88-ADC6-7358FBA1BD9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506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Ingen data fra PWA, udover </a:t>
            </a:r>
            <a:r>
              <a:rPr lang="da-DK" dirty="0" err="1"/>
              <a:t>token</a:t>
            </a:r>
            <a:endParaRPr lang="da-DK" dirty="0"/>
          </a:p>
          <a:p>
            <a:r>
              <a:rPr lang="da-DK" dirty="0"/>
              <a:t>Alt genereres af API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1C9A3-E568-4F88-ADC6-7358FBA1BD9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199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Hver gang:</a:t>
            </a:r>
          </a:p>
          <a:p>
            <a:r>
              <a:rPr lang="da-DK" dirty="0"/>
              <a:t>Punkt til database (med </a:t>
            </a:r>
            <a:r>
              <a:rPr lang="da-DK" dirty="0" err="1"/>
              <a:t>runId</a:t>
            </a:r>
            <a:r>
              <a:rPr lang="da-DK" dirty="0"/>
              <a:t>)</a:t>
            </a:r>
          </a:p>
          <a:p>
            <a:r>
              <a:rPr lang="da-DK" dirty="0"/>
              <a:t>Punkt til polyline</a:t>
            </a:r>
          </a:p>
          <a:p>
            <a:endParaRPr lang="da-DK" dirty="0"/>
          </a:p>
          <a:p>
            <a:r>
              <a:rPr lang="da-DK" dirty="0"/>
              <a:t>Første gang:</a:t>
            </a:r>
          </a:p>
          <a:p>
            <a:r>
              <a:rPr lang="da-DK" dirty="0"/>
              <a:t>Timer startes</a:t>
            </a:r>
          </a:p>
          <a:p>
            <a:r>
              <a:rPr lang="da-DK" dirty="0"/>
              <a:t>Knap opdateres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1C9A3-E568-4F88-ADC6-7358FBA1BD9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159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forkert bruger i </a:t>
            </a:r>
            <a:r>
              <a:rPr lang="da-DK" dirty="0" err="1"/>
              <a:t>token</a:t>
            </a:r>
            <a:r>
              <a:rPr lang="da-DK" dirty="0"/>
              <a:t> = uautoriseret</a:t>
            </a:r>
          </a:p>
          <a:p>
            <a:endParaRPr lang="da-D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.points.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&gt; 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GB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context.Points.Add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(point):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Points </a:t>
            </a:r>
            <a:r>
              <a:rPr lang="en-GB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bliver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fundet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 context </a:t>
            </a:r>
            <a:r>
              <a:rPr lang="en-GB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af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run, </a:t>
            </a:r>
            <a:r>
              <a:rPr lang="en-GB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ikke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alene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1C9A3-E568-4F88-ADC6-7358FBA1BD9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462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EF:</a:t>
            </a:r>
          </a:p>
          <a:p>
            <a:r>
              <a:rPr lang="da-DK" dirty="0"/>
              <a:t>Objekter &gt; tabeller</a:t>
            </a:r>
          </a:p>
          <a:p>
            <a:endParaRPr lang="da-DK" dirty="0"/>
          </a:p>
          <a:p>
            <a:r>
              <a:rPr lang="da-DK" noProof="0" dirty="0"/>
              <a:t>CF:</a:t>
            </a:r>
          </a:p>
          <a:p>
            <a:r>
              <a:rPr lang="da-DK" noProof="0" dirty="0"/>
              <a:t>Undgår fejl,</a:t>
            </a:r>
          </a:p>
          <a:p>
            <a:r>
              <a:rPr lang="da-DK" noProof="0" dirty="0"/>
              <a:t>Nemt at sætte op igen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1C9A3-E568-4F88-ADC6-7358FBA1BD9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00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D7AC-A109-4F63-9F16-A858F50EB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E19F9-9E33-4E75-B58E-9053A65C6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ADEED-E6A4-459B-98B1-AD54DCDB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5F26-F31F-4AEC-9FC9-66097B98E5F8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17E51-D1EC-4E4D-BB86-B248EA3E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1E075-2AA6-4519-AF1D-C2386A95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6B1-9798-4CFA-B109-95B09D1D9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84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8E357-826D-406E-B2C2-7F0F30F41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B8FB1-9BD4-4E71-B821-501072232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AE157-B6BA-45A0-A533-6CE953AE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5F26-F31F-4AEC-9FC9-66097B98E5F8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021D2-9842-4E56-AF7A-DBB61431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0B2A-BCD7-47DB-983D-4F828635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6B1-9798-4CFA-B109-95B09D1D9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31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6C1BBD-F454-4C10-9820-471BF818C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8136C-3D36-4CA5-B8EF-9E226905D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FAE16-DC69-4DFC-AD56-D5042F01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5F26-F31F-4AEC-9FC9-66097B98E5F8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F8BD1-475E-4FE7-B694-093FEF926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3018F-8523-4A6E-AD70-5103F9B0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6B1-9798-4CFA-B109-95B09D1D9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47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69DB-149E-41E3-B07A-782F78CD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6C78C-C2DD-43D3-A79E-BE8AE463B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F363B-4B5B-4383-A5A6-5BE982E6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5F26-F31F-4AEC-9FC9-66097B98E5F8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72AC8-C40C-48A3-B053-21940767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3C25E-7760-4F54-8224-5EA3270B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6B1-9798-4CFA-B109-95B09D1D9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60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BB46-2248-435A-A69D-4C2E65360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F5A38-8E90-44C6-A73C-F7A6A5C22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3DDA0-B2CB-4BC4-92CB-E4538F49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5F26-F31F-4AEC-9FC9-66097B98E5F8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8D895-52B8-428E-ADBC-4876DB5E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EDE55-45DC-4D21-A6FB-5E72335E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6B1-9798-4CFA-B109-95B09D1D9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49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093A8-3994-4958-BD96-FA2D6456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D4FC0-D87E-453D-BF02-03FA4EE7C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5BCBC-E9C5-4E0C-92E7-39D14E09F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7AABA-3AB7-452F-8D5B-13C1B2C4D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5F26-F31F-4AEC-9FC9-66097B98E5F8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FDA9D-F31A-42A9-8AE9-8335F2D2C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2D9A8-09A6-4533-8011-722C4F0B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6B1-9798-4CFA-B109-95B09D1D9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53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C94D-B05E-4162-A605-12C8CC8C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DAE07-F65B-41F7-92C0-44006782D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C2DB3-2A4D-4994-B7FC-99337462D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CFBB86-15F0-4168-90A3-1E09BAA13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AD4C9-89B0-43A7-9B6B-CAC77E521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9CCABA-3118-4ED2-8FC8-D16CFD38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5F26-F31F-4AEC-9FC9-66097B98E5F8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B564B-5204-4557-9454-45192575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E1624B-82C3-4638-9C6E-F838BBC2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6B1-9798-4CFA-B109-95B09D1D9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2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F7B2-EA7A-4AEC-988E-D37C6E1D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A5AF7-3823-46AE-8DAD-8BDFF372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5F26-F31F-4AEC-9FC9-66097B98E5F8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709CB-E7F6-4DCF-AFF8-90A32BF81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93D02-6312-4719-87A7-D302C3D3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6B1-9798-4CFA-B109-95B09D1D9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68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FA88E-B607-4848-A2A6-5B8A5B1F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5F26-F31F-4AEC-9FC9-66097B98E5F8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06B876-30EC-410E-A164-20E81419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8FEC0-17F1-43E6-B257-C92A8702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6B1-9798-4CFA-B109-95B09D1D9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38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3FF3-857C-4B46-ACCE-431EF302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EEF71-944D-483B-BCEB-76340D980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B046D-E8FD-4E97-85B1-02454DEAF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562D2-2817-4BBE-9465-64520D4D0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5F26-F31F-4AEC-9FC9-66097B98E5F8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F1924-FAF2-4CF6-A3E0-B79A6EC5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B3193-F8C3-436B-8664-7005D564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6B1-9798-4CFA-B109-95B09D1D9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90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576E-CBE5-47AB-B6A1-F4654C72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F125A7-995C-416C-9AF7-8C6A556A0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1813A-2BC9-47E1-B95B-A9B11ACC1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4BC7C-60B7-43A6-ABE6-0434F611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5F26-F31F-4AEC-9FC9-66097B98E5F8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6B5F5-49BD-4F6F-A328-D4CD7F0A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83F8E-6E87-4067-AAE0-795A62F9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6B1-9798-4CFA-B109-95B09D1D9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38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43F7D-E817-477C-987F-623A3202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37A2B-0675-4FAF-BAD1-CF3AFB1EF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59103-C26E-4478-9198-679EFAA45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5F26-F31F-4AEC-9FC9-66097B98E5F8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D4E88-E612-49B0-8C50-DA064ACC7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4FD53-58B0-419E-936C-5A7638A49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B46B1-9798-4CFA-B109-95B09D1D9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73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17C7543-F0BB-421E-8162-C3F216A88835}"/>
              </a:ext>
            </a:extLst>
          </p:cNvPr>
          <p:cNvSpPr/>
          <p:nvPr/>
        </p:nvSpPr>
        <p:spPr>
          <a:xfrm>
            <a:off x="3763927" y="3602037"/>
            <a:ext cx="4664148" cy="856947"/>
          </a:xfrm>
          <a:prstGeom prst="roundRect">
            <a:avLst>
              <a:gd name="adj" fmla="val 3615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D2D12-BF8E-4BEE-AF10-1769FD390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b="1" i="1" dirty="0">
                <a:solidFill>
                  <a:srgbClr val="22C55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FunRun</a:t>
            </a:r>
            <a:r>
              <a:rPr lang="da-DK" b="1" i="1" dirty="0">
                <a:solidFill>
                  <a:srgbClr val="E2FBE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’’’’’</a:t>
            </a:r>
            <a:br>
              <a:rPr lang="da-DK" b="1" i="1" dirty="0">
                <a:solidFill>
                  <a:srgbClr val="22C55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</a:br>
            <a:r>
              <a:rPr lang="da-DK" sz="2800" b="1" i="1" dirty="0">
                <a:solidFill>
                  <a:srgbClr val="22C55E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69E6C-6128-4500-969A-473806BEFC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sz="800" dirty="0"/>
              <a:t> </a:t>
            </a:r>
          </a:p>
          <a:p>
            <a:r>
              <a:rPr lang="da-DK" dirty="0"/>
              <a:t>Af Mathias Frederik Græsholt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9F33A17-E465-4EAF-A706-23C16BD9A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9705" y="1808149"/>
            <a:ext cx="1784560" cy="178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3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7C4AEC-EC8D-4274-BB45-A404986C7E43}"/>
              </a:ext>
            </a:extLst>
          </p:cNvPr>
          <p:cNvSpPr/>
          <p:nvPr/>
        </p:nvSpPr>
        <p:spPr>
          <a:xfrm>
            <a:off x="642938" y="485775"/>
            <a:ext cx="10906125" cy="5886450"/>
          </a:xfrm>
          <a:prstGeom prst="roundRect">
            <a:avLst>
              <a:gd name="adj" fmla="val 567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E6CCA-B668-45EE-94A4-60913D48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+mn-lt"/>
              </a:rPr>
              <a:t>Database</a:t>
            </a:r>
            <a:endParaRPr lang="en-GB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1E8E8-9135-4586-A16A-2BD706140133}"/>
              </a:ext>
            </a:extLst>
          </p:cNvPr>
          <p:cNvSpPr txBox="1"/>
          <p:nvPr/>
        </p:nvSpPr>
        <p:spPr>
          <a:xfrm>
            <a:off x="10950708" y="0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>
                <a:solidFill>
                  <a:srgbClr val="22C55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FunRun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ED47DE-9734-49D1-BB2B-36D41291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 err="1"/>
              <a:t>Entity</a:t>
            </a:r>
            <a:r>
              <a:rPr lang="da-DK" dirty="0"/>
              <a:t> Framework</a:t>
            </a:r>
          </a:p>
          <a:p>
            <a:r>
              <a:rPr lang="da-DK" dirty="0"/>
              <a:t>Code-First</a:t>
            </a:r>
            <a:endParaRPr lang="en-GB" dirty="0"/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3A0DB4B0-A3F5-47EA-8BD9-84B71611B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45886" y="33051"/>
            <a:ext cx="346114" cy="346114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DECDC77-D9B3-4396-BF38-34334BE91E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333" y="1825625"/>
            <a:ext cx="833333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5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5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7C4AEC-EC8D-4274-BB45-A404986C7E43}"/>
              </a:ext>
            </a:extLst>
          </p:cNvPr>
          <p:cNvSpPr/>
          <p:nvPr/>
        </p:nvSpPr>
        <p:spPr>
          <a:xfrm>
            <a:off x="642938" y="485775"/>
            <a:ext cx="10906125" cy="5886450"/>
          </a:xfrm>
          <a:prstGeom prst="roundRect">
            <a:avLst>
              <a:gd name="adj" fmla="val 567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E6CCA-B668-45EE-94A4-60913D48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+mn-lt"/>
              </a:rPr>
              <a:t>Vis løbetur - API</a:t>
            </a:r>
            <a:endParaRPr lang="en-GB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1E8E8-9135-4586-A16A-2BD706140133}"/>
              </a:ext>
            </a:extLst>
          </p:cNvPr>
          <p:cNvSpPr txBox="1"/>
          <p:nvPr/>
        </p:nvSpPr>
        <p:spPr>
          <a:xfrm>
            <a:off x="10950708" y="0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>
                <a:solidFill>
                  <a:srgbClr val="22C55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FunRun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ED47DE-9734-49D1-BB2B-36D41291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1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"{</a:t>
            </a:r>
            <a:r>
              <a:rPr lang="en-GB" sz="11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1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1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ActionResult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1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GB" sz="11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GetRun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GB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context.Runs.</a:t>
            </a:r>
            <a:r>
              <a:rPr lang="en-GB" sz="11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"user"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1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"points"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1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FirstOrDefaultAsync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GB" sz="11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.runId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1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//.Include("points") gets a list of points associated with this run as a property on the object.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1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1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NotFound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1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.user.userId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GB" sz="11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GetUserId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1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Unauthorized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1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.points.</a:t>
            </a:r>
            <a:r>
              <a:rPr lang="en-GB" sz="11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  <a:r>
              <a:rPr lang="en-GB" sz="11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1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UnprocessableEntity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3A0DB4B0-A3F5-47EA-8BD9-84B71611B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45886" y="33051"/>
            <a:ext cx="346114" cy="34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9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7C4AEC-EC8D-4274-BB45-A404986C7E43}"/>
              </a:ext>
            </a:extLst>
          </p:cNvPr>
          <p:cNvSpPr/>
          <p:nvPr/>
        </p:nvSpPr>
        <p:spPr>
          <a:xfrm>
            <a:off x="642938" y="485775"/>
            <a:ext cx="10906125" cy="5886450"/>
          </a:xfrm>
          <a:prstGeom prst="roundRect">
            <a:avLst>
              <a:gd name="adj" fmla="val 567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E6CCA-B668-45EE-94A4-60913D48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+mn-lt"/>
              </a:rPr>
              <a:t>Vis løbetur - PWA</a:t>
            </a:r>
            <a:endParaRPr lang="en-GB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1E8E8-9135-4586-A16A-2BD706140133}"/>
              </a:ext>
            </a:extLst>
          </p:cNvPr>
          <p:cNvSpPr txBox="1"/>
          <p:nvPr/>
        </p:nvSpPr>
        <p:spPr>
          <a:xfrm>
            <a:off x="10950708" y="0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>
                <a:solidFill>
                  <a:srgbClr val="22C55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FunRun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ED47DE-9734-49D1-BB2B-36D412919194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 wrap="square" numCol="1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12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VUE_APP_API_URL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/Run/"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currentRoute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 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headers: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Authorization: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`Bearer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jwtToken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12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refRun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//Header configured. UTC time converted to locale time with </a:t>
            </a:r>
            <a:r>
              <a:rPr lang="en-GB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-GB formatting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refHeader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refRun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"Z"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toLocaleDateString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-GB"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- 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refRun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"Z"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toLocaleTimeString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-GB"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//Map: creation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"run-map"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//Map: </a:t>
            </a:r>
            <a:r>
              <a:rPr lang="en-GB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tilelayer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configuration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tileLayer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"https://{s}.tile.openstreetmap.org/{z}/{x}/{y}.</a:t>
            </a:r>
            <a:r>
              <a:rPr lang="en-GB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attribution: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'Map data &amp;copy; &lt;a </a:t>
            </a:r>
            <a:r>
              <a:rPr lang="en-GB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="https://www.openstreetmap.org/copyright"&gt;OpenStreetMap&lt;/a&gt;contributors'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maxZoom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tileSize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}).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addTo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3A0DB4B0-A3F5-47EA-8BD9-84B71611B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45886" y="33051"/>
            <a:ext cx="346114" cy="34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7C4AEC-EC8D-4274-BB45-A404986C7E43}"/>
              </a:ext>
            </a:extLst>
          </p:cNvPr>
          <p:cNvSpPr/>
          <p:nvPr/>
        </p:nvSpPr>
        <p:spPr>
          <a:xfrm>
            <a:off x="642938" y="485775"/>
            <a:ext cx="10906125" cy="5886450"/>
          </a:xfrm>
          <a:prstGeom prst="roundRect">
            <a:avLst>
              <a:gd name="adj" fmla="val 567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E6CCA-B668-45EE-94A4-60913D48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+mn-lt"/>
              </a:rPr>
              <a:t>Vis løbetur - PWA</a:t>
            </a:r>
            <a:endParaRPr lang="en-GB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1E8E8-9135-4586-A16A-2BD706140133}"/>
              </a:ext>
            </a:extLst>
          </p:cNvPr>
          <p:cNvSpPr txBox="1"/>
          <p:nvPr/>
        </p:nvSpPr>
        <p:spPr>
          <a:xfrm>
            <a:off x="10950708" y="0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>
                <a:solidFill>
                  <a:srgbClr val="22C55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FunRun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ED47DE-9734-49D1-BB2B-36D412919194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 wrap="square" numCol="1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GB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mapLatLngBounds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holds the bounds we are interested in viewing on map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mapLatLngBounds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LatLngBounds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GB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holds the </a:t>
            </a:r>
            <a:r>
              <a:rPr lang="en-GB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LatLngs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each point of the Run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//Loops through points configuring both variables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refRun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pointLatLng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mapLatLngBounds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pointLatLng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pointLatLng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//Set map bounds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fitBounds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mapLatLngBounds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//Map: polyline configuration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runPolyline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Polyline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"blue"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opacity: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smoothFactor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}).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addTo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3A0DB4B0-A3F5-47EA-8BD9-84B71611B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45886" y="33051"/>
            <a:ext cx="346114" cy="34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7C4AEC-EC8D-4274-BB45-A404986C7E43}"/>
              </a:ext>
            </a:extLst>
          </p:cNvPr>
          <p:cNvSpPr/>
          <p:nvPr/>
        </p:nvSpPr>
        <p:spPr>
          <a:xfrm>
            <a:off x="642938" y="485775"/>
            <a:ext cx="10906125" cy="5886450"/>
          </a:xfrm>
          <a:prstGeom prst="roundRect">
            <a:avLst>
              <a:gd name="adj" fmla="val 567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E6CCA-B668-45EE-94A4-60913D48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+mn-lt"/>
              </a:rPr>
              <a:t>Vis løbetur - PWA</a:t>
            </a:r>
            <a:endParaRPr lang="en-GB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1E8E8-9135-4586-A16A-2BD706140133}"/>
              </a:ext>
            </a:extLst>
          </p:cNvPr>
          <p:cNvSpPr txBox="1"/>
          <p:nvPr/>
        </p:nvSpPr>
        <p:spPr>
          <a:xfrm>
            <a:off x="10950708" y="0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>
                <a:solidFill>
                  <a:srgbClr val="22C55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FunRun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ED47DE-9734-49D1-BB2B-36D412919194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 wrap="square" numCol="1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//Map: start tooltip configuration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startTooltip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tooltip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direction: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"top"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permanent: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setLatLng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2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setContent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"Start"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addTo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//Map: end tooltip configuration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endTooltip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tooltip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direction: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"bottom"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permanent: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setLatLng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GB" sz="12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setContent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"Slut"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addTo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[CODE OMITTED]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3A0DB4B0-A3F5-47EA-8BD9-84B71611B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45886" y="33051"/>
            <a:ext cx="346114" cy="34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6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7C4AEC-EC8D-4274-BB45-A404986C7E43}"/>
              </a:ext>
            </a:extLst>
          </p:cNvPr>
          <p:cNvSpPr/>
          <p:nvPr/>
        </p:nvSpPr>
        <p:spPr>
          <a:xfrm>
            <a:off x="642938" y="485775"/>
            <a:ext cx="10906125" cy="5886450"/>
          </a:xfrm>
          <a:prstGeom prst="roundRect">
            <a:avLst>
              <a:gd name="adj" fmla="val 567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E6CCA-B668-45EE-94A4-60913D48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+mn-lt"/>
              </a:rPr>
              <a:t>Resultat</a:t>
            </a:r>
            <a:endParaRPr lang="en-GB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1E8E8-9135-4586-A16A-2BD706140133}"/>
              </a:ext>
            </a:extLst>
          </p:cNvPr>
          <p:cNvSpPr txBox="1"/>
          <p:nvPr/>
        </p:nvSpPr>
        <p:spPr>
          <a:xfrm>
            <a:off x="10950708" y="0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>
                <a:solidFill>
                  <a:srgbClr val="22C55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FunRun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ED47DE-9734-49D1-BB2B-36D41291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Brugeren kan logge deres position til en central database og efterfølgende få visualiseret deres bevægelse.</a:t>
            </a:r>
            <a:endParaRPr lang="en-GB" dirty="0"/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3A0DB4B0-A3F5-47EA-8BD9-84B71611B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45886" y="33051"/>
            <a:ext cx="346114" cy="346114"/>
          </a:xfrm>
          <a:prstGeom prst="rect">
            <a:avLst/>
          </a:prstGeom>
        </p:spPr>
      </p:pic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65E9FB48-D009-4BCD-BF38-49F9903161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75" y="2733495"/>
            <a:ext cx="2686050" cy="342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0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7C4AEC-EC8D-4274-BB45-A404986C7E43}"/>
              </a:ext>
            </a:extLst>
          </p:cNvPr>
          <p:cNvSpPr/>
          <p:nvPr/>
        </p:nvSpPr>
        <p:spPr>
          <a:xfrm>
            <a:off x="642938" y="485775"/>
            <a:ext cx="10906125" cy="5886450"/>
          </a:xfrm>
          <a:prstGeom prst="roundRect">
            <a:avLst>
              <a:gd name="adj" fmla="val 567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E6CCA-B668-45EE-94A4-60913D48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+mn-lt"/>
              </a:rPr>
              <a:t>Fremlæggelsesplan</a:t>
            </a:r>
            <a:endParaRPr lang="en-GB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1E8E8-9135-4586-A16A-2BD706140133}"/>
              </a:ext>
            </a:extLst>
          </p:cNvPr>
          <p:cNvSpPr txBox="1"/>
          <p:nvPr/>
        </p:nvSpPr>
        <p:spPr>
          <a:xfrm>
            <a:off x="10950708" y="0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>
                <a:solidFill>
                  <a:srgbClr val="22C55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FunRun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ED47DE-9734-49D1-BB2B-36D41291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Fremlæggelse af projekt</a:t>
            </a:r>
          </a:p>
          <a:p>
            <a:pPr marL="0" indent="0">
              <a:buNone/>
            </a:pPr>
            <a:r>
              <a:rPr lang="da-DK" dirty="0"/>
              <a:t>	Gennemgang af projektets hovedfunktion + demo</a:t>
            </a:r>
          </a:p>
          <a:p>
            <a:r>
              <a:rPr lang="da-DK" dirty="0"/>
              <a:t>Fremlæggelse af selvvalgt emne</a:t>
            </a:r>
          </a:p>
          <a:p>
            <a:pPr marL="0" indent="0">
              <a:buNone/>
            </a:pPr>
            <a:r>
              <a:rPr lang="da-DK" dirty="0"/>
              <a:t>	(Undertitel til selvvalgt emne)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Spørgsmål besvares løbende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Sig til hvis der tales for hurtigt</a:t>
            </a:r>
            <a:endParaRPr lang="en-GB" dirty="0"/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3A0DB4B0-A3F5-47EA-8BD9-84B71611B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45886" y="33051"/>
            <a:ext cx="346114" cy="34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8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5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5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7C4AEC-EC8D-4274-BB45-A404986C7E43}"/>
              </a:ext>
            </a:extLst>
          </p:cNvPr>
          <p:cNvSpPr/>
          <p:nvPr/>
        </p:nvSpPr>
        <p:spPr>
          <a:xfrm>
            <a:off x="642938" y="485775"/>
            <a:ext cx="10906125" cy="5886450"/>
          </a:xfrm>
          <a:prstGeom prst="roundRect">
            <a:avLst>
              <a:gd name="adj" fmla="val 567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E6CCA-B668-45EE-94A4-60913D48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+mn-lt"/>
              </a:rPr>
              <a:t>Demo</a:t>
            </a:r>
            <a:endParaRPr lang="en-GB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1E8E8-9135-4586-A16A-2BD706140133}"/>
              </a:ext>
            </a:extLst>
          </p:cNvPr>
          <p:cNvSpPr txBox="1"/>
          <p:nvPr/>
        </p:nvSpPr>
        <p:spPr>
          <a:xfrm>
            <a:off x="10950708" y="0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>
                <a:solidFill>
                  <a:srgbClr val="22C55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FunRun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ED47DE-9734-49D1-BB2B-36D41291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App kan tilgås på link: </a:t>
            </a:r>
            <a:r>
              <a:rPr lang="da-DK" dirty="0">
                <a:solidFill>
                  <a:srgbClr val="FF0000"/>
                </a:solidFill>
              </a:rPr>
              <a:t>XXXXX</a:t>
            </a:r>
          </a:p>
          <a:p>
            <a:pPr marL="0" indent="0">
              <a:buNone/>
            </a:pPr>
            <a:r>
              <a:rPr lang="da-DK" dirty="0"/>
              <a:t>Eller via QR-kode.</a:t>
            </a:r>
          </a:p>
          <a:p>
            <a:pPr marL="0" indent="0">
              <a:buNone/>
            </a:pPr>
            <a:r>
              <a:rPr lang="da-DK" dirty="0"/>
              <a:t>(Alternativt kan smartphone udlånes)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Opret ny bruger eller brug oplysningerne:</a:t>
            </a:r>
          </a:p>
          <a:p>
            <a:pPr marL="0" indent="0">
              <a:buNone/>
            </a:pPr>
            <a:r>
              <a:rPr lang="da-DK" dirty="0"/>
              <a:t>Brugernavn: Mathias4real</a:t>
            </a:r>
          </a:p>
          <a:p>
            <a:pPr marL="0" indent="0">
              <a:buNone/>
            </a:pPr>
            <a:r>
              <a:rPr lang="da-DK" dirty="0"/>
              <a:t>Kodeord: Qwe123qwe</a:t>
            </a:r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3A0DB4B0-A3F5-47EA-8BD9-84B71611B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45886" y="33051"/>
            <a:ext cx="346114" cy="3461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CC3237-D26F-4F75-95D2-5DD9D7B1373E}"/>
              </a:ext>
            </a:extLst>
          </p:cNvPr>
          <p:cNvSpPr/>
          <p:nvPr/>
        </p:nvSpPr>
        <p:spPr>
          <a:xfrm>
            <a:off x="9347333" y="1005443"/>
            <a:ext cx="1603375" cy="160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QR KODE</a:t>
            </a:r>
          </a:p>
          <a:p>
            <a:pPr algn="ctr"/>
            <a:r>
              <a:rPr lang="da-DK" dirty="0"/>
              <a:t>PLACEHOLDER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85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5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5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7C4AEC-EC8D-4274-BB45-A404986C7E43}"/>
              </a:ext>
            </a:extLst>
          </p:cNvPr>
          <p:cNvSpPr/>
          <p:nvPr/>
        </p:nvSpPr>
        <p:spPr>
          <a:xfrm>
            <a:off x="642938" y="485775"/>
            <a:ext cx="10906125" cy="5886450"/>
          </a:xfrm>
          <a:prstGeom prst="roundRect">
            <a:avLst>
              <a:gd name="adj" fmla="val 567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E6CCA-B668-45EE-94A4-60913D48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+mn-lt"/>
              </a:rPr>
              <a:t>Projektets hovedfunktion</a:t>
            </a:r>
            <a:endParaRPr lang="en-GB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1E8E8-9135-4586-A16A-2BD706140133}"/>
              </a:ext>
            </a:extLst>
          </p:cNvPr>
          <p:cNvSpPr txBox="1"/>
          <p:nvPr/>
        </p:nvSpPr>
        <p:spPr>
          <a:xfrm>
            <a:off x="10950708" y="0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>
                <a:solidFill>
                  <a:srgbClr val="22C55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FunRun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ED47DE-9734-49D1-BB2B-36D41291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At logge brugerens position til en central database</a:t>
            </a:r>
          </a:p>
          <a:p>
            <a:r>
              <a:rPr lang="da-DK" dirty="0"/>
              <a:t>At visualisere brugerens bevægelse efterfølgende</a:t>
            </a:r>
            <a:endParaRPr lang="en-GB" dirty="0"/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3A0DB4B0-A3F5-47EA-8BD9-84B71611B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45886" y="33051"/>
            <a:ext cx="346114" cy="3461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E2AF1B-2CEF-416D-8F6C-3278BC0D90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3828922"/>
            <a:ext cx="7486650" cy="87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3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7C4AEC-EC8D-4274-BB45-A404986C7E43}"/>
              </a:ext>
            </a:extLst>
          </p:cNvPr>
          <p:cNvSpPr/>
          <p:nvPr/>
        </p:nvSpPr>
        <p:spPr>
          <a:xfrm>
            <a:off x="642938" y="485775"/>
            <a:ext cx="10906125" cy="5886450"/>
          </a:xfrm>
          <a:prstGeom prst="roundRect">
            <a:avLst>
              <a:gd name="adj" fmla="val 567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E6CCA-B668-45EE-94A4-60913D48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+mn-lt"/>
              </a:rPr>
              <a:t>Ny løbetur side</a:t>
            </a:r>
            <a:endParaRPr lang="en-GB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1E8E8-9135-4586-A16A-2BD706140133}"/>
              </a:ext>
            </a:extLst>
          </p:cNvPr>
          <p:cNvSpPr txBox="1"/>
          <p:nvPr/>
        </p:nvSpPr>
        <p:spPr>
          <a:xfrm>
            <a:off x="10950708" y="0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>
                <a:solidFill>
                  <a:srgbClr val="22C55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FunRun</a:t>
            </a:r>
            <a:endParaRPr lang="en-GB" dirty="0"/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3A0DB4B0-A3F5-47EA-8BD9-84B71611B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45886" y="33051"/>
            <a:ext cx="346114" cy="346114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ED47DE-9734-49D1-BB2B-36D412919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200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watchId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geolocation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watchPosition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(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73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"position"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//Configure point object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longitude: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latitude: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altitude: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altitude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};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"point"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//If a run is in progress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//Post point to API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VUE_APP_API_URL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73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/Point/"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 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headers: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Authorization: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`Bearer </a:t>
            </a:r>
            <a:r>
              <a:rPr lang="en-GB" sz="73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73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jwtToken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73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});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//Add point to map polyline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runPolyline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addLatLng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//If first point since run started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3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//Set timer start time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startTime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3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3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//Update timer ten times a second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timerInterval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updateTimer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3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3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//Change button to show it will now end run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refStartRunButton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"Stop </a:t>
            </a:r>
            <a:r>
              <a:rPr lang="en-GB" sz="73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løbetur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}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//Move Map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panTo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//Move current location tooltip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runnerTooltip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setLatLng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30A5BE1F-026D-42AC-9255-F9EB3DC40DC1}"/>
              </a:ext>
            </a:extLst>
          </p:cNvPr>
          <p:cNvSpPr txBox="1">
            <a:spLocks/>
          </p:cNvSpPr>
          <p:nvPr/>
        </p:nvSpPr>
        <p:spPr>
          <a:xfrm>
            <a:off x="838200" y="18252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watchId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3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73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geolocation</a:t>
            </a:r>
            <a:r>
              <a:rPr lang="en-GB" sz="73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watchPosition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GB" sz="73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(</a:t>
            </a:r>
            <a:r>
              <a:rPr lang="en-GB" sz="73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73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73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"position"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3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73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//Configure point object</a:t>
            </a:r>
            <a:endParaRPr lang="en-GB" sz="73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endParaRPr lang="en-GB" sz="73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longitude: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3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73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73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latitude: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3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73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73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altitude: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3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73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altitude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73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};</a:t>
            </a:r>
            <a:endParaRPr lang="en-GB" sz="73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"point"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3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73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//If a run is in progress</a:t>
            </a:r>
            <a:endParaRPr lang="en-GB" sz="73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73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73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73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GB" sz="73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73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73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73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//Post point to API</a:t>
            </a:r>
            <a:endParaRPr lang="en-GB" sz="73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GB" sz="73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73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GB" sz="73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VUE_APP_API_URL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73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73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GB" sz="73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/Point/"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73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3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 </a:t>
            </a:r>
            <a:r>
              <a:rPr lang="en-GB" sz="73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headers: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GB" sz="73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Authorization: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`Bearer </a:t>
            </a:r>
            <a:r>
              <a:rPr lang="en-GB" sz="73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GB" sz="73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GB" sz="73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73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jwtToken</a:t>
            </a:r>
            <a:r>
              <a:rPr lang="en-GB" sz="73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73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73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});</a:t>
            </a:r>
            <a:endParaRPr lang="en-GB" sz="73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//Add point to map polyline</a:t>
            </a:r>
            <a:endParaRPr lang="en-GB" sz="73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runPolyline</a:t>
            </a:r>
            <a:r>
              <a:rPr lang="en-GB" sz="73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addLatLng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73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3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GB" sz="73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//If first point since run started</a:t>
            </a:r>
            <a:endParaRPr lang="en-GB" sz="73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73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73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73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73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3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73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3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73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3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//Set timer start time</a:t>
            </a:r>
            <a:endParaRPr lang="en-GB" sz="73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3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startTime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3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GB" sz="73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73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3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//Update timer ten times a second</a:t>
            </a:r>
            <a:endParaRPr lang="en-GB" sz="73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3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timerInterval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3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updateTimer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30" dirty="0">
                <a:solidFill>
                  <a:srgbClr val="098658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73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3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//Change button to show it will now end run</a:t>
            </a:r>
            <a:endParaRPr lang="en-GB" sz="73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3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refStartRunButton</a:t>
            </a:r>
            <a:r>
              <a:rPr lang="en-GB" sz="73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3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"Stop </a:t>
            </a:r>
            <a:r>
              <a:rPr lang="en-GB" sz="73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løbetur</a:t>
            </a:r>
            <a:r>
              <a:rPr lang="en-GB" sz="73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73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}</a:t>
            </a:r>
            <a:endParaRPr lang="en-GB" sz="73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73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//Move Map</a:t>
            </a:r>
            <a:endParaRPr lang="en-GB" sz="73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73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panTo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 err="1">
                <a:solidFill>
                  <a:srgbClr val="0070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73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3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GB" sz="73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//Move current location tooltip</a:t>
            </a:r>
            <a:endParaRPr lang="en-GB" sz="73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runnerTooltip</a:t>
            </a:r>
            <a:r>
              <a:rPr lang="en-GB" sz="73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setLatLng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 err="1">
                <a:solidFill>
                  <a:srgbClr val="0070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73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3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GB" sz="73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</a:t>
            </a:r>
            <a:endParaRPr lang="en-GB" sz="73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D1EF30E6-7EAB-4786-BA35-36C0639AE85F}"/>
              </a:ext>
            </a:extLst>
          </p:cNvPr>
          <p:cNvSpPr txBox="1">
            <a:spLocks/>
          </p:cNvSpPr>
          <p:nvPr/>
        </p:nvSpPr>
        <p:spPr>
          <a:xfrm>
            <a:off x="838200" y="18252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watchId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122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geolocation</a:t>
            </a:r>
            <a:r>
              <a:rPr lang="en-GB" sz="122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watchPosition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GB" sz="122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(</a:t>
            </a:r>
            <a:r>
              <a:rPr lang="en-GB" sz="122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122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122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2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"position"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2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2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//Configure point object</a:t>
            </a:r>
            <a:endParaRPr lang="en-GB" sz="122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2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endParaRPr lang="en-GB" sz="122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2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longitude: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22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122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2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2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latitude: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22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122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2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2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altitude: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22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122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altitude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2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};</a:t>
            </a:r>
            <a:endParaRPr lang="en-GB" sz="122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2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"point"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2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2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//If a run is in progress</a:t>
            </a:r>
            <a:endParaRPr lang="en-GB" sz="122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22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22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22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22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GB" sz="122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[CODE OMITTED]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22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//Move Map</a:t>
            </a:r>
            <a:endParaRPr lang="en-GB" sz="122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2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panTo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2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20" dirty="0" err="1">
                <a:solidFill>
                  <a:srgbClr val="0070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2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2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2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GB" sz="122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//Move current location tooltip</a:t>
            </a:r>
            <a:endParaRPr lang="en-GB" sz="122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runnerTooltip</a:t>
            </a:r>
            <a:r>
              <a:rPr lang="en-GB" sz="122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setLatLng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2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20" dirty="0" err="1">
                <a:solidFill>
                  <a:srgbClr val="0070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2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2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2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GB" sz="122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</a:t>
            </a:r>
            <a:endParaRPr lang="en-GB" sz="122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6BFACF73-2CDB-494F-A462-823D2175D726}"/>
              </a:ext>
            </a:extLst>
          </p:cNvPr>
          <p:cNvSpPr txBox="1">
            <a:spLocks/>
          </p:cNvSpPr>
          <p:nvPr/>
        </p:nvSpPr>
        <p:spPr>
          <a:xfrm>
            <a:off x="838200" y="18252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watchId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122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geolocation</a:t>
            </a:r>
            <a:r>
              <a:rPr lang="en-GB" sz="122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watchPosition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GB" sz="122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(</a:t>
            </a:r>
            <a:r>
              <a:rPr lang="en-GB" sz="122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122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122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2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"position"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2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//Configure point object</a:t>
            </a:r>
            <a:endParaRPr lang="en-GB" sz="122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2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2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longitude: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2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latitude: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2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altitude: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altitude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};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2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"point"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2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//If a run is in progress</a:t>
            </a:r>
            <a:endParaRPr lang="en-GB" sz="122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22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22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GB" sz="1220" dirty="0">
                <a:solidFill>
                  <a:srgbClr val="FF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[CODE OMITTED]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//Move Map</a:t>
            </a:r>
            <a:endParaRPr lang="en-GB" sz="122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panTo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2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2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//Move current location tooltip</a:t>
            </a:r>
            <a:endParaRPr lang="en-GB" sz="122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runnerTooltip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setLatLng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2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2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</a:t>
            </a:r>
            <a:endParaRPr lang="en-GB" sz="122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1E3A68C9-5C55-4F5E-936C-AEE3E7B1E370}"/>
              </a:ext>
            </a:extLst>
          </p:cNvPr>
          <p:cNvSpPr txBox="1">
            <a:spLocks/>
          </p:cNvSpPr>
          <p:nvPr/>
        </p:nvSpPr>
        <p:spPr>
          <a:xfrm>
            <a:off x="838200" y="18252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watchId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geolocation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watchPosition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(</a:t>
            </a:r>
            <a:r>
              <a:rPr lang="en-GB" sz="122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122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2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"position"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2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//Configure point object</a:t>
            </a:r>
            <a:endParaRPr lang="en-GB" sz="1220" dirty="0">
              <a:solidFill>
                <a:srgbClr val="008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2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endParaRPr lang="en-GB" sz="122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2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longitude: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22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122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2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2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latitude: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22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122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2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2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altitude: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22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122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altitude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2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};</a:t>
            </a:r>
            <a:endParaRPr lang="en-GB" sz="122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2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"point"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2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//If a run is in progress</a:t>
            </a:r>
            <a:endParaRPr lang="en-GB" sz="122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22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22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GB" sz="1220" dirty="0">
                <a:solidFill>
                  <a:srgbClr val="FF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[CODE OMITTED]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//Move Map</a:t>
            </a:r>
            <a:endParaRPr lang="en-GB" sz="122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panTo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2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2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//Move current location tooltip</a:t>
            </a:r>
            <a:endParaRPr lang="en-GB" sz="122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runnerTooltip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setLatLng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2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2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1DF9DB17-7EAC-488C-9DBD-1954E106C740}"/>
              </a:ext>
            </a:extLst>
          </p:cNvPr>
          <p:cNvSpPr txBox="1">
            <a:spLocks/>
          </p:cNvSpPr>
          <p:nvPr/>
        </p:nvSpPr>
        <p:spPr>
          <a:xfrm>
            <a:off x="838200" y="18252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watchId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geolocation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watchPosition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(</a:t>
            </a:r>
            <a:r>
              <a:rPr lang="en-GB" sz="122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122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2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"position"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2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//Configure point object</a:t>
            </a:r>
            <a:endParaRPr lang="en-GB" sz="122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2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2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longitude: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2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latitude: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2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altitude: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altitude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};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2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"point"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2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//If a run is in progress</a:t>
            </a:r>
            <a:endParaRPr lang="en-GB" sz="1220" dirty="0">
              <a:solidFill>
                <a:srgbClr val="008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22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22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22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22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GB" sz="122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[CODE OMITTED]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22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//Move Map</a:t>
            </a:r>
            <a:endParaRPr lang="en-GB" sz="122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panTo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2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2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//Move current location tooltip</a:t>
            </a:r>
            <a:endParaRPr lang="en-GB" sz="122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runnerTooltip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setLatLng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2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2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7826236A-79B2-462B-AB4D-2AD0F5E109DE}"/>
              </a:ext>
            </a:extLst>
          </p:cNvPr>
          <p:cNvSpPr txBox="1">
            <a:spLocks/>
          </p:cNvSpPr>
          <p:nvPr/>
        </p:nvSpPr>
        <p:spPr>
          <a:xfrm>
            <a:off x="838200" y="18252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watchId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geolocation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watchPosition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(</a:t>
            </a:r>
            <a:r>
              <a:rPr lang="en-GB" sz="122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122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2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"position"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2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//Configure point object</a:t>
            </a:r>
            <a:endParaRPr lang="en-GB" sz="122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2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2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longitude: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2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latitude: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2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altitude: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altitude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};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2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"point"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2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//If a run is in progress</a:t>
            </a:r>
            <a:endParaRPr lang="en-GB" sz="122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22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22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GB" sz="1220" dirty="0">
                <a:solidFill>
                  <a:srgbClr val="FF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[CODE OMITTED]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//Move Map</a:t>
            </a:r>
            <a:endParaRPr lang="en-GB" sz="1220" dirty="0">
              <a:solidFill>
                <a:srgbClr val="008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2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panTo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2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20" dirty="0" err="1">
                <a:solidFill>
                  <a:srgbClr val="0070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2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2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2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GB" sz="122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//Move current location tooltip</a:t>
            </a:r>
            <a:endParaRPr lang="en-GB" sz="122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runnerTooltip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setLatLng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2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2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F3A2BEA6-D076-4DA4-BDF7-FE41403F8074}"/>
              </a:ext>
            </a:extLst>
          </p:cNvPr>
          <p:cNvSpPr txBox="1">
            <a:spLocks/>
          </p:cNvSpPr>
          <p:nvPr/>
        </p:nvSpPr>
        <p:spPr>
          <a:xfrm>
            <a:off x="838200" y="18252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watchId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geolocation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watchPosition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(</a:t>
            </a:r>
            <a:r>
              <a:rPr lang="en-GB" sz="122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122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2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"position"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2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//Configure point object</a:t>
            </a:r>
            <a:endParaRPr lang="en-GB" sz="122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2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2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longitude: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2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latitude: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2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altitude: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altitude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};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2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"point"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2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//If a run is in progress</a:t>
            </a:r>
            <a:endParaRPr lang="en-GB" sz="122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22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22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GB" sz="1220" dirty="0">
                <a:solidFill>
                  <a:srgbClr val="FF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[CODE OMITTED]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//Move Map</a:t>
            </a:r>
            <a:endParaRPr lang="en-GB" sz="122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panTo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2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2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2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//Move current location tooltip</a:t>
            </a:r>
            <a:endParaRPr lang="en-GB" sz="1220" dirty="0">
              <a:solidFill>
                <a:srgbClr val="008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runnerTooltip</a:t>
            </a:r>
            <a:r>
              <a:rPr lang="en-GB" sz="122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setLatLng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2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20" dirty="0" err="1">
                <a:solidFill>
                  <a:srgbClr val="0070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2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2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2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2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122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GB" sz="122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2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</a:t>
            </a:r>
            <a:endParaRPr lang="en-GB" sz="122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614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3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3" grpId="0"/>
      <p:bldP spid="13" grpId="1"/>
      <p:bldP spid="15" grpId="0"/>
      <p:bldP spid="15" grpId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7C4AEC-EC8D-4274-BB45-A404986C7E43}"/>
              </a:ext>
            </a:extLst>
          </p:cNvPr>
          <p:cNvSpPr/>
          <p:nvPr/>
        </p:nvSpPr>
        <p:spPr>
          <a:xfrm>
            <a:off x="642938" y="485775"/>
            <a:ext cx="10906125" cy="5886450"/>
          </a:xfrm>
          <a:prstGeom prst="roundRect">
            <a:avLst>
              <a:gd name="adj" fmla="val 567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E6CCA-B668-45EE-94A4-60913D48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+mn-lt"/>
              </a:rPr>
              <a:t>Ny løbetur - PWA</a:t>
            </a:r>
            <a:endParaRPr lang="en-GB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1E8E8-9135-4586-A16A-2BD706140133}"/>
              </a:ext>
            </a:extLst>
          </p:cNvPr>
          <p:cNvSpPr txBox="1"/>
          <p:nvPr/>
        </p:nvSpPr>
        <p:spPr>
          <a:xfrm>
            <a:off x="10950708" y="0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>
                <a:solidFill>
                  <a:srgbClr val="22C55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FunRun</a:t>
            </a:r>
            <a:endParaRPr lang="en-GB" dirty="0"/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3A0DB4B0-A3F5-47EA-8BD9-84B71611B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45886" y="33051"/>
            <a:ext cx="346114" cy="346114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ED47DE-9734-49D1-BB2B-36D412919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200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endParaRPr lang="en-GB" sz="1050" dirty="0">
              <a:solidFill>
                <a:srgbClr val="0070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105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GB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VUE_APP_API_URL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GB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/Run"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endParaRPr lang="en-GB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headers: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GB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Authorization: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`Bearer </a:t>
            </a:r>
            <a:r>
              <a:rPr lang="en-GB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GB" sz="10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GB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jwtToken</a:t>
            </a:r>
            <a:r>
              <a:rPr lang="en-GB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},</a:t>
            </a:r>
            <a:endParaRPr lang="en-GB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})</a:t>
            </a:r>
            <a:endParaRPr lang="en-GB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105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//Ready to log points, now that </a:t>
            </a:r>
            <a:r>
              <a:rPr lang="en-GB" sz="105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known</a:t>
            </a:r>
            <a:endParaRPr lang="en-GB" sz="1050" dirty="0">
              <a:solidFill>
                <a:srgbClr val="008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//Test if </a:t>
            </a:r>
            <a:r>
              <a:rPr lang="en-GB" sz="105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exists. Will fail on many traditional computers, but not on devices such as phones.</a:t>
            </a:r>
            <a:endParaRPr lang="en-GB" sz="1050" dirty="0">
              <a:solidFill>
                <a:srgbClr val="008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//Set </a:t>
            </a:r>
            <a:r>
              <a:rPr lang="en-GB" sz="105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preventing screen from locking</a:t>
            </a:r>
            <a:endParaRPr lang="en-GB" sz="1050" dirty="0">
              <a:solidFill>
                <a:srgbClr val="008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"screen"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} </a:t>
            </a:r>
            <a:r>
              <a:rPr lang="en-GB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//Error occurred</a:t>
            </a:r>
            <a:endParaRPr lang="en-GB" sz="1050" dirty="0">
              <a:solidFill>
                <a:srgbClr val="008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"Wake Lock error: "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}</a:t>
            </a:r>
            <a:endParaRPr lang="en-GB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});</a:t>
            </a:r>
            <a:endParaRPr lang="en-GB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4E78A598-10B3-46AC-8866-3BC8673A97F6}"/>
              </a:ext>
            </a:extLst>
          </p:cNvPr>
          <p:cNvSpPr txBox="1">
            <a:spLocks/>
          </p:cNvSpPr>
          <p:nvPr/>
        </p:nvSpPr>
        <p:spPr>
          <a:xfrm>
            <a:off x="838200" y="18252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 err="1">
                <a:solidFill>
                  <a:srgbClr val="0070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endParaRPr lang="en-GB" sz="1050" dirty="0">
              <a:solidFill>
                <a:srgbClr val="0070C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105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GB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70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VUE_APP_API_URL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/Run"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endParaRPr lang="en-GB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headers: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GB" sz="105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Authorization: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`Bearer 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GB" sz="10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GB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jwtToken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},</a:t>
            </a:r>
            <a:endParaRPr lang="en-GB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})</a:t>
            </a:r>
            <a:endParaRPr lang="en-GB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//Ready to log points, now that </a:t>
            </a:r>
            <a:r>
              <a:rPr lang="en-GB" sz="1050" dirty="0" err="1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known</a:t>
            </a:r>
            <a:endParaRPr lang="en-GB" sz="10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//Test if </a:t>
            </a:r>
            <a:r>
              <a:rPr lang="en-GB" sz="1050" dirty="0" err="1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exists. Will fail on many traditional computers, but not on devices such as phones.</a:t>
            </a:r>
            <a:endParaRPr lang="en-GB" sz="10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//Set </a:t>
            </a:r>
            <a:r>
              <a:rPr lang="en-GB" sz="1050" dirty="0" err="1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preventing screen from locking</a:t>
            </a:r>
            <a:endParaRPr lang="en-GB" sz="10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"screen"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} </a:t>
            </a: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//Error occurred</a:t>
            </a:r>
            <a:endParaRPr lang="en-GB" sz="10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"Wake Lock error: 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}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D76432E1-534D-4C04-82DD-9A1979A70B1C}"/>
              </a:ext>
            </a:extLst>
          </p:cNvPr>
          <p:cNvSpPr txBox="1">
            <a:spLocks/>
          </p:cNvSpPr>
          <p:nvPr/>
        </p:nvSpPr>
        <p:spPr>
          <a:xfrm>
            <a:off x="838200" y="18252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endParaRPr lang="en-GB" sz="1050" dirty="0">
              <a:solidFill>
                <a:srgbClr val="0070C1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VUE_APP_API_URL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/Run"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headers: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Authorization: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`Bearer 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jwtToken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},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})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105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//Ready to log points, now that </a:t>
            </a:r>
            <a:r>
              <a:rPr lang="en-GB" sz="1050" dirty="0" err="1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known</a:t>
            </a:r>
            <a:endParaRPr lang="en-GB" sz="10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//Test if </a:t>
            </a:r>
            <a:r>
              <a:rPr lang="en-GB" sz="1050" dirty="0" err="1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exists. Will fail on many traditional computers, but not on devices such as phones.</a:t>
            </a:r>
            <a:endParaRPr lang="en-GB" sz="10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//Set </a:t>
            </a:r>
            <a:r>
              <a:rPr lang="en-GB" sz="1050" dirty="0" err="1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preventing screen from locking</a:t>
            </a:r>
            <a:endParaRPr lang="en-GB" sz="10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"screen"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} </a:t>
            </a: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//Error occurred</a:t>
            </a:r>
            <a:endParaRPr lang="en-GB" sz="10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"Wake Lock error: 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}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});</a:t>
            </a:r>
            <a:endParaRPr lang="en-GB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BA5754D6-FDC1-43CF-BEA1-9E3D94744881}"/>
              </a:ext>
            </a:extLst>
          </p:cNvPr>
          <p:cNvSpPr txBox="1">
            <a:spLocks/>
          </p:cNvSpPr>
          <p:nvPr/>
        </p:nvSpPr>
        <p:spPr>
          <a:xfrm>
            <a:off x="838200" y="18252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endParaRPr lang="en-GB" sz="1050" dirty="0">
              <a:solidFill>
                <a:srgbClr val="0070C1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VUE_APP_API_URL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/Run"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headers: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Authorization: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`Bearer 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jwtToken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},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})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//Ready to log points, now that </a:t>
            </a:r>
            <a:r>
              <a:rPr lang="en-GB" sz="1050" dirty="0" err="1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known</a:t>
            </a:r>
            <a:endParaRPr lang="en-GB" sz="10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//Test if </a:t>
            </a:r>
            <a:r>
              <a:rPr lang="en-GB" sz="1050" dirty="0" err="1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exists. Will fail on many traditional computers, but not on devices such as phones.</a:t>
            </a:r>
            <a:endParaRPr lang="en-GB" sz="10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//Set </a:t>
            </a:r>
            <a:r>
              <a:rPr lang="en-GB" sz="1050" dirty="0" err="1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preventing screen from locking</a:t>
            </a:r>
            <a:endParaRPr lang="en-GB" sz="10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"screen"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} </a:t>
            </a: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//Error occurred</a:t>
            </a:r>
            <a:endParaRPr lang="en-GB" sz="10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"Wake Lock error: 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}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ontent Placeholder 11">
            <a:extLst>
              <a:ext uri="{FF2B5EF4-FFF2-40B4-BE49-F238E27FC236}">
                <a16:creationId xmlns:a16="http://schemas.microsoft.com/office/drawing/2014/main" id="{49F4F2A5-67E7-4376-9285-7941C46901B1}"/>
              </a:ext>
            </a:extLst>
          </p:cNvPr>
          <p:cNvSpPr txBox="1">
            <a:spLocks/>
          </p:cNvSpPr>
          <p:nvPr/>
        </p:nvSpPr>
        <p:spPr>
          <a:xfrm>
            <a:off x="838200" y="18252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endParaRPr lang="en-GB" sz="1050" dirty="0">
              <a:solidFill>
                <a:srgbClr val="0070C1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VUE_APP_API_URL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/Run"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headers: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Authorization: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`Bearer 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jwtToken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},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})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//Ready to log points, now that </a:t>
            </a:r>
            <a:r>
              <a:rPr lang="en-GB" sz="1050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known</a:t>
            </a:r>
            <a:endParaRPr lang="en-GB" sz="1050" dirty="0">
              <a:solidFill>
                <a:srgbClr val="008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//Test if </a:t>
            </a:r>
            <a:r>
              <a:rPr lang="en-GB" sz="1050" dirty="0" err="1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exists. Will fail on many traditional computers, but not on devices such as phones.</a:t>
            </a:r>
            <a:endParaRPr lang="en-GB" sz="10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//Set </a:t>
            </a:r>
            <a:r>
              <a:rPr lang="en-GB" sz="1050" dirty="0" err="1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preventing screen from locking</a:t>
            </a:r>
            <a:endParaRPr lang="en-GB" sz="10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"screen"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} </a:t>
            </a: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//Error occurred</a:t>
            </a:r>
            <a:endParaRPr lang="en-GB" sz="10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"Wake Lock error: 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}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ontent Placeholder 11">
            <a:extLst>
              <a:ext uri="{FF2B5EF4-FFF2-40B4-BE49-F238E27FC236}">
                <a16:creationId xmlns:a16="http://schemas.microsoft.com/office/drawing/2014/main" id="{953294CF-BB5D-4C59-A225-3D55D890D3BA}"/>
              </a:ext>
            </a:extLst>
          </p:cNvPr>
          <p:cNvSpPr txBox="1">
            <a:spLocks/>
          </p:cNvSpPr>
          <p:nvPr/>
        </p:nvSpPr>
        <p:spPr>
          <a:xfrm>
            <a:off x="838200" y="18252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endParaRPr lang="en-GB" sz="1050" dirty="0">
              <a:solidFill>
                <a:srgbClr val="0070C1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VUE_APP_API_URL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/Run"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headers: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Authorization: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`Bearer 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jwtToken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},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})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//Ready to log points, now that </a:t>
            </a:r>
            <a:r>
              <a:rPr lang="en-GB" sz="1050" dirty="0" err="1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known</a:t>
            </a:r>
            <a:endParaRPr lang="en-GB" sz="10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//Test if </a:t>
            </a:r>
            <a:r>
              <a:rPr lang="en-GB" sz="1050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exists. Will fail on many traditional computers, but not on devices such as phones.</a:t>
            </a:r>
            <a:endParaRPr lang="en-GB" sz="1050" dirty="0">
              <a:solidFill>
                <a:srgbClr val="008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//Set </a:t>
            </a:r>
            <a:r>
              <a:rPr lang="en-GB" sz="1050" dirty="0" err="1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preventing screen from locking</a:t>
            </a:r>
            <a:endParaRPr lang="en-GB" sz="10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"screen"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} </a:t>
            </a: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//Error occurred</a:t>
            </a:r>
            <a:endParaRPr lang="en-GB" sz="10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"Wake Lock error: 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}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ontent Placeholder 11">
            <a:extLst>
              <a:ext uri="{FF2B5EF4-FFF2-40B4-BE49-F238E27FC236}">
                <a16:creationId xmlns:a16="http://schemas.microsoft.com/office/drawing/2014/main" id="{63A29A4C-132B-4871-BB87-5211A6A0ED73}"/>
              </a:ext>
            </a:extLst>
          </p:cNvPr>
          <p:cNvSpPr txBox="1">
            <a:spLocks/>
          </p:cNvSpPr>
          <p:nvPr/>
        </p:nvSpPr>
        <p:spPr>
          <a:xfrm>
            <a:off x="838200" y="18252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endParaRPr lang="en-GB" sz="1050" dirty="0">
              <a:solidFill>
                <a:srgbClr val="0070C1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VUE_APP_API_URL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/Run"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headers: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Authorization: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`Bearer 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jwtToken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},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})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//Ready to log points, now that </a:t>
            </a:r>
            <a:r>
              <a:rPr lang="en-GB" sz="1050" dirty="0" err="1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known</a:t>
            </a:r>
            <a:endParaRPr lang="en-GB" sz="10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05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//Test if </a:t>
            </a:r>
            <a:r>
              <a:rPr lang="en-GB" sz="1050" dirty="0" err="1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exists. Will fail on many traditional computers, but not on devices such as phones.</a:t>
            </a:r>
            <a:endParaRPr lang="en-GB" sz="105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05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//Set </a:t>
            </a:r>
            <a:r>
              <a:rPr lang="en-GB" sz="1050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preventing screen from locking</a:t>
            </a:r>
            <a:endParaRPr lang="en-GB" sz="1050" dirty="0">
              <a:solidFill>
                <a:srgbClr val="008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"screen"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} </a:t>
            </a:r>
            <a:r>
              <a:rPr lang="en-GB" sz="105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//Error occurred</a:t>
            </a:r>
            <a:endParaRPr lang="en-GB" sz="1050" dirty="0">
              <a:solidFill>
                <a:srgbClr val="008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"Wake Lock error: "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5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}</a:t>
            </a:r>
            <a:endParaRPr lang="en-GB" sz="10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});</a:t>
            </a:r>
            <a:endParaRPr lang="en-GB" sz="105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38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3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3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3" grpId="1"/>
      <p:bldP spid="15" grpId="0"/>
      <p:bldP spid="15" grpId="1"/>
      <p:bldP spid="16" grpId="0"/>
      <p:bldP spid="16" grpId="1"/>
      <p:bldP spid="18" grpId="0"/>
      <p:bldP spid="18" grpId="1"/>
      <p:bldP spid="19" grpId="0"/>
      <p:bldP spid="19" grpId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7C4AEC-EC8D-4274-BB45-A404986C7E43}"/>
              </a:ext>
            </a:extLst>
          </p:cNvPr>
          <p:cNvSpPr/>
          <p:nvPr/>
        </p:nvSpPr>
        <p:spPr>
          <a:xfrm>
            <a:off x="642938" y="485775"/>
            <a:ext cx="10906125" cy="5886450"/>
          </a:xfrm>
          <a:prstGeom prst="roundRect">
            <a:avLst>
              <a:gd name="adj" fmla="val 567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E6CCA-B668-45EE-94A4-60913D48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+mn-lt"/>
              </a:rPr>
              <a:t>Ny løbetur - API</a:t>
            </a:r>
            <a:endParaRPr lang="en-GB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1E8E8-9135-4586-A16A-2BD706140133}"/>
              </a:ext>
            </a:extLst>
          </p:cNvPr>
          <p:cNvSpPr txBox="1"/>
          <p:nvPr/>
        </p:nvSpPr>
        <p:spPr>
          <a:xfrm>
            <a:off x="10950708" y="0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>
                <a:solidFill>
                  <a:srgbClr val="22C55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FunRun</a:t>
            </a:r>
            <a:endParaRPr lang="en-GB" dirty="0"/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3A0DB4B0-A3F5-47EA-8BD9-84B71611B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45886" y="33051"/>
            <a:ext cx="346114" cy="346114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ED47DE-9734-49D1-BB2B-36D41291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7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GB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7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ActionResult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7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GB" sz="17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NewRun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GB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GB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//Do not trust client time, server time is reliable</a:t>
            </a:r>
            <a:endParaRPr lang="en-GB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.dateTime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GB" sz="1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.UtcNow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.user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GB" sz="1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context.Users.</a:t>
            </a:r>
            <a:r>
              <a:rPr lang="en-GB" sz="17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FirstOrDefaultAsync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7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GB" sz="17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1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.userId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7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GetUserId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GB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.deleted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_</a:t>
            </a:r>
            <a:r>
              <a:rPr lang="en-GB" sz="1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context.Runs.</a:t>
            </a:r>
            <a:r>
              <a:rPr lang="en-GB" sz="17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7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GB" sz="1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</a:t>
            </a:r>
            <a:r>
              <a:rPr lang="en-GB" sz="17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SaveChangesAsync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CreatedAtAction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7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7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GetRun</a:t>
            </a:r>
            <a:r>
              <a:rPr lang="en-GB" sz="17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7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id = </a:t>
            </a:r>
            <a:r>
              <a:rPr lang="en-GB" sz="17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.runId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}, </a:t>
            </a:r>
            <a:r>
              <a:rPr lang="en-GB" sz="17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BCA695DA-021B-4E77-A018-461A252293A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700" dirty="0" err="1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GB" sz="17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700" dirty="0" err="1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ActionResult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7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GB" sz="1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NewRun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GB" sz="17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GB" sz="17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//Do not trust client time, server time is reliable</a:t>
            </a:r>
            <a:endParaRPr lang="en-GB" sz="170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.dateTime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.UtcNow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.user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context.Users.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FirstOrDefaultAsync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7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GB" sz="1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.userId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GetUserId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.deleted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_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context.Runs.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7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SaveChangesAsync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CreatedAtAction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7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70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GetRun</a:t>
            </a:r>
            <a:r>
              <a:rPr lang="en-GB" sz="17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id = </a:t>
            </a:r>
            <a:r>
              <a:rPr lang="en-GB" sz="1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.runId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}, </a:t>
            </a:r>
            <a:r>
              <a:rPr lang="en-GB" sz="17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7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3247BBF7-32C6-4BB4-B5E6-404EA2275B1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7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7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ActionResult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700" dirty="0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7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//Do not trust client time, server time is reliable</a:t>
            </a:r>
            <a:endParaRPr lang="en-GB" sz="170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.dateTime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.UtcNow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.user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context.Users.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FirstOrDefaultAsync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7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GB" sz="1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.userId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GetUserId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.deleted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_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context.Runs.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7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SaveChangesAsync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CreatedAtAction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7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70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GetRun</a:t>
            </a:r>
            <a:r>
              <a:rPr lang="en-GB" sz="17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id = </a:t>
            </a:r>
            <a:r>
              <a:rPr lang="en-GB" sz="1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.runId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}, </a:t>
            </a:r>
            <a:r>
              <a:rPr lang="en-GB" sz="17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FBB7B8E7-F58F-448F-B14E-C691D06F692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7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7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ActionResult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700" dirty="0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//Do not trust client time, server time is reliable</a:t>
            </a:r>
            <a:endParaRPr lang="en-GB" sz="1700" dirty="0">
              <a:solidFill>
                <a:srgbClr val="008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.dateTime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 err="1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GB" sz="1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.UtcNow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7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.user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GB" sz="1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context.Users.</a:t>
            </a:r>
            <a:r>
              <a:rPr lang="en-GB" sz="1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FirstOrDefaultAsync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7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GB" sz="1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1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.userId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GetUserId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GB" sz="17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.deleted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7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_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context.Runs.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7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SaveChangesAsync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CreatedAtAction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7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70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GetRun</a:t>
            </a:r>
            <a:r>
              <a:rPr lang="en-GB" sz="17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id = </a:t>
            </a:r>
            <a:r>
              <a:rPr lang="en-GB" sz="1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.runId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}, </a:t>
            </a:r>
            <a:r>
              <a:rPr lang="en-GB" sz="17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305F1447-ADF4-425D-A200-3B3ABC1B35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7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7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ActionResult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700" dirty="0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//Do not trust client time, server time is reliable</a:t>
            </a:r>
            <a:endParaRPr lang="en-GB" sz="170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.dateTime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.UtcNow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.user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context.Users.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FirstOrDefaultAsync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7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GB" sz="1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.userId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GetUserId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.deleted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_</a:t>
            </a:r>
            <a:r>
              <a:rPr lang="en-GB" sz="1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context.Runs.</a:t>
            </a:r>
            <a:r>
              <a:rPr lang="en-GB" sz="1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7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7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GB" sz="1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</a:t>
            </a:r>
            <a:r>
              <a:rPr lang="en-GB" sz="1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SaveChangesAsync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7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AF00DB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CreatedAtAction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7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700" dirty="0" err="1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GetRun</a:t>
            </a:r>
            <a:r>
              <a:rPr lang="en-GB" sz="170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id = </a:t>
            </a:r>
            <a:r>
              <a:rPr lang="en-GB" sz="1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.runId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}, </a:t>
            </a:r>
            <a:r>
              <a:rPr lang="en-GB" sz="17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ACD1F3AA-3DF7-44C2-A04A-8C465CFAE7E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7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7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ActionResult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700" dirty="0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//Do not trust client time, server time is reliable</a:t>
            </a:r>
            <a:endParaRPr lang="en-GB" sz="170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.dateTime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 err="1">
                <a:solidFill>
                  <a:srgbClr val="267F99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.UtcNow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.user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context.Users.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FirstOrDefaultAsync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7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GB" sz="1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.userId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GetUserId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.deleted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_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context.Runs.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70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GB" sz="170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</a:t>
            </a:r>
            <a:r>
              <a:rPr lang="en-GB" sz="170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SaveChangesAsync</a:t>
            </a: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CreatedAtAction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7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GetRun</a:t>
            </a:r>
            <a:r>
              <a:rPr lang="en-GB" sz="17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7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id = </a:t>
            </a:r>
            <a:r>
              <a:rPr lang="en-GB" sz="17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.runId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}, </a:t>
            </a:r>
            <a:r>
              <a:rPr lang="en-GB" sz="17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7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70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70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66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  <p:bldP spid="7" grpId="1"/>
      <p:bldP spid="8" grpId="0"/>
      <p:bldP spid="8" grpId="1"/>
      <p:bldP spid="9" grpId="0"/>
      <p:bldP spid="9" grpId="1"/>
      <p:bldP spid="13" grpId="0"/>
      <p:bldP spid="13" grpId="1"/>
      <p:bldP spid="1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7C4AEC-EC8D-4274-BB45-A404986C7E43}"/>
              </a:ext>
            </a:extLst>
          </p:cNvPr>
          <p:cNvSpPr/>
          <p:nvPr/>
        </p:nvSpPr>
        <p:spPr>
          <a:xfrm>
            <a:off x="642938" y="485775"/>
            <a:ext cx="10906125" cy="5886450"/>
          </a:xfrm>
          <a:prstGeom prst="roundRect">
            <a:avLst>
              <a:gd name="adj" fmla="val 567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E6CCA-B668-45EE-94A4-60913D48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+mn-lt"/>
              </a:rPr>
              <a:t>Nyt punkt - PWA</a:t>
            </a:r>
            <a:endParaRPr lang="en-GB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1E8E8-9135-4586-A16A-2BD706140133}"/>
              </a:ext>
            </a:extLst>
          </p:cNvPr>
          <p:cNvSpPr txBox="1"/>
          <p:nvPr/>
        </p:nvSpPr>
        <p:spPr>
          <a:xfrm>
            <a:off x="10950708" y="0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>
                <a:solidFill>
                  <a:srgbClr val="22C55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FunRun</a:t>
            </a:r>
            <a:endParaRPr lang="en-GB" dirty="0"/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3A0DB4B0-A3F5-47EA-8BD9-84B71611B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45886" y="33051"/>
            <a:ext cx="346114" cy="346114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ED47DE-9734-49D1-BB2B-36D41291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watchId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geolocation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watchPosition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(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73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"position"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//Configure point object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longitude: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latitude: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altitude: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altitude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};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"point"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//If a run is in progress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//Post point to API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VUE_APP_API_URL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73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/Point/"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 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headers: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Authorization: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`Bearer </a:t>
            </a:r>
            <a:r>
              <a:rPr lang="en-GB" sz="73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73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jwtToken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73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});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//Add point to map polyline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runPolyline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addLatLng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//If first point since run started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3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//Set timer start time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startTime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3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3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//Update timer ten times a second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timerInterval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updateTimer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3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3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//Change button to show it will now end run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refStartRunButton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"Stop </a:t>
            </a:r>
            <a:r>
              <a:rPr lang="en-GB" sz="73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løbetur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}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//Move Map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panTo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//Move current location tooltip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runnerTooltip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setLatLng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4F29EE72-105C-47DB-B0DA-664107D39BC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watchId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3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73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geolocation</a:t>
            </a:r>
            <a:r>
              <a:rPr lang="en-GB" sz="73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watchPosition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GB" sz="73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(</a:t>
            </a:r>
            <a:r>
              <a:rPr lang="en-GB" sz="73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73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73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"position"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3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73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//Configure point object</a:t>
            </a:r>
            <a:endParaRPr lang="en-GB" sz="73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endParaRPr lang="en-GB" sz="73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longitude: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3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73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73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latitude: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3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73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73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altitude: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3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73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altitude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73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};</a:t>
            </a:r>
            <a:endParaRPr lang="en-GB" sz="73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>
                <a:solidFill>
                  <a:srgbClr val="A31515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"point"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30" dirty="0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73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//If a run is in progress</a:t>
            </a:r>
            <a:endParaRPr lang="en-GB" sz="73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73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73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73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GB" sz="73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73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73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73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//Post point to API</a:t>
            </a:r>
            <a:endParaRPr lang="en-GB" sz="73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 err="1">
                <a:solidFill>
                  <a:srgbClr val="0070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GB" sz="73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73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GB" sz="73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70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VUE_APP_API_URL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73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73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GB" sz="73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/Point/"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73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3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 </a:t>
            </a:r>
            <a:r>
              <a:rPr lang="en-GB" sz="73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headers: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GB" sz="73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Authorization: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`Bearer </a:t>
            </a:r>
            <a:r>
              <a:rPr lang="en-GB" sz="73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GB" sz="73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GB" sz="73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73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jwtToken</a:t>
            </a:r>
            <a:r>
              <a:rPr lang="en-GB" sz="73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73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73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});</a:t>
            </a:r>
            <a:endParaRPr lang="en-GB" sz="73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//Add point to map polyline</a:t>
            </a:r>
            <a:endParaRPr lang="en-GB" sz="73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runPolyline</a:t>
            </a:r>
            <a:r>
              <a:rPr lang="en-GB" sz="73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addLatLng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 err="1">
                <a:solidFill>
                  <a:srgbClr val="0070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73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3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GB" sz="73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//If first point since run started</a:t>
            </a:r>
            <a:endParaRPr lang="en-GB" sz="73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73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73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73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73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3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73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3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73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3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//Set timer start time</a:t>
            </a:r>
            <a:endParaRPr lang="en-GB" sz="73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3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startTime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30" dirty="0" err="1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GB" sz="73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73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3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//Update timer ten times a second</a:t>
            </a:r>
            <a:endParaRPr lang="en-GB" sz="73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3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timerInterval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3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updateTimer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30" dirty="0">
                <a:solidFill>
                  <a:srgbClr val="0986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73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3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//Change button to show it will now end run</a:t>
            </a:r>
            <a:endParaRPr lang="en-GB" sz="73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3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refStartRunButton</a:t>
            </a:r>
            <a:r>
              <a:rPr lang="en-GB" sz="73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3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"Stop </a:t>
            </a:r>
            <a:r>
              <a:rPr lang="en-GB" sz="73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løbetur</a:t>
            </a:r>
            <a:r>
              <a:rPr lang="en-GB" sz="73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73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}</a:t>
            </a:r>
            <a:endParaRPr lang="en-GB" sz="73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73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//Move Map</a:t>
            </a:r>
            <a:endParaRPr lang="en-GB" sz="73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73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panTo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73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3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GB" sz="73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008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//Move current location tooltip</a:t>
            </a:r>
            <a:endParaRPr lang="en-GB" sz="730" dirty="0">
              <a:solidFill>
                <a:srgbClr val="008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runnerTooltip</a:t>
            </a:r>
            <a:r>
              <a:rPr lang="en-GB" sz="73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setLatLng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>
                <a:solidFill>
                  <a:srgbClr val="0000FF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 err="1">
                <a:solidFill>
                  <a:srgbClr val="0070C1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73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3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 err="1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GB" sz="73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730" dirty="0">
                <a:solidFill>
                  <a:srgbClr val="000000">
                    <a:alpha val="25000"/>
                  </a:srgb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</a:t>
            </a:r>
            <a:endParaRPr lang="en-GB" sz="730" dirty="0">
              <a:solidFill>
                <a:srgbClr val="000000">
                  <a:alpha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10AEDAEC-5209-430A-9171-9EE9F0F1F0F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38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38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38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GB" sz="138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38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38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38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GB" sz="138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//Post point to API</a:t>
            </a:r>
            <a:endParaRPr lang="en-GB" sz="138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GB" sz="1380" dirty="0" err="1">
                <a:solidFill>
                  <a:srgbClr val="0070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GB" sz="138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38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138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GB" sz="138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0070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VUE_APP_API_URL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38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38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GB" sz="138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/Point/"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38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38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 </a:t>
            </a:r>
            <a:r>
              <a:rPr lang="en-GB" sz="138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headers:</a:t>
            </a:r>
            <a:endParaRPr lang="en-GB" sz="138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 </a:t>
            </a:r>
            <a:r>
              <a:rPr lang="en-GB" sz="138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Authorization: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8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`Bearer </a:t>
            </a:r>
            <a:r>
              <a:rPr lang="en-GB" sz="138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GB" sz="138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GB" sz="138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38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38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jwtToken</a:t>
            </a:r>
            <a:r>
              <a:rPr lang="en-GB" sz="138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38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138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});</a:t>
            </a:r>
            <a:endParaRPr lang="en-GB" sz="138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GB" sz="138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//Add point to map polyline</a:t>
            </a:r>
            <a:endParaRPr lang="en-GB" sz="138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GB" sz="138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runPolyline</a:t>
            </a:r>
            <a:r>
              <a:rPr lang="en-GB" sz="138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addLatLng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38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80" dirty="0" err="1">
                <a:solidFill>
                  <a:srgbClr val="0070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38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38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38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38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38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GB" sz="138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GB" sz="138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//If first point since run started</a:t>
            </a:r>
            <a:endParaRPr lang="en-GB" sz="138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GB" sz="138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38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38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38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38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38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38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38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//Set timer start time</a:t>
            </a:r>
            <a:endParaRPr lang="en-GB" sz="138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startTime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380" dirty="0" err="1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GB" sz="138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38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//Update timer ten times a second</a:t>
            </a:r>
            <a:endParaRPr lang="en-GB" sz="138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timerInterval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38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38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updateTimer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380" dirty="0">
                <a:solidFill>
                  <a:srgbClr val="0986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38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//Change button to show it will now end run</a:t>
            </a:r>
            <a:endParaRPr lang="en-GB" sz="138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38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refStartRunButton</a:t>
            </a:r>
            <a:r>
              <a:rPr lang="en-GB" sz="138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38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38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"Stop </a:t>
            </a:r>
            <a:r>
              <a:rPr lang="en-GB" sz="138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løbetur</a:t>
            </a:r>
            <a:r>
              <a:rPr lang="en-GB" sz="138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38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</a:t>
            </a:r>
            <a:endParaRPr lang="en-GB" sz="138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8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38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8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  <p:bldP spid="7" grpId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7C4AEC-EC8D-4274-BB45-A404986C7E43}"/>
              </a:ext>
            </a:extLst>
          </p:cNvPr>
          <p:cNvSpPr/>
          <p:nvPr/>
        </p:nvSpPr>
        <p:spPr>
          <a:xfrm>
            <a:off x="642938" y="485775"/>
            <a:ext cx="10906125" cy="5886450"/>
          </a:xfrm>
          <a:prstGeom prst="roundRect">
            <a:avLst>
              <a:gd name="adj" fmla="val 567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E6CCA-B668-45EE-94A4-60913D48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+mn-lt"/>
              </a:rPr>
              <a:t>Nyt punkt - API</a:t>
            </a:r>
            <a:endParaRPr lang="en-GB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1E8E8-9135-4586-A16A-2BD706140133}"/>
              </a:ext>
            </a:extLst>
          </p:cNvPr>
          <p:cNvSpPr txBox="1"/>
          <p:nvPr/>
        </p:nvSpPr>
        <p:spPr>
          <a:xfrm>
            <a:off x="10950708" y="0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>
                <a:solidFill>
                  <a:srgbClr val="22C55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FunRun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ED47DE-9734-49D1-BB2B-36D41291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2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"{</a:t>
            </a:r>
            <a:r>
              <a:rPr lang="en-GB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2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ActionResult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2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NewPoint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//Do not trust client time, server time is reliable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.dateTime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.UtcNow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_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context.Runs.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"user"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2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"points"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.runId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NotFound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.user.userId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GetUserId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Unauthorized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.points.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//_</a:t>
            </a:r>
            <a:r>
              <a:rPr lang="en-GB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context.Points.Add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(point);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SaveChangesAsync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StatusCode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3A0DB4B0-A3F5-47EA-8BD9-84B71611B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45886" y="33051"/>
            <a:ext cx="346114" cy="34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3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1929</TotalTime>
  <Words>5421</Words>
  <Application>Microsoft Office PowerPoint</Application>
  <PresentationFormat>Widescreen</PresentationFormat>
  <Paragraphs>743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Cascadia Mono</vt:lpstr>
      <vt:lpstr>Consolas</vt:lpstr>
      <vt:lpstr>Segoe UI</vt:lpstr>
      <vt:lpstr>Office Theme</vt:lpstr>
      <vt:lpstr>FunRun’’’’’  </vt:lpstr>
      <vt:lpstr>Fremlæggelsesplan</vt:lpstr>
      <vt:lpstr>Demo</vt:lpstr>
      <vt:lpstr>Projektets hovedfunktion</vt:lpstr>
      <vt:lpstr>Ny løbetur side</vt:lpstr>
      <vt:lpstr>Ny løbetur - PWA</vt:lpstr>
      <vt:lpstr>Ny løbetur - API</vt:lpstr>
      <vt:lpstr>Nyt punkt - PWA</vt:lpstr>
      <vt:lpstr>Nyt punkt - API</vt:lpstr>
      <vt:lpstr>Database</vt:lpstr>
      <vt:lpstr>Vis løbetur - API</vt:lpstr>
      <vt:lpstr>Vis løbetur - PWA</vt:lpstr>
      <vt:lpstr>Vis løbetur - PWA</vt:lpstr>
      <vt:lpstr>Vis løbetur - PWA</vt:lpstr>
      <vt:lpstr>Resultat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FunRun’’’’’  </dc:title>
  <dc:creator>Mathias Frederik Græsholt</dc:creator>
  <cp:lastModifiedBy>Mathias Frederik Græsholt</cp:lastModifiedBy>
  <cp:revision>17</cp:revision>
  <dcterms:created xsi:type="dcterms:W3CDTF">2022-04-16T09:00:02Z</dcterms:created>
  <dcterms:modified xsi:type="dcterms:W3CDTF">2022-04-18T15:01:29Z</dcterms:modified>
</cp:coreProperties>
</file>