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A167CB-F9B3-4B89-BA90-7DAD4031B6F5}"/>
              </a:ext>
            </a:extLst>
          </p:cNvPr>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a:extLst>
              <a:ext uri="{FF2B5EF4-FFF2-40B4-BE49-F238E27FC236}">
                <a16:creationId xmlns:a16="http://schemas.microsoft.com/office/drawing/2014/main" id="{BB51BB07-4799-4328-9429-37A5BC38E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id="{179FD8DD-B70E-4CE1-B086-A052C097FFD8}"/>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5" name="Fußzeilenplatzhalter 4">
            <a:extLst>
              <a:ext uri="{FF2B5EF4-FFF2-40B4-BE49-F238E27FC236}">
                <a16:creationId xmlns:a16="http://schemas.microsoft.com/office/drawing/2014/main" id="{F1FAADB2-6D1B-4198-BD90-ECAC2DAF978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3D6E56D-AC98-4B4F-ABB4-982AB62768CC}"/>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180096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CB666-F670-4E8B-B8B1-875887FB5DE3}"/>
              </a:ext>
            </a:extLst>
          </p:cNvPr>
          <p:cNvSpPr>
            <a:spLocks noGrp="1"/>
          </p:cNvSpPr>
          <p:nvPr>
            <p:ph type="title"/>
          </p:nvPr>
        </p:nvSpPr>
        <p:spPr/>
        <p:txBody>
          <a:bodyPr/>
          <a:lstStyle/>
          <a:p>
            <a:r>
              <a:rPr lang="de-DE"/>
              <a:t>Titelmasterformat durch Klicken bearbeiten</a:t>
            </a:r>
          </a:p>
        </p:txBody>
      </p:sp>
      <p:sp>
        <p:nvSpPr>
          <p:cNvPr id="3" name="Vertikaler Textplatzhalter 2">
            <a:extLst>
              <a:ext uri="{FF2B5EF4-FFF2-40B4-BE49-F238E27FC236}">
                <a16:creationId xmlns:a16="http://schemas.microsoft.com/office/drawing/2014/main" id="{3C7BD1FA-901F-4C19-B26A-FDA7E2A35CAC}"/>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F2495F-9FBE-47EB-8634-31A4CA296127}"/>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5" name="Fußzeilenplatzhalter 4">
            <a:extLst>
              <a:ext uri="{FF2B5EF4-FFF2-40B4-BE49-F238E27FC236}">
                <a16:creationId xmlns:a16="http://schemas.microsoft.com/office/drawing/2014/main" id="{EF2B5B48-7908-44C6-B93A-D14985DCB5E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1A2EA49-1DC1-4B56-98B1-062A054222D7}"/>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144662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F006354-6605-47C2-8A82-A3B6A8E0CAAA}"/>
              </a:ext>
            </a:extLst>
          </p:cNvPr>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a:extLst>
              <a:ext uri="{FF2B5EF4-FFF2-40B4-BE49-F238E27FC236}">
                <a16:creationId xmlns:a16="http://schemas.microsoft.com/office/drawing/2014/main" id="{2A91FF7E-8515-448C-BF50-0BAE8DE9378E}"/>
              </a:ext>
            </a:extLst>
          </p:cNvPr>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FEA8FD-1976-4FDA-9237-B502021D5219}"/>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5" name="Fußzeilenplatzhalter 4">
            <a:extLst>
              <a:ext uri="{FF2B5EF4-FFF2-40B4-BE49-F238E27FC236}">
                <a16:creationId xmlns:a16="http://schemas.microsoft.com/office/drawing/2014/main" id="{7FF868D5-84FD-4E16-88A2-866440C458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612238-F3E9-446F-A0A5-6850661B9CF1}"/>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172079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BCCB65-6D04-4403-AEFA-4C2607D8790B}"/>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543C6E62-9D15-45D1-B924-16D0311D3E6E}"/>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87B96C8-7876-4BE5-A8B4-EA6762AF741D}"/>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5" name="Fußzeilenplatzhalter 4">
            <a:extLst>
              <a:ext uri="{FF2B5EF4-FFF2-40B4-BE49-F238E27FC236}">
                <a16:creationId xmlns:a16="http://schemas.microsoft.com/office/drawing/2014/main" id="{641FD6AF-5AB8-40CD-9092-053431FE323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5C2381D-FCC9-4DEB-B9A1-F12C687132D2}"/>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215579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194E3E-D9DC-4144-B37D-9DEE42F8C47D}"/>
              </a:ext>
            </a:extLst>
          </p:cNvPr>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a:extLst>
              <a:ext uri="{FF2B5EF4-FFF2-40B4-BE49-F238E27FC236}">
                <a16:creationId xmlns:a16="http://schemas.microsoft.com/office/drawing/2014/main" id="{6C90AB59-78EC-4A47-99DE-030E985C2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a:extLst>
              <a:ext uri="{FF2B5EF4-FFF2-40B4-BE49-F238E27FC236}">
                <a16:creationId xmlns:a16="http://schemas.microsoft.com/office/drawing/2014/main" id="{BD8ADC89-ECCD-4CC0-BC4F-25B3EFFD755C}"/>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5" name="Fußzeilenplatzhalter 4">
            <a:extLst>
              <a:ext uri="{FF2B5EF4-FFF2-40B4-BE49-F238E27FC236}">
                <a16:creationId xmlns:a16="http://schemas.microsoft.com/office/drawing/2014/main" id="{E6920112-3047-48CB-85A5-52A257AE99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BFD56ED-6D85-4DE8-96A9-C4103FDE3AD3}"/>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216451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FA13F-D550-4B56-A921-26056C92AE47}"/>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86FB5C27-B7C5-4DA6-A51A-82082D56B64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261FF2B-2A81-435D-8D85-E0D844A4FBD4}"/>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02CF1A4-9CA0-4ABD-8253-F4D15ECE6EBA}"/>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6" name="Fußzeilenplatzhalter 5">
            <a:extLst>
              <a:ext uri="{FF2B5EF4-FFF2-40B4-BE49-F238E27FC236}">
                <a16:creationId xmlns:a16="http://schemas.microsoft.com/office/drawing/2014/main" id="{AA1F672E-58D4-4967-AFF9-9866F4371E9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45B21C-F343-42C7-A44D-B4CF1B41F800}"/>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398553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1D40A-91A5-4D4C-89D0-A50C7E0A0A61}"/>
              </a:ext>
            </a:extLst>
          </p:cNvPr>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a:extLst>
              <a:ext uri="{FF2B5EF4-FFF2-40B4-BE49-F238E27FC236}">
                <a16:creationId xmlns:a16="http://schemas.microsoft.com/office/drawing/2014/main" id="{28DA2860-E819-474B-807A-BE85ABC04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70CDB2DB-884C-45A6-915C-AA050EF586FF}"/>
              </a:ext>
            </a:extLst>
          </p:cNvPr>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BACD42D-D5C4-4F84-8029-D14842243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DD77C837-3F0A-49F0-9659-FC7B41510362}"/>
              </a:ext>
            </a:extLst>
          </p:cNvPr>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4CD84C4-9024-46C9-A1E3-11498B1B03E2}"/>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8" name="Fußzeilenplatzhalter 7">
            <a:extLst>
              <a:ext uri="{FF2B5EF4-FFF2-40B4-BE49-F238E27FC236}">
                <a16:creationId xmlns:a16="http://schemas.microsoft.com/office/drawing/2014/main" id="{C623516E-54B8-4ABA-BECD-E0CB8704AE8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7DE11FF-2F3D-42B4-9F0D-DC73E121F2CA}"/>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394138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33904A-DB49-44F7-9AF9-CD9D0001426D}"/>
              </a:ext>
            </a:extLst>
          </p:cNvPr>
          <p:cNvSpPr>
            <a:spLocks noGrp="1"/>
          </p:cNvSpPr>
          <p:nvPr>
            <p:ph type="title"/>
          </p:nvPr>
        </p:nvSpPr>
        <p:spPr/>
        <p:txBody>
          <a:bodyPr/>
          <a:lstStyle/>
          <a:p>
            <a:r>
              <a:rPr lang="de-DE"/>
              <a:t>Titelmasterformat durch Klicken bearbeiten</a:t>
            </a:r>
          </a:p>
        </p:txBody>
      </p:sp>
      <p:sp>
        <p:nvSpPr>
          <p:cNvPr id="3" name="Datumsplatzhalter 2">
            <a:extLst>
              <a:ext uri="{FF2B5EF4-FFF2-40B4-BE49-F238E27FC236}">
                <a16:creationId xmlns:a16="http://schemas.microsoft.com/office/drawing/2014/main" id="{EA358CD9-1D39-485E-9FB1-76CD480B3D28}"/>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4" name="Fußzeilenplatzhalter 3">
            <a:extLst>
              <a:ext uri="{FF2B5EF4-FFF2-40B4-BE49-F238E27FC236}">
                <a16:creationId xmlns:a16="http://schemas.microsoft.com/office/drawing/2014/main" id="{A7445E51-53A0-4289-9050-2594CC3CA26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1337718-9788-4A75-BFEF-E7B90C8FD4D1}"/>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29302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1FD8489-C7BE-4BBC-8B90-35C7111F2908}"/>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3" name="Fußzeilenplatzhalter 2">
            <a:extLst>
              <a:ext uri="{FF2B5EF4-FFF2-40B4-BE49-F238E27FC236}">
                <a16:creationId xmlns:a16="http://schemas.microsoft.com/office/drawing/2014/main" id="{4B795D76-6508-4F64-843B-FBB844AF55B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065FF7E-BB0F-435E-AE5C-36DF2A2B590B}"/>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3332889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036A7D-2927-4C62-BDF4-C929525B4842}"/>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a:extLst>
              <a:ext uri="{FF2B5EF4-FFF2-40B4-BE49-F238E27FC236}">
                <a16:creationId xmlns:a16="http://schemas.microsoft.com/office/drawing/2014/main" id="{0F9012F8-398D-4486-B8D4-30C23BB0C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29857D3-0A40-4F71-B6ED-1E90F3F33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A0CE35ED-B03F-4BAA-9367-C3AEB24054BE}"/>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6" name="Fußzeilenplatzhalter 5">
            <a:extLst>
              <a:ext uri="{FF2B5EF4-FFF2-40B4-BE49-F238E27FC236}">
                <a16:creationId xmlns:a16="http://schemas.microsoft.com/office/drawing/2014/main" id="{8FF66DFC-5680-453A-B0DB-8EF5E97A39C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DF00C3-9734-46AC-83FD-E0B8F11A6C18}"/>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401410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FD193C-3587-4099-905E-8562A2A3C962}"/>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a:extLst>
              <a:ext uri="{FF2B5EF4-FFF2-40B4-BE49-F238E27FC236}">
                <a16:creationId xmlns:a16="http://schemas.microsoft.com/office/drawing/2014/main" id="{DA5E0954-828D-4FF3-8106-50A2228642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51637D8-2753-4B57-B127-5D15C95E5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C92CF380-5E2F-49F0-96F2-D4DFBEB39C3D}"/>
              </a:ext>
            </a:extLst>
          </p:cNvPr>
          <p:cNvSpPr>
            <a:spLocks noGrp="1"/>
          </p:cNvSpPr>
          <p:nvPr>
            <p:ph type="dt" sz="half" idx="10"/>
          </p:nvPr>
        </p:nvSpPr>
        <p:spPr/>
        <p:txBody>
          <a:bodyPr/>
          <a:lstStyle/>
          <a:p>
            <a:fld id="{11D3C8E7-A123-4DE1-AB42-E48F51FDCAEC}" type="datetimeFigureOut">
              <a:rPr lang="de-DE" smtClean="0"/>
              <a:t>14.02.2018</a:t>
            </a:fld>
            <a:endParaRPr lang="de-DE"/>
          </a:p>
        </p:txBody>
      </p:sp>
      <p:sp>
        <p:nvSpPr>
          <p:cNvPr id="6" name="Fußzeilenplatzhalter 5">
            <a:extLst>
              <a:ext uri="{FF2B5EF4-FFF2-40B4-BE49-F238E27FC236}">
                <a16:creationId xmlns:a16="http://schemas.microsoft.com/office/drawing/2014/main" id="{EA660996-AB55-46BA-89D8-B499DB4302E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12F7E1A-17D7-4B37-B13B-3CE3E2C6B102}"/>
              </a:ext>
            </a:extLst>
          </p:cNvPr>
          <p:cNvSpPr>
            <a:spLocks noGrp="1"/>
          </p:cNvSpPr>
          <p:nvPr>
            <p:ph type="sldNum" sz="quarter" idx="12"/>
          </p:nvPr>
        </p:nvSpPr>
        <p:spPr/>
        <p:txBody>
          <a:bodyPr/>
          <a:lstStyle/>
          <a:p>
            <a:fld id="{C1509B97-0909-4218-88FC-93F10CDDC7A8}" type="slidenum">
              <a:rPr lang="de-DE" smtClean="0"/>
              <a:t>‹Nr.›</a:t>
            </a:fld>
            <a:endParaRPr lang="de-DE"/>
          </a:p>
        </p:txBody>
      </p:sp>
    </p:spTree>
    <p:extLst>
      <p:ext uri="{BB962C8B-B14F-4D97-AF65-F5344CB8AC3E}">
        <p14:creationId xmlns:p14="http://schemas.microsoft.com/office/powerpoint/2010/main" val="54416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838610E-9A40-4CF6-BE67-548752E67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a:extLst>
              <a:ext uri="{FF2B5EF4-FFF2-40B4-BE49-F238E27FC236}">
                <a16:creationId xmlns:a16="http://schemas.microsoft.com/office/drawing/2014/main" id="{B3146D0D-5860-48E3-99C5-22A18FE1A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C74807-9D2B-4639-86D5-700D7D353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3C8E7-A123-4DE1-AB42-E48F51FDCAEC}" type="datetimeFigureOut">
              <a:rPr lang="de-DE" smtClean="0"/>
              <a:t>14.02.2018</a:t>
            </a:fld>
            <a:endParaRPr lang="de-DE"/>
          </a:p>
        </p:txBody>
      </p:sp>
      <p:sp>
        <p:nvSpPr>
          <p:cNvPr id="5" name="Fußzeilenplatzhalter 4">
            <a:extLst>
              <a:ext uri="{FF2B5EF4-FFF2-40B4-BE49-F238E27FC236}">
                <a16:creationId xmlns:a16="http://schemas.microsoft.com/office/drawing/2014/main" id="{9ACB2D59-7A8F-41EB-9E8F-9521EDF50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0F89FB4-29FA-43EE-B25B-5AF4BBDD4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09B97-0909-4218-88FC-93F10CDDC7A8}" type="slidenum">
              <a:rPr lang="de-DE" smtClean="0"/>
              <a:t>‹Nr.›</a:t>
            </a:fld>
            <a:endParaRPr lang="de-DE"/>
          </a:p>
        </p:txBody>
      </p:sp>
    </p:spTree>
    <p:extLst>
      <p:ext uri="{BB962C8B-B14F-4D97-AF65-F5344CB8AC3E}">
        <p14:creationId xmlns:p14="http://schemas.microsoft.com/office/powerpoint/2010/main" val="2277005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08E777-228F-4372-AC3B-13BBD6B2C765}"/>
              </a:ext>
            </a:extLst>
          </p:cNvPr>
          <p:cNvSpPr>
            <a:spLocks noGrp="1"/>
          </p:cNvSpPr>
          <p:nvPr>
            <p:ph type="title"/>
          </p:nvPr>
        </p:nvSpPr>
        <p:spPr>
          <a:xfrm>
            <a:off x="718929" y="2684255"/>
            <a:ext cx="10515600" cy="1325563"/>
          </a:xfrm>
        </p:spPr>
        <p:txBody>
          <a:bodyPr/>
          <a:lstStyle/>
          <a:p>
            <a:pPr algn="ctr"/>
            <a:r>
              <a:rPr lang="de-DE" b="1" dirty="0"/>
              <a:t>Secure </a:t>
            </a:r>
            <a:r>
              <a:rPr lang="de-DE" b="1" dirty="0" err="1"/>
              <a:t>Social</a:t>
            </a:r>
            <a:r>
              <a:rPr lang="de-DE" b="1" dirty="0"/>
              <a:t> Network</a:t>
            </a:r>
            <a:br>
              <a:rPr lang="de-DE" b="1" dirty="0"/>
            </a:br>
            <a:r>
              <a:rPr lang="de-DE" b="1" dirty="0"/>
              <a:t>(Motivation </a:t>
            </a:r>
            <a:r>
              <a:rPr lang="de-DE" b="1"/>
              <a:t>und Persona)</a:t>
            </a:r>
            <a:endParaRPr lang="de-DE" b="1" dirty="0"/>
          </a:p>
        </p:txBody>
      </p:sp>
    </p:spTree>
    <p:extLst>
      <p:ext uri="{BB962C8B-B14F-4D97-AF65-F5344CB8AC3E}">
        <p14:creationId xmlns:p14="http://schemas.microsoft.com/office/powerpoint/2010/main" val="179690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90EA8A6C-604A-4411-8722-1346842DC483}"/>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76B79493-3AFB-463E-80EC-29426F1DD056}"/>
              </a:ext>
            </a:extLst>
          </p:cNvPr>
          <p:cNvSpPr txBox="1"/>
          <p:nvPr/>
        </p:nvSpPr>
        <p:spPr>
          <a:xfrm>
            <a:off x="1550504" y="1457739"/>
            <a:ext cx="2186609" cy="1107996"/>
          </a:xfrm>
          <a:prstGeom prst="rect">
            <a:avLst/>
          </a:prstGeom>
          <a:noFill/>
        </p:spPr>
        <p:txBody>
          <a:bodyPr wrap="square" rtlCol="0">
            <a:spAutoFit/>
          </a:bodyPr>
          <a:lstStyle/>
          <a:p>
            <a:pPr algn="ctr"/>
            <a:r>
              <a:rPr lang="de-DE" sz="6600"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8" name="Rechteck: abgerundete Ecken 7">
            <a:extLst>
              <a:ext uri="{FF2B5EF4-FFF2-40B4-BE49-F238E27FC236}">
                <a16:creationId xmlns:a16="http://schemas.microsoft.com/office/drawing/2014/main" id="{D32740C9-F6DB-40D5-8B80-6D6A0B283FD8}"/>
              </a:ext>
            </a:extLst>
          </p:cNvPr>
          <p:cNvSpPr/>
          <p:nvPr/>
        </p:nvSpPr>
        <p:spPr>
          <a:xfrm>
            <a:off x="683149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8ECF7E96-66D2-44A1-A95A-5CE72973D9F8}"/>
              </a:ext>
            </a:extLst>
          </p:cNvPr>
          <p:cNvSpPr txBox="1"/>
          <p:nvPr/>
        </p:nvSpPr>
        <p:spPr>
          <a:xfrm>
            <a:off x="7136297" y="1457739"/>
            <a:ext cx="2186609" cy="1107996"/>
          </a:xfrm>
          <a:prstGeom prst="rect">
            <a:avLst/>
          </a:prstGeom>
          <a:noFill/>
        </p:spPr>
        <p:txBody>
          <a:bodyPr wrap="square" rtlCol="0">
            <a:spAutoFit/>
          </a:bodyPr>
          <a:lstStyle/>
          <a:p>
            <a:pPr algn="ctr"/>
            <a:r>
              <a:rPr lang="de-DE" sz="6600"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12" name="Textfeld 11">
            <a:extLst>
              <a:ext uri="{FF2B5EF4-FFF2-40B4-BE49-F238E27FC236}">
                <a16:creationId xmlns:a16="http://schemas.microsoft.com/office/drawing/2014/main" id="{5B367180-EE29-4147-BD2F-E61A0DC5B73E}"/>
              </a:ext>
            </a:extLst>
          </p:cNvPr>
          <p:cNvSpPr txBox="1"/>
          <p:nvPr/>
        </p:nvSpPr>
        <p:spPr>
          <a:xfrm>
            <a:off x="1431235" y="2955235"/>
            <a:ext cx="2411895" cy="1200329"/>
          </a:xfrm>
          <a:prstGeom prst="rect">
            <a:avLst/>
          </a:prstGeom>
          <a:noFill/>
        </p:spPr>
        <p:txBody>
          <a:bodyPr wrap="square" rtlCol="0">
            <a:spAutoFit/>
          </a:bodyPr>
          <a:lstStyle/>
          <a:p>
            <a:r>
              <a:rPr lang="de-DE" dirty="0"/>
              <a:t>E-Mail:</a:t>
            </a:r>
          </a:p>
          <a:p>
            <a:endParaRPr lang="de-DE" dirty="0"/>
          </a:p>
          <a:p>
            <a:r>
              <a:rPr lang="de-DE" dirty="0"/>
              <a:t>Password:</a:t>
            </a:r>
          </a:p>
          <a:p>
            <a:pPr marL="285750" indent="-285750">
              <a:buFont typeface="Arial" panose="020B0604020202020204" pitchFamily="34" charset="0"/>
              <a:buChar char="•"/>
            </a:pPr>
            <a:endParaRPr lang="de-DE" dirty="0"/>
          </a:p>
        </p:txBody>
      </p:sp>
      <p:sp>
        <p:nvSpPr>
          <p:cNvPr id="15" name="Rechteck 14">
            <a:extLst>
              <a:ext uri="{FF2B5EF4-FFF2-40B4-BE49-F238E27FC236}">
                <a16:creationId xmlns:a16="http://schemas.microsoft.com/office/drawing/2014/main" id="{D8BD545F-2D81-4046-A6B3-81B3F685890A}"/>
              </a:ext>
            </a:extLst>
          </p:cNvPr>
          <p:cNvSpPr/>
          <p:nvPr/>
        </p:nvSpPr>
        <p:spPr>
          <a:xfrm>
            <a:off x="1974574" y="4625009"/>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Next</a:t>
            </a:r>
          </a:p>
        </p:txBody>
      </p:sp>
      <p:sp>
        <p:nvSpPr>
          <p:cNvPr id="17" name="Rechteck 16">
            <a:extLst>
              <a:ext uri="{FF2B5EF4-FFF2-40B4-BE49-F238E27FC236}">
                <a16:creationId xmlns:a16="http://schemas.microsoft.com/office/drawing/2014/main" id="{1367FDD8-D8A7-47C2-ADEF-EB4B9AB1CA82}"/>
              </a:ext>
            </a:extLst>
          </p:cNvPr>
          <p:cNvSpPr/>
          <p:nvPr/>
        </p:nvSpPr>
        <p:spPr>
          <a:xfrm>
            <a:off x="7507357" y="2596491"/>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SMS</a:t>
            </a:r>
          </a:p>
        </p:txBody>
      </p:sp>
      <p:sp>
        <p:nvSpPr>
          <p:cNvPr id="18" name="Rechteck 17">
            <a:extLst>
              <a:ext uri="{FF2B5EF4-FFF2-40B4-BE49-F238E27FC236}">
                <a16:creationId xmlns:a16="http://schemas.microsoft.com/office/drawing/2014/main" id="{48B6001F-EAF4-4F70-8DFE-9D497EB8C76E}"/>
              </a:ext>
            </a:extLst>
          </p:cNvPr>
          <p:cNvSpPr/>
          <p:nvPr/>
        </p:nvSpPr>
        <p:spPr>
          <a:xfrm>
            <a:off x="7507357" y="3352801"/>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Push</a:t>
            </a:r>
          </a:p>
        </p:txBody>
      </p:sp>
      <p:sp>
        <p:nvSpPr>
          <p:cNvPr id="20" name="Rechteck 19">
            <a:extLst>
              <a:ext uri="{FF2B5EF4-FFF2-40B4-BE49-F238E27FC236}">
                <a16:creationId xmlns:a16="http://schemas.microsoft.com/office/drawing/2014/main" id="{7AF868C8-D370-45FC-8409-F06C26253FD2}"/>
              </a:ext>
            </a:extLst>
          </p:cNvPr>
          <p:cNvSpPr/>
          <p:nvPr/>
        </p:nvSpPr>
        <p:spPr>
          <a:xfrm>
            <a:off x="7507357" y="4118113"/>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effectLst>
                  <a:outerShdw blurRad="38100" dist="38100" dir="2700000" algn="tl">
                    <a:srgbClr val="000000">
                      <a:alpha val="43137"/>
                    </a:srgbClr>
                  </a:outerShdw>
                </a:effectLst>
              </a:rPr>
              <a:t>Code-Gen</a:t>
            </a:r>
          </a:p>
        </p:txBody>
      </p:sp>
      <p:sp>
        <p:nvSpPr>
          <p:cNvPr id="21" name="Rechteck 20">
            <a:extLst>
              <a:ext uri="{FF2B5EF4-FFF2-40B4-BE49-F238E27FC236}">
                <a16:creationId xmlns:a16="http://schemas.microsoft.com/office/drawing/2014/main" id="{D5D7CB32-BC2A-4B3F-B83E-8BB31A4D0732}"/>
              </a:ext>
            </a:extLst>
          </p:cNvPr>
          <p:cNvSpPr/>
          <p:nvPr/>
        </p:nvSpPr>
        <p:spPr>
          <a:xfrm>
            <a:off x="7507357" y="4916556"/>
            <a:ext cx="1457739" cy="569843"/>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effectLst>
                  <a:outerShdw blurRad="38100" dist="38100" dir="2700000" algn="tl">
                    <a:srgbClr val="000000">
                      <a:alpha val="43137"/>
                    </a:srgbClr>
                  </a:outerShdw>
                </a:effectLst>
              </a:rPr>
              <a:t>Biometric</a:t>
            </a:r>
            <a:endParaRPr lang="de-DE" dirty="0">
              <a:effectLst>
                <a:outerShdw blurRad="38100" dist="38100" dir="2700000" algn="tl">
                  <a:srgbClr val="000000">
                    <a:alpha val="43137"/>
                  </a:srgbClr>
                </a:outerShdw>
              </a:effectLst>
            </a:endParaRPr>
          </a:p>
        </p:txBody>
      </p:sp>
      <p:pic>
        <p:nvPicPr>
          <p:cNvPr id="23" name="Grafik 22">
            <a:extLst>
              <a:ext uri="{FF2B5EF4-FFF2-40B4-BE49-F238E27FC236}">
                <a16:creationId xmlns:a16="http://schemas.microsoft.com/office/drawing/2014/main" id="{DE2E1267-1685-407D-8ACA-1251A266A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195" y="4545064"/>
            <a:ext cx="3221229" cy="4902149"/>
          </a:xfrm>
          <a:prstGeom prst="rect">
            <a:avLst/>
          </a:prstGeom>
        </p:spPr>
      </p:pic>
      <p:pic>
        <p:nvPicPr>
          <p:cNvPr id="24" name="Grafik 23">
            <a:extLst>
              <a:ext uri="{FF2B5EF4-FFF2-40B4-BE49-F238E27FC236}">
                <a16:creationId xmlns:a16="http://schemas.microsoft.com/office/drawing/2014/main" id="{66041D8E-9C35-4426-9B5E-F764DA824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447" y="2743777"/>
            <a:ext cx="3221229" cy="4902149"/>
          </a:xfrm>
          <a:prstGeom prst="rect">
            <a:avLst/>
          </a:prstGeom>
        </p:spPr>
      </p:pic>
      <p:sp>
        <p:nvSpPr>
          <p:cNvPr id="25" name="Textfeld 24">
            <a:extLst>
              <a:ext uri="{FF2B5EF4-FFF2-40B4-BE49-F238E27FC236}">
                <a16:creationId xmlns:a16="http://schemas.microsoft.com/office/drawing/2014/main" id="{12ECFCF1-0065-4747-AE5E-35C6E5B036D4}"/>
              </a:ext>
            </a:extLst>
          </p:cNvPr>
          <p:cNvSpPr txBox="1"/>
          <p:nvPr/>
        </p:nvSpPr>
        <p:spPr>
          <a:xfrm>
            <a:off x="1550504" y="301341"/>
            <a:ext cx="3167268" cy="461665"/>
          </a:xfrm>
          <a:prstGeom prst="rect">
            <a:avLst/>
          </a:prstGeom>
          <a:noFill/>
        </p:spPr>
        <p:txBody>
          <a:bodyPr wrap="square" rtlCol="0">
            <a:spAutoFit/>
          </a:bodyPr>
          <a:lstStyle/>
          <a:p>
            <a:r>
              <a:rPr lang="de-DE" sz="2400" b="1" dirty="0"/>
              <a:t>Startpage</a:t>
            </a:r>
          </a:p>
        </p:txBody>
      </p:sp>
      <p:sp>
        <p:nvSpPr>
          <p:cNvPr id="26" name="Textfeld 25">
            <a:extLst>
              <a:ext uri="{FF2B5EF4-FFF2-40B4-BE49-F238E27FC236}">
                <a16:creationId xmlns:a16="http://schemas.microsoft.com/office/drawing/2014/main" id="{2602F08C-8B06-4696-9015-2D3A671FD46A}"/>
              </a:ext>
            </a:extLst>
          </p:cNvPr>
          <p:cNvSpPr txBox="1"/>
          <p:nvPr/>
        </p:nvSpPr>
        <p:spPr>
          <a:xfrm>
            <a:off x="6831496" y="330152"/>
            <a:ext cx="3809999" cy="461665"/>
          </a:xfrm>
          <a:prstGeom prst="rect">
            <a:avLst/>
          </a:prstGeom>
          <a:noFill/>
        </p:spPr>
        <p:txBody>
          <a:bodyPr wrap="square" rtlCol="0">
            <a:spAutoFit/>
          </a:bodyPr>
          <a:lstStyle/>
          <a:p>
            <a:r>
              <a:rPr lang="de-DE" sz="2400" b="1" dirty="0" err="1"/>
              <a:t>Authentification</a:t>
            </a:r>
            <a:r>
              <a:rPr lang="de-DE" sz="2400" b="1" dirty="0"/>
              <a:t> Method</a:t>
            </a:r>
          </a:p>
        </p:txBody>
      </p:sp>
    </p:spTree>
    <p:extLst>
      <p:ext uri="{BB962C8B-B14F-4D97-AF65-F5344CB8AC3E}">
        <p14:creationId xmlns:p14="http://schemas.microsoft.com/office/powerpoint/2010/main" val="96753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90EA8A6C-604A-4411-8722-1346842DC483}"/>
              </a:ext>
            </a:extLst>
          </p:cNvPr>
          <p:cNvSpPr/>
          <p:nvPr/>
        </p:nvSpPr>
        <p:spPr>
          <a:xfrm>
            <a:off x="1239077"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76B79493-3AFB-463E-80EC-29426F1DD056}"/>
              </a:ext>
            </a:extLst>
          </p:cNvPr>
          <p:cNvSpPr txBox="1"/>
          <p:nvPr/>
        </p:nvSpPr>
        <p:spPr>
          <a:xfrm>
            <a:off x="3107634"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15" name="Rechteck 14">
            <a:extLst>
              <a:ext uri="{FF2B5EF4-FFF2-40B4-BE49-F238E27FC236}">
                <a16:creationId xmlns:a16="http://schemas.microsoft.com/office/drawing/2014/main" id="{D8BD545F-2D81-4046-A6B3-81B3F685890A}"/>
              </a:ext>
            </a:extLst>
          </p:cNvPr>
          <p:cNvSpPr/>
          <p:nvPr/>
        </p:nvSpPr>
        <p:spPr>
          <a:xfrm>
            <a:off x="2723321"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18" name="Rechteck 17">
            <a:extLst>
              <a:ext uri="{FF2B5EF4-FFF2-40B4-BE49-F238E27FC236}">
                <a16:creationId xmlns:a16="http://schemas.microsoft.com/office/drawing/2014/main" id="{48B6001F-EAF4-4F70-8DFE-9D497EB8C76E}"/>
              </a:ext>
            </a:extLst>
          </p:cNvPr>
          <p:cNvSpPr/>
          <p:nvPr/>
        </p:nvSpPr>
        <p:spPr>
          <a:xfrm>
            <a:off x="1795668"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 name="Textfeld 1">
            <a:extLst>
              <a:ext uri="{FF2B5EF4-FFF2-40B4-BE49-F238E27FC236}">
                <a16:creationId xmlns:a16="http://schemas.microsoft.com/office/drawing/2014/main" id="{1B06CA9D-EC1D-4081-87A0-4F73E600F0D5}"/>
              </a:ext>
            </a:extLst>
          </p:cNvPr>
          <p:cNvSpPr txBox="1"/>
          <p:nvPr/>
        </p:nvSpPr>
        <p:spPr>
          <a:xfrm>
            <a:off x="1550504" y="301341"/>
            <a:ext cx="3167268" cy="461665"/>
          </a:xfrm>
          <a:prstGeom prst="rect">
            <a:avLst/>
          </a:prstGeom>
          <a:noFill/>
        </p:spPr>
        <p:txBody>
          <a:bodyPr wrap="square" rtlCol="0">
            <a:spAutoFit/>
          </a:bodyPr>
          <a:lstStyle/>
          <a:p>
            <a:r>
              <a:rPr lang="de-DE" sz="2400" b="1" dirty="0"/>
              <a:t>Login </a:t>
            </a:r>
            <a:r>
              <a:rPr lang="de-DE" sz="2400" b="1" dirty="0" err="1"/>
              <a:t>Successful</a:t>
            </a:r>
            <a:endParaRPr lang="de-DE" sz="2400" b="1" dirty="0"/>
          </a:p>
        </p:txBody>
      </p:sp>
      <p:sp>
        <p:nvSpPr>
          <p:cNvPr id="14" name="Textfeld 13">
            <a:extLst>
              <a:ext uri="{FF2B5EF4-FFF2-40B4-BE49-F238E27FC236}">
                <a16:creationId xmlns:a16="http://schemas.microsoft.com/office/drawing/2014/main" id="{75093899-0C7D-49CD-9920-6AD86F2B06CC}"/>
              </a:ext>
            </a:extLst>
          </p:cNvPr>
          <p:cNvSpPr txBox="1"/>
          <p:nvPr/>
        </p:nvSpPr>
        <p:spPr>
          <a:xfrm>
            <a:off x="7381462" y="301341"/>
            <a:ext cx="3167268" cy="461665"/>
          </a:xfrm>
          <a:prstGeom prst="rect">
            <a:avLst/>
          </a:prstGeom>
          <a:noFill/>
        </p:spPr>
        <p:txBody>
          <a:bodyPr wrap="square" rtlCol="0">
            <a:spAutoFit/>
          </a:bodyPr>
          <a:lstStyle/>
          <a:p>
            <a:r>
              <a:rPr lang="de-DE" sz="2400" b="1" dirty="0"/>
              <a:t>Login NOT </a:t>
            </a:r>
            <a:r>
              <a:rPr lang="de-DE" sz="2400" b="1" dirty="0" err="1"/>
              <a:t>Successful</a:t>
            </a:r>
            <a:endParaRPr lang="de-DE" sz="2400" b="1" dirty="0"/>
          </a:p>
        </p:txBody>
      </p:sp>
      <p:sp>
        <p:nvSpPr>
          <p:cNvPr id="3" name="Textfeld 2">
            <a:extLst>
              <a:ext uri="{FF2B5EF4-FFF2-40B4-BE49-F238E27FC236}">
                <a16:creationId xmlns:a16="http://schemas.microsoft.com/office/drawing/2014/main" id="{FF9B1777-779C-41F9-9638-B6373623AC21}"/>
              </a:ext>
            </a:extLst>
          </p:cNvPr>
          <p:cNvSpPr txBox="1"/>
          <p:nvPr/>
        </p:nvSpPr>
        <p:spPr>
          <a:xfrm>
            <a:off x="2796207" y="1700694"/>
            <a:ext cx="940905" cy="646331"/>
          </a:xfrm>
          <a:prstGeom prst="rect">
            <a:avLst/>
          </a:prstGeom>
          <a:noFill/>
        </p:spPr>
        <p:txBody>
          <a:bodyPr wrap="square" rtlCol="0">
            <a:spAutoFit/>
          </a:bodyPr>
          <a:lstStyle/>
          <a:p>
            <a:r>
              <a:rPr lang="de-DE" dirty="0" err="1">
                <a:solidFill>
                  <a:schemeClr val="lt1"/>
                </a:solidFill>
                <a:effectLst>
                  <a:outerShdw blurRad="38100" dist="38100" dir="2700000" algn="tl">
                    <a:srgbClr val="000000">
                      <a:alpha val="43137"/>
                    </a:srgbClr>
                  </a:outerShdw>
                </a:effectLst>
              </a:rPr>
              <a:t>Silie</a:t>
            </a:r>
            <a:endParaRPr lang="de-DE" dirty="0">
              <a:solidFill>
                <a:schemeClr val="lt1"/>
              </a:solidFill>
              <a:effectLst>
                <a:outerShdw blurRad="38100" dist="38100" dir="2700000" algn="tl">
                  <a:srgbClr val="000000">
                    <a:alpha val="43137"/>
                  </a:srgbClr>
                </a:outerShdw>
              </a:effectLst>
            </a:endParaRPr>
          </a:p>
          <a:p>
            <a:r>
              <a:rPr lang="de-DE" dirty="0">
                <a:solidFill>
                  <a:schemeClr val="lt1"/>
                </a:solidFill>
                <a:effectLst>
                  <a:outerShdw blurRad="38100" dist="38100" dir="2700000" algn="tl">
                    <a:srgbClr val="000000">
                      <a:alpha val="43137"/>
                    </a:srgbClr>
                  </a:outerShdw>
                </a:effectLst>
              </a:rPr>
              <a:t>Peter</a:t>
            </a:r>
          </a:p>
        </p:txBody>
      </p:sp>
      <p:pic>
        <p:nvPicPr>
          <p:cNvPr id="7" name="Grafik 6">
            <a:extLst>
              <a:ext uri="{FF2B5EF4-FFF2-40B4-BE49-F238E27FC236}">
                <a16:creationId xmlns:a16="http://schemas.microsoft.com/office/drawing/2014/main" id="{C3C72C36-9AA7-44D3-AF70-6EBDDF183F3E}"/>
              </a:ext>
            </a:extLst>
          </p:cNvPr>
          <p:cNvPicPr>
            <a:picLocks noChangeAspect="1"/>
          </p:cNvPicPr>
          <p:nvPr/>
        </p:nvPicPr>
        <p:blipFill>
          <a:blip r:embed="rId2"/>
          <a:stretch>
            <a:fillRect/>
          </a:stretch>
        </p:blipFill>
        <p:spPr>
          <a:xfrm>
            <a:off x="1507849" y="1319906"/>
            <a:ext cx="960421" cy="1276585"/>
          </a:xfrm>
          <a:prstGeom prst="rect">
            <a:avLst/>
          </a:prstGeom>
          <a:ln w="28575">
            <a:solidFill>
              <a:schemeClr val="accent6">
                <a:lumMod val="60000"/>
                <a:lumOff val="40000"/>
              </a:schemeClr>
            </a:solidFill>
          </a:ln>
        </p:spPr>
      </p:pic>
      <p:sp>
        <p:nvSpPr>
          <p:cNvPr id="22" name="Rechteck 21">
            <a:extLst>
              <a:ext uri="{FF2B5EF4-FFF2-40B4-BE49-F238E27FC236}">
                <a16:creationId xmlns:a16="http://schemas.microsoft.com/office/drawing/2014/main" id="{8F2CD9EF-EA04-46D1-9A2F-C21FB13801EE}"/>
              </a:ext>
            </a:extLst>
          </p:cNvPr>
          <p:cNvSpPr/>
          <p:nvPr/>
        </p:nvSpPr>
        <p:spPr>
          <a:xfrm>
            <a:off x="1775790"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3" name="Rechteck 22">
            <a:extLst>
              <a:ext uri="{FF2B5EF4-FFF2-40B4-BE49-F238E27FC236}">
                <a16:creationId xmlns:a16="http://schemas.microsoft.com/office/drawing/2014/main" id="{98CED917-4FEB-460A-BFBD-FA7471B6783B}"/>
              </a:ext>
            </a:extLst>
          </p:cNvPr>
          <p:cNvSpPr/>
          <p:nvPr/>
        </p:nvSpPr>
        <p:spPr>
          <a:xfrm>
            <a:off x="1775790"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4" name="Rechteck: abgerundete Ecken 23">
            <a:extLst>
              <a:ext uri="{FF2B5EF4-FFF2-40B4-BE49-F238E27FC236}">
                <a16:creationId xmlns:a16="http://schemas.microsoft.com/office/drawing/2014/main" id="{021FE5D0-62AF-4974-9936-775768E4FDF7}"/>
              </a:ext>
            </a:extLst>
          </p:cNvPr>
          <p:cNvSpPr/>
          <p:nvPr/>
        </p:nvSpPr>
        <p:spPr>
          <a:xfrm>
            <a:off x="7560365" y="1020417"/>
            <a:ext cx="2809461" cy="4969566"/>
          </a:xfrm>
          <a:prstGeom prst="roundRect">
            <a:avLst/>
          </a:prstGeom>
          <a:solidFill>
            <a:schemeClr val="bg1"/>
          </a:solidFill>
          <a:ln w="5715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AE1403CE-DD40-4788-9990-809893BBAD74}"/>
              </a:ext>
            </a:extLst>
          </p:cNvPr>
          <p:cNvSpPr txBox="1"/>
          <p:nvPr/>
        </p:nvSpPr>
        <p:spPr>
          <a:xfrm>
            <a:off x="9428922" y="1331362"/>
            <a:ext cx="940904" cy="369332"/>
          </a:xfrm>
          <a:prstGeom prst="rect">
            <a:avLst/>
          </a:prstGeom>
          <a:noFill/>
        </p:spPr>
        <p:txBody>
          <a:bodyPr wrap="square" rtlCol="0">
            <a:spAutoFit/>
          </a:bodyPr>
          <a:lstStyle/>
          <a:p>
            <a:pPr algn="ctr"/>
            <a:r>
              <a:rPr lang="de-DE" u="sng" dirty="0">
                <a:solidFill>
                  <a:schemeClr val="accent6">
                    <a:lumMod val="60000"/>
                    <a:lumOff val="40000"/>
                  </a:schemeClr>
                </a:solidFill>
                <a:effectLst>
                  <a:outerShdw blurRad="38100" dist="38100" dir="2700000" algn="tl">
                    <a:srgbClr val="000000">
                      <a:alpha val="43137"/>
                    </a:srgbClr>
                  </a:outerShdw>
                </a:effectLst>
              </a:rPr>
              <a:t>SSN</a:t>
            </a:r>
          </a:p>
        </p:txBody>
      </p:sp>
      <p:sp>
        <p:nvSpPr>
          <p:cNvPr id="26" name="Rechteck 25">
            <a:extLst>
              <a:ext uri="{FF2B5EF4-FFF2-40B4-BE49-F238E27FC236}">
                <a16:creationId xmlns:a16="http://schemas.microsoft.com/office/drawing/2014/main" id="{49BDCCC4-DD38-4A69-B35C-B8A2CDC76CF3}"/>
              </a:ext>
            </a:extLst>
          </p:cNvPr>
          <p:cNvSpPr/>
          <p:nvPr/>
        </p:nvSpPr>
        <p:spPr>
          <a:xfrm>
            <a:off x="9044609" y="1700694"/>
            <a:ext cx="987287" cy="756309"/>
          </a:xfrm>
          <a:prstGeom prst="rect">
            <a:avLst/>
          </a:prstGeom>
          <a:solidFill>
            <a:schemeClr val="accent6">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effectLst>
                <a:outerShdw blurRad="38100" dist="38100" dir="2700000" algn="tl">
                  <a:srgbClr val="000000">
                    <a:alpha val="43137"/>
                  </a:srgbClr>
                </a:outerShdw>
              </a:effectLst>
            </a:endParaRPr>
          </a:p>
        </p:txBody>
      </p:sp>
      <p:sp>
        <p:nvSpPr>
          <p:cNvPr id="27" name="Rechteck 26">
            <a:extLst>
              <a:ext uri="{FF2B5EF4-FFF2-40B4-BE49-F238E27FC236}">
                <a16:creationId xmlns:a16="http://schemas.microsoft.com/office/drawing/2014/main" id="{6DB2D780-385A-4201-8CB7-3B98989E0C94}"/>
              </a:ext>
            </a:extLst>
          </p:cNvPr>
          <p:cNvSpPr/>
          <p:nvPr/>
        </p:nvSpPr>
        <p:spPr>
          <a:xfrm>
            <a:off x="8116956" y="2965823"/>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28" name="Textfeld 27">
            <a:extLst>
              <a:ext uri="{FF2B5EF4-FFF2-40B4-BE49-F238E27FC236}">
                <a16:creationId xmlns:a16="http://schemas.microsoft.com/office/drawing/2014/main" id="{816EEFC0-E6FC-43C3-9847-A06528FB5210}"/>
              </a:ext>
            </a:extLst>
          </p:cNvPr>
          <p:cNvSpPr txBox="1"/>
          <p:nvPr/>
        </p:nvSpPr>
        <p:spPr>
          <a:xfrm>
            <a:off x="9117495" y="1700694"/>
            <a:ext cx="940905" cy="646331"/>
          </a:xfrm>
          <a:prstGeom prst="rect">
            <a:avLst/>
          </a:prstGeom>
          <a:noFill/>
        </p:spPr>
        <p:txBody>
          <a:bodyPr wrap="square" rtlCol="0">
            <a:spAutoFit/>
          </a:bodyPr>
          <a:lstStyle/>
          <a:p>
            <a:r>
              <a:rPr lang="de-DE" dirty="0">
                <a:solidFill>
                  <a:schemeClr val="lt1"/>
                </a:solidFill>
                <a:effectLst>
                  <a:outerShdw blurRad="38100" dist="38100" dir="2700000" algn="tl">
                    <a:srgbClr val="000000">
                      <a:alpha val="43137"/>
                    </a:srgbClr>
                  </a:outerShdw>
                </a:effectLst>
              </a:rPr>
              <a:t>Hood</a:t>
            </a:r>
          </a:p>
          <a:p>
            <a:r>
              <a:rPr lang="de-DE" dirty="0">
                <a:solidFill>
                  <a:schemeClr val="lt1"/>
                </a:solidFill>
                <a:effectLst>
                  <a:outerShdw blurRad="38100" dist="38100" dir="2700000" algn="tl">
                    <a:srgbClr val="000000">
                      <a:alpha val="43137"/>
                    </a:srgbClr>
                  </a:outerShdw>
                </a:effectLst>
              </a:rPr>
              <a:t>Robin</a:t>
            </a:r>
          </a:p>
        </p:txBody>
      </p:sp>
      <p:sp>
        <p:nvSpPr>
          <p:cNvPr id="30" name="Rechteck 29">
            <a:extLst>
              <a:ext uri="{FF2B5EF4-FFF2-40B4-BE49-F238E27FC236}">
                <a16:creationId xmlns:a16="http://schemas.microsoft.com/office/drawing/2014/main" id="{3F46D59B-C7A2-454B-A13E-41B4148DF5C8}"/>
              </a:ext>
            </a:extLst>
          </p:cNvPr>
          <p:cNvSpPr/>
          <p:nvPr/>
        </p:nvSpPr>
        <p:spPr>
          <a:xfrm>
            <a:off x="8097078" y="4644645"/>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sp>
        <p:nvSpPr>
          <p:cNvPr id="31" name="Rechteck 30">
            <a:extLst>
              <a:ext uri="{FF2B5EF4-FFF2-40B4-BE49-F238E27FC236}">
                <a16:creationId xmlns:a16="http://schemas.microsoft.com/office/drawing/2014/main" id="{81A09622-95E1-41D5-8F93-660A2B4AD359}"/>
              </a:ext>
            </a:extLst>
          </p:cNvPr>
          <p:cNvSpPr/>
          <p:nvPr/>
        </p:nvSpPr>
        <p:spPr>
          <a:xfrm>
            <a:off x="8097078" y="3805234"/>
            <a:ext cx="1736034" cy="643550"/>
          </a:xfrm>
          <a:prstGeom prst="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chemeClr val="accent6">
                    <a:lumMod val="60000"/>
                    <a:lumOff val="40000"/>
                  </a:schemeClr>
                </a:solidFill>
                <a:effectLst>
                  <a:outerShdw blurRad="38100" dist="38100" dir="2700000" algn="tl">
                    <a:srgbClr val="000000">
                      <a:alpha val="43137"/>
                    </a:srgbClr>
                  </a:outerShdw>
                </a:effectLst>
              </a:rPr>
              <a:t>Fake</a:t>
            </a:r>
            <a:r>
              <a:rPr lang="de-DE" dirty="0">
                <a:solidFill>
                  <a:schemeClr val="accent6">
                    <a:lumMod val="60000"/>
                    <a:lumOff val="40000"/>
                  </a:schemeClr>
                </a:solidFill>
                <a:effectLst>
                  <a:outerShdw blurRad="38100" dist="38100" dir="2700000" algn="tl">
                    <a:srgbClr val="000000">
                      <a:alpha val="43137"/>
                    </a:srgbClr>
                  </a:outerShdw>
                </a:effectLst>
              </a:rPr>
              <a:t>-News </a:t>
            </a:r>
          </a:p>
        </p:txBody>
      </p:sp>
      <p:pic>
        <p:nvPicPr>
          <p:cNvPr id="13" name="Grafik 12">
            <a:extLst>
              <a:ext uri="{FF2B5EF4-FFF2-40B4-BE49-F238E27FC236}">
                <a16:creationId xmlns:a16="http://schemas.microsoft.com/office/drawing/2014/main" id="{BCDAF94B-C825-4B09-98E4-1CEDBACE6FB7}"/>
              </a:ext>
            </a:extLst>
          </p:cNvPr>
          <p:cNvPicPr>
            <a:picLocks noChangeAspect="1"/>
          </p:cNvPicPr>
          <p:nvPr/>
        </p:nvPicPr>
        <p:blipFill>
          <a:blip r:embed="rId3"/>
          <a:stretch>
            <a:fillRect/>
          </a:stretch>
        </p:blipFill>
        <p:spPr>
          <a:xfrm>
            <a:off x="7852697" y="1318491"/>
            <a:ext cx="959998" cy="1278000"/>
          </a:xfrm>
          <a:prstGeom prst="rect">
            <a:avLst/>
          </a:prstGeom>
          <a:ln w="28575">
            <a:solidFill>
              <a:schemeClr val="accent6">
                <a:lumMod val="60000"/>
                <a:lumOff val="40000"/>
              </a:schemeClr>
            </a:solidFill>
          </a:ln>
        </p:spPr>
      </p:pic>
      <p:pic>
        <p:nvPicPr>
          <p:cNvPr id="32" name="Grafik 31">
            <a:extLst>
              <a:ext uri="{FF2B5EF4-FFF2-40B4-BE49-F238E27FC236}">
                <a16:creationId xmlns:a16="http://schemas.microsoft.com/office/drawing/2014/main" id="{594A041B-F2B4-42FB-BF7C-5E78538799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7325" y="2193570"/>
            <a:ext cx="3221229" cy="4902149"/>
          </a:xfrm>
          <a:prstGeom prst="rect">
            <a:avLst/>
          </a:prstGeom>
        </p:spPr>
      </p:pic>
      <p:pic>
        <p:nvPicPr>
          <p:cNvPr id="33" name="Grafik 32">
            <a:extLst>
              <a:ext uri="{FF2B5EF4-FFF2-40B4-BE49-F238E27FC236}">
                <a16:creationId xmlns:a16="http://schemas.microsoft.com/office/drawing/2014/main" id="{869E6F90-AC41-4DE0-9913-79D0F59BE0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8868" y="2193569"/>
            <a:ext cx="3221229" cy="4902149"/>
          </a:xfrm>
          <a:prstGeom prst="rect">
            <a:avLst/>
          </a:prstGeom>
        </p:spPr>
      </p:pic>
    </p:spTree>
    <p:extLst>
      <p:ext uri="{BB962C8B-B14F-4D97-AF65-F5344CB8AC3E}">
        <p14:creationId xmlns:p14="http://schemas.microsoft.com/office/powerpoint/2010/main" val="283812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03156D26-3DC4-41F9-8925-A3BEE6D07185}"/>
              </a:ext>
            </a:extLst>
          </p:cNvPr>
          <p:cNvSpPr/>
          <p:nvPr/>
        </p:nvSpPr>
        <p:spPr>
          <a:xfrm>
            <a:off x="463826" y="367906"/>
            <a:ext cx="11436625" cy="3257367"/>
          </a:xfrm>
          <a:prstGeom prst="rect">
            <a:avLst/>
          </a:prstGeom>
        </p:spPr>
        <p:txBody>
          <a:bodyPr wrap="square">
            <a:spAutoFit/>
          </a:bodyPr>
          <a:lstStyle/>
          <a:p>
            <a:pPr>
              <a:lnSpc>
                <a:spcPct val="107000"/>
              </a:lnSpc>
              <a:spcAft>
                <a:spcPts val="800"/>
              </a:spcAft>
            </a:pPr>
            <a:r>
              <a:rPr lang="de-DE" sz="2400" b="1" dirty="0"/>
              <a:t>Beschreibung</a:t>
            </a:r>
            <a:r>
              <a:rPr lang="de-DE" b="1" dirty="0">
                <a:latin typeface="Calibri" panose="020F0502020204030204" pitchFamily="34" charset="0"/>
                <a:ea typeface="Calibri" panose="020F0502020204030204" pitchFamily="34" charset="0"/>
                <a:cs typeface="Times New Roman" panose="02020603050405020304" pitchFamily="18" charset="0"/>
              </a:rPr>
              <a:t>:</a:t>
            </a:r>
            <a:endParaRPr lang="de-D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dirty="0">
                <a:latin typeface="Calibri" panose="020F0502020204030204" pitchFamily="34" charset="0"/>
                <a:ea typeface="Calibri" panose="020F0502020204030204" pitchFamily="34" charset="0"/>
                <a:cs typeface="Times New Roman" panose="02020603050405020304" pitchFamily="18" charset="0"/>
              </a:rPr>
              <a:t>Peter möchte sich in sein Konto bei der neuen </a:t>
            </a:r>
            <a:r>
              <a:rPr lang="de-DE" dirty="0" err="1">
                <a:latin typeface="Calibri" panose="020F0502020204030204" pitchFamily="34" charset="0"/>
                <a:ea typeface="Calibri" panose="020F0502020204030204" pitchFamily="34" charset="0"/>
                <a:cs typeface="Times New Roman" panose="02020603050405020304" pitchFamily="18" charset="0"/>
              </a:rPr>
              <a:t>Social</a:t>
            </a:r>
            <a:r>
              <a:rPr lang="de-DE" dirty="0">
                <a:latin typeface="Calibri" panose="020F0502020204030204" pitchFamily="34" charset="0"/>
                <a:ea typeface="Calibri" panose="020F0502020204030204" pitchFamily="34" charset="0"/>
                <a:cs typeface="Times New Roman" panose="02020603050405020304" pitchFamily="18" charset="0"/>
              </a:rPr>
              <a:t> Media Plattform „Secure </a:t>
            </a:r>
            <a:r>
              <a:rPr lang="de-DE" dirty="0" err="1">
                <a:latin typeface="Calibri" panose="020F0502020204030204" pitchFamily="34" charset="0"/>
                <a:ea typeface="Calibri" panose="020F0502020204030204" pitchFamily="34" charset="0"/>
                <a:cs typeface="Times New Roman" panose="02020603050405020304" pitchFamily="18" charset="0"/>
              </a:rPr>
              <a:t>Social</a:t>
            </a:r>
            <a:r>
              <a:rPr lang="de-DE" dirty="0">
                <a:latin typeface="Calibri" panose="020F0502020204030204" pitchFamily="34" charset="0"/>
                <a:ea typeface="Calibri" panose="020F0502020204030204" pitchFamily="34" charset="0"/>
                <a:cs typeface="Times New Roman" panose="02020603050405020304" pitchFamily="18" charset="0"/>
              </a:rPr>
              <a:t> Network“ (SSN) einloggen. Auf der Startseite muss er sich zunächst mit seiner Mail-Adresse und seinem Passwort authentifizieren. Anschließend wird er aufgefordert sein hinterlegtes Authentifizierungsverfahren aus einer Liste möglicher Verfahren auszuwählen und sich mit diesem zu authentifizieren. Unabhängig davon, ob E-Mail und Passwort oder das gewählte zusätzliche Authentifizierungsverfahren korrekt waren, wird ihm ein erfolgreicher Login. Nur wenn alle Schritte der Authentifizierung korrekt waren, gelangt er in sein Konto von SSN. Andernfalls gelangt er in ein täuschen echt aussehendes, zufällig generiertes Fake-Konto von SSN. Der Funktionsumfang des Fake-Kontos unterscheidet sich nicht von dem eines echten Kontos. Nur der Inhaber des echten Kontos ist in der Lage das Fake-Konto als solches zu entlarven. Durch die Nutzung des Fake-Kontos soll kein Schaden für die echten Nutzer entstehen. </a:t>
            </a:r>
          </a:p>
        </p:txBody>
      </p:sp>
      <p:pic>
        <p:nvPicPr>
          <p:cNvPr id="6" name="Grafik 5" descr="https://s-i.huffpost.com/gen/1729996/images/o-TRUMAN-SHOW-facebook.jpg">
            <a:extLst>
              <a:ext uri="{FF2B5EF4-FFF2-40B4-BE49-F238E27FC236}">
                <a16:creationId xmlns:a16="http://schemas.microsoft.com/office/drawing/2014/main" id="{798DD031-6656-4124-A2C0-FFBB343E06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84335" y="3921636"/>
            <a:ext cx="5760720" cy="2744207"/>
          </a:xfrm>
          <a:prstGeom prst="rect">
            <a:avLst/>
          </a:prstGeom>
          <a:noFill/>
          <a:ln>
            <a:noFill/>
          </a:ln>
        </p:spPr>
      </p:pic>
    </p:spTree>
    <p:extLst>
      <p:ext uri="{BB962C8B-B14F-4D97-AF65-F5344CB8AC3E}">
        <p14:creationId xmlns:p14="http://schemas.microsoft.com/office/powerpoint/2010/main" val="243410996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Words>
  <Application>Microsoft Office PowerPoint</Application>
  <PresentationFormat>Breitbild</PresentationFormat>
  <Paragraphs>29</Paragraphs>
  <Slides>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vt:i4>
      </vt:variant>
    </vt:vector>
  </HeadingPairs>
  <TitlesOfParts>
    <vt:vector size="9" baseType="lpstr">
      <vt:lpstr>Arial</vt:lpstr>
      <vt:lpstr>Calibri</vt:lpstr>
      <vt:lpstr>Calibri Light</vt:lpstr>
      <vt:lpstr>Times New Roman</vt:lpstr>
      <vt:lpstr>Office</vt:lpstr>
      <vt:lpstr>Secure Social Network (Motivation und Persona)</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Dani</dc:creator>
  <cp:lastModifiedBy>Dani</cp:lastModifiedBy>
  <cp:revision>8</cp:revision>
  <dcterms:created xsi:type="dcterms:W3CDTF">2017-12-03T14:46:58Z</dcterms:created>
  <dcterms:modified xsi:type="dcterms:W3CDTF">2018-02-14T13:27:22Z</dcterms:modified>
</cp:coreProperties>
</file>