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0" r:id="rId4"/>
    <p:sldId id="258" r:id="rId5"/>
    <p:sldId id="273" r:id="rId6"/>
    <p:sldId id="275" r:id="rId7"/>
    <p:sldId id="274" r:id="rId8"/>
    <p:sldId id="260" r:id="rId9"/>
    <p:sldId id="259" r:id="rId10"/>
    <p:sldId id="261" r:id="rId11"/>
    <p:sldId id="262" r:id="rId12"/>
    <p:sldId id="263" r:id="rId13"/>
    <p:sldId id="269" r:id="rId14"/>
    <p:sldId id="266" r:id="rId15"/>
    <p:sldId id="264" r:id="rId16"/>
    <p:sldId id="267" r:id="rId17"/>
    <p:sldId id="268" r:id="rId18"/>
    <p:sldId id="265" r:id="rId19"/>
    <p:sldId id="27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B0000"/>
    <a:srgbClr val="7D0000"/>
    <a:srgbClr val="3D0000"/>
    <a:srgbClr val="111E35"/>
    <a:srgbClr val="4F0000"/>
    <a:srgbClr val="47000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2813" autoAdjust="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50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395B8-9DEA-4E81-A322-D27174EAD00D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6A4AF-7350-4F5D-8895-1FE9F5E3D3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494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9706D-F23A-470A-904F-906649266625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A107B-A256-4A8D-918C-96C6642E12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35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A107B-A256-4A8D-918C-96C6642E128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79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A107B-A256-4A8D-918C-96C6642E128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98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A107B-A256-4A8D-918C-96C6642E128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89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A107B-A256-4A8D-918C-96C6642E128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94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A107B-A256-4A8D-918C-96C6642E128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02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A107B-A256-4A8D-918C-96C6642E128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7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A107B-A256-4A8D-918C-96C6642E128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62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A107B-A256-4A8D-918C-96C6642E128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59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A107B-A256-4A8D-918C-96C6642E128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17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A107B-A256-4A8D-918C-96C6642E128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2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22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87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758" y="2558751"/>
            <a:ext cx="7315200" cy="4022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001000" y="1588168"/>
            <a:ext cx="3946358" cy="49931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de-DE" dirty="0" smtClean="0"/>
          </a:p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88925" y="927101"/>
            <a:ext cx="7315033" cy="1217769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r>
              <a:rPr lang="de-DE" dirty="0" err="1" smtClean="0"/>
              <a:t>qwqwqw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7772400" y="927100"/>
            <a:ext cx="417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Baukasten</a:t>
            </a:r>
            <a:endParaRPr lang="de-DE" sz="2800" b="1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7796463" y="770022"/>
            <a:ext cx="0" cy="6087978"/>
          </a:xfrm>
          <a:prstGeom prst="line">
            <a:avLst/>
          </a:prstGeom>
          <a:ln w="38100">
            <a:solidFill>
              <a:srgbClr val="47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 flipH="1">
            <a:off x="0" y="2351810"/>
            <a:ext cx="7796463" cy="0"/>
          </a:xfrm>
          <a:prstGeom prst="line">
            <a:avLst/>
          </a:prstGeom>
          <a:ln w="38100">
            <a:gradFill>
              <a:gsLst>
                <a:gs pos="70000">
                  <a:schemeClr val="tx1"/>
                </a:gs>
                <a:gs pos="100000">
                  <a:srgbClr val="2F5597"/>
                </a:gs>
                <a:gs pos="0">
                  <a:srgbClr val="47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7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F50D87-E9EE-48BE-BC51-4D04E201E1FA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4FC701-DBD6-4AB7-B9C3-A60C7E308A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6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758" y="2558751"/>
            <a:ext cx="7315200" cy="402252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001000" y="1588168"/>
            <a:ext cx="3946358" cy="49931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endParaRPr lang="de-DE" dirty="0" smtClean="0"/>
          </a:p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88925" y="927101"/>
            <a:ext cx="7315033" cy="1217769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1"/>
            <a:r>
              <a:rPr lang="de-DE" dirty="0" err="1" smtClean="0"/>
              <a:t>qwqwqw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7772400" y="927100"/>
            <a:ext cx="4174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smtClean="0"/>
              <a:t>Schritte</a:t>
            </a:r>
            <a:endParaRPr lang="de-DE" sz="2800" b="1" dirty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7796463" y="770022"/>
            <a:ext cx="0" cy="6087978"/>
          </a:xfrm>
          <a:prstGeom prst="line">
            <a:avLst/>
          </a:prstGeom>
          <a:ln w="38100">
            <a:solidFill>
              <a:srgbClr val="7B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 flipH="1">
            <a:off x="0" y="2351810"/>
            <a:ext cx="7796463" cy="0"/>
          </a:xfrm>
          <a:prstGeom prst="line">
            <a:avLst/>
          </a:prstGeom>
          <a:ln w="38100">
            <a:gradFill>
              <a:gsLst>
                <a:gs pos="0">
                  <a:srgbClr val="7B0000"/>
                </a:gs>
                <a:gs pos="100000">
                  <a:srgbClr val="0000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3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F50D87-E9EE-48BE-BC51-4D04E201E1FA}" type="datetimeFigureOut">
              <a:rPr lang="de-DE" smtClean="0"/>
              <a:t>29.12.16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4FC701-DBD6-4AB7-B9C3-A60C7E308A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5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44380"/>
            <a:ext cx="12192000" cy="62564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tx1"/>
              </a:gs>
              <a:gs pos="100000">
                <a:srgbClr val="FF0000"/>
              </a:gs>
            </a:gsLst>
            <a:lin ang="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07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144380"/>
            <a:ext cx="12192000" cy="625642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0">
                <a:schemeClr val="tx1"/>
              </a:gs>
              <a:gs pos="100000">
                <a:srgbClr val="C00000"/>
              </a:gs>
            </a:gsLst>
            <a:lin ang="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0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70.png"/><Relationship Id="rId10" Type="http://schemas.openxmlformats.org/officeDocument/2006/relationships/image" Target="../media/image15.png"/><Relationship Id="rId4" Type="http://schemas.openxmlformats.org/officeDocument/2006/relationships/image" Target="../media/image10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35" y="1113121"/>
            <a:ext cx="9400730" cy="44824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5595534"/>
            <a:ext cx="12192000" cy="6256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>
                <a:solidFill>
                  <a:sysClr val="windowText" lastClr="000000"/>
                </a:solidFill>
              </a:rPr>
              <a:t>Schätzer für den Formparameter </a:t>
            </a:r>
            <a:r>
              <a:rPr lang="el-GR" dirty="0" smtClean="0">
                <a:solidFill>
                  <a:sysClr val="windowText" lastClr="000000"/>
                </a:solidFill>
              </a:rPr>
              <a:t>ξ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6185390"/>
            <a:ext cx="12192000" cy="6256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smtClean="0">
                <a:solidFill>
                  <a:sysClr val="windowText" lastClr="000000"/>
                </a:solidFill>
              </a:rPr>
              <a:t>basierend </a:t>
            </a:r>
            <a:r>
              <a:rPr lang="de-DE" sz="2800" dirty="0">
                <a:solidFill>
                  <a:sysClr val="windowText" lastClr="000000"/>
                </a:solidFill>
              </a:rPr>
              <a:t>auf „</a:t>
            </a:r>
            <a:r>
              <a:rPr lang="de-DE" sz="2800" dirty="0" err="1" smtClean="0">
                <a:solidFill>
                  <a:sysClr val="windowText" lastClr="000000"/>
                </a:solidFill>
              </a:rPr>
              <a:t>Modelling</a:t>
            </a:r>
            <a:r>
              <a:rPr lang="de-DE" sz="2800" dirty="0" smtClean="0">
                <a:solidFill>
                  <a:sysClr val="windowText" lastClr="000000"/>
                </a:solidFill>
              </a:rPr>
              <a:t> </a:t>
            </a:r>
            <a:r>
              <a:rPr lang="de-DE" sz="2800" dirty="0" err="1">
                <a:solidFill>
                  <a:sysClr val="windowText" lastClr="000000"/>
                </a:solidFill>
              </a:rPr>
              <a:t>Extremal</a:t>
            </a:r>
            <a:r>
              <a:rPr lang="de-DE" sz="2800" dirty="0">
                <a:solidFill>
                  <a:sysClr val="windowText" lastClr="000000"/>
                </a:solidFill>
              </a:rPr>
              <a:t> </a:t>
            </a:r>
            <a:r>
              <a:rPr lang="de-DE" sz="2800" dirty="0" smtClean="0">
                <a:solidFill>
                  <a:sysClr val="windowText" lastClr="000000"/>
                </a:solidFill>
              </a:rPr>
              <a:t>Events</a:t>
            </a:r>
            <a:r>
              <a:rPr lang="de-DE" sz="2800" dirty="0">
                <a:solidFill>
                  <a:sysClr val="windowText" lastClr="000000"/>
                </a:solidFill>
              </a:rPr>
              <a:t>“ von </a:t>
            </a:r>
            <a:r>
              <a:rPr lang="de-DE" sz="2800" dirty="0" smtClean="0">
                <a:solidFill>
                  <a:sysClr val="windowText" lastClr="000000"/>
                </a:solidFill>
              </a:rPr>
              <a:t>P. </a:t>
            </a:r>
            <a:r>
              <a:rPr lang="de-DE" sz="2800" dirty="0" err="1" smtClean="0">
                <a:solidFill>
                  <a:sysClr val="windowText" lastClr="000000"/>
                </a:solidFill>
              </a:rPr>
              <a:t>Embrechts</a:t>
            </a:r>
            <a:r>
              <a:rPr lang="de-DE" sz="2800" dirty="0" smtClean="0">
                <a:solidFill>
                  <a:sysClr val="windowText" lastClr="000000"/>
                </a:solidFill>
              </a:rPr>
              <a:t>, C. </a:t>
            </a:r>
            <a:r>
              <a:rPr lang="de-DE" sz="2800" dirty="0" err="1" smtClean="0">
                <a:solidFill>
                  <a:sysClr val="windowText" lastClr="000000"/>
                </a:solidFill>
              </a:rPr>
              <a:t>Klüppelberg</a:t>
            </a:r>
            <a:r>
              <a:rPr lang="de-DE" sz="2800" dirty="0" smtClean="0">
                <a:solidFill>
                  <a:sysClr val="windowText" lastClr="000000"/>
                </a:solidFill>
              </a:rPr>
              <a:t>, T. </a:t>
            </a:r>
            <a:r>
              <a:rPr lang="de-DE" sz="2800" dirty="0" err="1" smtClean="0">
                <a:solidFill>
                  <a:sysClr val="windowText" lastClr="000000"/>
                </a:solidFill>
              </a:rPr>
              <a:t>Mikosch</a:t>
            </a:r>
            <a:endParaRPr lang="de-DE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Pickands</a:t>
            </a:r>
            <a:r>
              <a:rPr lang="de-DE" dirty="0" smtClean="0"/>
              <a:t>-Schätzer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b="1" dirty="0" smtClean="0"/>
              </a:p>
              <a:p>
                <a:pPr marL="0" indent="0">
                  <a:buNone/>
                </a:pPr>
                <a:r>
                  <a:rPr lang="de-DE" b="1" dirty="0" err="1" smtClean="0"/>
                  <a:t>Pickands</a:t>
                </a:r>
                <a:r>
                  <a:rPr lang="de-DE" b="1" dirty="0" smtClean="0"/>
                  <a:t>-Schätzer:</a:t>
                </a:r>
              </a:p>
              <a:p>
                <a:pPr marL="0" indent="0">
                  <a:buNone/>
                </a:pPr>
                <a:endParaRPr lang="de-DE" b="1" dirty="0" smtClean="0"/>
              </a:p>
              <a:p>
                <a:pPr marL="0" indent="0">
                  <a:buNone/>
                </a:pPr>
                <a:endParaRPr lang="de-DE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de-DE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sup>
                      </m:sSubSup>
                      <m:r>
                        <a:rPr lang="de-DE" sz="2800" b="0" i="0" dirty="0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l-GR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3200" dirty="0" smtClean="0"/>
              </a:p>
              <a:p>
                <a:pPr marL="0" indent="0" algn="ctr">
                  <a:buNone/>
                </a:pPr>
                <a:endParaRPr lang="de-DE" sz="3200" dirty="0" smtClean="0"/>
              </a:p>
              <a:p>
                <a:pPr marL="0" indent="0" algn="ctr">
                  <a:buNone/>
                </a:pPr>
                <a:r>
                  <a:rPr lang="de-DE" dirty="0" smtClean="0"/>
                  <a:t>mit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→"/>
                        <m:vertJc m:val="bot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i="1">
                        <a:latin typeface="Cambria Math" panose="02040503050406030204" pitchFamily="18" charset="0"/>
                      </a:rPr>
                      <m:t>∞, 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32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de-DE" dirty="0" smtClean="0"/>
                  <a:t>      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dirty="0"/>
                  <a:t>: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−      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        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endParaRPr lang="de-DE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de-DE" sz="1200" dirty="0"/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de-DE" dirty="0"/>
                  <a:t> </a:t>
                </a:r>
                <a:r>
                  <a:rPr lang="de-DE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~ </m:t>
                    </m:r>
                  </m:oMath>
                </a14:m>
                <a:r>
                  <a:rPr lang="de-DE" dirty="0"/>
                  <a:t>Pareto: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limUpp>
                      <m:limUp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lim>
                    </m:limUp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arenR"/>
                </a:pPr>
                <a:endParaRPr lang="de-DE" sz="1200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de-DE" dirty="0" smtClean="0"/>
                  <a:t>  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→"/>
                        <m:vertJc m:val="bot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i="1">
                        <a:latin typeface="Cambria Math" panose="02040503050406030204" pitchFamily="18" charset="0"/>
                      </a:rPr>
                      <m:t>∞, 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: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 </m:t>
                    </m:r>
                    <m:limLow>
                      <m:limLow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groupChr>
                      </m:e>
                      <m:lim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de-DE" i="1">
                        <a:latin typeface="Cambria Math" panose="02040503050406030204" pitchFamily="18" charset="0"/>
                      </a:rPr>
                      <m:t>  1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473" t="-11233" r="-1082" b="-2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b="1" dirty="0" smtClean="0"/>
                  <a:t>Annahmen:</a:t>
                </a:r>
                <a:r>
                  <a:rPr lang="de-DE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uiv</a:t>
                </a:r>
                <a:r>
                  <a:rPr lang="de-DE" sz="2400" dirty="0" smtClean="0"/>
                  <a:t> gemäß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sz="2400" b="0" i="1" smtClean="0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</m:e>
                    </m:d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1" dirty="0" smtClean="0"/>
                  <a:t>Ziel:</a:t>
                </a:r>
                <a:r>
                  <a:rPr lang="de-DE" sz="2400" dirty="0" smtClean="0"/>
                  <a:t>		Schätzer für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5"/>
                <a:stretch>
                  <a:fillRect l="-1250" t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4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3" presetClass="emph" presetSubtype="2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7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3" presetClass="emph" presetSubtype="2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3" presetClass="emph" presetSubtype="2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Pickands</a:t>
            </a:r>
            <a:r>
              <a:rPr lang="de-DE" dirty="0" smtClean="0"/>
              <a:t>-Schätzer (Eigenschaften)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 txBox="1">
                <a:spLocks/>
              </p:cNvSpPr>
              <p:nvPr/>
            </p:nvSpPr>
            <p:spPr>
              <a:xfrm>
                <a:off x="2438400" y="1102937"/>
                <a:ext cx="7315200" cy="201733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uiv</a:t>
                </a:r>
                <a:r>
                  <a:rPr lang="de-DE" dirty="0"/>
                  <a:t> gemäß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</m:e>
                    </m:d>
                  </m:oMath>
                </a14:m>
                <a:endParaRPr lang="de-DE" b="1" dirty="0" smtClean="0"/>
              </a:p>
              <a:p>
                <a:pPr marL="0" indent="0">
                  <a:buNone/>
                </a:pPr>
                <a:endParaRPr lang="de-DE" b="1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sup>
                      </m:sSubSup>
                      <m:r>
                        <a:rPr lang="de-DE" dirty="0" smtClean="0">
                          <a:latin typeface="Cambria Math" panose="02040503050406030204" pitchFamily="18" charset="0"/>
                        </a:rPr>
                        <m:t> ≔ </m:t>
                      </m:r>
                      <m:sSub>
                        <m:sSubPr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de-DE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3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102937"/>
                <a:ext cx="7315200" cy="2017336"/>
              </a:xfrm>
              <a:prstGeom prst="rect">
                <a:avLst/>
              </a:prstGeom>
              <a:blipFill rotWithShape="0">
                <a:blip r:embed="rId2"/>
                <a:stretch>
                  <a:fillRect t="-33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43172" y="3566208"/>
                <a:ext cx="3712589" cy="2674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 smtClean="0"/>
                  <a:t>Schwache Konsistenz</a:t>
                </a:r>
              </a:p>
              <a:p>
                <a:pPr algn="ctr"/>
                <a:endParaRPr lang="de-DE" sz="2400" dirty="0" smtClean="0"/>
              </a:p>
              <a:p>
                <a:pPr algn="ctr"/>
                <a:r>
                  <a:rPr lang="de-DE" sz="2400" dirty="0" smtClean="0"/>
                  <a:t>Für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→"/>
                        <m:vertJc m:val="bot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sz="2400" i="1">
                        <a:latin typeface="Cambria Math" panose="02040503050406030204" pitchFamily="18" charset="0"/>
                      </a:rPr>
                      <m:t>∞, </m:t>
                    </m:r>
                    <m:r>
                      <a:rPr lang="de-DE" sz="24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400" dirty="0"/>
                  <a:t>  </a:t>
                </a:r>
                <a:r>
                  <a:rPr lang="de-DE" sz="2400" dirty="0" smtClean="0"/>
                  <a:t>gilt:</a:t>
                </a:r>
              </a:p>
              <a:p>
                <a:pPr algn="ctr"/>
                <a:endParaRPr lang="de-DE" sz="2400" dirty="0"/>
              </a:p>
              <a:p>
                <a:pPr algn="ctr"/>
                <a:endParaRPr lang="de-DE" sz="2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sup>
                      </m:sSubSup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sz="240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groupCh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72" y="3566208"/>
                <a:ext cx="3712589" cy="2674515"/>
              </a:xfrm>
              <a:prstGeom prst="rect">
                <a:avLst/>
              </a:prstGeom>
              <a:blipFill rotWithShape="0">
                <a:blip r:embed="rId3"/>
                <a:stretch>
                  <a:fillRect l="-1475" t="-1822" r="-1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032514" y="3566208"/>
                <a:ext cx="3893270" cy="2685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 smtClean="0"/>
                  <a:t>Starke Konsistenz</a:t>
                </a:r>
              </a:p>
              <a:p>
                <a:pPr algn="ctr"/>
                <a:endParaRPr lang="de-DE" sz="2400" dirty="0"/>
              </a:p>
              <a:p>
                <a:pPr algn="ctr"/>
                <a:r>
                  <a:rPr lang="de-DE" sz="2400" dirty="0"/>
                  <a:t>Für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sz="2400" i="1">
                        <a:latin typeface="Cambria Math" panose="02040503050406030204" pitchFamily="18" charset="0"/>
                      </a:rPr>
                      <m:t>∞,  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400" dirty="0"/>
                  <a:t>  gilt</a:t>
                </a:r>
                <a:r>
                  <a:rPr lang="de-DE" sz="2400" dirty="0" smtClean="0"/>
                  <a:t>:</a:t>
                </a:r>
              </a:p>
              <a:p>
                <a:pPr algn="ctr"/>
                <a:endParaRPr lang="de-DE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sup>
                      </m:sSubSup>
                      <m:r>
                        <a:rPr lang="de-DE" sz="2400" i="1" dirty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sz="2400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de-DE" sz="2400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de-DE" sz="2400" b="0" i="0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de-DE" sz="24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de-DE" sz="2400" b="0" i="0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de-DE" sz="24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 dirty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14" y="3566208"/>
                <a:ext cx="3893270" cy="2685607"/>
              </a:xfrm>
              <a:prstGeom prst="rect">
                <a:avLst/>
              </a:prstGeom>
              <a:blipFill rotWithShape="0">
                <a:blip r:embed="rId4"/>
                <a:stretch>
                  <a:fillRect t="-18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102537" y="3566208"/>
                <a:ext cx="3976540" cy="26669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 smtClean="0"/>
                  <a:t>Asymptotische Normalität:</a:t>
                </a:r>
              </a:p>
              <a:p>
                <a:pPr algn="ctr"/>
                <a:endParaRPr lang="de-DE" sz="2400" dirty="0"/>
              </a:p>
              <a:p>
                <a:pPr algn="ctr"/>
                <a:r>
                  <a:rPr lang="de-DE" sz="2400" dirty="0" smtClean="0"/>
                  <a:t>mit zusätzlichen Bedingungen an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sz="2400" dirty="0" smtClean="0"/>
                  <a:t> und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2400" dirty="0" smtClean="0"/>
                  <a:t> gilt:</a:t>
                </a:r>
              </a:p>
              <a:p>
                <a:pPr algn="ctr"/>
                <a:endParaRPr lang="de-DE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  <m:d>
                        <m:d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sup>
                          </m:sSubSup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de-DE" sz="2400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i="0" dirty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groupCh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de-D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37" y="3566208"/>
                <a:ext cx="3976540" cy="2666949"/>
              </a:xfrm>
              <a:prstGeom prst="rect">
                <a:avLst/>
              </a:prstGeom>
              <a:blipFill rotWithShape="0">
                <a:blip r:embed="rId5"/>
                <a:stretch>
                  <a:fillRect l="-920" t="-1831" r="-27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/>
          <p:cNvCxnSpPr/>
          <p:nvPr/>
        </p:nvCxnSpPr>
        <p:spPr>
          <a:xfrm>
            <a:off x="8001199" y="3898231"/>
            <a:ext cx="0" cy="2642135"/>
          </a:xfrm>
          <a:prstGeom prst="line">
            <a:avLst/>
          </a:prstGeom>
          <a:ln w="38100">
            <a:solidFill>
              <a:srgbClr val="4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939818" y="3898231"/>
            <a:ext cx="0" cy="2642135"/>
          </a:xfrm>
          <a:prstGeom prst="line">
            <a:avLst/>
          </a:prstGeom>
          <a:ln w="38100">
            <a:solidFill>
              <a:srgbClr val="111E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 Extremwertverteilung (GEV)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smtClean="0"/>
                  <a:t>Allgemeine Extremwertverteilung (GEV) gegeben durch</a:t>
                </a:r>
              </a:p>
              <a:p>
                <a:pPr algn="ctr"/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f>
                                  <m:f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blipFill rotWithShape="0">
                <a:blip r:embed="rId3"/>
                <a:stretch>
                  <a:fillRect t="-37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64694" y="3540113"/>
                <a:ext cx="5715000" cy="2983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sz="2400" dirty="0">
                    <a:solidFill>
                      <a:schemeClr val="accent5">
                        <a:lumMod val="75000"/>
                      </a:schemeClr>
                    </a:solidFill>
                  </a:rPr>
                  <a:t> : </a:t>
                </a:r>
                <a:r>
                  <a:rPr lang="de-DE" sz="2400" dirty="0" err="1">
                    <a:solidFill>
                      <a:schemeClr val="accent5">
                        <a:lumMod val="75000"/>
                      </a:schemeClr>
                    </a:solidFill>
                  </a:rPr>
                  <a:t>Weibullvtlg</a:t>
                </a:r>
                <a:r>
                  <a:rPr lang="de-DE" sz="2400" dirty="0">
                    <a:solidFill>
                      <a:schemeClr val="accent5">
                        <a:lumMod val="7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de-DE" sz="24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sz="24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24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de-DE" sz="2400" dirty="0">
                    <a:solidFill>
                      <a:schemeClr val="accent5">
                        <a:lumMod val="75000"/>
                      </a:schemeClr>
                    </a:solidFill>
                  </a:rPr>
                  <a:t>	(endlicher rechter Rand)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2400" dirty="0"/>
                  <a:t> : </a:t>
                </a:r>
                <a:r>
                  <a:rPr lang="de-DE" sz="2400" dirty="0" err="1"/>
                  <a:t>Gumbelvtlg</a:t>
                </a:r>
                <a:r>
                  <a:rPr lang="de-DE" sz="2400" dirty="0"/>
                  <a:t>.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endParaRPr lang="de-DE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de-DE" sz="2400" dirty="0"/>
                  <a:t>	(unbeschränkter Träger)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sz="2400" dirty="0">
                    <a:solidFill>
                      <a:srgbClr val="C00000"/>
                    </a:solidFill>
                  </a:rPr>
                  <a:t> : </a:t>
                </a:r>
                <a:r>
                  <a:rPr lang="de-DE" sz="2400" dirty="0" err="1">
                    <a:solidFill>
                      <a:srgbClr val="C00000"/>
                    </a:solidFill>
                  </a:rPr>
                  <a:t>Fréchetvtlg</a:t>
                </a:r>
                <a:r>
                  <a:rPr lang="de-DE" sz="2400" dirty="0">
                    <a:solidFill>
                      <a:srgbClr val="C00000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de-DE" sz="2400" dirty="0"/>
                  <a:t>	</a:t>
                </a:r>
                <a:r>
                  <a:rPr lang="de-DE" sz="2400" dirty="0">
                    <a:solidFill>
                      <a:srgbClr val="C00000"/>
                    </a:solidFill>
                  </a:rPr>
                  <a:t>(schwerer </a:t>
                </a:r>
                <a:r>
                  <a:rPr lang="de-DE" sz="2400" dirty="0" err="1">
                    <a:solidFill>
                      <a:srgbClr val="C00000"/>
                    </a:solidFill>
                  </a:rPr>
                  <a:t>Tail</a:t>
                </a:r>
                <a:r>
                  <a:rPr lang="de-DE" sz="2400" dirty="0">
                    <a:solidFill>
                      <a:srgbClr val="C00000"/>
                    </a:solidFill>
                  </a:rPr>
                  <a:t>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3540113"/>
                <a:ext cx="5715000" cy="29832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64694" y="2339784"/>
                <a:ext cx="36816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 smtClean="0">
                    <a:solidFill>
                      <a:schemeClr val="tx1"/>
                    </a:solidFill>
                  </a:rPr>
                  <a:t>Lageparameter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solidFill>
                      <a:schemeClr val="tx1"/>
                    </a:solidFill>
                  </a:rPr>
                  <a:t>Skalierungsparameter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solidFill>
                      <a:schemeClr val="tx1"/>
                    </a:solidFill>
                  </a:rPr>
                  <a:t>Formparameter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2339784"/>
                <a:ext cx="3681663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2152" t="-4061" b="-10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7086599" y="2925411"/>
            <a:ext cx="36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2400" dirty="0" smtClean="0"/>
              <a:t>Dichte:</a:t>
            </a:r>
            <a:endParaRPr lang="de-DE" sz="2400" dirty="0"/>
          </a:p>
        </p:txBody>
      </p:sp>
      <p:pic>
        <p:nvPicPr>
          <p:cNvPr id="8" name="Inhaltsplatzhalter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59" y="3474818"/>
            <a:ext cx="6098742" cy="290797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956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 </a:t>
            </a:r>
            <a:r>
              <a:rPr lang="de-DE" dirty="0" err="1" smtClean="0"/>
              <a:t>Fréchetverteilung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smtClean="0"/>
                  <a:t>Allgemeine Extremwertverteilung (GEV) gegeben durch</a:t>
                </a:r>
              </a:p>
              <a:p>
                <a:pPr algn="ctr"/>
                <a:r>
                  <a:rPr lang="de-DE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f>
                                  <m:f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blipFill rotWithShape="0">
                <a:blip r:embed="rId4"/>
                <a:stretch>
                  <a:fillRect t="-37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64694" y="3540113"/>
                <a:ext cx="5715000" cy="2983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sz="2400" dirty="0">
                    <a:solidFill>
                      <a:schemeClr val="bg1">
                        <a:lumMod val="65000"/>
                      </a:schemeClr>
                    </a:solidFill>
                  </a:rPr>
                  <a:t> : </a:t>
                </a:r>
                <a:r>
                  <a:rPr lang="de-DE" sz="2400" dirty="0" err="1">
                    <a:solidFill>
                      <a:schemeClr val="bg1">
                        <a:lumMod val="65000"/>
                      </a:schemeClr>
                    </a:solidFill>
                  </a:rPr>
                  <a:t>Weibullvtlg</a:t>
                </a:r>
                <a:r>
                  <a:rPr lang="de-DE" sz="2400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de-DE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de-DE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/>
                <a:r>
                  <a:rPr lang="de-DE" sz="2400" dirty="0">
                    <a:solidFill>
                      <a:schemeClr val="bg1">
                        <a:lumMod val="65000"/>
                      </a:schemeClr>
                    </a:solidFill>
                  </a:rPr>
                  <a:t>	(endlicher rechter Rand)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2400" dirty="0">
                    <a:solidFill>
                      <a:schemeClr val="bg1">
                        <a:lumMod val="65000"/>
                      </a:schemeClr>
                    </a:solidFill>
                  </a:rPr>
                  <a:t> : </a:t>
                </a:r>
                <a:r>
                  <a:rPr lang="de-DE" sz="2400" dirty="0" err="1">
                    <a:solidFill>
                      <a:schemeClr val="bg1">
                        <a:lumMod val="65000"/>
                      </a:schemeClr>
                    </a:solidFill>
                  </a:rPr>
                  <a:t>Gumbelvtlg</a:t>
                </a:r>
                <a:r>
                  <a:rPr lang="de-DE" sz="2400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endParaRPr lang="de-DE" sz="24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1"/>
                <a:r>
                  <a:rPr lang="de-DE" sz="2400" dirty="0">
                    <a:solidFill>
                      <a:schemeClr val="bg1">
                        <a:lumMod val="65000"/>
                      </a:schemeClr>
                    </a:solidFill>
                  </a:rPr>
                  <a:t>	(unbeschränkter Träger)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sz="2400" dirty="0">
                    <a:solidFill>
                      <a:srgbClr val="C00000"/>
                    </a:solidFill>
                  </a:rPr>
                  <a:t> : </a:t>
                </a:r>
                <a:r>
                  <a:rPr lang="de-DE" sz="2400" dirty="0" err="1">
                    <a:solidFill>
                      <a:srgbClr val="C00000"/>
                    </a:solidFill>
                  </a:rPr>
                  <a:t>Fréchetvtlg</a:t>
                </a:r>
                <a:r>
                  <a:rPr lang="de-DE" sz="2400" dirty="0">
                    <a:solidFill>
                      <a:srgbClr val="C00000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de-DE" sz="2400" dirty="0"/>
                  <a:t>	</a:t>
                </a:r>
                <a:r>
                  <a:rPr lang="de-DE" sz="2400" dirty="0">
                    <a:solidFill>
                      <a:srgbClr val="C00000"/>
                    </a:solidFill>
                  </a:rPr>
                  <a:t>(schwerer </a:t>
                </a:r>
                <a:r>
                  <a:rPr lang="de-DE" sz="2400" dirty="0" err="1">
                    <a:solidFill>
                      <a:srgbClr val="C00000"/>
                    </a:solidFill>
                  </a:rPr>
                  <a:t>Tail</a:t>
                </a:r>
                <a:r>
                  <a:rPr lang="de-DE" sz="2400" dirty="0">
                    <a:solidFill>
                      <a:srgbClr val="C00000"/>
                    </a:solidFill>
                  </a:rPr>
                  <a:t>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3540113"/>
                <a:ext cx="5715000" cy="29832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64694" y="2339784"/>
                <a:ext cx="36816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 smtClean="0">
                    <a:solidFill>
                      <a:schemeClr val="tx1"/>
                    </a:solidFill>
                  </a:rPr>
                  <a:t>Lageparameter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solidFill>
                      <a:schemeClr val="tx1"/>
                    </a:solidFill>
                  </a:rPr>
                  <a:t>Skalierungsparameter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de-DE" sz="240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solidFill>
                      <a:schemeClr val="tx1"/>
                    </a:solidFill>
                  </a:rPr>
                  <a:t>Formparameter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2339784"/>
                <a:ext cx="3681663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2152" t="-4061" b="-10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7086599" y="2925411"/>
            <a:ext cx="36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2400" dirty="0" smtClean="0"/>
              <a:t>Dichte:</a:t>
            </a:r>
            <a:endParaRPr lang="de-DE" sz="2400" dirty="0"/>
          </a:p>
        </p:txBody>
      </p:sp>
      <p:pic>
        <p:nvPicPr>
          <p:cNvPr id="8" name="Inhaltsplatzhalter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59" y="3474818"/>
            <a:ext cx="6098741" cy="290797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117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Hill-Schätzer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Theorem 3.3.7 </a:t>
                </a:r>
                <a:r>
                  <a:rPr lang="de-DE" b="1" dirty="0"/>
                  <a:t>(Charakterisierung von MDA(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e-DE" b="1" dirty="0"/>
                  <a:t>)):</a:t>
                </a:r>
                <a:endParaRPr lang="de-DE" b="1" dirty="0" smtClean="0"/>
              </a:p>
              <a:p>
                <a:pPr marL="0" indent="0">
                  <a:buNone/>
                </a:pPr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dirty="0" smtClean="0"/>
                  <a:t>   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⇔</m:t>
                    </m:r>
                    <m:bar>
                      <m:barPr>
                        <m:pos m:val="to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 smtClean="0"/>
                  <a:t> langsam 					            variierend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1" dirty="0" smtClean="0"/>
                  <a:t>Erinnerung (Kapitel 1.3 – Langsame Variation):</a:t>
                </a:r>
                <a:endParaRPr lang="de-DE" b="1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 langsam </a:t>
                </a:r>
                <a:r>
                  <a:rPr lang="de-DE" dirty="0" smtClean="0"/>
                  <a:t>variierend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    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⇔  </m:t>
                    </m:r>
                    <m:limLow>
                      <m:limLow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  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50" t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≡1⇒</m:t>
                    </m:r>
                  </m:oMath>
                </a14:m>
                <a:r>
                  <a:rPr lang="de-DE" dirty="0"/>
                  <a:t> MLE für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arenR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MLE für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473" r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88925" y="927101"/>
                <a:ext cx="7315033" cy="13460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Annahmen: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uiv</a:t>
                </a:r>
                <a:r>
                  <a:rPr lang="de-DE" dirty="0"/>
                  <a:t> gemäß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Ziel:</a:t>
                </a:r>
                <a:r>
                  <a:rPr lang="de-DE" dirty="0"/>
                  <a:t>		Schätzer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88925" y="927101"/>
                <a:ext cx="7315033" cy="1346010"/>
              </a:xfrm>
              <a:blipFill rotWithShape="0">
                <a:blip r:embed="rId4"/>
                <a:stretch>
                  <a:fillRect l="-1250" t="-63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/>
          <p:cNvSpPr/>
          <p:nvPr/>
        </p:nvSpPr>
        <p:spPr>
          <a:xfrm>
            <a:off x="9134573" y="927101"/>
            <a:ext cx="1536569" cy="468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57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Hill-Schätzer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88758" y="2558752"/>
                <a:ext cx="7315200" cy="416930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de-DE" sz="2600" b="1" dirty="0" smtClean="0"/>
                  <a:t>Erinnerung (Kapitel 3.3.1):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sz="2600" dirty="0" smtClean="0"/>
                  <a:t>Funktionen aus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600" i="1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600" dirty="0" smtClean="0"/>
                  <a:t> sind „Pareto-ähnlich“, d.h.: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bar>
                      <m:d>
                        <m:dPr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m:rPr>
                          <m:nor/>
                        </m:rPr>
                        <a:rPr lang="de-DE" sz="26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de-DE" sz="2600" b="0" i="0" smtClean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nor/>
                        </m:rPr>
                        <a:rPr lang="de-DE" sz="26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de-DE" sz="2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l-GR" sz="2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  ∞</m:t>
                      </m:r>
                    </m:oMath>
                  </m:oMathPara>
                </a14:m>
                <a:endParaRPr lang="de-DE" sz="2600" dirty="0" smtClean="0"/>
              </a:p>
              <a:p>
                <a:pPr marL="0" indent="0">
                  <a:buNone/>
                </a:pPr>
                <a:r>
                  <a:rPr lang="de-DE" sz="2600" b="1" dirty="0" smtClean="0"/>
                  <a:t>Theorem 4.1.3 (gem. Dichte v. oberen </a:t>
                </a:r>
                <a:r>
                  <a:rPr lang="de-DE" sz="2600" b="1" dirty="0" err="1" smtClean="0"/>
                  <a:t>Ordnungsstat’en</a:t>
                </a:r>
                <a:r>
                  <a:rPr lang="de-DE" sz="2600" b="1" dirty="0" smtClean="0"/>
                  <a:t>):</a:t>
                </a:r>
                <a:endParaRPr lang="de-DE" sz="2600" b="1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2600" dirty="0" smtClean="0"/>
                  <a:t> absolut stetig mit Dichte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sz="2600" dirty="0" smtClean="0"/>
                  <a:t>, dann gilt: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8758" y="2558752"/>
                <a:ext cx="7315200" cy="4169308"/>
              </a:xfrm>
              <a:blipFill rotWithShape="0">
                <a:blip r:embed="rId2"/>
                <a:stretch>
                  <a:fillRect l="-1250" t="-1170" r="-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≡1⇒</m:t>
                    </m:r>
                  </m:oMath>
                </a14:m>
                <a:r>
                  <a:rPr lang="de-DE" dirty="0"/>
                  <a:t> MLE für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arenR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MLE für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arenR" startAt="3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smtClean="0"/>
                  <a:t>wie allg</a:t>
                </a:r>
                <a:r>
                  <a:rPr lang="de-DE" dirty="0"/>
                  <a:t>. Pareto ab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473" r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88925" y="927101"/>
                <a:ext cx="7315033" cy="13460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Annahmen: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uiv</a:t>
                </a:r>
                <a:r>
                  <a:rPr lang="de-DE" dirty="0"/>
                  <a:t> gemäß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Ziel:</a:t>
                </a:r>
                <a:r>
                  <a:rPr lang="de-DE" dirty="0"/>
                  <a:t>		Schätzer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88925" y="927101"/>
                <a:ext cx="7315033" cy="1346010"/>
              </a:xfrm>
              <a:blipFill rotWithShape="0">
                <a:blip r:embed="rId4"/>
                <a:stretch>
                  <a:fillRect l="-1250" t="-63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Hill-Schätzer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88758" y="2558752"/>
                <a:ext cx="7315200" cy="41693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2800" b="1" dirty="0" smtClean="0"/>
              </a:p>
              <a:p>
                <a:pPr marL="0" indent="0">
                  <a:buNone/>
                </a:pPr>
                <a:r>
                  <a:rPr lang="de-DE" b="1" dirty="0" smtClean="0"/>
                  <a:t>Hill-Schätzer</a:t>
                </a:r>
                <a:r>
                  <a:rPr lang="de-DE" b="1" dirty="0"/>
                  <a:t>:</a:t>
                </a:r>
              </a:p>
              <a:p>
                <a:pPr marL="0" indent="0">
                  <a:buNone/>
                </a:pPr>
                <a:endParaRPr lang="de-DE" sz="28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de-DE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de-DE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sup>
                      </m:sSubSup>
                      <m:r>
                        <a:rPr lang="de-DE" sz="3200" dirty="0">
                          <a:latin typeface="Cambria Math" panose="02040503050406030204" pitchFamily="18" charset="0"/>
                        </a:rPr>
                        <m:t> ≔</m:t>
                      </m:r>
                      <m:sSup>
                        <m:sSup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sz="2800" i="1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2800" dirty="0" smtClean="0"/>
              </a:p>
              <a:p>
                <a:pPr marL="0" indent="0" algn="ctr">
                  <a:buNone/>
                </a:pPr>
                <a:endParaRPr lang="de-DE" sz="4000" dirty="0"/>
              </a:p>
              <a:p>
                <a:pPr marL="0" indent="0" algn="ctr">
                  <a:buNone/>
                </a:pPr>
                <a:r>
                  <a:rPr lang="de-DE" sz="2600" dirty="0"/>
                  <a:t>mit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→"/>
                        <m:vertJc m:val="bot"/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sz="2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sz="2600" i="1">
                        <a:latin typeface="Cambria Math" panose="02040503050406030204" pitchFamily="18" charset="0"/>
                      </a:rPr>
                      <m:t>∞,  </m:t>
                    </m:r>
                    <m:f>
                      <m:f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sz="2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sz="2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2600" dirty="0"/>
              </a:p>
              <a:p>
                <a:pPr marL="0" indent="0" algn="ctr">
                  <a:buNone/>
                </a:pPr>
                <a:endParaRPr lang="de-DE" sz="2800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8758" y="2558752"/>
                <a:ext cx="7315200" cy="4169308"/>
              </a:xfrm>
              <a:blipFill rotWithShape="0">
                <a:blip r:embed="rId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≡1⇒</m:t>
                    </m:r>
                  </m:oMath>
                </a14:m>
                <a:r>
                  <a:rPr lang="de-DE" b="0" dirty="0" smtClean="0"/>
                  <a:t> MLE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b="0" dirty="0" smtClean="0"/>
                  <a:t>: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arenR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MLE für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 smtClean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arenR" startAt="3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bar>
                  </m:oMath>
                </a14:m>
                <a:r>
                  <a:rPr lang="de-DE" dirty="0" smtClean="0"/>
                  <a:t> wie allg. Pareto ab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473" r="-20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5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88925" y="927101"/>
                <a:ext cx="7315033" cy="13460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Annahmen: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uiv</a:t>
                </a:r>
                <a:r>
                  <a:rPr lang="de-DE" dirty="0"/>
                  <a:t> gemäß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Ziel:</a:t>
                </a:r>
                <a:r>
                  <a:rPr lang="de-DE" dirty="0"/>
                  <a:t>		Schätzer 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Text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88925" y="927101"/>
                <a:ext cx="7315033" cy="1346010"/>
              </a:xfrm>
              <a:blipFill rotWithShape="0">
                <a:blip r:embed="rId4"/>
                <a:stretch>
                  <a:fillRect l="-1250" t="-63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8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Hill-Schätzer (Eigenschaften)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/>
              <p:cNvSpPr txBox="1">
                <a:spLocks/>
              </p:cNvSpPr>
              <p:nvPr/>
            </p:nvSpPr>
            <p:spPr>
              <a:xfrm>
                <a:off x="1466248" y="1159447"/>
                <a:ext cx="9259503" cy="201733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strikt stationär mit Randverteilung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de-DE" b="1" dirty="0" smtClean="0"/>
              </a:p>
              <a:p>
                <a:pPr marL="0" indent="0">
                  <a:buNone/>
                </a:pPr>
                <a:endParaRPr lang="de-DE" sz="100" b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sup>
                      </m:sSubSup>
                      <m:r>
                        <a:rPr lang="de-DE" dirty="0">
                          <a:latin typeface="Cambria Math" panose="02040503050406030204" pitchFamily="18" charset="0"/>
                        </a:rPr>
                        <m:t> ≔</m:t>
                      </m:r>
                      <m:sSup>
                        <m:sSup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i="1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48" y="1159447"/>
                <a:ext cx="9259503" cy="2017336"/>
              </a:xfrm>
              <a:prstGeom prst="rect">
                <a:avLst/>
              </a:prstGeom>
              <a:blipFill rotWithShape="0">
                <a:blip r:embed="rId2"/>
                <a:stretch>
                  <a:fillRect t="-48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25892" y="3299331"/>
                <a:ext cx="3712589" cy="34747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 smtClean="0"/>
                  <a:t>Schwache Konsistenz</a:t>
                </a:r>
              </a:p>
              <a:p>
                <a:pPr algn="ctr"/>
                <a:endParaRPr lang="de-DE" sz="1000" b="1" dirty="0" smtClean="0"/>
              </a:p>
              <a:p>
                <a:pPr algn="ctr"/>
                <a:r>
                  <a:rPr lang="de-DE" sz="2400" dirty="0" smtClean="0"/>
                  <a:t>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 smtClean="0"/>
                  <a:t>uiv</a:t>
                </a:r>
                <a:r>
                  <a:rPr lang="de-DE" sz="2400" dirty="0" smtClean="0"/>
                  <a:t>, schwach </a:t>
                </a:r>
                <a:r>
                  <a:rPr lang="de-DE" sz="2400" dirty="0" err="1" smtClean="0"/>
                  <a:t>abh.</a:t>
                </a:r>
                <a:r>
                  <a:rPr lang="de-DE" sz="2400" dirty="0" smtClean="0"/>
                  <a:t> oder linearer Prozess</a:t>
                </a:r>
              </a:p>
              <a:p>
                <a:pPr algn="ctr"/>
                <a:endParaRPr lang="de-DE" sz="1000" dirty="0" smtClean="0"/>
              </a:p>
              <a:p>
                <a:pPr algn="ctr"/>
                <a:r>
                  <a:rPr lang="de-DE" sz="2400" dirty="0" smtClean="0"/>
                  <a:t>und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→"/>
                        <m:vertJc m:val="bot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sz="2400" i="1">
                        <a:latin typeface="Cambria Math" panose="02040503050406030204" pitchFamily="18" charset="0"/>
                      </a:rPr>
                      <m:t>∞, </m:t>
                    </m:r>
                    <m:r>
                      <a:rPr lang="de-DE" sz="24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400" dirty="0"/>
                  <a:t>  </a:t>
                </a:r>
                <a:r>
                  <a:rPr lang="de-DE" sz="2400" dirty="0" smtClean="0"/>
                  <a:t>gilt:</a:t>
                </a:r>
              </a:p>
              <a:p>
                <a:pPr algn="ctr"/>
                <a:endParaRPr lang="de-DE" sz="2400" dirty="0"/>
              </a:p>
              <a:p>
                <a:pPr algn="ctr"/>
                <a:endParaRPr lang="de-DE" sz="2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sup>
                      </m:sSubSup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sz="240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groupCh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2" y="3299331"/>
                <a:ext cx="3712589" cy="3474734"/>
              </a:xfrm>
              <a:prstGeom prst="rect">
                <a:avLst/>
              </a:prstGeom>
              <a:blipFill rotWithShape="0">
                <a:blip r:embed="rId3"/>
                <a:stretch>
                  <a:fillRect l="-1806" t="-1404" r="-14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074543" y="3299331"/>
                <a:ext cx="3893270" cy="3362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 smtClean="0"/>
                  <a:t>Starke Konsistenz</a:t>
                </a:r>
              </a:p>
              <a:p>
                <a:pPr algn="ctr"/>
                <a:endParaRPr lang="de-DE" sz="1000" b="1" dirty="0"/>
              </a:p>
              <a:p>
                <a:pPr algn="ctr"/>
                <a:r>
                  <a:rPr lang="de-DE" sz="2400" dirty="0"/>
                  <a:t>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 smtClean="0"/>
                  <a:t>uiv</a:t>
                </a:r>
                <a:r>
                  <a:rPr lang="de-DE" sz="2400" dirty="0" smtClean="0"/>
                  <a:t> und</a:t>
                </a:r>
              </a:p>
              <a:p>
                <a:pPr algn="ctr"/>
                <a:endParaRPr lang="de-DE" sz="2400" dirty="0"/>
              </a:p>
              <a:p>
                <a:pPr algn="ctr"/>
                <a:endParaRPr lang="de-DE" sz="1000" dirty="0" smtClean="0"/>
              </a:p>
              <a:p>
                <a:pPr algn="ctr"/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sz="2400" i="1">
                        <a:latin typeface="Cambria Math" panose="02040503050406030204" pitchFamily="18" charset="0"/>
                      </a:rPr>
                      <m:t>∞,  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smtClean="0"/>
                  <a:t>gilt:</a:t>
                </a:r>
              </a:p>
              <a:p>
                <a:pPr algn="ctr"/>
                <a:endParaRPr lang="de-DE" sz="2400" dirty="0" smtClean="0"/>
              </a:p>
              <a:p>
                <a:pPr algn="ctr"/>
                <a:endParaRPr lang="de-DE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sup>
                      </m:sSubSup>
                      <m:r>
                        <a:rPr lang="de-DE" sz="2400" i="1" dirty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de-DE" sz="2400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de-DE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2400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de-DE" sz="2400" b="0" i="0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de-DE" sz="24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de-DE" sz="2400" b="0" i="0" dirty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de-DE" sz="24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i="1" dirty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543" y="3299331"/>
                <a:ext cx="3893270" cy="3362715"/>
              </a:xfrm>
              <a:prstGeom prst="rect">
                <a:avLst/>
              </a:prstGeom>
              <a:blipFill rotWithShape="0">
                <a:blip r:embed="rId4"/>
                <a:stretch>
                  <a:fillRect t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102537" y="3299331"/>
                <a:ext cx="3976540" cy="3382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 smtClean="0"/>
                  <a:t>Asymptotische Normalität:</a:t>
                </a:r>
              </a:p>
              <a:p>
                <a:pPr algn="ctr"/>
                <a:endParaRPr lang="de-DE" sz="1000" b="1" dirty="0"/>
              </a:p>
              <a:p>
                <a:pPr algn="ctr"/>
                <a:r>
                  <a:rPr lang="de-DE" sz="2400" dirty="0"/>
                  <a:t>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uiv</a:t>
                </a:r>
                <a:r>
                  <a:rPr lang="de-DE" sz="2400" dirty="0"/>
                  <a:t> und</a:t>
                </a:r>
              </a:p>
              <a:p>
                <a:pPr algn="ctr"/>
                <a:endParaRPr lang="de-DE" sz="2400" dirty="0"/>
              </a:p>
              <a:p>
                <a:pPr algn="ctr"/>
                <a:r>
                  <a:rPr lang="de-DE" sz="2400" dirty="0" smtClean="0"/>
                  <a:t>mit zusätzlichen Bedingungen an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2400" dirty="0" smtClean="0"/>
                  <a:t> und 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2400" dirty="0" smtClean="0"/>
                  <a:t> gilt:</a:t>
                </a:r>
              </a:p>
              <a:p>
                <a:pPr algn="ctr"/>
                <a:endParaRPr lang="de-DE" sz="2400" dirty="0"/>
              </a:p>
              <a:p>
                <a:pPr algn="ctr"/>
                <a:endParaRPr lang="de-DE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  <m:d>
                        <m:d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de-DE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sup>
                          </m:sSubSup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de-DE" sz="2400" i="1" dirty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de-DE" sz="24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2400" i="0" dirty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groupChr>
                      <m:r>
                        <a:rPr lang="de-DE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de-D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de-DE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37" y="3299331"/>
                <a:ext cx="3976540" cy="3382273"/>
              </a:xfrm>
              <a:prstGeom prst="rect">
                <a:avLst/>
              </a:prstGeom>
              <a:blipFill rotWithShape="0">
                <a:blip r:embed="rId5"/>
                <a:stretch>
                  <a:fillRect l="-920" t="-1441" r="-27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r Verbinder 9"/>
          <p:cNvCxnSpPr/>
          <p:nvPr/>
        </p:nvCxnSpPr>
        <p:spPr>
          <a:xfrm>
            <a:off x="7967813" y="3645394"/>
            <a:ext cx="0" cy="3017520"/>
          </a:xfrm>
          <a:prstGeom prst="line">
            <a:avLst/>
          </a:prstGeom>
          <a:ln w="38100">
            <a:solidFill>
              <a:srgbClr val="7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939818" y="3645394"/>
            <a:ext cx="0" cy="3017520"/>
          </a:xfrm>
          <a:prstGeom prst="line">
            <a:avLst/>
          </a:prstGeom>
          <a:ln w="38100">
            <a:solidFill>
              <a:srgbClr val="3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Quelle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688369" y="1639983"/>
            <a:ext cx="10510462" cy="19559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dirty="0" err="1" smtClean="0">
                <a:solidFill>
                  <a:sysClr val="windowText" lastClr="000000"/>
                </a:solidFill>
                <a:latin typeface="+mn-lt"/>
              </a:rPr>
              <a:t>Modelling</a:t>
            </a:r>
            <a:r>
              <a:rPr lang="de-DE" sz="3600" dirty="0" smtClean="0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de-DE" sz="3600" dirty="0" err="1">
                <a:solidFill>
                  <a:sysClr val="windowText" lastClr="000000"/>
                </a:solidFill>
                <a:latin typeface="+mn-lt"/>
              </a:rPr>
              <a:t>Extremal</a:t>
            </a:r>
            <a:r>
              <a:rPr lang="de-DE" sz="3600" dirty="0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de-DE" sz="3600" dirty="0" smtClean="0">
                <a:solidFill>
                  <a:sysClr val="windowText" lastClr="000000"/>
                </a:solidFill>
                <a:latin typeface="+mn-lt"/>
              </a:rPr>
              <a:t>Events </a:t>
            </a:r>
            <a:r>
              <a:rPr lang="de-DE" sz="3600" b="0" dirty="0" smtClean="0">
                <a:solidFill>
                  <a:sysClr val="windowText" lastClr="000000"/>
                </a:solidFill>
                <a:latin typeface="+mn-lt"/>
              </a:rPr>
              <a:t>(</a:t>
            </a:r>
            <a:r>
              <a:rPr lang="de-DE" sz="3600" b="0" dirty="0">
                <a:solidFill>
                  <a:sysClr val="windowText" lastClr="000000"/>
                </a:solidFill>
                <a:latin typeface="+mn-lt"/>
              </a:rPr>
              <a:t>Kapitel 6.4.2</a:t>
            </a:r>
            <a:r>
              <a:rPr lang="de-DE" sz="3600" b="0" dirty="0" smtClean="0">
                <a:solidFill>
                  <a:sysClr val="windowText" lastClr="000000"/>
                </a:solidFill>
                <a:latin typeface="+mn-lt"/>
              </a:rPr>
              <a:t>) </a:t>
            </a:r>
          </a:p>
          <a:p>
            <a:pPr algn="l"/>
            <a:r>
              <a:rPr lang="de-DE" sz="3600" b="0" dirty="0">
                <a:solidFill>
                  <a:sysClr val="windowText" lastClr="000000"/>
                </a:solidFill>
                <a:latin typeface="+mn-lt"/>
              </a:rPr>
              <a:t>	</a:t>
            </a:r>
            <a:r>
              <a:rPr lang="de-DE" sz="3600" b="0" dirty="0" smtClean="0">
                <a:solidFill>
                  <a:sysClr val="windowText" lastClr="000000"/>
                </a:solidFill>
                <a:latin typeface="+mn-lt"/>
              </a:rPr>
              <a:t>von P. </a:t>
            </a:r>
            <a:r>
              <a:rPr lang="de-DE" sz="3600" b="0" dirty="0" err="1" smtClean="0">
                <a:solidFill>
                  <a:sysClr val="windowText" lastClr="000000"/>
                </a:solidFill>
                <a:latin typeface="+mn-lt"/>
              </a:rPr>
              <a:t>Embrechts</a:t>
            </a:r>
            <a:r>
              <a:rPr lang="de-DE" sz="3600" b="0" dirty="0" smtClean="0">
                <a:solidFill>
                  <a:sysClr val="windowText" lastClr="000000"/>
                </a:solidFill>
                <a:latin typeface="+mn-lt"/>
              </a:rPr>
              <a:t>, C. </a:t>
            </a:r>
            <a:r>
              <a:rPr lang="de-DE" sz="3600" b="0" dirty="0" err="1" smtClean="0">
                <a:solidFill>
                  <a:sysClr val="windowText" lastClr="000000"/>
                </a:solidFill>
                <a:latin typeface="+mn-lt"/>
              </a:rPr>
              <a:t>Klüppelberg</a:t>
            </a:r>
            <a:r>
              <a:rPr lang="de-DE" sz="3600" b="0" dirty="0" smtClean="0">
                <a:solidFill>
                  <a:sysClr val="windowText" lastClr="000000"/>
                </a:solidFill>
                <a:latin typeface="+mn-lt"/>
              </a:rPr>
              <a:t> und T. </a:t>
            </a:r>
            <a:r>
              <a:rPr lang="de-DE" sz="3600" b="0" dirty="0" err="1" smtClean="0">
                <a:solidFill>
                  <a:sysClr val="windowText" lastClr="000000"/>
                </a:solidFill>
                <a:latin typeface="+mn-lt"/>
              </a:rPr>
              <a:t>Mikosch</a:t>
            </a:r>
            <a:r>
              <a:rPr lang="de-DE" sz="3600" b="0" dirty="0" smtClean="0">
                <a:solidFill>
                  <a:sysClr val="windowText" lastClr="000000"/>
                </a:solidFill>
                <a:latin typeface="+mn-lt"/>
              </a:rPr>
              <a:t>, 	erschienen 1997 im Springer-Verlag</a:t>
            </a:r>
          </a:p>
          <a:p>
            <a:pPr algn="l"/>
            <a:r>
              <a:rPr lang="de-DE" sz="3600" b="0" dirty="0">
                <a:solidFill>
                  <a:sysClr val="windowText" lastClr="000000"/>
                </a:solidFill>
                <a:latin typeface="+mn-lt"/>
              </a:rPr>
              <a:t>	</a:t>
            </a:r>
            <a:endParaRPr lang="de-DE" sz="3600" b="0" dirty="0">
              <a:solidFill>
                <a:sysClr val="windowText" lastClr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22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35" y="1113121"/>
            <a:ext cx="9400730" cy="448241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Extremwertverteilung (GEV)</a:t>
            </a:r>
          </a:p>
        </p:txBody>
      </p:sp>
    </p:spTree>
    <p:extLst>
      <p:ext uri="{BB962C8B-B14F-4D97-AF65-F5344CB8AC3E}">
        <p14:creationId xmlns:p14="http://schemas.microsoft.com/office/powerpoint/2010/main" val="368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23333 0.22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25" y="3474818"/>
            <a:ext cx="6098742" cy="290797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 Extremwertverteilung (GEV)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smtClean="0"/>
                  <a:t>Allgemeine Extremwertverteilung (GEV) gegeben durch</a:t>
                </a:r>
              </a:p>
              <a:p>
                <a:pPr algn="ctr"/>
                <a:r>
                  <a:rPr lang="de-DE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f>
                                  <m:f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blipFill rotWithShape="0">
                <a:blip r:embed="rId4"/>
                <a:stretch>
                  <a:fillRect t="-37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7086599" y="2925411"/>
            <a:ext cx="36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2400" dirty="0" smtClean="0"/>
              <a:t>Dichte:</a:t>
            </a:r>
            <a:endParaRPr lang="de-DE" sz="2400" dirty="0"/>
          </a:p>
        </p:txBody>
      </p:sp>
      <p:pic>
        <p:nvPicPr>
          <p:cNvPr id="10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59" y="3474818"/>
            <a:ext cx="6098742" cy="290797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052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25" y="3474818"/>
            <a:ext cx="6098742" cy="290797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 Extremwertverteilung (GEV)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smtClean="0"/>
                  <a:t>Allgemeine Extremwertverteilung (GEV) gegeben durch</a:t>
                </a:r>
              </a:p>
              <a:p>
                <a:pPr algn="ctr"/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de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de-DE" sz="2400" b="0" i="1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f>
                                  <m:f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blipFill rotWithShape="0">
                <a:blip r:embed="rId4"/>
                <a:stretch>
                  <a:fillRect t="-37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64694" y="2339784"/>
                <a:ext cx="36816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 smtClean="0">
                    <a:solidFill>
                      <a:srgbClr val="00B050"/>
                    </a:solidFill>
                  </a:rPr>
                  <a:t>Lageparameter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2339784"/>
                <a:ext cx="368166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152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7086599" y="2925411"/>
            <a:ext cx="36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2400" dirty="0" smtClean="0"/>
              <a:t>Dichte:</a:t>
            </a:r>
            <a:endParaRPr lang="de-DE" sz="2400" dirty="0"/>
          </a:p>
        </p:txBody>
      </p:sp>
      <p:pic>
        <p:nvPicPr>
          <p:cNvPr id="10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59" y="3474818"/>
            <a:ext cx="6098742" cy="290797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704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25" y="3474818"/>
            <a:ext cx="6098742" cy="290797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 Extremwertverteilung (GEV)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smtClean="0"/>
                  <a:t>Allgemeine Extremwertverteilung (GEV) gegeben durch</a:t>
                </a:r>
              </a:p>
              <a:p>
                <a:pPr algn="ctr"/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de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de-DE" sz="2400" b="0" i="1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f>
                                  <m:f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de-DE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blipFill rotWithShape="0">
                <a:blip r:embed="rId4"/>
                <a:stretch>
                  <a:fillRect t="-37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64694" y="2339784"/>
                <a:ext cx="36816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 smtClean="0">
                    <a:solidFill>
                      <a:srgbClr val="00B050"/>
                    </a:solidFill>
                  </a:rPr>
                  <a:t>Lageparameter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2400" dirty="0">
                  <a:solidFill>
                    <a:srgbClr val="00B050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solidFill>
                      <a:srgbClr val="ED7D31">
                        <a:lumMod val="75000"/>
                      </a:srgbClr>
                    </a:solidFill>
                  </a:rPr>
                  <a:t>Skalierungsparameter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rgbClr val="ED7D31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de-DE" sz="2400" dirty="0">
                  <a:solidFill>
                    <a:srgbClr val="ED7D31">
                      <a:lumMod val="75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2339784"/>
                <a:ext cx="3681663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2152" t="-5882" b="-161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7086599" y="2925411"/>
            <a:ext cx="36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2400" dirty="0" smtClean="0"/>
              <a:t>Dichte:</a:t>
            </a:r>
            <a:endParaRPr lang="de-DE" sz="2400" dirty="0"/>
          </a:p>
        </p:txBody>
      </p:sp>
      <p:pic>
        <p:nvPicPr>
          <p:cNvPr id="10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59" y="3474818"/>
            <a:ext cx="6098742" cy="290797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22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25" y="3474818"/>
            <a:ext cx="6098742" cy="290797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Die Extremwertverteilung (GEV)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smtClean="0"/>
                  <a:t>Allgemeine Extremwertverteilung (GEV) gegeben durch</a:t>
                </a:r>
              </a:p>
              <a:p>
                <a:pPr algn="ctr"/>
                <a:r>
                  <a:rPr lang="de-DE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de-DE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de-DE" sz="2400" b="0" i="1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de-DE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f>
                                  <m:f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de-DE" sz="2400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1118937"/>
                <a:ext cx="11610473" cy="1313180"/>
              </a:xfrm>
              <a:prstGeom prst="rect">
                <a:avLst/>
              </a:prstGeom>
              <a:blipFill rotWithShape="0">
                <a:blip r:embed="rId4"/>
                <a:stretch>
                  <a:fillRect t="-37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64694" y="3540113"/>
                <a:ext cx="5715000" cy="3291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de-DE" sz="2400" dirty="0">
                    <a:solidFill>
                      <a:schemeClr val="accent5">
                        <a:lumMod val="75000"/>
                      </a:schemeClr>
                    </a:solidFill>
                  </a:rPr>
                  <a:t> : </a:t>
                </a:r>
                <a:r>
                  <a:rPr lang="de-DE" sz="2400" dirty="0" err="1">
                    <a:solidFill>
                      <a:schemeClr val="accent5">
                        <a:lumMod val="75000"/>
                      </a:schemeClr>
                    </a:solidFill>
                  </a:rPr>
                  <a:t>Weibullvtlg</a:t>
                </a:r>
                <a:r>
                  <a:rPr lang="de-DE" sz="2400" dirty="0">
                    <a:solidFill>
                      <a:schemeClr val="accent5">
                        <a:lumMod val="7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de-DE" sz="24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sz="24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24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≔−</m:t>
                    </m:r>
                    <m:f>
                      <m:fPr>
                        <m:ctrlP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de-DE" sz="2400" dirty="0">
                    <a:solidFill>
                      <a:schemeClr val="accent5">
                        <a:lumMod val="75000"/>
                      </a:schemeClr>
                    </a:solidFill>
                  </a:rPr>
                  <a:t>	(endlicher rechter Rand)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2400" dirty="0"/>
                  <a:t> : </a:t>
                </a:r>
                <a:r>
                  <a:rPr lang="de-DE" sz="2400" dirty="0" err="1"/>
                  <a:t>Gumbelvtlg</a:t>
                </a:r>
                <a:r>
                  <a:rPr lang="de-DE" sz="2400" dirty="0"/>
                  <a:t>.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endParaRPr lang="de-DE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de-DE" sz="2400" dirty="0"/>
                  <a:t>	(unbeschränkter Träger)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sz="2400" dirty="0">
                    <a:solidFill>
                      <a:srgbClr val="C00000"/>
                    </a:solidFill>
                  </a:rPr>
                  <a:t> : </a:t>
                </a:r>
                <a:r>
                  <a:rPr lang="de-DE" sz="2400" dirty="0" err="1">
                    <a:solidFill>
                      <a:srgbClr val="C00000"/>
                    </a:solidFill>
                  </a:rPr>
                  <a:t>Fréchetvtlg</a:t>
                </a:r>
                <a:r>
                  <a:rPr lang="de-DE" sz="2400" dirty="0">
                    <a:solidFill>
                      <a:srgbClr val="C00000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endParaRPr lang="de-DE" sz="24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de-DE" sz="2400" dirty="0"/>
                  <a:t>	</a:t>
                </a:r>
                <a:r>
                  <a:rPr lang="de-DE" sz="2400" dirty="0">
                    <a:solidFill>
                      <a:srgbClr val="C00000"/>
                    </a:solidFill>
                  </a:rPr>
                  <a:t>(schwerer </a:t>
                </a:r>
                <a:r>
                  <a:rPr lang="de-DE" sz="2400" dirty="0" err="1">
                    <a:solidFill>
                      <a:srgbClr val="C00000"/>
                    </a:solidFill>
                  </a:rPr>
                  <a:t>Tail</a:t>
                </a:r>
                <a:r>
                  <a:rPr lang="de-DE" sz="2400" dirty="0">
                    <a:solidFill>
                      <a:srgbClr val="C00000"/>
                    </a:solidFill>
                  </a:rPr>
                  <a:t>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3540113"/>
                <a:ext cx="5715000" cy="32910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64694" y="2339784"/>
                <a:ext cx="36816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 smtClean="0">
                    <a:solidFill>
                      <a:srgbClr val="00B050"/>
                    </a:solidFill>
                  </a:rPr>
                  <a:t>Lageparameter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2400" dirty="0">
                  <a:solidFill>
                    <a:srgbClr val="00B050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>
                    <a:solidFill>
                      <a:srgbClr val="ED7D31">
                        <a:lumMod val="75000"/>
                      </a:srgbClr>
                    </a:solidFill>
                  </a:rPr>
                  <a:t>Skalierungsparameter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rgbClr val="ED7D31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de-DE" sz="2400" dirty="0">
                  <a:solidFill>
                    <a:srgbClr val="ED7D31">
                      <a:lumMod val="75000"/>
                    </a:srgbClr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de-DE" sz="2400" dirty="0" smtClean="0">
                    <a:solidFill>
                      <a:srgbClr val="7030A0"/>
                    </a:solidFill>
                  </a:rPr>
                  <a:t>Formparameter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de-D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94" y="2339784"/>
                <a:ext cx="3681663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2152" t="-4061" b="-10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7086599" y="2925411"/>
            <a:ext cx="36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2400" dirty="0" smtClean="0"/>
              <a:t>Dichte:</a:t>
            </a:r>
            <a:endParaRPr lang="de-DE" sz="2400" dirty="0"/>
          </a:p>
        </p:txBody>
      </p:sp>
      <p:pic>
        <p:nvPicPr>
          <p:cNvPr id="10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59" y="3474818"/>
            <a:ext cx="6098742" cy="290797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965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Pickands</a:t>
            </a:r>
            <a:r>
              <a:rPr lang="de-DE" dirty="0" smtClean="0"/>
              <a:t>-Schätzer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Theorem 3.4.5 (Charakterisierung von MDA(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de-DE" b="1" dirty="0" smtClean="0"/>
                  <a:t>)):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b="1" dirty="0"/>
                  <a:t>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i="1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⇔</m:t>
                      </m:r>
                      <m:limLow>
                        <m:limLow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p>
                                  </m:s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p>
                                  </m:s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de-DE" b="1" dirty="0" smtClean="0"/>
              </a:p>
              <a:p>
                <a:pPr marL="0" indent="0">
                  <a:buNone/>
                </a:pPr>
                <a:endParaRPr lang="de-DE" b="1" dirty="0"/>
              </a:p>
              <a:p>
                <a:pPr marL="0" indent="0">
                  <a:buNone/>
                </a:pPr>
                <a:r>
                  <a:rPr lang="de-DE" dirty="0" smtClean="0"/>
                  <a:t>wobei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250" t="-1818" b="-130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001000" y="1588168"/>
                <a:ext cx="3895628" cy="4993106"/>
              </a:xfrm>
            </p:spPr>
            <p:txBody>
              <a:bodyPr>
                <a:noAutofit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de-DE" dirty="0"/>
                  <a:t>      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dirty="0"/>
                  <a:t>: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−      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        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endParaRPr lang="de-DE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001000" y="1588168"/>
                <a:ext cx="3895628" cy="4993106"/>
              </a:xfrm>
              <a:blipFill rotWithShape="0">
                <a:blip r:embed="rId4"/>
                <a:stretch>
                  <a:fillRect l="-2504" t="-11233" r="-23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b="1" dirty="0" smtClean="0"/>
                  <a:t>Annahmen:</a:t>
                </a:r>
                <a:r>
                  <a:rPr lang="de-DE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uiv</a:t>
                </a:r>
                <a:r>
                  <a:rPr lang="de-DE" sz="2400" dirty="0" smtClean="0"/>
                  <a:t> gemäß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sz="2400" b="0" i="1" smtClean="0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</m:e>
                    </m:d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1" dirty="0" smtClean="0"/>
                  <a:t>Ziel:</a:t>
                </a:r>
                <a:r>
                  <a:rPr lang="de-DE" sz="2400" dirty="0" smtClean="0"/>
                  <a:t>		Schätzer für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5"/>
                <a:stretch>
                  <a:fillRect l="-1250" t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8955464" y="927101"/>
            <a:ext cx="1809946" cy="505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Quantil</a:t>
            </a:r>
            <a:endParaRPr lang="de-DE" sz="2800" b="1" dirty="0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28" y="1674624"/>
            <a:ext cx="3648098" cy="232723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28" y="4248593"/>
            <a:ext cx="3656635" cy="2332681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169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build="p"/>
      <p:bldP spid="6" grpId="0" animBg="1"/>
      <p:bldP spid="6" grpId="1" animBg="1"/>
      <p:bldP spid="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Pickands</a:t>
            </a:r>
            <a:r>
              <a:rPr lang="de-DE" dirty="0" smtClean="0"/>
              <a:t>-Schätzer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 smtClean="0"/>
                  <a:t>Lemma 4.1.9 (</a:t>
                </a:r>
                <a:r>
                  <a:rPr lang="de-DE" b="1" dirty="0" err="1" smtClean="0"/>
                  <a:t>Quantiltransformation</a:t>
                </a:r>
                <a:r>
                  <a:rPr lang="de-DE" b="1" dirty="0" smtClean="0"/>
                  <a:t>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 smtClean="0"/>
                  <a:t>ui</a:t>
                </a:r>
                <a:r>
                  <a:rPr lang="de-DE" dirty="0" smtClean="0"/>
                  <a:t> gleichverteilt auf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de-DE" dirty="0" smtClean="0"/>
                  <a:t>, dann gelten: 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limUpp>
                      <m:limUp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lim>
                    </m:limUp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limUpp>
                      <m:limUp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lim>
                    </m:limUp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DE" b="0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de-DE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b="0" dirty="0" smtClean="0"/>
                  <a:t> stetig</a:t>
                </a:r>
              </a:p>
              <a:p>
                <a:pPr marL="457200" indent="-457200">
                  <a:buFont typeface="+mj-lt"/>
                  <a:buAutoNum type="alphaLcParenR" startAt="3"/>
                </a:pPr>
                <a:r>
                  <a:rPr lang="de-DE" dirty="0" smtClean="0"/>
                  <a:t>so ist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 gleichverteilt.</a:t>
                </a:r>
                <a:endParaRPr lang="de-DE" b="1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333" t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de-DE" dirty="0"/>
                  <a:t>      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dirty="0"/>
                  <a:t>: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−      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        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endParaRPr lang="de-DE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de-DE" sz="1200" dirty="0"/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de-DE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~ </m:t>
                    </m:r>
                  </m:oMath>
                </a14:m>
                <a:r>
                  <a:rPr lang="de-DE" dirty="0"/>
                  <a:t>Pareto: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limUpp>
                      <m:limUp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lim>
                    </m:limUp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arenR"/>
                </a:pPr>
                <a:endParaRPr lang="de-DE" b="0" dirty="0" smtClean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arenR"/>
                </a:pPr>
                <a:endParaRPr lang="de-DE" dirty="0" smtClean="0"/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473" t="-11233" r="-10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b="1" dirty="0" smtClean="0"/>
                  <a:t>Annahmen:</a:t>
                </a:r>
                <a:r>
                  <a:rPr lang="de-DE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uiv</a:t>
                </a:r>
                <a:r>
                  <a:rPr lang="de-DE" sz="2400" dirty="0" smtClean="0"/>
                  <a:t> gemäß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sz="2400" b="0" i="1" smtClean="0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</m:e>
                    </m:d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1" dirty="0" smtClean="0"/>
                  <a:t>Ziel:</a:t>
                </a:r>
                <a:r>
                  <a:rPr lang="de-DE" sz="2400" dirty="0" smtClean="0"/>
                  <a:t>		Schätzer für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5"/>
                <a:stretch>
                  <a:fillRect l="-1250" t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62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37" y="2558752"/>
            <a:ext cx="4403133" cy="208613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Pickands</a:t>
            </a:r>
            <a:r>
              <a:rPr lang="de-DE" dirty="0" smtClean="0"/>
              <a:t>-Schätzer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758" y="2558751"/>
            <a:ext cx="7315200" cy="47019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Quantilschätzer</a:t>
            </a:r>
            <a:r>
              <a:rPr lang="de-DE" b="1" dirty="0" smtClean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de-DE" dirty="0"/>
                  <a:t>      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dirty="0"/>
                  <a:t>: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−      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        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endParaRPr lang="de-DE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de-DE" sz="1200" dirty="0"/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de-DE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~ </m:t>
                    </m:r>
                  </m:oMath>
                </a14:m>
                <a:r>
                  <a:rPr lang="de-DE" dirty="0"/>
                  <a:t>Pareto: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limUpp>
                      <m:limUp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lim>
                    </m:limUp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arenR"/>
                </a:pPr>
                <a:endParaRPr lang="de-DE" sz="1200" dirty="0"/>
              </a:p>
              <a:p>
                <a:pPr marL="457200" indent="-457200">
                  <a:lnSpc>
                    <a:spcPct val="110000"/>
                  </a:lnSpc>
                  <a:buFont typeface="+mj-lt"/>
                  <a:buAutoNum type="arabicParenR"/>
                </a:pPr>
                <a:r>
                  <a:rPr lang="de-DE" dirty="0"/>
                  <a:t>    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→"/>
                        <m:vertJc m:val="bot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i="1">
                        <a:latin typeface="Cambria Math" panose="02040503050406030204" pitchFamily="18" charset="0"/>
                      </a:rPr>
                      <m:t>∞, 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de-D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dirty="0"/>
                  <a:t> :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 </m:t>
                    </m:r>
                    <m:limLow>
                      <m:limLow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de-D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groupChr>
                      </m:e>
                      <m:lim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de-DE" i="1">
                        <a:latin typeface="Cambria Math" panose="02040503050406030204" pitchFamily="18" charset="0"/>
                      </a:rPr>
                      <m:t>  1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473" t="-11233" r="-1082" b="-2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b="1" dirty="0" smtClean="0"/>
                  <a:t>Annahmen:</a:t>
                </a:r>
                <a:r>
                  <a:rPr lang="de-DE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400" dirty="0" smtClean="0"/>
                  <a:t> </a:t>
                </a:r>
                <a:r>
                  <a:rPr lang="de-DE" sz="2400" dirty="0" err="1" smtClean="0"/>
                  <a:t>uiv</a:t>
                </a:r>
                <a:r>
                  <a:rPr lang="de-DE" sz="2400" dirty="0" smtClean="0"/>
                  <a:t> gemäß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sz="2400" b="0" i="1" smtClean="0">
                        <a:latin typeface="Cambria Math" panose="02040503050406030204" pitchFamily="18" charset="0"/>
                      </a:rPr>
                      <m:t>MDA</m:t>
                    </m:r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</m:e>
                    </m:d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1" dirty="0" smtClean="0"/>
                  <a:t>Ziel:</a:t>
                </a:r>
                <a:r>
                  <a:rPr lang="de-DE" sz="2400" dirty="0" smtClean="0"/>
                  <a:t>		Schätzer für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 smtClean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5"/>
                <a:stretch>
                  <a:fillRect l="-1250" t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uppieren 24"/>
          <p:cNvGrpSpPr/>
          <p:nvPr/>
        </p:nvGrpSpPr>
        <p:grpSpPr>
          <a:xfrm>
            <a:off x="1853648" y="3845777"/>
            <a:ext cx="518474" cy="724235"/>
            <a:chOff x="1853648" y="3845777"/>
            <a:chExt cx="518474" cy="724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1853648" y="3845777"/>
                  <a:ext cx="518474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648" y="3845777"/>
                  <a:ext cx="518474" cy="477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53" r="-1647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/>
            <p:cNvCxnSpPr>
              <a:stCxn id="7" idx="2"/>
            </p:cNvCxnSpPr>
            <p:nvPr/>
          </p:nvCxnSpPr>
          <p:spPr>
            <a:xfrm flipH="1">
              <a:off x="2085975" y="4323665"/>
              <a:ext cx="26910" cy="2463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/>
          <p:cNvGrpSpPr/>
          <p:nvPr/>
        </p:nvGrpSpPr>
        <p:grpSpPr>
          <a:xfrm>
            <a:off x="5383752" y="2635175"/>
            <a:ext cx="807498" cy="477888"/>
            <a:chOff x="5383752" y="2635175"/>
            <a:chExt cx="807498" cy="477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383752" y="2635175"/>
                  <a:ext cx="518474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sz="24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752" y="2635175"/>
                  <a:ext cx="518474" cy="477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53" r="-2117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>
              <a:stCxn id="8" idx="3"/>
            </p:cNvCxnSpPr>
            <p:nvPr/>
          </p:nvCxnSpPr>
          <p:spPr>
            <a:xfrm>
              <a:off x="5902226" y="2874119"/>
              <a:ext cx="289024" cy="80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4761452" y="3123932"/>
            <a:ext cx="518474" cy="1484581"/>
            <a:chOff x="4761452" y="3123932"/>
            <a:chExt cx="518474" cy="1484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61452" y="3123932"/>
                  <a:ext cx="518474" cy="47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de-DE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DE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452" y="3123932"/>
                  <a:ext cx="518474" cy="47788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53" r="-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>
              <a:stCxn id="15" idx="2"/>
            </p:cNvCxnSpPr>
            <p:nvPr/>
          </p:nvCxnSpPr>
          <p:spPr>
            <a:xfrm>
              <a:off x="5020689" y="3601820"/>
              <a:ext cx="0" cy="3859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 flipV="1">
              <a:off x="5032375" y="4003676"/>
              <a:ext cx="0" cy="604837"/>
            </a:xfrm>
            <a:prstGeom prst="line">
              <a:avLst/>
            </a:prstGeom>
            <a:ln w="28575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Inhaltsplatzhalter 2"/>
              <p:cNvSpPr txBox="1">
                <a:spLocks/>
              </p:cNvSpPr>
              <p:nvPr/>
            </p:nvSpPr>
            <p:spPr>
              <a:xfrm>
                <a:off x="288758" y="5517851"/>
                <a:ext cx="7315200" cy="10177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b="1" dirty="0" smtClean="0"/>
                  <a:t>Quantil der Pareto-</a:t>
                </a:r>
                <a:r>
                  <a:rPr lang="de-DE" b="1" dirty="0" err="1" smtClean="0"/>
                  <a:t>Vtlg</a:t>
                </a:r>
                <a:r>
                  <a:rPr lang="de-DE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de-DE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de-DE" dirty="0" smtClean="0"/>
              </a:p>
            </p:txBody>
          </p:sp>
        </mc:Choice>
        <mc:Fallback xmlns="">
          <p:sp>
            <p:nvSpPr>
              <p:cNvPr id="27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8" y="5517851"/>
                <a:ext cx="7315200" cy="1017727"/>
              </a:xfrm>
              <a:prstGeom prst="rect">
                <a:avLst/>
              </a:prstGeom>
              <a:blipFill rotWithShape="0">
                <a:blip r:embed="rId9"/>
                <a:stretch>
                  <a:fillRect l="-1250" t="-1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/>
          <p:cNvGrpSpPr/>
          <p:nvPr/>
        </p:nvGrpSpPr>
        <p:grpSpPr>
          <a:xfrm>
            <a:off x="2085976" y="4608512"/>
            <a:ext cx="2946400" cy="817702"/>
            <a:chOff x="2085976" y="4608512"/>
            <a:chExt cx="2946400" cy="817702"/>
          </a:xfrm>
        </p:grpSpPr>
        <p:sp>
          <p:nvSpPr>
            <p:cNvPr id="26" name="Geschweifte Klammer links 25"/>
            <p:cNvSpPr/>
            <p:nvPr/>
          </p:nvSpPr>
          <p:spPr>
            <a:xfrm rot="16200000">
              <a:off x="3460681" y="3233807"/>
              <a:ext cx="196989" cy="2946400"/>
            </a:xfrm>
            <a:prstGeom prst="leftBrace">
              <a:avLst>
                <a:gd name="adj1" fmla="val 68079"/>
                <a:gd name="adj2" fmla="val 50355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Inhaltsplatzhalter 2"/>
                <p:cNvSpPr txBox="1">
                  <a:spLocks/>
                </p:cNvSpPr>
                <p:nvPr/>
              </p:nvSpPr>
              <p:spPr>
                <a:xfrm>
                  <a:off x="2458720" y="4956015"/>
                  <a:ext cx="1922780" cy="47019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-viele</a:t>
                  </a:r>
                </a:p>
              </p:txBody>
            </p:sp>
          </mc:Choice>
          <mc:Fallback xmlns="">
            <p:sp>
              <p:nvSpPr>
                <p:cNvPr id="28" name="Inhaltsplatzhalt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720" y="4956015"/>
                  <a:ext cx="1922780" cy="4701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8182" r="-3481" b="-1948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Inhaltsplatzhalter 2"/>
              <p:cNvSpPr txBox="1">
                <a:spLocks/>
              </p:cNvSpPr>
              <p:nvPr/>
            </p:nvSpPr>
            <p:spPr>
              <a:xfrm>
                <a:off x="4302133" y="4956015"/>
                <a:ext cx="3418419" cy="470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dirty="0" smtClean="0"/>
                  <a:t>⤳ </a:t>
                </a:r>
                <a:r>
                  <a:rPr lang="de-DE" b="0" dirty="0" err="1" smtClean="0">
                    <a:solidFill>
                      <a:schemeClr val="tx1"/>
                    </a:solidFill>
                  </a:rPr>
                  <a:t>emp</a:t>
                </a:r>
                <a:r>
                  <a:rPr lang="de-DE" b="0" dirty="0" smtClean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box>
                          <m:box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de-DE" dirty="0" smtClean="0">
                    <a:solidFill>
                      <a:schemeClr val="tx1"/>
                    </a:solidFill>
                  </a:rPr>
                  <a:t> -Quantil</a:t>
                </a:r>
              </a:p>
            </p:txBody>
          </p:sp>
        </mc:Choice>
        <mc:Fallback xmlns="">
          <p:sp>
            <p:nvSpPr>
              <p:cNvPr id="29" name="Inhaltsplatzhalt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33" y="4956015"/>
                <a:ext cx="3418419" cy="470199"/>
              </a:xfrm>
              <a:prstGeom prst="rect">
                <a:avLst/>
              </a:prstGeom>
              <a:blipFill rotWithShape="0">
                <a:blip r:embed="rId11"/>
                <a:stretch>
                  <a:fillRect l="-2857" t="-20779" b="-19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09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27" grpId="0" uiExpand="1" build="p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225</Paragraphs>
  <Slides>18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1_Office Theme</vt:lpstr>
      <vt:lpstr>PowerPoint-Präsentation</vt:lpstr>
      <vt:lpstr>Die Extremwertverteilung (GEV)</vt:lpstr>
      <vt:lpstr>Die Extremwertverteilung (GEV)</vt:lpstr>
      <vt:lpstr>Die Extremwertverteilung (GEV)</vt:lpstr>
      <vt:lpstr>Die Extremwertverteilung (GEV)</vt:lpstr>
      <vt:lpstr>Die Extremwertverteilung (GEV)</vt:lpstr>
      <vt:lpstr>Pickands-Schätzer</vt:lpstr>
      <vt:lpstr>Pickands-Schätzer</vt:lpstr>
      <vt:lpstr>Pickands-Schätzer</vt:lpstr>
      <vt:lpstr>Pickands-Schätzer</vt:lpstr>
      <vt:lpstr>Pickands-Schätzer (Eigenschaften)</vt:lpstr>
      <vt:lpstr>Die Extremwertverteilung (GEV)</vt:lpstr>
      <vt:lpstr>Die Fréchetverteilung</vt:lpstr>
      <vt:lpstr>Hill-Schätzer</vt:lpstr>
      <vt:lpstr>Hill-Schätzer</vt:lpstr>
      <vt:lpstr>Hill-Schätzer</vt:lpstr>
      <vt:lpstr>Hill-Schätzer (Eigenschaften)</vt:lpstr>
      <vt:lpstr>Quelle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G</dc:creator>
  <cp:lastModifiedBy>Lukas</cp:lastModifiedBy>
  <cp:revision>58</cp:revision>
  <dcterms:created xsi:type="dcterms:W3CDTF">2015-06-12T20:37:27Z</dcterms:created>
  <dcterms:modified xsi:type="dcterms:W3CDTF">2016-12-29T21:25:04Z</dcterms:modified>
</cp:coreProperties>
</file>