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48" r:id="rId2"/>
    <p:sldMasterId id="2147483660" r:id="rId3"/>
  </p:sldMasterIdLst>
  <p:notesMasterIdLst>
    <p:notesMasterId r:id="rId26"/>
  </p:notesMasterIdLst>
  <p:sldIdLst>
    <p:sldId id="256" r:id="rId4"/>
    <p:sldId id="257" r:id="rId5"/>
    <p:sldId id="276" r:id="rId6"/>
    <p:sldId id="289" r:id="rId7"/>
    <p:sldId id="269" r:id="rId8"/>
    <p:sldId id="283" r:id="rId9"/>
    <p:sldId id="259" r:id="rId10"/>
    <p:sldId id="284" r:id="rId11"/>
    <p:sldId id="285" r:id="rId12"/>
    <p:sldId id="260" r:id="rId13"/>
    <p:sldId id="286" r:id="rId14"/>
    <p:sldId id="272" r:id="rId15"/>
    <p:sldId id="290" r:id="rId16"/>
    <p:sldId id="287" r:id="rId17"/>
    <p:sldId id="291" r:id="rId18"/>
    <p:sldId id="288" r:id="rId19"/>
    <p:sldId id="263" r:id="rId20"/>
    <p:sldId id="264" r:id="rId21"/>
    <p:sldId id="265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9D9D9"/>
    <a:srgbClr val="FFFFFF"/>
    <a:srgbClr val="00009B"/>
    <a:srgbClr val="830000"/>
    <a:srgbClr val="548235"/>
    <a:srgbClr val="C3550A"/>
    <a:srgbClr val="D6B75A"/>
    <a:srgbClr val="FEFEF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875" autoAdjust="0"/>
  </p:normalViewPr>
  <p:slideViewPr>
    <p:cSldViewPr snapToGrid="0">
      <p:cViewPr varScale="1">
        <p:scale>
          <a:sx n="63" d="100"/>
          <a:sy n="63" d="100"/>
        </p:scale>
        <p:origin x="536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156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accent1">
                  <a:lumMod val="75000"/>
                </a:schemeClr>
              </a:solidFill>
              <a:latin typeface="+mn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Wahrscheinlichkeitsverteilung p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CFF3199-3101-487E-AA7B-0848358DF954}" type="CELLRANGE">
                      <a:rPr lang="en-US" dirty="0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9B3610F-7DB5-4FE3-A699-EC115CD528E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172B69B-4993-436A-B78D-A5B80EF5B3E2}" type="CELLRANGE">
                      <a:rPr lang="de-DE"/>
                      <a:pPr>
                        <a:defRPr sz="2400" b="1">
                          <a:solidFill>
                            <a:schemeClr val="tx1"/>
                          </a:solidFill>
                        </a:defRPr>
                      </a:pPr>
                      <a:t>[ZELLBEREICH]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≤1</c:v>
                </c:pt>
                <c:pt idx="1">
                  <c:v>≤2</c:v>
                </c:pt>
                <c:pt idx="2">
                  <c:v>≤4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Tabelle1!$C$2:$C$7</c15:f>
                <c15:dlblRangeCache>
                  <c:ptCount val="6"/>
                  <c:pt idx="0">
                    <c:v>p1</c:v>
                  </c:pt>
                  <c:pt idx="1">
                    <c:v>p2</c:v>
                  </c:pt>
                  <c:pt idx="2">
                    <c:v>p3</c:v>
                  </c:pt>
                </c15:dlblRangeCache>
              </c15:datalabelsRange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76212792"/>
        <c:axId val="276210440"/>
      </c:barChart>
      <c:catAx>
        <c:axId val="27621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small" spc="20" normalizeH="0" baseline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de-DE"/>
          </a:p>
        </c:txPr>
        <c:crossAx val="276210440"/>
        <c:crosses val="autoZero"/>
        <c:auto val="1"/>
        <c:lblAlgn val="ctr"/>
        <c:lblOffset val="100"/>
        <c:noMultiLvlLbl val="0"/>
      </c:catAx>
      <c:valAx>
        <c:axId val="276210440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2127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rgbClr val="006600"/>
                </a:solidFill>
                <a:latin typeface="+mn-lt"/>
                <a:ea typeface="+mj-ea"/>
                <a:cs typeface="+mj-cs"/>
              </a:defRPr>
            </a:pPr>
            <a:r>
              <a:rPr lang="en-US" dirty="0" err="1">
                <a:solidFill>
                  <a:srgbClr val="006600"/>
                </a:solidFill>
              </a:rPr>
              <a:t>Wahrscheinlichkeitsverteilung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</a:rPr>
              <a:t>q</a:t>
            </a:r>
            <a:endParaRPr lang="en-US" dirty="0">
              <a:solidFill>
                <a:srgbClr val="0066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rgbClr val="006600"/>
              </a:solidFill>
              <a:latin typeface="+mn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Wahrscheinlichkeitsverteilung p</c:v>
                </c:pt>
              </c:strCache>
            </c:strRef>
          </c:tx>
          <c:spPr>
            <a:solidFill>
              <a:srgbClr val="0066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A49A0EEC-EE0A-40AF-BA08-D36AEC32068B}" type="CELLRANGE">
                      <a:rPr lang="en-US" dirty="0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AA29647-B1F0-4022-BBB8-87B0CE241ABE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59B25A1-4C05-470E-B45E-A37681BE23F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DC1074C6-ED0A-493C-8D59-B6F860F5CBC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985FC070-33EB-4025-AC59-6D718DBF9B6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4CC5816D-03B4-42BA-9B64-F898B482718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1,2</c:v>
                </c:pt>
                <c:pt idx="1">
                  <c:v>1,4</c:v>
                </c:pt>
                <c:pt idx="2">
                  <c:v>2,1</c:v>
                </c:pt>
                <c:pt idx="3">
                  <c:v>2,4</c:v>
                </c:pt>
                <c:pt idx="4">
                  <c:v>4,1</c:v>
                </c:pt>
                <c:pt idx="5">
                  <c:v>4,2</c:v>
                </c:pt>
              </c:strCache>
            </c:strRef>
          </c:cat>
          <c:val>
            <c:numRef>
              <c:f>Tabelle1!$B$2:$B$7</c:f>
              <c:numCache>
                <c:formatCode>0%</c:formatCode>
                <c:ptCount val="6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Tabelle1!$C$2:$C$7</c15:f>
                <c15:dlblRangeCache>
                  <c:ptCount val="6"/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q5</c:v>
                  </c:pt>
                  <c:pt idx="5">
                    <c:v>q6</c:v>
                  </c:pt>
                </c15:dlblRangeCache>
              </c15:datalabelsRange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76211616"/>
        <c:axId val="276210832"/>
      </c:barChart>
      <c:catAx>
        <c:axId val="276211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small" spc="20" normalizeH="0" baseline="0">
                <a:solidFill>
                  <a:srgbClr val="006600"/>
                </a:solidFill>
                <a:latin typeface="+mn-lt"/>
                <a:ea typeface="+mn-ea"/>
                <a:cs typeface="Courier New" panose="02070309020205020404" pitchFamily="49" charset="0"/>
              </a:defRPr>
            </a:pPr>
            <a:endParaRPr lang="de-DE"/>
          </a:p>
        </c:txPr>
        <c:crossAx val="276210832"/>
        <c:crosses val="autoZero"/>
        <c:auto val="0"/>
        <c:lblAlgn val="ctr"/>
        <c:lblOffset val="100"/>
        <c:noMultiLvlLbl val="0"/>
      </c:catAx>
      <c:valAx>
        <c:axId val="276210832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21161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100AF-5F0D-4717-B0CF-8E65EADFCDDB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598A8-7E92-4C13-A6AC-F4C26AFBA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04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98A8-7E92-4C13-A6AC-F4C26AFBA3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84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98A8-7E92-4C13-A6AC-F4C26AFBA3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2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98A8-7E92-4C13-A6AC-F4C26AFBA3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89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98A8-7E92-4C13-A6AC-F4C26AFBA39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50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98A8-7E92-4C13-A6AC-F4C26AFBA39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33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4E5D-5F0E-49B4-9ED4-BC26AB8482A2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57B-8F24-47BD-AF01-E9567A4D8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96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30E-2724-474E-B967-AEE884E74EB8}" type="datetime1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CD2-35D2-4B9F-BDD3-D9ACD27E84BB}" type="datetime1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37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565D-9C06-4A1D-942F-FA6F55B11B43}" type="datetime1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2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8158-CC49-4E52-9803-941F18A4A57F}" type="datetime1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6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8CA-4FCE-4F01-8D1F-4A7F431F4972}" type="datetime1">
              <a:rPr lang="de-DE" smtClean="0"/>
              <a:t>15.06.2015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2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5B6-839C-4D0F-8AF1-4E0423C4A2C8}" type="datetime1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5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8158-CC49-4E52-9803-941F18A4A57F}" type="datetime1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CBBE-0605-499B-B366-1A9BE08ED1B3}" type="datetime1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26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055-5110-49DD-B23F-3B8AEB0D465D}" type="datetime1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5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135-A422-461A-894F-F83D17F42F87}" type="datetime1">
              <a:rPr lang="de-DE" smtClean="0"/>
              <a:t>15.06.2015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19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8468-8D03-4010-9DD9-8C7A7782FF4B}" type="datetime1">
              <a:rPr lang="de-DE" smtClean="0"/>
              <a:t>15.06.2015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7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300-8749-4964-91F2-95456759AF2D}" type="datetime1">
              <a:rPr lang="de-DE" smtClean="0"/>
              <a:t>15.06.2015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73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8C3B-CEFA-455B-AB28-2797963192B9}" type="datetime1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77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4E5D-5F0E-49B4-9ED4-BC26AB8482A2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457B-8F24-47BD-AF01-E9567A4D8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4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52486"/>
            <a:ext cx="10515600" cy="7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395168"/>
            <a:ext cx="10515600" cy="478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88CA-4FCE-4F01-8D1F-4A7F431F4972}" type="datetime1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0" y="1057111"/>
            <a:ext cx="12192000" cy="0"/>
          </a:xfrm>
          <a:prstGeom prst="line">
            <a:avLst/>
          </a:prstGeom>
          <a:ln w="254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1000">
                  <a:schemeClr val="bg1">
                    <a:lumMod val="75000"/>
                  </a:schemeClr>
                </a:gs>
                <a:gs pos="88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83704"/>
            <a:ext cx="10515600" cy="459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88CA-4FCE-4F01-8D1F-4A7F431F4972}" type="datetime1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D947-9C67-48C5-A747-284202F4D5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0" y="1057111"/>
            <a:ext cx="1219200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lumMod val="85000"/>
                  </a:schemeClr>
                </a:gs>
                <a:gs pos="11000">
                  <a:schemeClr val="bg1"/>
                </a:gs>
                <a:gs pos="88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 userDrawn="1"/>
        </p:nvSpPr>
        <p:spPr>
          <a:xfrm>
            <a:off x="838200" y="43324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latin typeface="Arial Narrow" panose="020B0606020202030204" pitchFamily="34" charset="0"/>
              </a:rPr>
              <a:t>Beispiel</a:t>
            </a:r>
            <a:r>
              <a:rPr lang="de-DE" sz="4400" b="1" baseline="0" dirty="0" smtClean="0">
                <a:latin typeface="Arial Narrow" panose="020B0606020202030204" pitchFamily="34" charset="0"/>
              </a:rPr>
              <a:t> (Seminarauswahl)</a:t>
            </a:r>
            <a:endParaRPr lang="de-DE" sz="4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92.png"/><Relationship Id="rId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chart" Target="../charts/char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26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0.png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16.png"/><Relationship Id="rId21" Type="http://schemas.openxmlformats.org/officeDocument/2006/relationships/image" Target="../media/image78.png"/><Relationship Id="rId7" Type="http://schemas.openxmlformats.org/officeDocument/2006/relationships/image" Target="../media/image15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1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4.png"/><Relationship Id="rId19" Type="http://schemas.openxmlformats.org/officeDocument/2006/relationships/image" Target="../media/image76.png"/><Relationship Id="rId4" Type="http://schemas.openxmlformats.org/officeDocument/2006/relationships/image" Target="../media/image17.png"/><Relationship Id="rId9" Type="http://schemas.openxmlformats.org/officeDocument/2006/relationships/image" Target="../media/image63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84.png"/><Relationship Id="rId5" Type="http://schemas.openxmlformats.org/officeDocument/2006/relationships/image" Target="../media/image61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77447" y="2279737"/>
            <a:ext cx="10271342" cy="2943615"/>
          </a:xfrm>
        </p:spPr>
        <p:txBody>
          <a:bodyPr>
            <a:prstTxWarp prst="textArchUp">
              <a:avLst>
                <a:gd name="adj" fmla="val 11552534"/>
              </a:avLst>
            </a:prstTxWarp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de-DE" sz="18000" b="1" dirty="0" smtClean="0">
                <a:ln/>
                <a:solidFill>
                  <a:schemeClr val="accent5">
                    <a:lumMod val="75000"/>
                  </a:schemeClr>
                </a:solidFill>
                <a:latin typeface="Pokemon Hollow" panose="040B0500000000000000" pitchFamily="82" charset="0"/>
              </a:rPr>
              <a:t>Yaos Prinzip</a:t>
            </a:r>
            <a:r>
              <a:rPr lang="de-DE" sz="18000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de-DE" sz="18000" b="1" dirty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</a:t>
            </a:fld>
            <a:endParaRPr lang="de-DE" dirty="0"/>
          </a:p>
        </p:txBody>
      </p:sp>
      <p:sp>
        <p:nvSpPr>
          <p:cNvPr id="7" name="Untertitel 5"/>
          <p:cNvSpPr txBox="1">
            <a:spLocks/>
          </p:cNvSpPr>
          <p:nvPr/>
        </p:nvSpPr>
        <p:spPr>
          <a:xfrm>
            <a:off x="1332630" y="356759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 err="1" smtClean="0">
                <a:solidFill>
                  <a:schemeClr val="accent5">
                    <a:lumMod val="75000"/>
                  </a:schemeClr>
                </a:solidFill>
                <a:latin typeface="Pokemon Hollow" panose="040B0500000000000000" pitchFamily="82" charset="0"/>
              </a:rPr>
              <a:t>gotta</a:t>
            </a:r>
            <a:r>
              <a:rPr lang="de-DE" sz="4800" b="1" dirty="0" smtClean="0">
                <a:solidFill>
                  <a:schemeClr val="accent5">
                    <a:lumMod val="75000"/>
                  </a:schemeClr>
                </a:solidFill>
                <a:latin typeface="Pokemon Hollow" panose="040B0500000000000000" pitchFamily="82" charset="0"/>
              </a:rPr>
              <a:t> </a:t>
            </a:r>
            <a:r>
              <a:rPr lang="de-DE" sz="4800" b="1" dirty="0" err="1" smtClean="0">
                <a:solidFill>
                  <a:schemeClr val="accent5">
                    <a:lumMod val="75000"/>
                  </a:schemeClr>
                </a:solidFill>
                <a:latin typeface="Pokemon Hollow" panose="040B0500000000000000" pitchFamily="82" charset="0"/>
              </a:rPr>
              <a:t>try</a:t>
            </a:r>
            <a:r>
              <a:rPr lang="de-DE" sz="4800" b="1" dirty="0" smtClean="0">
                <a:solidFill>
                  <a:schemeClr val="accent5">
                    <a:lumMod val="75000"/>
                  </a:schemeClr>
                </a:solidFill>
                <a:latin typeface="Pokemon Hollow" panose="040B0500000000000000" pitchFamily="82" charset="0"/>
              </a:rPr>
              <a:t> </a:t>
            </a:r>
            <a:r>
              <a:rPr lang="de-DE" sz="4800" b="1" dirty="0" err="1" smtClean="0">
                <a:solidFill>
                  <a:schemeClr val="accent5">
                    <a:lumMod val="75000"/>
                  </a:schemeClr>
                </a:solidFill>
                <a:latin typeface="Pokemon Hollow" panose="040B0500000000000000" pitchFamily="82" charset="0"/>
              </a:rPr>
              <a:t>em</a:t>
            </a:r>
            <a:r>
              <a:rPr lang="de-DE" sz="4800" b="1" dirty="0" smtClean="0">
                <a:solidFill>
                  <a:schemeClr val="accent5">
                    <a:lumMod val="75000"/>
                  </a:schemeClr>
                </a:solidFill>
                <a:latin typeface="Pokemon Hollow" panose="040B0500000000000000" pitchFamily="82" charset="0"/>
              </a:rPr>
              <a:t> all?</a:t>
            </a:r>
            <a:endParaRPr lang="de-DE" sz="4800" b="1" dirty="0">
              <a:solidFill>
                <a:schemeClr val="accent5">
                  <a:lumMod val="75000"/>
                </a:schemeClr>
              </a:solidFill>
              <a:latin typeface="Pokemon Hollow" panose="040B05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6"/>
    </mc:Choice>
    <mc:Fallback>
      <p:transition spd="slow" advTm="401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Minimax und </a:t>
            </a:r>
            <a:r>
              <a:rPr lang="de-DE" dirty="0" err="1" smtClean="0"/>
              <a:t>Maximin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6700" y="2020285"/>
            <a:ext cx="190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cap="small" dirty="0"/>
              <a:t>Vorgehen</a:t>
            </a:r>
            <a:r>
              <a:rPr lang="de-DE" sz="2800" cap="small" dirty="0" smtClean="0"/>
              <a:t>:</a:t>
            </a:r>
            <a:endParaRPr lang="de-DE" sz="28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7"/>
              <p:cNvSpPr txBox="1">
                <a:spLocks/>
              </p:cNvSpPr>
              <p:nvPr/>
            </p:nvSpPr>
            <p:spPr>
              <a:xfrm>
                <a:off x="1962047" y="1413535"/>
                <a:ext cx="4939794" cy="19342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Spieler 1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de-DE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minimiert maximale Auszahlung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47" y="1413535"/>
                <a:ext cx="4939794" cy="1934247"/>
              </a:xfrm>
              <a:prstGeom prst="rect">
                <a:avLst/>
              </a:prstGeom>
              <a:blipFill rotWithShape="0">
                <a:blip r:embed="rId3"/>
                <a:stretch>
                  <a:fillRect l="-988" t="-3155" r="-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7"/>
              <p:cNvSpPr txBox="1">
                <a:spLocks/>
              </p:cNvSpPr>
              <p:nvPr/>
            </p:nvSpPr>
            <p:spPr>
              <a:xfrm>
                <a:off x="6901841" y="1413535"/>
                <a:ext cx="4939794" cy="19342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b="1" dirty="0" smtClean="0">
                    <a:solidFill>
                      <a:srgbClr val="006600"/>
                    </a:solidFill>
                  </a:rPr>
                  <a:t>Spieler 2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de-DE" dirty="0" smtClean="0">
                    <a:solidFill>
                      <a:srgbClr val="006600"/>
                    </a:solidFill>
                  </a:rPr>
                  <a:t>maximiert minimale Auszahlung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limLow>
                        <m:limLowPr>
                          <m:ctrlP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de-DE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41" y="1413535"/>
                <a:ext cx="4939794" cy="1934247"/>
              </a:xfrm>
              <a:prstGeom prst="rect">
                <a:avLst/>
              </a:prstGeom>
              <a:blipFill rotWithShape="0">
                <a:blip r:embed="rId4"/>
                <a:stretch>
                  <a:fillRect l="-863" t="-3155" r="-8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6601216" y="2581855"/>
            <a:ext cx="60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≥</a:t>
            </a:r>
            <a:endParaRPr lang="de-DE" sz="2800" b="1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17298" y="3105075"/>
            <a:ext cx="3169085" cy="947891"/>
            <a:chOff x="5317298" y="3105075"/>
            <a:chExt cx="3169085" cy="947891"/>
          </a:xfrm>
        </p:grpSpPr>
        <p:sp>
          <p:nvSpPr>
            <p:cNvPr id="11" name="Textfeld 10"/>
            <p:cNvSpPr txBox="1"/>
            <p:nvPr/>
          </p:nvSpPr>
          <p:spPr>
            <a:xfrm>
              <a:off x="5317298" y="3529746"/>
              <a:ext cx="3169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/>
                <a:t>gilt immer, denn:</a:t>
              </a:r>
              <a:endParaRPr lang="de-DE" sz="2800" dirty="0"/>
            </a:p>
          </p:txBody>
        </p:sp>
        <p:cxnSp>
          <p:nvCxnSpPr>
            <p:cNvPr id="13" name="Gerade Verbindung mit Pfeil 12"/>
            <p:cNvCxnSpPr>
              <a:stCxn id="11" idx="0"/>
            </p:cNvCxnSpPr>
            <p:nvPr/>
          </p:nvCxnSpPr>
          <p:spPr>
            <a:xfrm flipH="1" flipV="1">
              <a:off x="6901840" y="3105075"/>
              <a:ext cx="1" cy="424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66699" y="4296695"/>
                <a:ext cx="116078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de-DE" sz="2800" dirty="0" smtClean="0"/>
                  <a:t>		für alle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800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de-DE" sz="28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de-DE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4296695"/>
                <a:ext cx="11607800" cy="738664"/>
              </a:xfrm>
              <a:prstGeom prst="rect">
                <a:avLst/>
              </a:prstGeom>
              <a:blipFill rotWithShape="0">
                <a:blip r:embed="rId5"/>
                <a:stretch>
                  <a:fillRect b="-140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66700" y="4299716"/>
                <a:ext cx="11607800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de-DE" sz="2800" dirty="0" smtClean="0"/>
                  <a:t>		für alle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800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de-DE" sz="28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≥                  </m:t>
                    </m:r>
                    <m:func>
                      <m:func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de-DE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299716"/>
                <a:ext cx="11607800" cy="738664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66700" y="5038380"/>
                <a:ext cx="1078392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de-DE" sz="280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	für </a:t>
                </a:r>
                <a:r>
                  <a:rPr lang="de-DE" sz="2800" dirty="0">
                    <a:solidFill>
                      <a:prstClr val="black"/>
                    </a:solidFill>
                  </a:rPr>
                  <a:t>alle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de-DE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de-DE" sz="28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                 </m:t>
                    </m:r>
                    <m:func>
                      <m:funcPr>
                        <m:ctrlP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de-DE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de-DE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038380"/>
                <a:ext cx="10783921" cy="738664"/>
              </a:xfrm>
              <a:prstGeom prst="rect">
                <a:avLst/>
              </a:prstGeom>
              <a:blipFill rotWithShape="0">
                <a:blip r:embed="rId7"/>
                <a:stretch>
                  <a:fillRect b="-140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66699" y="5032337"/>
                <a:ext cx="10783921" cy="1661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de-DE" sz="2800" dirty="0" smtClean="0">
                    <a:solidFill>
                      <a:srgbClr val="C00000"/>
                    </a:solidFill>
                  </a:rPr>
                  <a:t>	</a:t>
                </a:r>
                <a:r>
                  <a:rPr lang="de-DE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de-DE" sz="2800" dirty="0" smtClean="0">
                    <a:solidFill>
                      <a:srgbClr val="C00000"/>
                    </a:solidFill>
                  </a:rPr>
                  <a:t>	für </a:t>
                </a:r>
                <a:r>
                  <a:rPr lang="de-DE" sz="2800" dirty="0">
                    <a:solidFill>
                      <a:srgbClr val="C00000"/>
                    </a:solidFill>
                  </a:rPr>
                  <a:t>alle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de-D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de-DE" sz="28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                 </m:t>
                    </m:r>
                    <m:func>
                      <m:funcPr>
                        <m:ctrlP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de-DE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de-DE" sz="2800" dirty="0" smtClean="0">
                  <a:solidFill>
                    <a:prstClr val="black"/>
                  </a:solidFill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de-DE" sz="2800" dirty="0">
                    <a:solidFill>
                      <a:prstClr val="black"/>
                    </a:solidFill>
                  </a:rPr>
                  <a:t>	</a:t>
                </a:r>
                <a:r>
                  <a:rPr lang="de-DE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de-DE" sz="2800" dirty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de-DE" sz="28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de-DE" sz="2800" i="1" baseline="-2500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fName>
                      <m:e>
                        <m:sSub>
                          <m:sSubPr>
                            <m:ctrlP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de-DE" sz="2800" dirty="0">
                  <a:solidFill>
                    <a:prstClr val="black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5032337"/>
                <a:ext cx="10783921" cy="1661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266698" y="4423045"/>
            <a:ext cx="1012190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800" cap="small" dirty="0"/>
              <a:t>Frage:	</a:t>
            </a:r>
            <a:r>
              <a:rPr lang="de-DE" sz="2800" dirty="0" smtClean="0"/>
              <a:t>	Wann gilt Gleichheit?</a:t>
            </a:r>
          </a:p>
          <a:p>
            <a:endParaRPr lang="de-DE" sz="2800" dirty="0"/>
          </a:p>
          <a:p>
            <a:r>
              <a:rPr lang="de-DE" sz="2800" cap="small" dirty="0" err="1"/>
              <a:t>Beob</a:t>
            </a:r>
            <a:r>
              <a:rPr lang="de-DE" sz="2800" cap="small" dirty="0"/>
              <a:t>.:</a:t>
            </a:r>
            <a:r>
              <a:rPr lang="de-DE" sz="2800" dirty="0" smtClean="0"/>
              <a:t>		Wenn Gleichheit, dann Strategiewechsel sinnlos</a:t>
            </a:r>
          </a:p>
          <a:p>
            <a:endParaRPr lang="de-DE" sz="2800" dirty="0"/>
          </a:p>
          <a:p>
            <a:endParaRPr lang="de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797705"/>
      </p:ext>
    </p:extLst>
  </p:cSld>
  <p:clrMapOvr>
    <a:masterClrMapping/>
  </p:clrMapOvr>
  <p:transition spd="slow" advTm="23438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0" grpId="0"/>
      <p:bldP spid="6" grpId="0"/>
      <p:bldP spid="14" grpId="0" animBg="1"/>
      <p:bldP spid="14" grpId="1" animBg="1"/>
      <p:bldP spid="4" grpId="0"/>
      <p:bldP spid="4" grpId="1"/>
      <p:bldP spid="17" grpId="0" uiExpand="1" build="p" animBg="1"/>
      <p:bldP spid="17" grpId="1" uiExpand="1" build="allAtOnce"/>
      <p:bldP spid="1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Wert und Sattelpunkt eines Spiels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6700" y="2020285"/>
            <a:ext cx="190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cap="small" dirty="0"/>
              <a:t>Vorgehen</a:t>
            </a:r>
            <a:r>
              <a:rPr lang="de-DE" sz="2800" cap="small" dirty="0" smtClean="0"/>
              <a:t>:</a:t>
            </a:r>
            <a:endParaRPr lang="de-DE" sz="28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7"/>
              <p:cNvSpPr txBox="1">
                <a:spLocks/>
              </p:cNvSpPr>
              <p:nvPr/>
            </p:nvSpPr>
            <p:spPr>
              <a:xfrm>
                <a:off x="1962047" y="1413535"/>
                <a:ext cx="4939794" cy="19342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Spieler 1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de-DE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minimiert maximale Auszahlung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47" y="1413535"/>
                <a:ext cx="4939794" cy="1934247"/>
              </a:xfrm>
              <a:prstGeom prst="rect">
                <a:avLst/>
              </a:prstGeom>
              <a:blipFill rotWithShape="0">
                <a:blip r:embed="rId3"/>
                <a:stretch>
                  <a:fillRect l="-988" t="-3155" r="-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7"/>
              <p:cNvSpPr txBox="1">
                <a:spLocks/>
              </p:cNvSpPr>
              <p:nvPr/>
            </p:nvSpPr>
            <p:spPr>
              <a:xfrm>
                <a:off x="6901841" y="1413535"/>
                <a:ext cx="4939794" cy="19342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b="1" dirty="0" smtClean="0">
                    <a:solidFill>
                      <a:srgbClr val="006600"/>
                    </a:solidFill>
                  </a:rPr>
                  <a:t>Spieler 2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de-DE" dirty="0" smtClean="0">
                    <a:solidFill>
                      <a:srgbClr val="006600"/>
                    </a:solidFill>
                  </a:rPr>
                  <a:t>maximiert minimale Auszahlung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limLow>
                        <m:limLowPr>
                          <m:ctrlP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de-DE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41" y="1413535"/>
                <a:ext cx="4939794" cy="1934247"/>
              </a:xfrm>
              <a:prstGeom prst="rect">
                <a:avLst/>
              </a:prstGeom>
              <a:blipFill rotWithShape="0">
                <a:blip r:embed="rId4"/>
                <a:stretch>
                  <a:fillRect l="-863" t="-3155" r="-8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6601216" y="2581855"/>
            <a:ext cx="60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≥</a:t>
            </a:r>
            <a:endParaRPr lang="de-DE" sz="2800" b="1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2336452" y="3528594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66700" y="3757685"/>
                <a:ext cx="11541896" cy="70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Def:</a:t>
                </a:r>
                <a:r>
                  <a:rPr lang="de-DE" sz="2800" dirty="0" smtClean="0"/>
                  <a:t>		Gilt Gleichheit, so ist der </a:t>
                </a:r>
                <a:r>
                  <a:rPr lang="de-DE" sz="2800" b="1" dirty="0"/>
                  <a:t>Wert des </a:t>
                </a:r>
                <a:r>
                  <a:rPr lang="de-DE" sz="2800" b="1" dirty="0" smtClean="0"/>
                  <a:t>Spiels</a:t>
                </a:r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de-D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757685"/>
                <a:ext cx="11541896" cy="704808"/>
              </a:xfrm>
              <a:prstGeom prst="rect">
                <a:avLst/>
              </a:prstGeom>
              <a:blipFill rotWithShape="0">
                <a:blip r:embed="rId6"/>
                <a:stretch>
                  <a:fillRect l="-1109" t="-77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66700" y="4494556"/>
                <a:ext cx="115418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Def:</a:t>
                </a:r>
                <a:r>
                  <a:rPr lang="de-DE" sz="2800" dirty="0" smtClean="0"/>
                  <a:t>	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 smtClean="0"/>
                  <a:t> </a:t>
                </a:r>
                <a:r>
                  <a:rPr lang="de-DE" sz="2800" b="1" dirty="0" smtClean="0"/>
                  <a:t>Sattelpunkt</a:t>
                </a:r>
                <a:r>
                  <a:rPr lang="de-DE" sz="2800" dirty="0" smtClean="0"/>
                  <a:t> 	</a:t>
                </a:r>
                <a14:m>
                  <m:oMath xmlns:m="http://schemas.openxmlformats.org/officeDocument/2006/math">
                    <m:r>
                      <a:rPr lang="de-DE" sz="280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2800" b="0" i="0" dirty="0" smtClean="0">
                    <a:solidFill>
                      <a:schemeClr val="tx1"/>
                    </a:solidFill>
                  </a:rPr>
                  <a:t> kein Strategiewechsel sinnvoll</a:t>
                </a:r>
              </a:p>
              <a:p>
                <a:r>
                  <a:rPr lang="de-DE" sz="2800" b="0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b="0" i="1" cap="small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       f.a.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und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</a:t>
                </a:r>
                <a:endParaRPr lang="de-DE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494556"/>
                <a:ext cx="11541896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1109" t="-5732" b="-17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/>
          <p:cNvCxnSpPr/>
          <p:nvPr/>
        </p:nvCxnSpPr>
        <p:spPr>
          <a:xfrm>
            <a:off x="2336452" y="5660105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66700" y="5833130"/>
                <a:ext cx="11541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Lemma:</a:t>
                </a:r>
                <a:r>
                  <a:rPr lang="de-DE" sz="2800" dirty="0" smtClean="0"/>
                  <a:t>	  Spiel hat einen Wert	</a:t>
                </a:r>
                <a:r>
                  <a:rPr lang="de-DE" sz="2800" dirty="0"/>
                  <a:t> </a:t>
                </a:r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	    Spiel hat einen Sattelpunkt</a:t>
                </a: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833130"/>
                <a:ext cx="11541896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109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7038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7820">
        <p:fade/>
      </p:transition>
    </mc:Choice>
    <mc:Fallback>
      <p:transition spd="med" advTm="1478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473808929"/>
              </p:ext>
            </p:extLst>
          </p:nvPr>
        </p:nvGraphicFramePr>
        <p:xfrm>
          <a:off x="747150" y="2657291"/>
          <a:ext cx="4828150" cy="248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45530" y="1393069"/>
                <a:ext cx="6344370" cy="1054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/>
                  <a:t>  </a:t>
                </a:r>
                <a:r>
                  <a:rPr lang="de-DE" sz="2800" i="1" dirty="0"/>
                  <a:t>c</a:t>
                </a:r>
                <a:r>
                  <a:rPr lang="de-DE" sz="2800" dirty="0"/>
                  <a:t>-komp. </a:t>
                </a:r>
                <a14:m>
                  <m:oMath xmlns:m="http://schemas.openxmlformats.org/officeDocument/2006/math">
                    <m:r>
                      <a:rPr lang="de-DE" sz="28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⇔  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de-DE" sz="2800" dirty="0"/>
                  <a:t>      f.a.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30" y="1393069"/>
                <a:ext cx="6344370" cy="1054328"/>
              </a:xfrm>
              <a:prstGeom prst="rect">
                <a:avLst/>
              </a:prstGeom>
              <a:blipFill rotWithShape="0">
                <a:blip r:embed="rId4"/>
                <a:stretch>
                  <a:fillRect b="-133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982471820"/>
              </p:ext>
            </p:extLst>
          </p:nvPr>
        </p:nvGraphicFramePr>
        <p:xfrm>
          <a:off x="6525650" y="2657291"/>
          <a:ext cx="4828150" cy="248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942279" y="5146871"/>
            <a:ext cx="4239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0" dirty="0" smtClean="0">
                <a:solidFill>
                  <a:schemeClr val="accent1">
                    <a:lumMod val="75000"/>
                  </a:schemeClr>
                </a:solidFill>
              </a:rPr>
              <a:t>randomisierter Algorithmus</a:t>
            </a:r>
          </a:p>
          <a:p>
            <a:pPr algn="ctr">
              <a:lnSpc>
                <a:spcPct val="150000"/>
              </a:lnSpc>
            </a:pPr>
            <a:r>
              <a:rPr lang="de-DE" sz="2800" dirty="0"/>
              <a:t>⇒</a:t>
            </a:r>
            <a:r>
              <a:rPr lang="de-DE" sz="2800" dirty="0" smtClean="0"/>
              <a:t> bessere obere Schranke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0160" y="5146871"/>
            <a:ext cx="4883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0" dirty="0" smtClean="0">
                <a:solidFill>
                  <a:srgbClr val="006600"/>
                </a:solidFill>
              </a:rPr>
              <a:t>randomisierte Anfragesequenz</a:t>
            </a:r>
          </a:p>
          <a:p>
            <a:pPr algn="ctr">
              <a:lnSpc>
                <a:spcPct val="150000"/>
              </a:lnSpc>
            </a:pPr>
            <a:r>
              <a:rPr lang="de-DE" sz="2800" dirty="0"/>
              <a:t>⇒</a:t>
            </a:r>
            <a:r>
              <a:rPr lang="de-DE" sz="2800" dirty="0" smtClean="0"/>
              <a:t> bessere untere Schranke?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650230"/>
      </p:ext>
    </p:extLst>
  </p:cSld>
  <p:clrMapOvr>
    <a:masterClrMapping/>
  </p:clrMapOvr>
  <p:transition spd="slow" advTm="232568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category"/>
        </p:bldSub>
      </p:bldGraphic>
      <p:bldGraphic spid="9" grpId="0" uiExpand="1">
        <p:bldSub>
          <a:bldChart bld="series"/>
        </p:bldSub>
      </p:bldGraphic>
      <p:bldP spid="10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2-Personen Nullsummenspiel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1677988" y="1681163"/>
            <a:ext cx="10514012" cy="477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	 		     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Spieler 1</a:t>
            </a:r>
            <a:r>
              <a:rPr lang="de-DE" sz="2800" b="1" dirty="0" smtClean="0"/>
              <a:t>		     </a:t>
            </a:r>
            <a:r>
              <a:rPr lang="de-DE" sz="2800" b="1" dirty="0" err="1" smtClean="0"/>
              <a:t>vs</a:t>
            </a:r>
            <a:r>
              <a:rPr lang="de-DE" sz="2800" b="1" dirty="0" smtClean="0"/>
              <a:t>		   </a:t>
            </a:r>
            <a:r>
              <a:rPr lang="de-DE" sz="2800" b="1" dirty="0" smtClean="0">
                <a:solidFill>
                  <a:srgbClr val="006600"/>
                </a:solidFill>
              </a:rPr>
              <a:t>Spieler 2</a:t>
            </a:r>
            <a:endParaRPr lang="de-DE" sz="2800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15900" y="2424164"/>
                <a:ext cx="11696700" cy="404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/>
                  <a:t>reine Strategien:</a:t>
                </a:r>
                <a:r>
                  <a:rPr lang="de-DE" sz="2800" dirty="0" smtClean="0"/>
                  <a:t>		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lit/>
                      </m:rP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m:rPr>
                        <m:lit/>
                      </m:rP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2800" dirty="0">
                  <a:solidFill>
                    <a:srgbClr val="006600"/>
                  </a:solidFill>
                </a:endParaRPr>
              </a:p>
              <a:p>
                <a:r>
                  <a:rPr lang="de-DE" sz="2800" dirty="0" smtClean="0">
                    <a:solidFill>
                      <a:prstClr val="black"/>
                    </a:solidFill>
                  </a:rPr>
                  <a:t>(endlich viele!)			</a:t>
                </a:r>
                <a:r>
                  <a:rPr lang="de-DE" sz="2800" dirty="0">
                    <a:solidFill>
                      <a:prstClr val="black"/>
                    </a:solidFill>
                  </a:rPr>
                  <a:t> 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     </a:t>
                </a:r>
                <a:r>
                  <a:rPr lang="de-DE" sz="2800" i="1" dirty="0" smtClean="0">
                    <a:solidFill>
                      <a:prstClr val="black"/>
                    </a:solidFill>
                  </a:rPr>
                  <a:t>legen alle Spielentscheidungen fest</a:t>
                </a:r>
              </a:p>
              <a:p>
                <a:endParaRPr lang="de-DE" sz="2800" dirty="0" smtClean="0">
                  <a:solidFill>
                    <a:prstClr val="black"/>
                  </a:solidFill>
                </a:endParaRPr>
              </a:p>
              <a:p>
                <a:pPr marL="0" lvl="1"/>
                <a:endParaRPr lang="de-DE" sz="2800" cap="small" dirty="0" smtClean="0"/>
              </a:p>
              <a:p>
                <a:pPr marL="0" lvl="1"/>
                <a:endParaRPr lang="de-DE" sz="2800" cap="small" dirty="0" smtClean="0"/>
              </a:p>
              <a:p>
                <a:pPr marL="0" lvl="1"/>
                <a:r>
                  <a:rPr lang="de-DE" sz="2800" cap="small" dirty="0" smtClean="0"/>
                  <a:t>Auszahlungsfunktion</a:t>
                </a:r>
                <a:r>
                  <a:rPr lang="de-DE" sz="2800" cap="small" dirty="0"/>
                  <a:t>: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800" i="1" dirty="0">
                  <a:ea typeface="Cambria Math" panose="02040503050406030204" pitchFamily="18" charset="0"/>
                </a:endParaRPr>
              </a:p>
              <a:p>
                <a:r>
                  <a:rPr lang="de-DE" sz="2800" dirty="0" smtClean="0">
                    <a:solidFill>
                      <a:prstClr val="black"/>
                    </a:solidFill>
                  </a:rPr>
                  <a:t>						 </a:t>
                </a:r>
                <a:r>
                  <a:rPr lang="de-DE" sz="2800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Spieler 1</a:t>
                </a:r>
                <a:r>
                  <a:rPr lang="de-DE" sz="2800" i="1" dirty="0" smtClean="0">
                    <a:solidFill>
                      <a:prstClr val="black"/>
                    </a:solidFill>
                  </a:rPr>
                  <a:t> zahlt an </a:t>
                </a:r>
                <a:r>
                  <a:rPr lang="de-DE" sz="2800" i="1" dirty="0" smtClean="0">
                    <a:solidFill>
                      <a:srgbClr val="006600"/>
                    </a:solidFill>
                  </a:rPr>
                  <a:t>Spieler 2</a:t>
                </a:r>
              </a:p>
              <a:p>
                <a:endParaRPr lang="de-DE" sz="2800" i="1" dirty="0" smtClean="0">
                  <a:solidFill>
                    <a:prstClr val="black"/>
                  </a:solidFill>
                </a:endParaRPr>
              </a:p>
              <a:p>
                <a:r>
                  <a:rPr lang="de-DE" sz="2800" cap="small" dirty="0" smtClean="0"/>
                  <a:t>Ziel</a:t>
                </a:r>
                <a:r>
                  <a:rPr lang="de-DE" sz="2800" cap="small" dirty="0"/>
                  <a:t>: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		   	  </a:t>
                </a:r>
                <a:r>
                  <a:rPr lang="de-DE" sz="2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minimiere Auszahlung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           </a:t>
                </a:r>
                <a:r>
                  <a:rPr lang="de-DE" sz="2800" dirty="0" smtClean="0">
                    <a:solidFill>
                      <a:srgbClr val="006600"/>
                    </a:solidFill>
                  </a:rPr>
                  <a:t>maximiere Auszahlung</a:t>
                </a: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2424164"/>
                <a:ext cx="11696700" cy="4042389"/>
              </a:xfrm>
              <a:prstGeom prst="rect">
                <a:avLst/>
              </a:prstGeom>
              <a:blipFill rotWithShape="0">
                <a:blip r:embed="rId3"/>
                <a:stretch>
                  <a:fillRect l="-1042" t="-905" r="-365" b="-33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955404"/>
      </p:ext>
    </p:extLst>
  </p:cSld>
  <p:clrMapOvr>
    <a:masterClrMapping/>
  </p:clrMapOvr>
  <p:transition spd="slow" advTm="22690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38200" y="452486"/>
            <a:ext cx="8145162" cy="782425"/>
          </a:xfrm>
        </p:spPr>
        <p:txBody>
          <a:bodyPr/>
          <a:lstStyle/>
          <a:p>
            <a:r>
              <a:rPr lang="de-DE" dirty="0" smtClean="0"/>
              <a:t>2-Personen Nullsummenspiel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14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1677988" y="1681163"/>
            <a:ext cx="10514012" cy="477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	 		     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Spieler 1</a:t>
            </a:r>
            <a:r>
              <a:rPr lang="de-DE" sz="2800" b="1" dirty="0" smtClean="0"/>
              <a:t>		     </a:t>
            </a:r>
            <a:r>
              <a:rPr lang="de-DE" sz="2800" b="1" dirty="0" err="1" smtClean="0"/>
              <a:t>vs</a:t>
            </a:r>
            <a:r>
              <a:rPr lang="de-DE" sz="2800" b="1" dirty="0" smtClean="0"/>
              <a:t>		   </a:t>
            </a:r>
            <a:r>
              <a:rPr lang="de-DE" sz="2800" b="1" dirty="0" smtClean="0">
                <a:solidFill>
                  <a:srgbClr val="006600"/>
                </a:solidFill>
              </a:rPr>
              <a:t>Spieler 2</a:t>
            </a:r>
            <a:endParaRPr lang="de-DE" sz="2800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15900" y="2424164"/>
                <a:ext cx="11696700" cy="404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reine Strategien: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lit/>
                      </m:rP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m:rPr>
                        <m:lit/>
                      </m:rP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</a:t>
                </a:r>
              </a:p>
              <a:p>
                <a:endParaRPr lang="de-DE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lvl="1"/>
                <a:endParaRPr lang="de-DE" sz="2800" cap="sm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lvl="1"/>
                <a:endParaRPr lang="de-DE" sz="2800" cap="sm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lvl="1"/>
                <a:r>
                  <a:rPr lang="de-DE" sz="2800" cap="sm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Auszahlungsfunktion</a:t>
                </a:r>
                <a:r>
                  <a:rPr lang="de-DE" sz="2800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				 </a:t>
                </a:r>
                <a:r>
                  <a:rPr lang="de-DE" sz="2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Spieler 1 zahlt an Spieler 2</a:t>
                </a:r>
              </a:p>
              <a:p>
                <a:endParaRPr lang="de-DE" sz="2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de-DE" sz="2800" cap="sm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Ziel</a:t>
                </a:r>
                <a:r>
                  <a:rPr lang="de-DE" sz="2800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	   	  minimiere Auszahlung	           maximiere Auszahlung</a:t>
                </a: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2424164"/>
                <a:ext cx="11696700" cy="4042389"/>
              </a:xfrm>
              <a:prstGeom prst="rect">
                <a:avLst/>
              </a:prstGeom>
              <a:blipFill rotWithShape="0">
                <a:blip r:embed="rId3"/>
                <a:stretch>
                  <a:fillRect l="-1042" t="-905" r="-365" b="-33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15900" y="2424164"/>
                <a:ext cx="11696700" cy="15946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Gemischte Strategien:</a:t>
                </a:r>
                <a:r>
                  <a:rPr lang="de-DE" sz="2800" dirty="0" smtClean="0"/>
                  <a:t>	     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de-DE" sz="2800" b="0" dirty="0" smtClean="0"/>
                  <a:t> 			</a:t>
                </a:r>
                <a:r>
                  <a:rPr lang="de-DE" sz="2800" b="0" dirty="0" smtClean="0">
                    <a:solidFill>
                      <a:srgbClr val="0066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de-DE" sz="2800" b="0" dirty="0" smtClean="0"/>
              </a:p>
              <a:p>
                <a:r>
                  <a:rPr lang="de-DE" sz="2800" dirty="0" smtClean="0"/>
                  <a:t>	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	</a:t>
                </a:r>
                <a:r>
                  <a:rPr lang="de-DE" sz="2800" i="1" dirty="0" smtClean="0">
                    <a:solidFill>
                      <a:prstClr val="black"/>
                    </a:solidFill>
                  </a:rPr>
                  <a:t>Wahrscheinlichkeitsverteilungen über den reinen Strategien</a:t>
                </a:r>
              </a:p>
              <a:p>
                <a:r>
                  <a:rPr lang="de-DE" sz="2800" cap="small" dirty="0" err="1" smtClean="0">
                    <a:solidFill>
                      <a:prstClr val="black"/>
                    </a:solidFill>
                  </a:rPr>
                  <a:t>Bem</a:t>
                </a:r>
                <a:r>
                  <a:rPr lang="de-DE" sz="2800" cap="small" dirty="0" smtClean="0">
                    <a:solidFill>
                      <a:prstClr val="black"/>
                    </a:solidFill>
                  </a:rPr>
                  <a:t>: 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		</a:t>
                </a:r>
                <a:r>
                  <a:rPr lang="de-DE" sz="2800" dirty="0">
                    <a:solidFill>
                      <a:prstClr val="black"/>
                    </a:solidFill>
                  </a:rPr>
                  <a:t> 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     reine </a:t>
                </a:r>
                <a:r>
                  <a:rPr lang="de-DE" sz="2800" dirty="0" err="1" smtClean="0">
                    <a:solidFill>
                      <a:prstClr val="black"/>
                    </a:solidFill>
                  </a:rPr>
                  <a:t>Strat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</m:t>
                    </m:r>
                    <m:acc>
                      <m:accPr>
                        <m:chr m:val="̂"/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sz="2800" cap="small" dirty="0" smtClean="0">
                    <a:solidFill>
                      <a:prstClr val="black"/>
                    </a:solidFill>
                  </a:rPr>
                  <a:t> 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gemischter </a:t>
                </a:r>
                <a:r>
                  <a:rPr lang="de-DE" sz="2800" dirty="0" err="1" smtClean="0">
                    <a:solidFill>
                      <a:prstClr val="black"/>
                    </a:solidFill>
                  </a:rPr>
                  <a:t>Strat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cap="small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cap="small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b="0" i="0" cap="small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de-DE" sz="2800" b="0" i="1" cap="small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0" cap="small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1,0,…,0</m:t>
                        </m:r>
                      </m:e>
                    </m:d>
                  </m:oMath>
                </a14:m>
                <a:endParaRPr lang="de-DE" sz="2800" cap="small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2424164"/>
                <a:ext cx="11696700" cy="1594604"/>
              </a:xfrm>
              <a:prstGeom prst="rect">
                <a:avLst/>
              </a:prstGeom>
              <a:blipFill rotWithShape="0">
                <a:blip r:embed="rId4"/>
                <a:stretch>
                  <a:fillRect l="-1042" t="-1916" b="-80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5900" y="4642954"/>
                <a:ext cx="11696700" cy="10032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de-DE" sz="2800" cap="small" dirty="0" smtClean="0"/>
                  <a:t>Erwartete </a:t>
                </a:r>
                <a:r>
                  <a:rPr lang="de-DE" sz="2800" cap="small" dirty="0"/>
                  <a:t>Auszahlung: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sz="28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≔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4642954"/>
                <a:ext cx="11696700" cy="1003223"/>
              </a:xfrm>
              <a:prstGeom prst="rect">
                <a:avLst/>
              </a:prstGeom>
              <a:blipFill rotWithShape="0">
                <a:blip r:embed="rId5"/>
                <a:stretch>
                  <a:fillRect l="-1042" t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215900" y="5474095"/>
            <a:ext cx="116967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de-DE" sz="2800" dirty="0" smtClean="0">
                <a:solidFill>
                  <a:schemeClr val="accent5">
                    <a:lumMod val="75000"/>
                  </a:schemeClr>
                </a:solidFill>
              </a:rPr>
              <a:t>					minimiere			         </a:t>
            </a:r>
            <a:r>
              <a:rPr lang="de-DE" sz="2800" dirty="0" smtClean="0">
                <a:solidFill>
                  <a:srgbClr val="006600"/>
                </a:solidFill>
              </a:rPr>
              <a:t>maximiere </a:t>
            </a:r>
          </a:p>
          <a:p>
            <a:pPr marL="0" lvl="1"/>
            <a:r>
              <a:rPr lang="de-DE" sz="2800" cap="small" dirty="0"/>
              <a:t>Ziel:</a:t>
            </a:r>
            <a:r>
              <a:rPr lang="de-DE" sz="2800" dirty="0">
                <a:solidFill>
                  <a:prstClr val="black"/>
                </a:solidFill>
              </a:rPr>
              <a:t>	</a:t>
            </a:r>
            <a:r>
              <a:rPr lang="de-DE" sz="2800" dirty="0" smtClean="0">
                <a:solidFill>
                  <a:schemeClr val="accent5">
                    <a:lumMod val="75000"/>
                  </a:schemeClr>
                </a:solidFill>
              </a:rPr>
              <a:t>			erwartete </a:t>
            </a:r>
            <a:r>
              <a:rPr lang="de-DE" sz="2800" dirty="0">
                <a:solidFill>
                  <a:schemeClr val="accent5">
                    <a:lumMod val="75000"/>
                  </a:schemeClr>
                </a:solidFill>
              </a:rPr>
              <a:t>Auszahlung</a:t>
            </a:r>
            <a:r>
              <a:rPr lang="de-DE" sz="2800" dirty="0" smtClean="0">
                <a:solidFill>
                  <a:srgbClr val="006600"/>
                </a:solidFill>
              </a:rPr>
              <a:t> </a:t>
            </a:r>
            <a:r>
              <a:rPr lang="de-DE" sz="2800" dirty="0" smtClean="0">
                <a:solidFill>
                  <a:prstClr val="black"/>
                </a:solidFill>
              </a:rPr>
              <a:t>		</a:t>
            </a:r>
            <a:r>
              <a:rPr lang="de-DE" sz="2800" dirty="0" smtClean="0">
                <a:solidFill>
                  <a:srgbClr val="006600"/>
                </a:solidFill>
              </a:rPr>
              <a:t>erwartete Auszahlung</a:t>
            </a:r>
            <a:endParaRPr lang="de-DE" sz="2800" dirty="0">
              <a:solidFill>
                <a:srgbClr val="006600"/>
              </a:solidFill>
            </a:endParaRPr>
          </a:p>
        </p:txBody>
      </p:sp>
      <p:sp>
        <p:nvSpPr>
          <p:cNvPr id="12" name="Titel 4"/>
          <p:cNvSpPr txBox="1">
            <a:spLocks/>
          </p:cNvSpPr>
          <p:nvPr/>
        </p:nvSpPr>
        <p:spPr>
          <a:xfrm>
            <a:off x="7450493" y="452486"/>
            <a:ext cx="3370081" cy="7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de-DE" dirty="0" smtClean="0"/>
              <a:t>(randomisiert)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96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6974">
        <p:fade/>
      </p:transition>
    </mc:Choice>
    <mc:Fallback>
      <p:transition spd="med" advTm="869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Wert und Sattelpunkt eines Spiels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6700" y="2020285"/>
            <a:ext cx="190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cap="small" dirty="0"/>
              <a:t>Vorgehen</a:t>
            </a:r>
            <a:r>
              <a:rPr lang="de-DE" sz="2800" cap="small" dirty="0" smtClean="0"/>
              <a:t>:</a:t>
            </a:r>
            <a:endParaRPr lang="de-DE" sz="28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7"/>
              <p:cNvSpPr txBox="1">
                <a:spLocks/>
              </p:cNvSpPr>
              <p:nvPr/>
            </p:nvSpPr>
            <p:spPr>
              <a:xfrm>
                <a:off x="1962047" y="1413535"/>
                <a:ext cx="4939794" cy="19342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Spieler 1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de-DE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minimiert maximale Auszahlung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47" y="1413535"/>
                <a:ext cx="4939794" cy="1934247"/>
              </a:xfrm>
              <a:prstGeom prst="rect">
                <a:avLst/>
              </a:prstGeom>
              <a:blipFill rotWithShape="0">
                <a:blip r:embed="rId2"/>
                <a:stretch>
                  <a:fillRect l="-988" t="-3155" r="-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7"/>
              <p:cNvSpPr txBox="1">
                <a:spLocks/>
              </p:cNvSpPr>
              <p:nvPr/>
            </p:nvSpPr>
            <p:spPr>
              <a:xfrm>
                <a:off x="6901841" y="1413535"/>
                <a:ext cx="4939794" cy="19342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b="1" dirty="0" smtClean="0">
                    <a:solidFill>
                      <a:srgbClr val="006600"/>
                    </a:solidFill>
                  </a:rPr>
                  <a:t>Spieler 2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de-DE" dirty="0" smtClean="0">
                    <a:solidFill>
                      <a:srgbClr val="006600"/>
                    </a:solidFill>
                  </a:rPr>
                  <a:t>maximiert minimale Auszahlung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limLow>
                        <m:limLowPr>
                          <m:ctrlP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de-DE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41" y="1413535"/>
                <a:ext cx="4939794" cy="1934247"/>
              </a:xfrm>
              <a:prstGeom prst="rect">
                <a:avLst/>
              </a:prstGeom>
              <a:blipFill rotWithShape="0">
                <a:blip r:embed="rId3"/>
                <a:stretch>
                  <a:fillRect l="-863" t="-3155" r="-8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6601216" y="2581855"/>
            <a:ext cx="60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≥</a:t>
            </a:r>
            <a:endParaRPr lang="de-DE" sz="2800" b="1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2336452" y="3528594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66700" y="3757685"/>
                <a:ext cx="11541896" cy="70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Def:</a:t>
                </a:r>
                <a:r>
                  <a:rPr lang="de-DE" sz="2800" dirty="0" smtClean="0"/>
                  <a:t>		Gilt Gleichheit, so ist der </a:t>
                </a:r>
                <a:r>
                  <a:rPr lang="de-DE" sz="2800" b="1" dirty="0"/>
                  <a:t>Wert des </a:t>
                </a:r>
                <a:r>
                  <a:rPr lang="de-DE" sz="2800" b="1" dirty="0" smtClean="0"/>
                  <a:t>Spiels</a:t>
                </a:r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de-D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757685"/>
                <a:ext cx="11541896" cy="704808"/>
              </a:xfrm>
              <a:prstGeom prst="rect">
                <a:avLst/>
              </a:prstGeom>
              <a:blipFill rotWithShape="0">
                <a:blip r:embed="rId6"/>
                <a:stretch>
                  <a:fillRect l="-1109" t="-77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66700" y="4494556"/>
                <a:ext cx="115418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Def:</a:t>
                </a:r>
                <a:r>
                  <a:rPr lang="de-DE" sz="2800" dirty="0" smtClean="0"/>
                  <a:t>	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 smtClean="0"/>
                  <a:t> </a:t>
                </a:r>
                <a:r>
                  <a:rPr lang="de-DE" sz="2800" b="1" dirty="0" smtClean="0"/>
                  <a:t>Sattelpunkt</a:t>
                </a:r>
                <a:r>
                  <a:rPr lang="de-DE" sz="2800" dirty="0" smtClean="0"/>
                  <a:t> 	</a:t>
                </a:r>
                <a14:m>
                  <m:oMath xmlns:m="http://schemas.openxmlformats.org/officeDocument/2006/math">
                    <m:r>
                      <a:rPr lang="de-DE" sz="280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2800" b="0" i="0" dirty="0" smtClean="0">
                    <a:solidFill>
                      <a:schemeClr val="tx1"/>
                    </a:solidFill>
                  </a:rPr>
                  <a:t> kein Strategiewechsel sinnvoll</a:t>
                </a:r>
              </a:p>
              <a:p>
                <a:r>
                  <a:rPr lang="de-DE" sz="2800" b="0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b="0" i="1" cap="small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       f.a.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und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</a:t>
                </a:r>
                <a:endParaRPr lang="de-DE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494556"/>
                <a:ext cx="11541896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1109" t="-5732" b="-17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/>
          <p:cNvCxnSpPr/>
          <p:nvPr/>
        </p:nvCxnSpPr>
        <p:spPr>
          <a:xfrm>
            <a:off x="2336452" y="5660105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66700" y="5833130"/>
                <a:ext cx="11541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Lemma:</a:t>
                </a:r>
                <a:r>
                  <a:rPr lang="de-DE" sz="2800" dirty="0" smtClean="0"/>
                  <a:t>	  Spiel hat einen Wert	</a:t>
                </a:r>
                <a:r>
                  <a:rPr lang="de-DE" sz="2800" dirty="0"/>
                  <a:t> </a:t>
                </a:r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	    Spiel hat einen Sattelpunkt</a:t>
                </a: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833130"/>
                <a:ext cx="11541896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109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718724"/>
      </p:ext>
    </p:extLst>
  </p:cSld>
  <p:clrMapOvr>
    <a:masterClrMapping/>
  </p:clrMapOvr>
  <p:transition spd="slow" advTm="11471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Wert und Sattelpunkt eines Spiels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16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6700" y="2020285"/>
            <a:ext cx="190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cap="small" dirty="0"/>
              <a:t>Vorgehen</a:t>
            </a:r>
            <a:r>
              <a:rPr lang="de-DE" sz="2800" cap="small" dirty="0" smtClean="0"/>
              <a:t>:</a:t>
            </a:r>
            <a:endParaRPr lang="de-DE" sz="28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7"/>
              <p:cNvSpPr txBox="1">
                <a:spLocks/>
              </p:cNvSpPr>
              <p:nvPr/>
            </p:nvSpPr>
            <p:spPr>
              <a:xfrm>
                <a:off x="1962047" y="1413535"/>
                <a:ext cx="4939794" cy="19342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Spieler 1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de-DE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minimiert maximale Auszahlung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de-DE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47" y="1413535"/>
                <a:ext cx="4939794" cy="1934247"/>
              </a:xfrm>
              <a:prstGeom prst="rect">
                <a:avLst/>
              </a:prstGeom>
              <a:blipFill rotWithShape="0">
                <a:blip r:embed="rId3"/>
                <a:stretch>
                  <a:fillRect l="-988" t="-3155" r="-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7"/>
              <p:cNvSpPr txBox="1">
                <a:spLocks/>
              </p:cNvSpPr>
              <p:nvPr/>
            </p:nvSpPr>
            <p:spPr>
              <a:xfrm>
                <a:off x="6901841" y="1413535"/>
                <a:ext cx="4939794" cy="19342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b="1" dirty="0" smtClean="0">
                    <a:solidFill>
                      <a:srgbClr val="006600"/>
                    </a:solidFill>
                  </a:rPr>
                  <a:t>Spieler 2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de-DE" dirty="0" smtClean="0">
                    <a:solidFill>
                      <a:srgbClr val="006600"/>
                    </a:solidFill>
                  </a:rPr>
                  <a:t>maximiert minimale Auszahlung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limLow>
                        <m:limLowPr>
                          <m:ctrlPr>
                            <a:rPr lang="de-DE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de-DE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41" y="1413535"/>
                <a:ext cx="4939794" cy="1934247"/>
              </a:xfrm>
              <a:prstGeom prst="rect">
                <a:avLst/>
              </a:prstGeom>
              <a:blipFill rotWithShape="0">
                <a:blip r:embed="rId4"/>
                <a:stretch>
                  <a:fillRect l="-863" t="-3155" r="-8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6601216" y="2581855"/>
            <a:ext cx="60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≥</a:t>
            </a:r>
            <a:endParaRPr lang="de-DE" sz="2800" b="1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2336452" y="3528594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66700" y="3757685"/>
                <a:ext cx="11541896" cy="70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Def: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Gilt Gleichheit, so ist der </a:t>
                </a:r>
                <a:r>
                  <a:rPr lang="de-DE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Wert des </a:t>
                </a:r>
                <a:r>
                  <a:rPr lang="de-DE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Spiels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de-DE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757685"/>
                <a:ext cx="11541896" cy="704808"/>
              </a:xfrm>
              <a:prstGeom prst="rect">
                <a:avLst/>
              </a:prstGeom>
              <a:blipFill rotWithShape="0">
                <a:blip r:embed="rId5"/>
                <a:stretch>
                  <a:fillRect l="-1109" t="-77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66700" y="4494556"/>
                <a:ext cx="115418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Def: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de-DE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Sattelpunkt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de-DE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2800" b="0" i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kein Strategiewechsel sinnvoll</a:t>
                </a:r>
              </a:p>
              <a:p>
                <a:r>
                  <a:rPr lang="de-DE" sz="28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de-DE" sz="2800" b="0" i="1" cap="small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  f.a.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und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de-DE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494556"/>
                <a:ext cx="11541896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1109" t="-5732" b="-17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/>
          <p:cNvCxnSpPr/>
          <p:nvPr/>
        </p:nvCxnSpPr>
        <p:spPr>
          <a:xfrm>
            <a:off x="2336452" y="5660105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66700" y="5833130"/>
                <a:ext cx="11541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Lemma: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  Spiel hat einen Wert	</a:t>
                </a:r>
                <a:r>
                  <a:rPr lang="de-DE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    Spiel hat einen Sattelpunkt</a:t>
                </a: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833130"/>
                <a:ext cx="1154189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109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el 4"/>
          <p:cNvSpPr txBox="1">
            <a:spLocks/>
          </p:cNvSpPr>
          <p:nvPr/>
        </p:nvSpPr>
        <p:spPr>
          <a:xfrm>
            <a:off x="8297159" y="419668"/>
            <a:ext cx="3370081" cy="7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de-DE" dirty="0" smtClean="0"/>
              <a:t>(randomisiert)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7"/>
              <p:cNvSpPr txBox="1">
                <a:spLocks/>
              </p:cNvSpPr>
              <p:nvPr/>
            </p:nvSpPr>
            <p:spPr>
              <a:xfrm>
                <a:off x="2336452" y="2479912"/>
                <a:ext cx="4264764" cy="8272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lim>
                      </m:limLow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452" y="2479912"/>
                <a:ext cx="4264764" cy="8272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7"/>
              <p:cNvSpPr txBox="1">
                <a:spLocks/>
              </p:cNvSpPr>
              <p:nvPr/>
            </p:nvSpPr>
            <p:spPr>
              <a:xfrm>
                <a:off x="7503090" y="2482556"/>
                <a:ext cx="4127935" cy="8272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lim>
                      </m:limLow>
                      <m:limLow>
                        <m:limLowPr>
                          <m:ctrlP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de-DE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6" name="Text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090" y="2482556"/>
                <a:ext cx="4127935" cy="8272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66700" y="3757685"/>
                <a:ext cx="11541896" cy="7048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Def:</a:t>
                </a:r>
                <a:r>
                  <a:rPr lang="de-DE" sz="2800" dirty="0" smtClean="0"/>
                  <a:t>		Gilt Gleichheit, so ist der </a:t>
                </a:r>
                <a:r>
                  <a:rPr lang="de-DE" sz="2800" b="1" dirty="0"/>
                  <a:t>Wert des </a:t>
                </a:r>
                <a:r>
                  <a:rPr lang="de-DE" sz="2800" b="1" dirty="0" smtClean="0"/>
                  <a:t>Spiels</a:t>
                </a:r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de-D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de-DE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757685"/>
                <a:ext cx="11541896" cy="704808"/>
              </a:xfrm>
              <a:prstGeom prst="rect">
                <a:avLst/>
              </a:prstGeom>
              <a:blipFill rotWithShape="0">
                <a:blip r:embed="rId10"/>
                <a:stretch>
                  <a:fillRect l="-1109" t="-77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266700" y="4478591"/>
                <a:ext cx="11541896" cy="9618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 smtClean="0"/>
                  <a:t>Def:</a:t>
                </a:r>
                <a:r>
                  <a:rPr lang="de-DE" sz="2800" dirty="0" smtClean="0"/>
                  <a:t>	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 smtClean="0"/>
                  <a:t> </a:t>
                </a:r>
                <a:r>
                  <a:rPr lang="de-DE" sz="2800" b="1" dirty="0" smtClean="0"/>
                  <a:t>Sattelpunkt</a:t>
                </a:r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2800" b="0" i="0" dirty="0" smtClean="0">
                    <a:solidFill>
                      <a:schemeClr val="tx1"/>
                    </a:solidFill>
                  </a:rPr>
                  <a:t> kein Strategiewechsel sinnvoll</a:t>
                </a:r>
              </a:p>
              <a:p>
                <a:r>
                  <a:rPr lang="de-DE" sz="2800" b="0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de-DE" sz="2800" b="0" i="1" cap="small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de-DE" sz="2800" b="0" i="1" cap="small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cap="small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  f.a.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und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 </a:t>
                </a:r>
                <a:endParaRPr lang="de-DE" sz="28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478591"/>
                <a:ext cx="11541896" cy="961866"/>
              </a:xfrm>
              <a:prstGeom prst="rect">
                <a:avLst/>
              </a:prstGeom>
              <a:blipFill rotWithShape="0">
                <a:blip r:embed="rId11"/>
                <a:stretch>
                  <a:fillRect l="-1109" t="-6369" b="-17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744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1184">
        <p:fade/>
      </p:transition>
    </mc:Choice>
    <mc:Fallback>
      <p:transition spd="med" advTm="1511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 animBg="1"/>
      <p:bldP spid="16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Minimax-Theorem (von Neumann)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1150" y="1475715"/>
                <a:ext cx="11569700" cy="3037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800" cap="small" dirty="0" smtClean="0">
                    <a:effectLst/>
                  </a:rPr>
                  <a:t>Theorem</a:t>
                </a:r>
                <a:r>
                  <a:rPr lang="de-DE" sz="2800" dirty="0" smtClean="0">
                    <a:effectLst/>
                  </a:rPr>
                  <a:t>:</a:t>
                </a:r>
                <a:r>
                  <a:rPr lang="de-DE" sz="2800" dirty="0"/>
                  <a:t>	</a:t>
                </a:r>
                <a:r>
                  <a:rPr lang="de-DE" sz="2800" dirty="0" smtClean="0"/>
                  <a:t>Jedes endliche 2-Personen Nullsummenspiel hat einen Wert</a:t>
                </a:r>
              </a:p>
              <a:p>
                <a:pPr>
                  <a:lnSpc>
                    <a:spcPct val="200000"/>
                  </a:lnSpc>
                </a:pPr>
                <a:r>
                  <a:rPr lang="de-DE" sz="2000" dirty="0" smtClean="0"/>
                  <a:t>		</a:t>
                </a:r>
                <a:r>
                  <a:rPr lang="de-DE" sz="2800" dirty="0" smtClean="0"/>
                  <a:t>	d.h. es gilt: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de-DE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de-DE" sz="28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de-DE" sz="28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de-DE" sz="28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>
                  <a:lnSpc>
                    <a:spcPct val="200000"/>
                  </a:lnSpc>
                </a:pPr>
                <a:r>
                  <a:rPr lang="de-DE" sz="2000" dirty="0"/>
                  <a:t>	</a:t>
                </a:r>
                <a:r>
                  <a:rPr lang="de-DE" sz="2800" dirty="0" smtClean="0"/>
                  <a:t>		d.h. es gibt Sattelpunkt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1475715"/>
                <a:ext cx="11569700" cy="3037883"/>
              </a:xfrm>
              <a:prstGeom prst="rect">
                <a:avLst/>
              </a:prstGeom>
              <a:blipFill rotWithShape="0">
                <a:blip r:embed="rId4"/>
                <a:stretch>
                  <a:fillRect l="-1054" b="-1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/>
          <p:cNvGrpSpPr/>
          <p:nvPr/>
        </p:nvGrpSpPr>
        <p:grpSpPr>
          <a:xfrm>
            <a:off x="7594600" y="3568432"/>
            <a:ext cx="2247900" cy="828288"/>
            <a:chOff x="7594600" y="3568432"/>
            <a:chExt cx="2247900" cy="828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7594600" y="3873500"/>
                  <a:ext cx="2247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und </a:t>
                  </a:r>
                  <a14:m>
                    <m:oMath xmlns:m="http://schemas.openxmlformats.org/officeDocument/2006/math"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600" y="3873500"/>
                  <a:ext cx="224790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8733711" y="3568432"/>
              <a:ext cx="677108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de-DE" sz="3200" dirty="0" smtClean="0"/>
                <a:t>=</a:t>
              </a:r>
              <a:endParaRPr lang="de-DE" sz="3200" dirty="0"/>
            </a:p>
          </p:txBody>
        </p:sp>
      </p:grpSp>
      <p:cxnSp>
        <p:nvCxnSpPr>
          <p:cNvPr id="9" name="Gerader Verbinder 8"/>
          <p:cNvCxnSpPr/>
          <p:nvPr/>
        </p:nvCxnSpPr>
        <p:spPr>
          <a:xfrm>
            <a:off x="2311400" y="4752811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36550" y="4992025"/>
            <a:ext cx="1055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2800" cap="small" dirty="0">
                <a:solidFill>
                  <a:prstClr val="black"/>
                </a:solidFill>
              </a:rPr>
              <a:t>Beweis:</a:t>
            </a:r>
            <a:r>
              <a:rPr lang="de-DE" sz="2800" dirty="0">
                <a:solidFill>
                  <a:prstClr val="black"/>
                </a:solidFill>
              </a:rPr>
              <a:t>	Über </a:t>
            </a:r>
            <a:r>
              <a:rPr lang="de-DE" sz="2800" err="1" smtClean="0">
                <a:solidFill>
                  <a:prstClr val="black"/>
                </a:solidFill>
              </a:rPr>
              <a:t>Brouwerschen</a:t>
            </a:r>
            <a:r>
              <a:rPr lang="de-DE" sz="2800" smtClean="0">
                <a:solidFill>
                  <a:prstClr val="black"/>
                </a:solidFill>
              </a:rPr>
              <a:t> Fixpunktsatz</a:t>
            </a:r>
            <a:endParaRPr lang="de-DE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578403"/>
      </p:ext>
    </p:extLst>
  </p:cSld>
  <p:clrMapOvr>
    <a:masterClrMapping/>
  </p:clrMapOvr>
  <p:transition spd="slow" advTm="6886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Loomies</a:t>
            </a:r>
            <a:r>
              <a:rPr lang="de-DE" dirty="0" smtClean="0"/>
              <a:t> Lemma und Yaos Ungleichung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1150" y="3957260"/>
                <a:ext cx="11569700" cy="2046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de-DE" sz="2800" cap="small" dirty="0" smtClean="0">
                    <a:solidFill>
                      <a:prstClr val="black"/>
                    </a:solidFill>
                  </a:rPr>
                  <a:t>Korollar:</a:t>
                </a:r>
                <a:r>
                  <a:rPr lang="de-DE" sz="28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limLow>
                      <m:limLow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de-DE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de-DE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de-DE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de-DE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de-DE" sz="2800" dirty="0">
                    <a:solidFill>
                      <a:prstClr val="black"/>
                    </a:solidFill>
                  </a:rPr>
                  <a:t>		und     </a:t>
                </a:r>
                <a14:m>
                  <m:oMath xmlns:m="http://schemas.openxmlformats.org/officeDocument/2006/math"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limLow>
                      <m:limLow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de-DE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de-DE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de-DE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3957260"/>
                <a:ext cx="11569700" cy="2046266"/>
              </a:xfrm>
              <a:prstGeom prst="rect">
                <a:avLst/>
              </a:prstGeom>
              <a:blipFill rotWithShape="0">
                <a:blip r:embed="rId4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1150" y="4153538"/>
                <a:ext cx="11569700" cy="173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de-DE" sz="2800" cap="small" dirty="0" smtClean="0">
                    <a:solidFill>
                      <a:prstClr val="black"/>
                    </a:solidFill>
                  </a:rPr>
                  <a:t>Erinnerung: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</a:t>
                </a:r>
                <a:r>
                  <a:rPr lang="de-DE" sz="2800" dirty="0">
                    <a:solidFill>
                      <a:prstClr val="black"/>
                    </a:solidFill>
                  </a:rPr>
                  <a:t> 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Online-Optimierungsproblem als 2-Personen Nullsummenspiel:</a:t>
                </a:r>
              </a:p>
              <a:p>
                <a:pPr lvl="0">
                  <a:lnSpc>
                    <a:spcPct val="200000"/>
                  </a:lnSpc>
                </a:pPr>
                <a:r>
                  <a:rPr lang="de-DE" sz="2800" dirty="0" smtClean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al</m:t>
                        </m:r>
                        <m:sSub>
                          <m:sSubPr>
                            <m:ctrlPr>
                              <a:rPr lang="de-DE" sz="2800" i="1" cap="small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800" cap="small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de-DE" sz="2800" i="1" cap="small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  <m:d>
                          <m:dPr>
                            <m:ctrlPr>
                              <a:rPr lang="de-DE" sz="2800" i="1" cap="small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4153538"/>
                <a:ext cx="11569700" cy="1731500"/>
              </a:xfrm>
              <a:prstGeom prst="rect">
                <a:avLst/>
              </a:prstGeom>
              <a:blipFill rotWithShape="0">
                <a:blip r:embed="rId5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/>
          <p:cNvGrpSpPr/>
          <p:nvPr/>
        </p:nvGrpSpPr>
        <p:grpSpPr>
          <a:xfrm>
            <a:off x="311150" y="1475715"/>
            <a:ext cx="11569700" cy="2383453"/>
            <a:chOff x="311150" y="1475715"/>
            <a:chExt cx="11569700" cy="2383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/>
                <p:cNvSpPr txBox="1"/>
                <p:nvPr/>
              </p:nvSpPr>
              <p:spPr>
                <a:xfrm>
                  <a:off x="311150" y="1475715"/>
                  <a:ext cx="11569700" cy="2079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de-DE" sz="2800" cap="small" dirty="0" smtClean="0"/>
                    <a:t>Lemma:</a:t>
                  </a:r>
                  <a:r>
                    <a:rPr lang="de-DE" sz="2800" dirty="0" smtClean="0"/>
                    <a:t>	Für jedes endliche 2-Personen Nullsummenspiel gilt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de-DE" sz="2000" dirty="0" smtClean="0"/>
                    <a:t>		</a:t>
                  </a:r>
                  <a:r>
                    <a:rPr lang="de-DE" sz="2800" dirty="0" smtClean="0"/>
                    <a:t>	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lim>
                      </m:limLow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de-DE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endParaRPr lang="de-DE" sz="2000" dirty="0" smtClean="0"/>
                </a:p>
              </p:txBody>
            </p:sp>
          </mc:Choice>
          <mc:Fallback xmlns="">
            <p:sp>
              <p:nvSpPr>
                <p:cNvPr id="4" name="Textfeld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50" y="1475715"/>
                  <a:ext cx="11569700" cy="207992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Gerader Verbinder 6"/>
            <p:cNvCxnSpPr/>
            <p:nvPr/>
          </p:nvCxnSpPr>
          <p:spPr>
            <a:xfrm>
              <a:off x="2641600" y="3859168"/>
              <a:ext cx="7112000" cy="0"/>
            </a:xfrm>
            <a:prstGeom prst="line">
              <a:avLst/>
            </a:prstGeom>
            <a:ln w="12700" cap="rnd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>
                      <a:lumMod val="75000"/>
                    </a:schemeClr>
                  </a:gs>
                  <a:gs pos="75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/>
          <p:cNvCxnSpPr/>
          <p:nvPr/>
        </p:nvCxnSpPr>
        <p:spPr>
          <a:xfrm>
            <a:off x="2641600" y="3993499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39709475"/>
      </p:ext>
    </p:extLst>
  </p:cSld>
  <p:clrMapOvr>
    <a:masterClrMapping/>
  </p:clrMapOvr>
  <p:transition spd="slow" advTm="10903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3689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4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2.70833E-6 -0.3689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2.70833E-6 -0.3689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uiExpand="1" build="allAtOnce" animBg="1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Yaos Prinzip für endliche Kostenminimierung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19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11150" y="1475715"/>
                <a:ext cx="11569700" cy="264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2800" cap="small" dirty="0" smtClean="0"/>
                  <a:t>Satz:</a:t>
                </a:r>
                <a:r>
                  <a:rPr lang="de-DE" sz="2800" dirty="0" smtClean="0"/>
                  <a:t>		</a:t>
                </a:r>
                <a:r>
                  <a:rPr lang="de-DE" sz="2800" dirty="0"/>
                  <a:t>•</a:t>
                </a:r>
                <a14:m>
                  <m:oMath xmlns:m="http://schemas.openxmlformats.org/officeDocument/2006/math">
                    <m:r>
                      <a:rPr lang="de-DE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sz="2800" dirty="0" smtClean="0"/>
                  <a:t> Wahrscheinlichkeitsverteilung über Anfragesequenzen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800" dirty="0"/>
                  <a:t>	</a:t>
                </a:r>
                <a:r>
                  <a:rPr lang="de-DE" sz="2800" dirty="0" smtClean="0"/>
                  <a:t>	</a:t>
                </a:r>
                <a:r>
                  <a:rPr lang="de-DE" sz="2800" dirty="0"/>
                  <a:t>•</a:t>
                </a:r>
                <a14:m>
                  <m:oMath xmlns:m="http://schemas.openxmlformats.org/officeDocument/2006/math">
                    <m:r>
                      <a:rPr lang="de-DE" sz="2800" b="0" i="0" cap="small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b="0" i="1" cap="small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 dirty="0">
                            <a:solidFill>
                              <a:prstClr val="black"/>
                            </a:solidFill>
                          </a:rPr>
                          <m:t>alg</m:t>
                        </m:r>
                      </m:e>
                      <m:sub>
                        <m:r>
                          <a:rPr lang="de-DE" sz="2800" b="0" i="1" cap="small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sz="2800" dirty="0" smtClean="0"/>
                  <a:t> </a:t>
                </a:r>
                <a:r>
                  <a:rPr lang="de-DE" sz="2800" dirty="0" err="1" smtClean="0"/>
                  <a:t>randomiserter</a:t>
                </a:r>
                <a:r>
                  <a:rPr lang="de-DE" sz="2800" dirty="0" smtClean="0"/>
                  <a:t> Online Algorithmus</a:t>
                </a:r>
                <a:endParaRPr lang="de-DE" sz="2800" dirty="0"/>
              </a:p>
              <a:p>
                <a:pPr>
                  <a:lnSpc>
                    <a:spcPct val="150000"/>
                  </a:lnSpc>
                </a:pPr>
                <a:r>
                  <a:rPr lang="de-DE" sz="2800" dirty="0" smtClean="0"/>
                  <a:t>			Dann: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80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2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2800" b="0" i="1" cap="small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2800" cap="small" dirty="0"/>
                              <m:t>alg</m:t>
                            </m:r>
                            <m:r>
                              <m:rPr>
                                <m:nor/>
                              </m:rPr>
                              <a:rPr lang="de-DE" sz="2800" i="1" baseline="-25000" dirty="0"/>
                              <m:t>i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2800" b="0" i="1" cap="small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2800" b="0" i="0" cap="small" dirty="0" smtClean="0"/>
                              <m:t>opt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800" dirty="0" smtClean="0"/>
                  <a:t> </a:t>
                </a:r>
                <a:r>
                  <a:rPr lang="de-DE" sz="2800" dirty="0" err="1" smtClean="0"/>
                  <a:t>Kompetitivität</a:t>
                </a:r>
                <a:r>
                  <a:rPr lang="de-DE" sz="2800" dirty="0" smtClean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cap="small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 dirty="0">
                            <a:solidFill>
                              <a:prstClr val="black"/>
                            </a:solidFill>
                          </a:rPr>
                          <m:t>alg</m:t>
                        </m:r>
                      </m:e>
                      <m:sub>
                        <m:r>
                          <a:rPr lang="de-DE" sz="2800" i="1" cap="small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sz="280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1475715"/>
                <a:ext cx="11569700" cy="2642262"/>
              </a:xfrm>
              <a:prstGeom prst="rect">
                <a:avLst/>
              </a:prstGeom>
              <a:blipFill rotWithShape="0">
                <a:blip r:embed="rId4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1150" y="4199978"/>
                <a:ext cx="11569700" cy="188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800" cap="small" dirty="0" err="1"/>
                  <a:t>Bem</a:t>
                </a:r>
                <a:r>
                  <a:rPr lang="de-DE" sz="2800" cap="small" dirty="0"/>
                  <a:t>:</a:t>
                </a:r>
                <a:r>
                  <a:rPr lang="de-DE" sz="2800" dirty="0" smtClean="0"/>
                  <a:t>		Es gibt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sz="280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cap="small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 dirty="0">
                            <a:solidFill>
                              <a:prstClr val="black"/>
                            </a:solidFill>
                          </a:rPr>
                          <m:t>alg</m:t>
                        </m:r>
                      </m:e>
                      <m:sub>
                        <m:r>
                          <a:rPr lang="de-DE" sz="2800" i="1" cap="small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sz="2800" dirty="0" smtClean="0"/>
                  <a:t>, sodass diese Schranke scharf ist.</a:t>
                </a:r>
              </a:p>
              <a:p>
                <a:pPr>
                  <a:lnSpc>
                    <a:spcPct val="200000"/>
                  </a:lnSpc>
                </a:pPr>
                <a:endParaRPr lang="de-DE" sz="280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4199978"/>
                <a:ext cx="11569700" cy="1882310"/>
              </a:xfrm>
              <a:prstGeom prst="rect">
                <a:avLst/>
              </a:prstGeom>
              <a:blipFill rotWithShape="0">
                <a:blip r:embed="rId5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11150" y="4269899"/>
                <a:ext cx="11156950" cy="20313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800" cap="small" dirty="0" smtClean="0"/>
                  <a:t>Anwendung:</a:t>
                </a:r>
                <a:r>
                  <a:rPr lang="de-DE" sz="2800" dirty="0" smtClean="0"/>
                  <a:t>	Wähle </a:t>
                </a:r>
                <a:r>
                  <a:rPr lang="de-DE" sz="2800" i="1" dirty="0" smtClean="0"/>
                  <a:t>eine</a:t>
                </a:r>
                <a:r>
                  <a:rPr lang="de-DE" sz="2800" dirty="0" smtClean="0"/>
                  <a:t> Verteilung über den Anfragesequenzen</a:t>
                </a:r>
              </a:p>
              <a:p>
                <a:pPr>
                  <a:lnSpc>
                    <a:spcPct val="125000"/>
                  </a:lnSpc>
                </a:pPr>
                <a:r>
                  <a:rPr lang="de-DE" sz="2800" dirty="0" smtClean="0"/>
                  <a:t>	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2800" dirty="0" smtClean="0"/>
                  <a:t> Erhalte untere Schranke für </a:t>
                </a:r>
                <a:r>
                  <a:rPr lang="de-DE" sz="2800" dirty="0" err="1" smtClean="0"/>
                  <a:t>Kompetitivität</a:t>
                </a:r>
                <a:r>
                  <a:rPr lang="de-DE" sz="2800" dirty="0" smtClean="0"/>
                  <a:t> </a:t>
                </a:r>
                <a:r>
                  <a:rPr lang="de-DE" sz="2800" i="1" dirty="0" smtClean="0"/>
                  <a:t>aller</a:t>
                </a:r>
                <a:r>
                  <a:rPr lang="de-DE" sz="2800" dirty="0" smtClean="0"/>
                  <a:t> Algorithmen</a:t>
                </a:r>
              </a:p>
              <a:p>
                <a:pPr>
                  <a:lnSpc>
                    <a:spcPct val="125000"/>
                  </a:lnSpc>
                </a:pPr>
                <a:r>
                  <a:rPr lang="de-DE" sz="2800" dirty="0"/>
                  <a:t>	</a:t>
                </a:r>
                <a:r>
                  <a:rPr lang="de-DE" sz="2800" dirty="0" smtClean="0"/>
                  <a:t>		(insb. für den besten!)</a:t>
                </a: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4269899"/>
                <a:ext cx="11156950" cy="2031325"/>
              </a:xfrm>
              <a:prstGeom prst="rect">
                <a:avLst/>
              </a:prstGeom>
              <a:blipFill rotWithShape="0">
                <a:blip r:embed="rId6"/>
                <a:stretch>
                  <a:fillRect l="-1093" r="-328" b="-53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r Verbinder 5"/>
          <p:cNvCxnSpPr/>
          <p:nvPr/>
        </p:nvCxnSpPr>
        <p:spPr>
          <a:xfrm>
            <a:off x="2209800" y="4265898"/>
            <a:ext cx="71120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>
                    <a:lumMod val="7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29256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9357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2</a:t>
            </a:fld>
            <a:endParaRPr lang="de-DE"/>
          </a:p>
        </p:txBody>
      </p:sp>
      <p:cxnSp>
        <p:nvCxnSpPr>
          <p:cNvPr id="26" name="Gerader Verbinder 25"/>
          <p:cNvCxnSpPr/>
          <p:nvPr/>
        </p:nvCxnSpPr>
        <p:spPr>
          <a:xfrm flipH="1">
            <a:off x="7200900" y="4878902"/>
            <a:ext cx="330200" cy="1660010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11229393" y="4899667"/>
            <a:ext cx="431800" cy="163924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6569142" y="2095318"/>
            <a:ext cx="5359400" cy="3505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29" y="2317914"/>
            <a:ext cx="2194026" cy="306000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8274921" y="1394237"/>
            <a:ext cx="1947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Woche 1:</a:t>
            </a:r>
            <a:endParaRPr lang="de-DE" sz="36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80" y="2317914"/>
            <a:ext cx="2194026" cy="3060007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41884" y="1871868"/>
            <a:ext cx="133068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1: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2337" y="3224176"/>
            <a:ext cx="1330685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2: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6774" y="4685909"/>
            <a:ext cx="1330685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3: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4733" y="5570287"/>
            <a:ext cx="3917620" cy="808655"/>
            <a:chOff x="44733" y="5570287"/>
            <a:chExt cx="3917620" cy="808655"/>
          </a:xfrm>
        </p:grpSpPr>
        <p:sp>
          <p:nvSpPr>
            <p:cNvPr id="52" name="Textfeld 51"/>
            <p:cNvSpPr txBox="1"/>
            <p:nvPr/>
          </p:nvSpPr>
          <p:spPr>
            <a:xfrm>
              <a:off x="44733" y="5725783"/>
              <a:ext cx="1293239" cy="461665"/>
            </a:xfrm>
            <a:prstGeom prst="rect">
              <a:avLst/>
            </a:prstGeom>
          </p:spPr>
          <p:txBody>
            <a:bodyPr vert="horz" wrap="none" rtlCol="0">
              <a:spAutoFit/>
            </a:bodyPr>
            <a:lstStyle/>
            <a:p>
              <a:r>
                <a:rPr lang="de-DE" sz="2400" cap="small" dirty="0"/>
                <a:t>Ergebnis:</a:t>
              </a:r>
            </a:p>
          </p:txBody>
        </p:sp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3" y="5570287"/>
              <a:ext cx="579806" cy="808655"/>
            </a:xfrm>
            <a:prstGeom prst="rect">
              <a:avLst/>
            </a:prstGeom>
          </p:spPr>
        </p:pic>
        <p:sp>
          <p:nvSpPr>
            <p:cNvPr id="54" name="Textfeld 53"/>
            <p:cNvSpPr txBox="1"/>
            <p:nvPr/>
          </p:nvSpPr>
          <p:spPr>
            <a:xfrm>
              <a:off x="2062648" y="5689022"/>
              <a:ext cx="645048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de-DE" sz="2400" dirty="0" smtClean="0"/>
                <a:t>von</a:t>
              </a:r>
              <a:endParaRPr lang="de-DE" sz="2400" dirty="0"/>
            </a:p>
          </p:txBody>
        </p:sp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392" y="5572740"/>
              <a:ext cx="567850" cy="791981"/>
            </a:xfrm>
            <a:prstGeom prst="rect">
              <a:avLst/>
            </a:prstGeom>
          </p:spPr>
        </p:pic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056" y="5570287"/>
              <a:ext cx="569609" cy="794433"/>
            </a:xfrm>
            <a:prstGeom prst="rect">
              <a:avLst/>
            </a:prstGeom>
          </p:spPr>
        </p:pic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820" y="5570287"/>
              <a:ext cx="567533" cy="791538"/>
            </a:xfrm>
            <a:prstGeom prst="rect">
              <a:avLst/>
            </a:prstGeom>
          </p:spPr>
        </p:pic>
      </p:grpSp>
      <p:pic>
        <p:nvPicPr>
          <p:cNvPr id="58" name="Grafik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28" y="2314688"/>
            <a:ext cx="2190576" cy="3055197"/>
          </a:xfrm>
          <a:prstGeom prst="rect">
            <a:avLst/>
          </a:prstGeom>
        </p:spPr>
      </p:pic>
      <p:cxnSp>
        <p:nvCxnSpPr>
          <p:cNvPr id="29" name="Gerade Verbindung mit Pfeil 28"/>
          <p:cNvCxnSpPr>
            <a:stCxn id="78" idx="2"/>
            <a:endCxn id="90" idx="0"/>
          </p:cNvCxnSpPr>
          <p:nvPr/>
        </p:nvCxnSpPr>
        <p:spPr>
          <a:xfrm>
            <a:off x="2332797" y="2314688"/>
            <a:ext cx="893635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79" idx="2"/>
            <a:endCxn id="83" idx="0"/>
          </p:cNvCxnSpPr>
          <p:nvPr/>
        </p:nvCxnSpPr>
        <p:spPr>
          <a:xfrm flipH="1">
            <a:off x="2553223" y="3647090"/>
            <a:ext cx="195243" cy="396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90" idx="2"/>
            <a:endCxn id="79" idx="0"/>
          </p:cNvCxnSpPr>
          <p:nvPr/>
        </p:nvCxnSpPr>
        <p:spPr>
          <a:xfrm flipH="1">
            <a:off x="2748466" y="2944282"/>
            <a:ext cx="477966" cy="266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3" idx="2"/>
            <a:endCxn id="84" idx="0"/>
          </p:cNvCxnSpPr>
          <p:nvPr/>
        </p:nvCxnSpPr>
        <p:spPr>
          <a:xfrm>
            <a:off x="2553223" y="4246160"/>
            <a:ext cx="15244" cy="342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78" idx="0"/>
          </p:cNvCxnSpPr>
          <p:nvPr/>
        </p:nvCxnSpPr>
        <p:spPr>
          <a:xfrm>
            <a:off x="2332797" y="1575141"/>
            <a:ext cx="0" cy="301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01" y="1876442"/>
            <a:ext cx="361991" cy="438246"/>
          </a:xfrm>
          <a:prstGeom prst="rect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7" y="3211258"/>
            <a:ext cx="359997" cy="435832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69" y="4043369"/>
            <a:ext cx="196708" cy="202791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68" y="4588912"/>
            <a:ext cx="359997" cy="435832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22" y="2684385"/>
            <a:ext cx="204019" cy="259897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8274921" y="1396138"/>
            <a:ext cx="194784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3600" dirty="0" smtClean="0"/>
              <a:t>Woche 2:</a:t>
            </a:r>
            <a:endParaRPr lang="de-DE" sz="3600" dirty="0"/>
          </a:p>
        </p:txBody>
      </p:sp>
      <p:sp>
        <p:nvSpPr>
          <p:cNvPr id="32" name="Textfeld 31"/>
          <p:cNvSpPr txBox="1"/>
          <p:nvPr/>
        </p:nvSpPr>
        <p:spPr>
          <a:xfrm>
            <a:off x="8274921" y="1382040"/>
            <a:ext cx="194784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3600" dirty="0" smtClean="0"/>
              <a:t>Woche 3:</a:t>
            </a:r>
            <a:endParaRPr lang="de-D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379145"/>
      </p:ext>
    </p:extLst>
  </p:cSld>
  <p:clrMapOvr>
    <a:masterClrMapping/>
  </p:clrMapOvr>
  <p:transition spd="med" advTm="12311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33151 -1.1111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76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50" grpId="0"/>
      <p:bldP spid="51" grpId="0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20</a:t>
            </a:fld>
            <a:endParaRPr lang="de-DE"/>
          </a:p>
        </p:txBody>
      </p:sp>
      <p:sp>
        <p:nvSpPr>
          <p:cNvPr id="2" name="Rechteck 1">
            <a:hlinkClick r:id="rId3" action="ppaction://hlinksldjump"/>
          </p:cNvPr>
          <p:cNvSpPr/>
          <p:nvPr/>
        </p:nvSpPr>
        <p:spPr>
          <a:xfrm>
            <a:off x="0" y="4769225"/>
            <a:ext cx="5038165" cy="2088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hlinkClick r:id="rId4" action="ppaction://hlinksldjump"/>
          </p:cNvPr>
          <p:cNvSpPr/>
          <p:nvPr/>
        </p:nvSpPr>
        <p:spPr>
          <a:xfrm>
            <a:off x="6687671" y="4769225"/>
            <a:ext cx="5504329" cy="208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40685" y="1297395"/>
                <a:ext cx="10610850" cy="2178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de-DE" sz="2800" cap="small" dirty="0" smtClean="0"/>
                  <a:t>Yaos Prinzip:</a:t>
                </a:r>
                <a:r>
                  <a:rPr lang="de-DE" sz="2800" dirty="0" smtClean="0"/>
                  <a:t>	Wähle beliebige Verteilung q über den Anfragesequenzen</a:t>
                </a:r>
              </a:p>
              <a:p>
                <a:pPr>
                  <a:lnSpc>
                    <a:spcPct val="125000"/>
                  </a:lnSpc>
                </a:pPr>
                <a:r>
                  <a:rPr lang="de-DE" sz="2800" dirty="0" smtClean="0"/>
                  <a:t>		Berechne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2800" i="1" cap="small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2800" cap="small" dirty="0">
                                <a:solidFill>
                                  <a:prstClr val="black"/>
                                </a:solidFill>
                              </a:rPr>
                              <m:t>alg</m:t>
                            </m:r>
                            <m:r>
                              <m:rPr>
                                <m:nor/>
                              </m:rPr>
                              <a:rPr lang="de-DE" sz="2800" i="1" baseline="-25000" dirty="0">
                                <a:solidFill>
                                  <a:prstClr val="black"/>
                                </a:solidFill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de-DE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2800" i="1" cap="small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2800" cap="small" dirty="0">
                                <a:solidFill>
                                  <a:prstClr val="black"/>
                                </a:solidFill>
                              </a:rPr>
                              <m:t>opt</m:t>
                            </m:r>
                            <m:d>
                              <m:dPr>
                                <m:ctrlPr>
                                  <a:rPr lang="de-DE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de-DE" sz="2800" dirty="0" smtClean="0"/>
                  <a:t> für alle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 dirty="0">
                        <a:solidFill>
                          <a:prstClr val="black"/>
                        </a:solidFill>
                      </a:rPr>
                      <m:t>alg</m:t>
                    </m:r>
                    <m:r>
                      <m:rPr>
                        <m:nor/>
                      </m:rPr>
                      <a:rPr lang="de-DE" sz="2800" i="1" baseline="-25000" dirty="0">
                        <a:solidFill>
                          <a:prstClr val="black"/>
                        </a:solidFill>
                      </a:rPr>
                      <m:t>i</m:t>
                    </m:r>
                  </m:oMath>
                </a14:m>
                <a:endParaRPr lang="de-DE" sz="2800" dirty="0" smtClean="0"/>
              </a:p>
              <a:p>
                <a:pPr>
                  <a:lnSpc>
                    <a:spcPct val="125000"/>
                  </a:lnSpc>
                </a:pPr>
                <a:r>
                  <a:rPr lang="de-DE" sz="2800" dirty="0"/>
                  <a:t>	</a:t>
                </a:r>
                <a:r>
                  <a:rPr lang="de-DE" sz="2800" dirty="0" smtClean="0"/>
                  <a:t>	Kleinster Wert ist untere Schranke für </a:t>
                </a:r>
                <a:r>
                  <a:rPr lang="de-DE" sz="2800" dirty="0" err="1" smtClean="0"/>
                  <a:t>Kompetitivität</a:t>
                </a:r>
                <a:endParaRPr lang="de-DE" sz="280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5" y="1297395"/>
                <a:ext cx="10610850" cy="2178802"/>
              </a:xfrm>
              <a:prstGeom prst="rect">
                <a:avLst/>
              </a:prstGeom>
              <a:blipFill rotWithShape="0">
                <a:blip r:embed="rId5"/>
                <a:stretch>
                  <a:fillRect l="-1206" b="-53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552492"/>
      </p:ext>
    </p:extLst>
  </p:cSld>
  <p:clrMapOvr>
    <a:masterClrMapping/>
  </p:clrMapOvr>
  <p:transition spd="slow" advTm="12195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21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78" y="1511299"/>
            <a:ext cx="5535860" cy="471170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298288"/>
                  </p:ext>
                </p:extLst>
              </p:nvPr>
            </p:nvGraphicFramePr>
            <p:xfrm>
              <a:off x="475293" y="1511299"/>
              <a:ext cx="4820608" cy="378846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05152"/>
                    <a:gridCol w="1205152"/>
                    <a:gridCol w="1205152"/>
                    <a:gridCol w="1205152"/>
                  </a:tblGrid>
                  <a:tr h="647701">
                    <a:tc rowSpan="2" gridSpan="2">
                      <a:txBody>
                        <a:bodyPr/>
                        <a:lstStyle/>
                        <a:p>
                          <a:r>
                            <a:rPr kumimoji="0" lang="de-DE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              </a:t>
                          </a:r>
                        </a:p>
                        <a:p>
                          <a:r>
                            <a:rPr kumimoji="0" lang="de-DE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                    </a:t>
                          </a:r>
                          <a:r>
                            <a:rPr kumimoji="0" lang="el-GR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548235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kumimoji="0" lang="de-DE" sz="2800" b="1" i="0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srgbClr val="548235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j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kumimoji="0" lang="de-DE" sz="2800" b="1" i="0" u="none" strike="noStrike" kern="1200" cap="small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          </a:t>
                          </a:r>
                          <a:r>
                            <a:rPr kumimoji="0" lang="de-DE" sz="2800" b="1" i="0" u="none" strike="noStrike" kern="1200" cap="small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alg</a:t>
                          </a:r>
                          <a:r>
                            <a:rPr kumimoji="0" lang="de-DE" sz="2800" b="1" i="0" u="none" strike="noStrike" kern="1200" cap="none" spc="0" normalizeH="0" baseline="-25000" noProof="0" dirty="0" err="1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endParaRPr lang="de-DE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de-DE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solidFill>
                                <a:srgbClr val="548235"/>
                              </a:solidFill>
                            </a:rPr>
                            <a:t>q</a:t>
                          </a:r>
                          <a:endParaRPr lang="de-DE" sz="2400" b="0" dirty="0">
                            <a:solidFill>
                              <a:srgbClr val="548235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solidFill>
                                <a:srgbClr val="548235"/>
                              </a:solidFill>
                            </a:rPr>
                            <a:t>1-q</a:t>
                          </a:r>
                          <a:endParaRPr lang="de-DE" sz="2400" b="0" dirty="0">
                            <a:solidFill>
                              <a:srgbClr val="54823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1257300">
                    <a:tc gridSpan="2" vMerge="1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de-DE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de-DE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941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cs typeface="Courier New" panose="02070309020205020404" pitchFamily="49" charset="0"/>
                            </a:rPr>
                            <a:t>p</a:t>
                          </a:r>
                          <a:endParaRPr lang="de-DE" sz="2400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≤ 1</a:t>
                          </a:r>
                          <a:endParaRPr lang="de-DE" sz="2400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8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9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830000"/>
                        </a:solidFill>
                      </a:tcPr>
                    </a:tc>
                  </a:tr>
                  <a:tr h="9417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F81B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1-p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F81B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≤ 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800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83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de-DE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9B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298288"/>
                  </p:ext>
                </p:extLst>
              </p:nvPr>
            </p:nvGraphicFramePr>
            <p:xfrm>
              <a:off x="475293" y="1511299"/>
              <a:ext cx="4820608" cy="378846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05152"/>
                    <a:gridCol w="1205152"/>
                    <a:gridCol w="1205152"/>
                    <a:gridCol w="1205152"/>
                  </a:tblGrid>
                  <a:tr h="647701">
                    <a:tc rowSpan="2" gridSpan="2">
                      <a:txBody>
                        <a:bodyPr/>
                        <a:lstStyle/>
                        <a:p>
                          <a:r>
                            <a:rPr kumimoji="0" lang="de-DE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              </a:t>
                          </a:r>
                        </a:p>
                        <a:p>
                          <a:r>
                            <a:rPr kumimoji="0" lang="de-DE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                    </a:t>
                          </a:r>
                          <a:r>
                            <a:rPr kumimoji="0" lang="el-GR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548235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kumimoji="0" lang="de-DE" sz="2800" b="1" i="0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srgbClr val="548235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j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kumimoji="0" lang="de-DE" sz="2800" b="1" i="0" u="none" strike="noStrike" kern="1200" cap="small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          </a:t>
                          </a:r>
                          <a:r>
                            <a:rPr kumimoji="0" lang="de-DE" sz="2800" b="1" i="0" u="none" strike="noStrike" kern="1200" cap="small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alg</a:t>
                          </a:r>
                          <a:r>
                            <a:rPr kumimoji="0" lang="de-DE" sz="2800" b="1" i="0" u="none" strike="noStrike" kern="1200" cap="none" spc="0" normalizeH="0" baseline="-25000" noProof="0" dirty="0" err="1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endParaRPr lang="de-DE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de-DE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solidFill>
                                <a:srgbClr val="548235"/>
                              </a:solidFill>
                            </a:rPr>
                            <a:t>q</a:t>
                          </a:r>
                          <a:endParaRPr lang="de-DE" sz="2400" b="0" dirty="0">
                            <a:solidFill>
                              <a:srgbClr val="548235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solidFill>
                                <a:srgbClr val="548235"/>
                              </a:solidFill>
                            </a:rPr>
                            <a:t>1-q</a:t>
                          </a:r>
                          <a:endParaRPr lang="de-DE" sz="2400" b="0" dirty="0">
                            <a:solidFill>
                              <a:srgbClr val="54823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1257300">
                    <a:tc gridSpan="2" vMerge="1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de-DE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de-DE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941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cs typeface="Courier New" panose="02070309020205020404" pitchFamily="49" charset="0"/>
                            </a:rPr>
                            <a:t>p</a:t>
                          </a:r>
                          <a:endParaRPr lang="de-DE" sz="2400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≤ 1</a:t>
                          </a:r>
                          <a:endParaRPr lang="de-DE" sz="2400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0000" t="-201935" r="-101515" b="-10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0000" t="-201935" r="-1515" b="-101290"/>
                          </a:stretch>
                        </a:blipFill>
                      </a:tcPr>
                    </a:tc>
                  </a:tr>
                  <a:tr h="9417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F81B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1-p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4F81BD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≤ 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0000" t="-301935" r="-10151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0000" t="-301935" r="-1515" b="-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2" y="2941534"/>
            <a:ext cx="312252" cy="37802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2" y="2298940"/>
            <a:ext cx="312252" cy="378029"/>
          </a:xfrm>
          <a:prstGeom prst="rect">
            <a:avLst/>
          </a:prstGeom>
        </p:spPr>
      </p:pic>
      <p:cxnSp>
        <p:nvCxnSpPr>
          <p:cNvPr id="15" name="Gerade Verbindung mit Pfeil 14"/>
          <p:cNvCxnSpPr>
            <a:stCxn id="14" idx="2"/>
            <a:endCxn id="13" idx="0"/>
          </p:cNvCxnSpPr>
          <p:nvPr/>
        </p:nvCxnSpPr>
        <p:spPr>
          <a:xfrm>
            <a:off x="3446598" y="2676969"/>
            <a:ext cx="0" cy="264565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549" y="2298940"/>
            <a:ext cx="312252" cy="378029"/>
          </a:xfrm>
          <a:prstGeom prst="rect">
            <a:avLst/>
          </a:prstGeom>
        </p:spPr>
      </p:pic>
      <p:cxnSp>
        <p:nvCxnSpPr>
          <p:cNvPr id="18" name="Gerade Verbindung mit Pfeil 17"/>
          <p:cNvCxnSpPr>
            <a:stCxn id="17" idx="2"/>
            <a:endCxn id="19" idx="0"/>
          </p:cNvCxnSpPr>
          <p:nvPr/>
        </p:nvCxnSpPr>
        <p:spPr>
          <a:xfrm>
            <a:off x="4647675" y="2676969"/>
            <a:ext cx="0" cy="264565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549" y="2941534"/>
            <a:ext cx="312252" cy="378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22835" y="5638801"/>
                <a:ext cx="5363712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⋅1+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⋅4</m:t>
                              </m:r>
                            </m:e>
                          </m:d>
                          <m:r>
                            <a:rPr lang="de-DE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de-DE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⋅2+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de-DE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⋅2)</m:t>
                          </m:r>
                        </m:num>
                        <m:den>
                          <m: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⋅1+</m:t>
                          </m:r>
                          <m:d>
                            <m:dPr>
                              <m:ctrlPr>
                                <a:rPr lang="de-DE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35" y="5638801"/>
                <a:ext cx="5363712" cy="5841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5" y="1262359"/>
            <a:ext cx="5335215" cy="520818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402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7935"/>
    </mc:Choice>
    <mc:Fallback>
      <p:transition advTm="137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Verallgemeinerungen von Yaos Prinzip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22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1150" y="1475715"/>
            <a:ext cx="1188085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cap="small" dirty="0" smtClean="0"/>
              <a:t>Frage:</a:t>
            </a:r>
            <a:r>
              <a:rPr lang="de-DE" sz="2800" dirty="0" smtClean="0"/>
              <a:t>			Was ist mit </a:t>
            </a:r>
            <a:r>
              <a:rPr lang="de-DE" sz="2800" b="1" dirty="0" smtClean="0"/>
              <a:t>unendlich</a:t>
            </a:r>
            <a:r>
              <a:rPr lang="de-DE" sz="2800" dirty="0" smtClean="0"/>
              <a:t> viele Algorithmen/Anfragesequenzen?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	</a:t>
            </a:r>
            <a:r>
              <a:rPr lang="de-DE" sz="2800" dirty="0" smtClean="0"/>
              <a:t>		→ Minimax-Theorem gilt nicht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1150" y="3101514"/>
                <a:ext cx="115697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2800" cap="small" dirty="0" smtClean="0"/>
                  <a:t>Möglichkeit 1:</a:t>
                </a:r>
                <a:r>
                  <a:rPr lang="de-DE" sz="2800" dirty="0" smtClean="0"/>
                  <a:t>	Verallgemeinerungen des Minimax-Theorems für:</a:t>
                </a:r>
              </a:p>
              <a:p>
                <a:pPr marL="3200400" lvl="6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de-DE" sz="2800" dirty="0" smtClean="0"/>
                  <a:t> stetig (in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800" dirty="0" smtClean="0"/>
                  <a:t> und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800" dirty="0" smtClean="0"/>
                  <a:t>!)</a:t>
                </a:r>
              </a:p>
              <a:p>
                <a:pPr marL="3200400" lvl="6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2800" dirty="0" smtClean="0"/>
                  <a:t>,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de-DE" sz="2800" dirty="0"/>
                  <a:t> </a:t>
                </a:r>
                <a:r>
                  <a:rPr lang="de-DE" sz="2800" dirty="0" smtClean="0"/>
                  <a:t>konkav in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800" dirty="0"/>
                  <a:t> </a:t>
                </a:r>
                <a:r>
                  <a:rPr lang="de-DE" sz="2800" dirty="0" smtClean="0"/>
                  <a:t>und konvex in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sz="2800" dirty="0" smtClean="0"/>
              </a:p>
              <a:p>
                <a:pPr marL="3200400" lvl="6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2800" dirty="0" smtClean="0"/>
                  <a:t>…</a:t>
                </a: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3101514"/>
                <a:ext cx="115697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054" b="-31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1150" y="3113945"/>
                <a:ext cx="11569700" cy="29839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2800" cap="small" dirty="0" smtClean="0"/>
                  <a:t>Möglichkeit 2:</a:t>
                </a:r>
                <a:r>
                  <a:rPr lang="de-DE" sz="2800" dirty="0" smtClean="0"/>
                  <a:t>	Anderer Beweis für Yaos Prinzip - führt zu: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800" dirty="0"/>
                  <a:t>	</a:t>
                </a:r>
                <a:r>
                  <a:rPr lang="de-DE" sz="2800" dirty="0" smtClean="0"/>
                  <a:t>			Wenn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b="1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2800" b="0" i="0" cap="small" smtClean="0">
                            <a:latin typeface="Cambria Math" panose="02040503050406030204" pitchFamily="18" charset="0"/>
                          </a:rPr>
                          <m:t>opt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=∞ </m:t>
                    </m:r>
                  </m:oMath>
                </a14:m>
                <a:endParaRPr lang="de-DE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de-DE" sz="2800" dirty="0"/>
                  <a:t>	</a:t>
                </a:r>
                <a:r>
                  <a:rPr lang="de-DE" sz="2800" dirty="0" smtClean="0"/>
                  <a:t>			Dann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</m:bar>
                      </m:e>
                      <m:sub>
                        <m:r>
                          <m:rPr>
                            <m:sty m:val="p"/>
                          </m:rPr>
                          <a:rPr lang="de-DE" sz="2800" b="0" i="0" cap="sm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obl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800" b="0" i="0" cap="sm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alg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limLow>
                      <m:limLow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  <m:r>
                          <a:rPr lang="de-DE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inf</m:t>
                        </m:r>
                      </m:e>
                      <m:lim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de-DE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2800" b="0" i="0" cap="small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alg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8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2800" b="0" i="0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opt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0" y="3113945"/>
                <a:ext cx="11569700" cy="2983958"/>
              </a:xfrm>
              <a:prstGeom prst="rect">
                <a:avLst/>
              </a:prstGeom>
              <a:blipFill rotWithShape="0">
                <a:blip r:embed="rId4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341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6"/>
    </mc:Choice>
    <mc:Fallback>
      <p:transition spd="slow" advTm="6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3</a:t>
            </a:fld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6569142" y="1394237"/>
            <a:ext cx="5359400" cy="5144676"/>
            <a:chOff x="6569142" y="1394237"/>
            <a:chExt cx="5359400" cy="5144676"/>
          </a:xfrm>
        </p:grpSpPr>
        <p:cxnSp>
          <p:nvCxnSpPr>
            <p:cNvPr id="26" name="Gerader Verbinder 25"/>
            <p:cNvCxnSpPr/>
            <p:nvPr/>
          </p:nvCxnSpPr>
          <p:spPr>
            <a:xfrm flipH="1">
              <a:off x="7200900" y="4878902"/>
              <a:ext cx="330200" cy="1660010"/>
            </a:xfrm>
            <a:prstGeom prst="line">
              <a:avLst/>
            </a:prstGeom>
            <a:ln w="762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11229393" y="4899667"/>
              <a:ext cx="431800" cy="1639246"/>
            </a:xfrm>
            <a:prstGeom prst="line">
              <a:avLst/>
            </a:prstGeom>
            <a:ln w="762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6569142" y="2095318"/>
              <a:ext cx="53594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274921" y="1394237"/>
              <a:ext cx="19478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/>
                <a:t>Woche 3:</a:t>
              </a:r>
              <a:endParaRPr lang="de-DE" sz="3600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2151801" y="1575141"/>
            <a:ext cx="1176640" cy="3449603"/>
            <a:chOff x="2151801" y="1575141"/>
            <a:chExt cx="1176640" cy="3449603"/>
          </a:xfrm>
        </p:grpSpPr>
        <p:cxnSp>
          <p:nvCxnSpPr>
            <p:cNvPr id="29" name="Gerade Verbindung mit Pfeil 28"/>
            <p:cNvCxnSpPr>
              <a:stCxn id="78" idx="2"/>
              <a:endCxn id="90" idx="0"/>
            </p:cNvCxnSpPr>
            <p:nvPr/>
          </p:nvCxnSpPr>
          <p:spPr>
            <a:xfrm>
              <a:off x="2332797" y="2314688"/>
              <a:ext cx="893635" cy="369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79" idx="2"/>
              <a:endCxn id="83" idx="0"/>
            </p:cNvCxnSpPr>
            <p:nvPr/>
          </p:nvCxnSpPr>
          <p:spPr>
            <a:xfrm flipH="1">
              <a:off x="2553223" y="3647090"/>
              <a:ext cx="195243" cy="396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90" idx="2"/>
              <a:endCxn id="79" idx="0"/>
            </p:cNvCxnSpPr>
            <p:nvPr/>
          </p:nvCxnSpPr>
          <p:spPr>
            <a:xfrm flipH="1">
              <a:off x="2748466" y="2944282"/>
              <a:ext cx="477966" cy="2669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83" idx="2"/>
              <a:endCxn id="84" idx="0"/>
            </p:cNvCxnSpPr>
            <p:nvPr/>
          </p:nvCxnSpPr>
          <p:spPr>
            <a:xfrm>
              <a:off x="2553223" y="4246160"/>
              <a:ext cx="15244" cy="342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/>
            <p:cNvCxnSpPr>
              <a:endCxn id="78" idx="0"/>
            </p:cNvCxnSpPr>
            <p:nvPr/>
          </p:nvCxnSpPr>
          <p:spPr>
            <a:xfrm>
              <a:off x="2332797" y="1575141"/>
              <a:ext cx="0" cy="301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801" y="1876442"/>
              <a:ext cx="361991" cy="438246"/>
            </a:xfrm>
            <a:prstGeom prst="rect">
              <a:avLst/>
            </a:prstGeom>
          </p:spPr>
        </p:pic>
        <p:pic>
          <p:nvPicPr>
            <p:cNvPr id="79" name="Grafik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467" y="3211258"/>
              <a:ext cx="359997" cy="435832"/>
            </a:xfrm>
            <a:prstGeom prst="rect">
              <a:avLst/>
            </a:prstGeom>
          </p:spPr>
        </p:pic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869" y="4043369"/>
              <a:ext cx="196708" cy="202791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468" y="4588912"/>
              <a:ext cx="359997" cy="435832"/>
            </a:xfrm>
            <a:prstGeom prst="rect">
              <a:avLst/>
            </a:prstGeom>
          </p:spPr>
        </p:pic>
        <p:pic>
          <p:nvPicPr>
            <p:cNvPr id="90" name="Grafik 8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422" y="2684385"/>
              <a:ext cx="204019" cy="259897"/>
            </a:xfrm>
            <a:prstGeom prst="rect">
              <a:avLst/>
            </a:prstGeom>
          </p:spPr>
        </p:pic>
      </p:grpSp>
      <p:sp>
        <p:nvSpPr>
          <p:cNvPr id="31" name="Textfeld 30"/>
          <p:cNvSpPr txBox="1"/>
          <p:nvPr/>
        </p:nvSpPr>
        <p:spPr>
          <a:xfrm>
            <a:off x="41884" y="1871868"/>
            <a:ext cx="133068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1: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2337" y="3224176"/>
            <a:ext cx="1330685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2: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6774" y="4685909"/>
            <a:ext cx="1330685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3: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733" y="5725783"/>
            <a:ext cx="1293239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Ergebnis:</a:t>
            </a: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3" y="5570287"/>
            <a:ext cx="579806" cy="808655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2062648" y="5689022"/>
            <a:ext cx="64504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2400" dirty="0" smtClean="0"/>
              <a:t>von</a:t>
            </a:r>
            <a:endParaRPr lang="de-DE" sz="2400" dirty="0"/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92" y="5572740"/>
            <a:ext cx="567850" cy="791981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56" y="5570287"/>
            <a:ext cx="569609" cy="794433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20" y="5570287"/>
            <a:ext cx="567533" cy="7915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569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127"/>
    </mc:Choice>
    <mc:Fallback>
      <p:transition advClick="0" advTm="40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16289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4</a:t>
            </a:fld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1937110" y="1565555"/>
            <a:ext cx="4782220" cy="3026050"/>
            <a:chOff x="1937110" y="1565555"/>
            <a:chExt cx="4782220" cy="3026050"/>
          </a:xfrm>
        </p:grpSpPr>
        <p:cxnSp>
          <p:nvCxnSpPr>
            <p:cNvPr id="16" name="Gerade Verbindung mit Pfeil 15"/>
            <p:cNvCxnSpPr>
              <a:stCxn id="4" idx="2"/>
              <a:endCxn id="62" idx="0"/>
            </p:cNvCxnSpPr>
            <p:nvPr/>
          </p:nvCxnSpPr>
          <p:spPr>
            <a:xfrm>
              <a:off x="4320210" y="2305102"/>
              <a:ext cx="893635" cy="369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stCxn id="4" idx="2"/>
              <a:endCxn id="11" idx="0"/>
            </p:cNvCxnSpPr>
            <p:nvPr/>
          </p:nvCxnSpPr>
          <p:spPr>
            <a:xfrm flipH="1">
              <a:off x="3450984" y="2305102"/>
              <a:ext cx="869226" cy="398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1" idx="2"/>
              <a:endCxn id="65" idx="0"/>
            </p:cNvCxnSpPr>
            <p:nvPr/>
          </p:nvCxnSpPr>
          <p:spPr>
            <a:xfrm>
              <a:off x="3450984" y="2906144"/>
              <a:ext cx="407511" cy="295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stCxn id="11" idx="2"/>
              <a:endCxn id="63" idx="0"/>
            </p:cNvCxnSpPr>
            <p:nvPr/>
          </p:nvCxnSpPr>
          <p:spPr>
            <a:xfrm flipH="1">
              <a:off x="2980709" y="2906144"/>
              <a:ext cx="470275" cy="295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stCxn id="63" idx="2"/>
              <a:endCxn id="64" idx="0"/>
            </p:cNvCxnSpPr>
            <p:nvPr/>
          </p:nvCxnSpPr>
          <p:spPr>
            <a:xfrm>
              <a:off x="2980709" y="3637504"/>
              <a:ext cx="3189" cy="3438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65" idx="2"/>
              <a:endCxn id="71" idx="0"/>
            </p:cNvCxnSpPr>
            <p:nvPr/>
          </p:nvCxnSpPr>
          <p:spPr>
            <a:xfrm>
              <a:off x="3858495" y="3637504"/>
              <a:ext cx="5310" cy="388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stCxn id="5" idx="2"/>
              <a:endCxn id="12" idx="0"/>
            </p:cNvCxnSpPr>
            <p:nvPr/>
          </p:nvCxnSpPr>
          <p:spPr>
            <a:xfrm>
              <a:off x="4735879" y="3637504"/>
              <a:ext cx="233463" cy="380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5" idx="2"/>
              <a:endCxn id="41" idx="0"/>
            </p:cNvCxnSpPr>
            <p:nvPr/>
          </p:nvCxnSpPr>
          <p:spPr>
            <a:xfrm flipH="1">
              <a:off x="4540636" y="3637504"/>
              <a:ext cx="195243" cy="396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62" idx="2"/>
              <a:endCxn id="5" idx="0"/>
            </p:cNvCxnSpPr>
            <p:nvPr/>
          </p:nvCxnSpPr>
          <p:spPr>
            <a:xfrm flipH="1">
              <a:off x="4735879" y="2934696"/>
              <a:ext cx="477966" cy="2669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2" idx="2"/>
              <a:endCxn id="38" idx="0"/>
            </p:cNvCxnSpPr>
            <p:nvPr/>
          </p:nvCxnSpPr>
          <p:spPr>
            <a:xfrm>
              <a:off x="5213845" y="2934696"/>
              <a:ext cx="399419" cy="2669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8" idx="2"/>
              <a:endCxn id="61" idx="0"/>
            </p:cNvCxnSpPr>
            <p:nvPr/>
          </p:nvCxnSpPr>
          <p:spPr>
            <a:xfrm flipH="1">
              <a:off x="5456483" y="3637504"/>
              <a:ext cx="156781" cy="409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/>
            <p:cNvCxnSpPr>
              <a:stCxn id="38" idx="2"/>
              <a:endCxn id="60" idx="0"/>
            </p:cNvCxnSpPr>
            <p:nvPr/>
          </p:nvCxnSpPr>
          <p:spPr>
            <a:xfrm>
              <a:off x="5613264" y="3637504"/>
              <a:ext cx="239856" cy="380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64" idx="2"/>
              <a:endCxn id="68" idx="0"/>
            </p:cNvCxnSpPr>
            <p:nvPr/>
          </p:nvCxnSpPr>
          <p:spPr>
            <a:xfrm flipH="1">
              <a:off x="2982107" y="4241255"/>
              <a:ext cx="1791" cy="3380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>
              <a:stCxn id="71" idx="2"/>
              <a:endCxn id="70" idx="0"/>
            </p:cNvCxnSpPr>
            <p:nvPr/>
          </p:nvCxnSpPr>
          <p:spPr>
            <a:xfrm flipH="1">
              <a:off x="3858495" y="4285693"/>
              <a:ext cx="5310" cy="305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41" idx="2"/>
              <a:endCxn id="43" idx="0"/>
            </p:cNvCxnSpPr>
            <p:nvPr/>
          </p:nvCxnSpPr>
          <p:spPr>
            <a:xfrm>
              <a:off x="4540636" y="4236574"/>
              <a:ext cx="15244" cy="342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stCxn id="12" idx="2"/>
              <a:endCxn id="46" idx="0"/>
            </p:cNvCxnSpPr>
            <p:nvPr/>
          </p:nvCxnSpPr>
          <p:spPr>
            <a:xfrm>
              <a:off x="4969342" y="4277954"/>
              <a:ext cx="34189" cy="3013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61" idx="2"/>
              <a:endCxn id="48" idx="0"/>
            </p:cNvCxnSpPr>
            <p:nvPr/>
          </p:nvCxnSpPr>
          <p:spPr>
            <a:xfrm flipH="1">
              <a:off x="5451182" y="4249399"/>
              <a:ext cx="5301" cy="329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/>
            <p:cNvCxnSpPr>
              <a:stCxn id="60" idx="2"/>
              <a:endCxn id="59" idx="0"/>
            </p:cNvCxnSpPr>
            <p:nvPr/>
          </p:nvCxnSpPr>
          <p:spPr>
            <a:xfrm>
              <a:off x="5853120" y="4277953"/>
              <a:ext cx="45713" cy="30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endCxn id="4" idx="0"/>
            </p:cNvCxnSpPr>
            <p:nvPr/>
          </p:nvCxnSpPr>
          <p:spPr>
            <a:xfrm>
              <a:off x="4320210" y="1565555"/>
              <a:ext cx="0" cy="301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/>
            <p:cNvCxnSpPr>
              <a:endCxn id="133" idx="0"/>
            </p:cNvCxnSpPr>
            <p:nvPr/>
          </p:nvCxnSpPr>
          <p:spPr>
            <a:xfrm flipH="1">
              <a:off x="2117109" y="1571328"/>
              <a:ext cx="2203100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endCxn id="134" idx="0"/>
            </p:cNvCxnSpPr>
            <p:nvPr/>
          </p:nvCxnSpPr>
          <p:spPr>
            <a:xfrm>
              <a:off x="4318789" y="1569614"/>
              <a:ext cx="2200682" cy="298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/>
            <p:cNvCxnSpPr>
              <a:stCxn id="133" idx="2"/>
            </p:cNvCxnSpPr>
            <p:nvPr/>
          </p:nvCxnSpPr>
          <p:spPr>
            <a:xfrm flipH="1">
              <a:off x="1937110" y="2305102"/>
              <a:ext cx="179999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>
              <a:stCxn id="133" idx="2"/>
            </p:cNvCxnSpPr>
            <p:nvPr/>
          </p:nvCxnSpPr>
          <p:spPr>
            <a:xfrm>
              <a:off x="2117109" y="2305102"/>
              <a:ext cx="179998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>
              <a:stCxn id="134" idx="2"/>
            </p:cNvCxnSpPr>
            <p:nvPr/>
          </p:nvCxnSpPr>
          <p:spPr>
            <a:xfrm flipH="1">
              <a:off x="6349404" y="2303895"/>
              <a:ext cx="170067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/>
            <p:cNvCxnSpPr>
              <a:stCxn id="134" idx="2"/>
            </p:cNvCxnSpPr>
            <p:nvPr/>
          </p:nvCxnSpPr>
          <p:spPr>
            <a:xfrm>
              <a:off x="6519471" y="2303895"/>
              <a:ext cx="199859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1937110" y="1866856"/>
            <a:ext cx="4762359" cy="3160581"/>
            <a:chOff x="1937110" y="1866856"/>
            <a:chExt cx="4762359" cy="316058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14" y="1866856"/>
              <a:ext cx="361991" cy="43824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880" y="3201672"/>
              <a:ext cx="359997" cy="43583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630" y="2703353"/>
              <a:ext cx="196708" cy="202791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332" y="4018057"/>
              <a:ext cx="204019" cy="259897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265" y="3201672"/>
              <a:ext cx="359997" cy="435832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82" y="4033783"/>
              <a:ext cx="196708" cy="202791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881" y="4579326"/>
              <a:ext cx="359997" cy="435832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532" y="4579326"/>
              <a:ext cx="359997" cy="435832"/>
            </a:xfrm>
            <a:prstGeom prst="rect">
              <a:avLst/>
            </a:prstGeom>
          </p:spPr>
        </p:pic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183" y="4579326"/>
              <a:ext cx="359997" cy="435832"/>
            </a:xfrm>
            <a:prstGeom prst="rect">
              <a:avLst/>
            </a:prstGeom>
          </p:spPr>
        </p:pic>
        <p:pic>
          <p:nvPicPr>
            <p:cNvPr id="59" name="Grafik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834" y="4579326"/>
              <a:ext cx="359997" cy="435832"/>
            </a:xfrm>
            <a:prstGeom prst="rect">
              <a:avLst/>
            </a:prstGeom>
          </p:spPr>
        </p:pic>
        <p:pic>
          <p:nvPicPr>
            <p:cNvPr id="60" name="Grafik 59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110" y="4018056"/>
              <a:ext cx="204019" cy="259897"/>
            </a:xfrm>
            <a:prstGeom prst="rect">
              <a:avLst/>
            </a:prstGeom>
          </p:spPr>
        </p:pic>
        <p:pic>
          <p:nvPicPr>
            <p:cNvPr id="61" name="Grafik 60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129" y="4046608"/>
              <a:ext cx="196708" cy="202791"/>
            </a:xfrm>
            <a:prstGeom prst="rect">
              <a:avLst/>
            </a:prstGeom>
          </p:spPr>
        </p:pic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835" y="2674799"/>
              <a:ext cx="204019" cy="259897"/>
            </a:xfrm>
            <a:prstGeom prst="rect">
              <a:avLst/>
            </a:prstGeom>
          </p:spPr>
        </p:pic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710" y="3201672"/>
              <a:ext cx="359997" cy="435832"/>
            </a:xfrm>
            <a:prstGeom prst="rect">
              <a:avLst/>
            </a:prstGeom>
          </p:spPr>
        </p:pic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888" y="3981358"/>
              <a:ext cx="204019" cy="259897"/>
            </a:xfrm>
            <a:prstGeom prst="rect">
              <a:avLst/>
            </a:prstGeom>
          </p:spPr>
        </p:pic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496" y="3201672"/>
              <a:ext cx="359997" cy="435832"/>
            </a:xfrm>
            <a:prstGeom prst="rect">
              <a:avLst/>
            </a:prstGeom>
          </p:spPr>
        </p:pic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108" y="4579326"/>
              <a:ext cx="359997" cy="435832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496" y="4591605"/>
              <a:ext cx="359997" cy="435832"/>
            </a:xfrm>
            <a:prstGeom prst="rect">
              <a:avLst/>
            </a:prstGeom>
          </p:spPr>
        </p:pic>
        <p:pic>
          <p:nvPicPr>
            <p:cNvPr id="71" name="Grafik 70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1795" y="4025796"/>
              <a:ext cx="204019" cy="259897"/>
            </a:xfrm>
            <a:prstGeom prst="rect">
              <a:avLst/>
            </a:prstGeom>
          </p:spPr>
        </p:pic>
        <p:pic>
          <p:nvPicPr>
            <p:cNvPr id="133" name="Grafik 1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110" y="1869270"/>
              <a:ext cx="359997" cy="435832"/>
            </a:xfrm>
            <a:prstGeom prst="rect">
              <a:avLst/>
            </a:prstGeom>
          </p:spPr>
        </p:pic>
        <p:pic>
          <p:nvPicPr>
            <p:cNvPr id="134" name="Grafik 1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472" y="1868063"/>
              <a:ext cx="359997" cy="435832"/>
            </a:xfrm>
            <a:prstGeom prst="rect">
              <a:avLst/>
            </a:prstGeom>
          </p:spPr>
        </p:pic>
      </p:grpSp>
      <p:grpSp>
        <p:nvGrpSpPr>
          <p:cNvPr id="44" name="Gruppieren 43"/>
          <p:cNvGrpSpPr/>
          <p:nvPr/>
        </p:nvGrpSpPr>
        <p:grpSpPr>
          <a:xfrm>
            <a:off x="1917249" y="2295908"/>
            <a:ext cx="4782220" cy="1737875"/>
            <a:chOff x="1917249" y="2295908"/>
            <a:chExt cx="4782220" cy="1737875"/>
          </a:xfrm>
        </p:grpSpPr>
        <p:cxnSp>
          <p:nvCxnSpPr>
            <p:cNvPr id="74" name="Gerade Verbindung mit Pfeil 73"/>
            <p:cNvCxnSpPr>
              <a:endCxn id="62" idx="0"/>
            </p:cNvCxnSpPr>
            <p:nvPr/>
          </p:nvCxnSpPr>
          <p:spPr>
            <a:xfrm>
              <a:off x="4300349" y="2297115"/>
              <a:ext cx="913496" cy="377684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endCxn id="64" idx="0"/>
            </p:cNvCxnSpPr>
            <p:nvPr/>
          </p:nvCxnSpPr>
          <p:spPr>
            <a:xfrm>
              <a:off x="2960848" y="3629517"/>
              <a:ext cx="23050" cy="351841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endCxn id="71" idx="0"/>
            </p:cNvCxnSpPr>
            <p:nvPr/>
          </p:nvCxnSpPr>
          <p:spPr>
            <a:xfrm>
              <a:off x="3838634" y="3629517"/>
              <a:ext cx="25171" cy="39627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>
              <a:endCxn id="41" idx="0"/>
            </p:cNvCxnSpPr>
            <p:nvPr/>
          </p:nvCxnSpPr>
          <p:spPr>
            <a:xfrm flipH="1">
              <a:off x="4540636" y="3629517"/>
              <a:ext cx="175383" cy="404266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endCxn id="60" idx="0"/>
            </p:cNvCxnSpPr>
            <p:nvPr/>
          </p:nvCxnSpPr>
          <p:spPr>
            <a:xfrm>
              <a:off x="5593403" y="3629517"/>
              <a:ext cx="259717" cy="38853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>
              <a:off x="1917249" y="2297115"/>
              <a:ext cx="179999" cy="297942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121"/>
            <p:cNvCxnSpPr/>
            <p:nvPr/>
          </p:nvCxnSpPr>
          <p:spPr>
            <a:xfrm>
              <a:off x="6499610" y="2295908"/>
              <a:ext cx="199859" cy="297942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2975020" y="1565555"/>
            <a:ext cx="2233136" cy="3013771"/>
            <a:chOff x="2149254" y="1565555"/>
            <a:chExt cx="2233136" cy="3013771"/>
          </a:xfrm>
        </p:grpSpPr>
        <p:cxnSp>
          <p:nvCxnSpPr>
            <p:cNvPr id="129" name="Gerade Verbindung mit Pfeil 128"/>
            <p:cNvCxnSpPr/>
            <p:nvPr/>
          </p:nvCxnSpPr>
          <p:spPr>
            <a:xfrm flipH="1">
              <a:off x="2149254" y="2906144"/>
              <a:ext cx="470275" cy="295528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/>
            <p:cNvCxnSpPr/>
            <p:nvPr/>
          </p:nvCxnSpPr>
          <p:spPr>
            <a:xfrm flipH="1">
              <a:off x="3904424" y="2934696"/>
              <a:ext cx="477966" cy="266976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stCxn id="64" idx="2"/>
              <a:endCxn id="68" idx="0"/>
            </p:cNvCxnSpPr>
            <p:nvPr/>
          </p:nvCxnSpPr>
          <p:spPr>
            <a:xfrm flipH="1">
              <a:off x="2156341" y="4241255"/>
              <a:ext cx="1791" cy="338071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/>
            <p:nvPr/>
          </p:nvCxnSpPr>
          <p:spPr>
            <a:xfrm>
              <a:off x="3709181" y="4236574"/>
              <a:ext cx="15244" cy="342752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/>
            <p:nvPr/>
          </p:nvCxnSpPr>
          <p:spPr>
            <a:xfrm>
              <a:off x="4137887" y="4277954"/>
              <a:ext cx="34189" cy="301372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/>
            <p:nvPr/>
          </p:nvCxnSpPr>
          <p:spPr>
            <a:xfrm>
              <a:off x="3488755" y="1565555"/>
              <a:ext cx="0" cy="301301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feld 82"/>
          <p:cNvSpPr txBox="1"/>
          <p:nvPr/>
        </p:nvSpPr>
        <p:spPr>
          <a:xfrm>
            <a:off x="41884" y="1871868"/>
            <a:ext cx="133068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1: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52337" y="3224176"/>
            <a:ext cx="1330685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2: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56774" y="4685909"/>
            <a:ext cx="1330685" cy="461665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de-DE" sz="2400" cap="small" dirty="0"/>
              <a:t>Woche 3: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699075" y="3987789"/>
            <a:ext cx="396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006600"/>
                </a:solidFill>
              </a:rPr>
              <a:t>Strategie der Professoren:</a:t>
            </a:r>
            <a:endParaRPr lang="de-DE" sz="2800" dirty="0">
              <a:solidFill>
                <a:srgbClr val="006600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7699075" y="1343636"/>
            <a:ext cx="396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Strategie der Studenten: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5" name="Gruppieren 94"/>
          <p:cNvGrpSpPr/>
          <p:nvPr/>
        </p:nvGrpSpPr>
        <p:grpSpPr>
          <a:xfrm>
            <a:off x="2800710" y="1565555"/>
            <a:ext cx="2407446" cy="3449603"/>
            <a:chOff x="2800710" y="1565555"/>
            <a:chExt cx="2407446" cy="3449603"/>
          </a:xfrm>
        </p:grpSpPr>
        <p:pic>
          <p:nvPicPr>
            <p:cNvPr id="96" name="Grafik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14" y="1866856"/>
              <a:ext cx="361991" cy="438246"/>
            </a:xfrm>
            <a:prstGeom prst="rect">
              <a:avLst/>
            </a:prstGeom>
          </p:spPr>
        </p:pic>
        <p:pic>
          <p:nvPicPr>
            <p:cNvPr id="98" name="Grafik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880" y="3201672"/>
              <a:ext cx="359997" cy="435832"/>
            </a:xfrm>
            <a:prstGeom prst="rect">
              <a:avLst/>
            </a:prstGeom>
          </p:spPr>
        </p:pic>
        <p:pic>
          <p:nvPicPr>
            <p:cNvPr id="102" name="Grafik 10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881" y="4579326"/>
              <a:ext cx="359997" cy="435832"/>
            </a:xfrm>
            <a:prstGeom prst="rect">
              <a:avLst/>
            </a:prstGeom>
          </p:spPr>
        </p:pic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532" y="4579326"/>
              <a:ext cx="359997" cy="435832"/>
            </a:xfrm>
            <a:prstGeom prst="rect">
              <a:avLst/>
            </a:prstGeom>
          </p:spPr>
        </p:pic>
        <p:pic>
          <p:nvPicPr>
            <p:cNvPr id="108" name="Grafik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710" y="3201672"/>
              <a:ext cx="359997" cy="435832"/>
            </a:xfrm>
            <a:prstGeom prst="rect">
              <a:avLst/>
            </a:prstGeom>
          </p:spPr>
        </p:pic>
        <p:pic>
          <p:nvPicPr>
            <p:cNvPr id="113" name="Grafik 1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538" y="4571178"/>
              <a:ext cx="359997" cy="435832"/>
            </a:xfrm>
            <a:prstGeom prst="rect">
              <a:avLst/>
            </a:prstGeom>
          </p:spPr>
        </p:pic>
        <p:grpSp>
          <p:nvGrpSpPr>
            <p:cNvPr id="123" name="Gruppieren 122"/>
            <p:cNvGrpSpPr/>
            <p:nvPr/>
          </p:nvGrpSpPr>
          <p:grpSpPr>
            <a:xfrm>
              <a:off x="2975020" y="1565555"/>
              <a:ext cx="2233136" cy="3013771"/>
              <a:chOff x="2149254" y="1565555"/>
              <a:chExt cx="2233136" cy="3013771"/>
            </a:xfrm>
          </p:grpSpPr>
          <p:cxnSp>
            <p:nvCxnSpPr>
              <p:cNvPr id="125" name="Gerade Verbindung mit Pfeil 124"/>
              <p:cNvCxnSpPr/>
              <p:nvPr/>
            </p:nvCxnSpPr>
            <p:spPr>
              <a:xfrm flipH="1">
                <a:off x="2149254" y="2906144"/>
                <a:ext cx="470275" cy="295528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/>
              <p:cNvCxnSpPr/>
              <p:nvPr/>
            </p:nvCxnSpPr>
            <p:spPr>
              <a:xfrm flipH="1">
                <a:off x="3904424" y="2934696"/>
                <a:ext cx="477966" cy="266976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/>
              <p:cNvCxnSpPr>
                <a:stCxn id="64" idx="2"/>
                <a:endCxn id="113" idx="0"/>
              </p:cNvCxnSpPr>
              <p:nvPr/>
            </p:nvCxnSpPr>
            <p:spPr>
              <a:xfrm>
                <a:off x="2158132" y="4241255"/>
                <a:ext cx="639" cy="329923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mit Pfeil 135"/>
              <p:cNvCxnSpPr/>
              <p:nvPr/>
            </p:nvCxnSpPr>
            <p:spPr>
              <a:xfrm>
                <a:off x="3709181" y="4236574"/>
                <a:ext cx="15244" cy="342752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mit Pfeil 136"/>
              <p:cNvCxnSpPr/>
              <p:nvPr/>
            </p:nvCxnSpPr>
            <p:spPr>
              <a:xfrm>
                <a:off x="4137887" y="4277954"/>
                <a:ext cx="34189" cy="301372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>
                <a:off x="3488755" y="1565555"/>
                <a:ext cx="0" cy="301301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1917249" y="2295908"/>
            <a:ext cx="4802081" cy="1982046"/>
            <a:chOff x="1917249" y="2295908"/>
            <a:chExt cx="4802081" cy="1982046"/>
          </a:xfrm>
        </p:grpSpPr>
        <p:cxnSp>
          <p:nvCxnSpPr>
            <p:cNvPr id="151" name="Gerade Verbindung mit Pfeil 150"/>
            <p:cNvCxnSpPr>
              <a:endCxn id="177" idx="0"/>
            </p:cNvCxnSpPr>
            <p:nvPr/>
          </p:nvCxnSpPr>
          <p:spPr>
            <a:xfrm>
              <a:off x="4320210" y="2305102"/>
              <a:ext cx="893635" cy="369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endCxn id="172" idx="0"/>
            </p:cNvCxnSpPr>
            <p:nvPr/>
          </p:nvCxnSpPr>
          <p:spPr>
            <a:xfrm flipH="1">
              <a:off x="3450984" y="2305102"/>
              <a:ext cx="869226" cy="398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/>
            <p:cNvCxnSpPr>
              <a:stCxn id="63" idx="2"/>
              <a:endCxn id="178" idx="0"/>
            </p:cNvCxnSpPr>
            <p:nvPr/>
          </p:nvCxnSpPr>
          <p:spPr>
            <a:xfrm flipH="1">
              <a:off x="2978209" y="3637504"/>
              <a:ext cx="2500" cy="3438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>
              <a:endCxn id="180" idx="0"/>
            </p:cNvCxnSpPr>
            <p:nvPr/>
          </p:nvCxnSpPr>
          <p:spPr>
            <a:xfrm>
              <a:off x="3858495" y="3637504"/>
              <a:ext cx="9270" cy="378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/>
            <p:cNvCxnSpPr>
              <a:endCxn id="173" idx="0"/>
            </p:cNvCxnSpPr>
            <p:nvPr/>
          </p:nvCxnSpPr>
          <p:spPr>
            <a:xfrm>
              <a:off x="4735879" y="3637504"/>
              <a:ext cx="233463" cy="380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/>
            <p:cNvCxnSpPr>
              <a:endCxn id="174" idx="0"/>
            </p:cNvCxnSpPr>
            <p:nvPr/>
          </p:nvCxnSpPr>
          <p:spPr>
            <a:xfrm flipH="1">
              <a:off x="4540636" y="3637504"/>
              <a:ext cx="195243" cy="396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/>
            <p:cNvCxnSpPr>
              <a:endCxn id="176" idx="0"/>
            </p:cNvCxnSpPr>
            <p:nvPr/>
          </p:nvCxnSpPr>
          <p:spPr>
            <a:xfrm flipH="1">
              <a:off x="5456483" y="3637504"/>
              <a:ext cx="156781" cy="409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/>
            <p:cNvCxnSpPr>
              <a:endCxn id="175" idx="0"/>
            </p:cNvCxnSpPr>
            <p:nvPr/>
          </p:nvCxnSpPr>
          <p:spPr>
            <a:xfrm>
              <a:off x="5613264" y="3637504"/>
              <a:ext cx="239856" cy="380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 flipH="1">
              <a:off x="1937110" y="2305102"/>
              <a:ext cx="179999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/>
            <p:cNvCxnSpPr/>
            <p:nvPr/>
          </p:nvCxnSpPr>
          <p:spPr>
            <a:xfrm>
              <a:off x="2117109" y="2305102"/>
              <a:ext cx="179998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/>
            <p:cNvCxnSpPr/>
            <p:nvPr/>
          </p:nvCxnSpPr>
          <p:spPr>
            <a:xfrm flipH="1">
              <a:off x="6349404" y="2303895"/>
              <a:ext cx="170067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>
              <a:off x="6519471" y="2303895"/>
              <a:ext cx="199859" cy="2979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2" name="Grafik 171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630" y="2703353"/>
              <a:ext cx="196708" cy="202791"/>
            </a:xfrm>
            <a:prstGeom prst="rect">
              <a:avLst/>
            </a:prstGeom>
          </p:spPr>
        </p:pic>
        <p:pic>
          <p:nvPicPr>
            <p:cNvPr id="173" name="Grafik 172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332" y="4018057"/>
              <a:ext cx="204019" cy="259897"/>
            </a:xfrm>
            <a:prstGeom prst="rect">
              <a:avLst/>
            </a:prstGeom>
          </p:spPr>
        </p:pic>
        <p:pic>
          <p:nvPicPr>
            <p:cNvPr id="174" name="Grafik 173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82" y="4033783"/>
              <a:ext cx="196708" cy="202791"/>
            </a:xfrm>
            <a:prstGeom prst="rect">
              <a:avLst/>
            </a:prstGeom>
          </p:spPr>
        </p:pic>
        <p:pic>
          <p:nvPicPr>
            <p:cNvPr id="175" name="Grafik 174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110" y="4018056"/>
              <a:ext cx="204019" cy="259897"/>
            </a:xfrm>
            <a:prstGeom prst="rect">
              <a:avLst/>
            </a:prstGeom>
          </p:spPr>
        </p:pic>
        <p:pic>
          <p:nvPicPr>
            <p:cNvPr id="176" name="Grafik 175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129" y="4046608"/>
              <a:ext cx="196708" cy="202791"/>
            </a:xfrm>
            <a:prstGeom prst="rect">
              <a:avLst/>
            </a:prstGeom>
          </p:spPr>
        </p:pic>
        <p:pic>
          <p:nvPicPr>
            <p:cNvPr id="177" name="Grafik 176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835" y="2674799"/>
              <a:ext cx="204019" cy="259897"/>
            </a:xfrm>
            <a:prstGeom prst="rect">
              <a:avLst/>
            </a:prstGeom>
          </p:spPr>
        </p:pic>
        <p:pic>
          <p:nvPicPr>
            <p:cNvPr id="178" name="Grafik 177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199" y="3981358"/>
              <a:ext cx="204019" cy="259897"/>
            </a:xfrm>
            <a:prstGeom prst="rect">
              <a:avLst/>
            </a:prstGeom>
          </p:spPr>
        </p:pic>
        <p:pic>
          <p:nvPicPr>
            <p:cNvPr id="180" name="Grafik 179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55" y="4015854"/>
              <a:ext cx="204019" cy="259897"/>
            </a:xfrm>
            <a:prstGeom prst="rect">
              <a:avLst/>
            </a:prstGeom>
          </p:spPr>
        </p:pic>
        <p:cxnSp>
          <p:nvCxnSpPr>
            <p:cNvPr id="182" name="Gerade Verbindung mit Pfeil 181"/>
            <p:cNvCxnSpPr/>
            <p:nvPr/>
          </p:nvCxnSpPr>
          <p:spPr>
            <a:xfrm>
              <a:off x="4300349" y="2297115"/>
              <a:ext cx="893635" cy="369697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mit Pfeil 182"/>
            <p:cNvCxnSpPr>
              <a:stCxn id="63" idx="2"/>
              <a:endCxn id="178" idx="0"/>
            </p:cNvCxnSpPr>
            <p:nvPr/>
          </p:nvCxnSpPr>
          <p:spPr>
            <a:xfrm flipH="1">
              <a:off x="2978209" y="3637504"/>
              <a:ext cx="2500" cy="343854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/>
            <p:cNvCxnSpPr>
              <a:stCxn id="65" idx="2"/>
              <a:endCxn id="180" idx="0"/>
            </p:cNvCxnSpPr>
            <p:nvPr/>
          </p:nvCxnSpPr>
          <p:spPr>
            <a:xfrm>
              <a:off x="3858495" y="3637504"/>
              <a:ext cx="9270" cy="37835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/>
            <p:cNvCxnSpPr/>
            <p:nvPr/>
          </p:nvCxnSpPr>
          <p:spPr>
            <a:xfrm flipH="1">
              <a:off x="4520775" y="3629517"/>
              <a:ext cx="195243" cy="39627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593403" y="3629517"/>
              <a:ext cx="239856" cy="380552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 Verbindung mit Pfeil 186"/>
            <p:cNvCxnSpPr/>
            <p:nvPr/>
          </p:nvCxnSpPr>
          <p:spPr>
            <a:xfrm flipH="1">
              <a:off x="1917249" y="2297115"/>
              <a:ext cx="179999" cy="297942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/>
            <p:cNvCxnSpPr/>
            <p:nvPr/>
          </p:nvCxnSpPr>
          <p:spPr>
            <a:xfrm>
              <a:off x="6499610" y="2295908"/>
              <a:ext cx="199859" cy="297942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9500930" y="4576912"/>
            <a:ext cx="365935" cy="1779438"/>
            <a:chOff x="9500930" y="4576912"/>
            <a:chExt cx="365935" cy="1779438"/>
          </a:xfrm>
        </p:grpSpPr>
        <p:pic>
          <p:nvPicPr>
            <p:cNvPr id="189" name="Grafik 1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0930" y="4576912"/>
              <a:ext cx="361991" cy="438246"/>
            </a:xfrm>
            <a:prstGeom prst="rect">
              <a:avLst/>
            </a:prstGeom>
          </p:spPr>
        </p:pic>
        <p:pic>
          <p:nvPicPr>
            <p:cNvPr id="190" name="Grafik 1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868" y="5249922"/>
              <a:ext cx="359997" cy="435832"/>
            </a:xfrm>
            <a:prstGeom prst="rect">
              <a:avLst/>
            </a:prstGeom>
          </p:spPr>
        </p:pic>
        <p:pic>
          <p:nvPicPr>
            <p:cNvPr id="191" name="Grafik 1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0930" y="5920518"/>
              <a:ext cx="359997" cy="435832"/>
            </a:xfrm>
            <a:prstGeom prst="rect">
              <a:avLst/>
            </a:prstGeom>
          </p:spPr>
        </p:pic>
        <p:cxnSp>
          <p:nvCxnSpPr>
            <p:cNvPr id="192" name="Gerade Verbindung mit Pfeil 191"/>
            <p:cNvCxnSpPr>
              <a:stCxn id="189" idx="2"/>
              <a:endCxn id="190" idx="0"/>
            </p:cNvCxnSpPr>
            <p:nvPr/>
          </p:nvCxnSpPr>
          <p:spPr>
            <a:xfrm>
              <a:off x="9681926" y="5015158"/>
              <a:ext cx="4941" cy="234764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>
              <a:stCxn id="190" idx="2"/>
              <a:endCxn id="191" idx="0"/>
            </p:cNvCxnSpPr>
            <p:nvPr/>
          </p:nvCxnSpPr>
          <p:spPr>
            <a:xfrm flipH="1">
              <a:off x="9680929" y="5685754"/>
              <a:ext cx="5938" cy="234764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7989840" y="1960003"/>
            <a:ext cx="3542725" cy="1091104"/>
            <a:chOff x="7989840" y="1960003"/>
            <a:chExt cx="3542725" cy="1091104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7989840" y="1960003"/>
              <a:ext cx="758257" cy="1059894"/>
              <a:chOff x="8503264" y="1964201"/>
              <a:chExt cx="758257" cy="1059894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8699972" y="1964201"/>
                <a:ext cx="357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x</a:t>
                </a:r>
              </a:p>
            </p:txBody>
          </p:sp>
          <p:pic>
            <p:nvPicPr>
              <p:cNvPr id="195" name="Grafik 194"/>
              <p:cNvPicPr>
                <a:picLocks noChangeAspect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7502" y="2764198"/>
                <a:ext cx="204019" cy="259897"/>
              </a:xfrm>
              <a:prstGeom prst="rect">
                <a:avLst/>
              </a:prstGeom>
            </p:spPr>
          </p:pic>
          <p:cxnSp>
            <p:nvCxnSpPr>
              <p:cNvPr id="196" name="Gerade Verbindung mit Pfeil 195"/>
              <p:cNvCxnSpPr>
                <a:stCxn id="15" idx="2"/>
                <a:endCxn id="194" idx="0"/>
              </p:cNvCxnSpPr>
              <p:nvPr/>
            </p:nvCxnSpPr>
            <p:spPr>
              <a:xfrm flipH="1">
                <a:off x="8601618" y="2333533"/>
                <a:ext cx="277119" cy="46555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4" name="Grafik 193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264" y="2799091"/>
                <a:ext cx="196708" cy="202791"/>
              </a:xfrm>
              <a:prstGeom prst="rect">
                <a:avLst/>
              </a:prstGeom>
            </p:spPr>
          </p:pic>
          <p:cxnSp>
            <p:nvCxnSpPr>
              <p:cNvPr id="197" name="Gerade Verbindung mit Pfeil 196"/>
              <p:cNvCxnSpPr>
                <a:stCxn id="15" idx="2"/>
                <a:endCxn id="195" idx="0"/>
              </p:cNvCxnSpPr>
              <p:nvPr/>
            </p:nvCxnSpPr>
            <p:spPr>
              <a:xfrm>
                <a:off x="8878737" y="2333533"/>
                <a:ext cx="280775" cy="4306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uppieren 197"/>
            <p:cNvGrpSpPr/>
            <p:nvPr/>
          </p:nvGrpSpPr>
          <p:grpSpPr>
            <a:xfrm>
              <a:off x="9071156" y="1974280"/>
              <a:ext cx="758257" cy="1059894"/>
              <a:chOff x="8503264" y="1964201"/>
              <a:chExt cx="758257" cy="1059894"/>
            </a:xfrm>
          </p:grpSpPr>
          <p:sp>
            <p:nvSpPr>
              <p:cNvPr id="199" name="Textfeld 198"/>
              <p:cNvSpPr txBox="1"/>
              <p:nvPr/>
            </p:nvSpPr>
            <p:spPr>
              <a:xfrm>
                <a:off x="8699972" y="1964201"/>
                <a:ext cx="357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y</a:t>
                </a:r>
                <a:endParaRPr lang="de-DE" b="1" dirty="0"/>
              </a:p>
            </p:txBody>
          </p:sp>
          <p:pic>
            <p:nvPicPr>
              <p:cNvPr id="200" name="Grafik 199"/>
              <p:cNvPicPr>
                <a:picLocks noChangeAspect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7502" y="2764198"/>
                <a:ext cx="204019" cy="259897"/>
              </a:xfrm>
              <a:prstGeom prst="rect">
                <a:avLst/>
              </a:prstGeom>
            </p:spPr>
          </p:pic>
          <p:cxnSp>
            <p:nvCxnSpPr>
              <p:cNvPr id="201" name="Gerade Verbindung mit Pfeil 200"/>
              <p:cNvCxnSpPr>
                <a:stCxn id="199" idx="2"/>
                <a:endCxn id="202" idx="0"/>
              </p:cNvCxnSpPr>
              <p:nvPr/>
            </p:nvCxnSpPr>
            <p:spPr>
              <a:xfrm flipH="1">
                <a:off x="8601618" y="2333533"/>
                <a:ext cx="277119" cy="46555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2" name="Grafik 201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264" y="2799091"/>
                <a:ext cx="196708" cy="202791"/>
              </a:xfrm>
              <a:prstGeom prst="rect">
                <a:avLst/>
              </a:prstGeom>
            </p:spPr>
          </p:pic>
          <p:cxnSp>
            <p:nvCxnSpPr>
              <p:cNvPr id="203" name="Gerade Verbindung mit Pfeil 202"/>
              <p:cNvCxnSpPr>
                <a:stCxn id="199" idx="2"/>
                <a:endCxn id="200" idx="0"/>
              </p:cNvCxnSpPr>
              <p:nvPr/>
            </p:nvCxnSpPr>
            <p:spPr>
              <a:xfrm>
                <a:off x="8878737" y="2333533"/>
                <a:ext cx="280775" cy="4306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uppieren 203"/>
            <p:cNvGrpSpPr/>
            <p:nvPr/>
          </p:nvGrpSpPr>
          <p:grpSpPr>
            <a:xfrm>
              <a:off x="10247170" y="1991213"/>
              <a:ext cx="758257" cy="1059894"/>
              <a:chOff x="8503264" y="1964201"/>
              <a:chExt cx="758257" cy="1059894"/>
            </a:xfrm>
          </p:grpSpPr>
          <p:sp>
            <p:nvSpPr>
              <p:cNvPr id="205" name="Textfeld 204"/>
              <p:cNvSpPr txBox="1"/>
              <p:nvPr/>
            </p:nvSpPr>
            <p:spPr>
              <a:xfrm>
                <a:off x="8699972" y="1964201"/>
                <a:ext cx="357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z</a:t>
                </a:r>
                <a:endParaRPr lang="de-DE" b="1" dirty="0"/>
              </a:p>
            </p:txBody>
          </p:sp>
          <p:pic>
            <p:nvPicPr>
              <p:cNvPr id="206" name="Grafik 205"/>
              <p:cNvPicPr>
                <a:picLocks noChangeAspect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7502" y="2764198"/>
                <a:ext cx="204019" cy="259897"/>
              </a:xfrm>
              <a:prstGeom prst="rect">
                <a:avLst/>
              </a:prstGeom>
            </p:spPr>
          </p:pic>
          <p:cxnSp>
            <p:nvCxnSpPr>
              <p:cNvPr id="207" name="Gerade Verbindung mit Pfeil 206"/>
              <p:cNvCxnSpPr>
                <a:stCxn id="205" idx="2"/>
                <a:endCxn id="208" idx="0"/>
              </p:cNvCxnSpPr>
              <p:nvPr/>
            </p:nvCxnSpPr>
            <p:spPr>
              <a:xfrm flipH="1">
                <a:off x="8601618" y="2333533"/>
                <a:ext cx="277119" cy="46555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8" name="Grafik 20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264" y="2799091"/>
                <a:ext cx="196708" cy="202791"/>
              </a:xfrm>
              <a:prstGeom prst="rect">
                <a:avLst/>
              </a:prstGeom>
            </p:spPr>
          </p:pic>
          <p:cxnSp>
            <p:nvCxnSpPr>
              <p:cNvPr id="209" name="Gerade Verbindung mit Pfeil 208"/>
              <p:cNvCxnSpPr>
                <a:stCxn id="205" idx="2"/>
                <a:endCxn id="206" idx="0"/>
              </p:cNvCxnSpPr>
              <p:nvPr/>
            </p:nvCxnSpPr>
            <p:spPr>
              <a:xfrm>
                <a:off x="8878737" y="2333533"/>
                <a:ext cx="280775" cy="4306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Textfeld 209"/>
            <p:cNvSpPr txBox="1"/>
            <p:nvPr/>
          </p:nvSpPr>
          <p:spPr>
            <a:xfrm>
              <a:off x="11175035" y="2383011"/>
              <a:ext cx="357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…</a:t>
              </a:r>
              <a:endParaRPr lang="de-DE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4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163">
        <p:fade/>
      </p:transition>
    </mc:Choice>
    <mc:Fallback>
      <p:transition spd="slow" advTm="1091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43945 0.2986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6" y="149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45 -0.0719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36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44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Endliches 2-Personen Nullsummenspiel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1677988" y="1681163"/>
            <a:ext cx="10514012" cy="477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	 		     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Spieler 1</a:t>
            </a:r>
            <a:r>
              <a:rPr lang="de-DE" sz="2800" b="1" dirty="0" smtClean="0"/>
              <a:t>		     </a:t>
            </a:r>
            <a:r>
              <a:rPr lang="de-DE" sz="2800" b="1" dirty="0" err="1" smtClean="0"/>
              <a:t>vs</a:t>
            </a:r>
            <a:r>
              <a:rPr lang="de-DE" sz="2800" b="1" dirty="0" smtClean="0"/>
              <a:t>		   </a:t>
            </a:r>
            <a:r>
              <a:rPr lang="de-DE" sz="2800" b="1" dirty="0" smtClean="0">
                <a:solidFill>
                  <a:srgbClr val="006600"/>
                </a:solidFill>
              </a:rPr>
              <a:t>Spieler 2</a:t>
            </a:r>
            <a:endParaRPr lang="de-DE" sz="2800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15900" y="2424164"/>
                <a:ext cx="11696700" cy="3180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/>
                  <a:t>reine Strategien:</a:t>
                </a:r>
                <a:r>
                  <a:rPr lang="de-DE" sz="2800" dirty="0" smtClean="0"/>
                  <a:t>		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lit/>
                      </m:rPr>
                      <a:rPr lang="de-DE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2800" dirty="0" smtClean="0">
                    <a:solidFill>
                      <a:prstClr val="black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m:rPr>
                        <m:lit/>
                      </m:rPr>
                      <a:rPr lang="de-DE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2800" dirty="0">
                  <a:solidFill>
                    <a:srgbClr val="006600"/>
                  </a:solidFill>
                </a:endParaRPr>
              </a:p>
              <a:p>
                <a:r>
                  <a:rPr lang="de-DE" sz="2800" dirty="0" smtClean="0">
                    <a:solidFill>
                      <a:prstClr val="black"/>
                    </a:solidFill>
                  </a:rPr>
                  <a:t>(endlich viele!)			</a:t>
                </a:r>
                <a:r>
                  <a:rPr lang="de-DE" sz="2800" dirty="0">
                    <a:solidFill>
                      <a:prstClr val="black"/>
                    </a:solidFill>
                  </a:rPr>
                  <a:t> 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     </a:t>
                </a:r>
                <a:r>
                  <a:rPr lang="de-DE" sz="2800" i="1" dirty="0" smtClean="0">
                    <a:solidFill>
                      <a:prstClr val="black"/>
                    </a:solidFill>
                  </a:rPr>
                  <a:t>legen alle Spielentscheidungen fest</a:t>
                </a:r>
              </a:p>
              <a:p>
                <a:endParaRPr lang="de-DE" sz="2800" dirty="0" smtClean="0">
                  <a:solidFill>
                    <a:prstClr val="black"/>
                  </a:solidFill>
                </a:endParaRPr>
              </a:p>
              <a:p>
                <a:pPr marL="0" lvl="1"/>
                <a:r>
                  <a:rPr lang="de-DE" sz="2800" cap="small" dirty="0" smtClean="0"/>
                  <a:t>Auszahlungsfunktion</a:t>
                </a:r>
                <a:r>
                  <a:rPr lang="de-DE" sz="2800" cap="small" dirty="0"/>
                  <a:t>: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800" i="1" dirty="0">
                  <a:ea typeface="Cambria Math" panose="02040503050406030204" pitchFamily="18" charset="0"/>
                </a:endParaRPr>
              </a:p>
              <a:p>
                <a:r>
                  <a:rPr lang="de-DE" sz="2800" dirty="0" smtClean="0">
                    <a:solidFill>
                      <a:prstClr val="black"/>
                    </a:solidFill>
                  </a:rPr>
                  <a:t>						 </a:t>
                </a:r>
                <a:r>
                  <a:rPr lang="de-DE" sz="2800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Spieler 1</a:t>
                </a:r>
                <a:r>
                  <a:rPr lang="de-DE" sz="2800" i="1" dirty="0" smtClean="0">
                    <a:solidFill>
                      <a:prstClr val="black"/>
                    </a:solidFill>
                  </a:rPr>
                  <a:t> zahlt an </a:t>
                </a:r>
                <a:r>
                  <a:rPr lang="de-DE" sz="2800" i="1" dirty="0" smtClean="0">
                    <a:solidFill>
                      <a:srgbClr val="006600"/>
                    </a:solidFill>
                  </a:rPr>
                  <a:t>Spieler 2</a:t>
                </a:r>
              </a:p>
              <a:p>
                <a:endParaRPr lang="de-DE" sz="2800" i="1" dirty="0" smtClean="0">
                  <a:solidFill>
                    <a:prstClr val="black"/>
                  </a:solidFill>
                </a:endParaRPr>
              </a:p>
              <a:p>
                <a:r>
                  <a:rPr lang="de-DE" sz="2800" cap="small" dirty="0" smtClean="0"/>
                  <a:t>Ziel</a:t>
                </a:r>
                <a:r>
                  <a:rPr lang="de-DE" sz="2800" cap="small" dirty="0"/>
                  <a:t>: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		   	  </a:t>
                </a:r>
                <a:r>
                  <a:rPr lang="de-DE" sz="2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minimiere Auszahlung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           </a:t>
                </a:r>
                <a:r>
                  <a:rPr lang="de-DE" sz="2800" dirty="0" smtClean="0">
                    <a:solidFill>
                      <a:srgbClr val="006600"/>
                    </a:solidFill>
                  </a:rPr>
                  <a:t>maximiere Auszahlung</a:t>
                </a: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2424164"/>
                <a:ext cx="11696700" cy="3180614"/>
              </a:xfrm>
              <a:prstGeom prst="rect">
                <a:avLst/>
              </a:prstGeom>
              <a:blipFill rotWithShape="0">
                <a:blip r:embed="rId4"/>
                <a:stretch>
                  <a:fillRect l="-1042" t="-1152" r="-365" b="-46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0439808"/>
      </p:ext>
    </p:extLst>
  </p:cSld>
  <p:clrMapOvr>
    <a:masterClrMapping/>
  </p:clrMapOvr>
  <p:transition spd="slow" advTm="13257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Online-Optimierung als Nullsummenspiel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1677988" y="1681163"/>
            <a:ext cx="10514012" cy="477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	 		     Spieler 1		    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		   Spieler 2</a:t>
            </a:r>
            <a:endParaRPr lang="de-DE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15900" y="2424164"/>
                <a:ext cx="11696700" cy="3180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cap="small" dirty="0"/>
                  <a:t>reine Strategien:</a:t>
                </a:r>
                <a:r>
                  <a:rPr lang="de-DE" sz="2800" dirty="0" smtClean="0"/>
                  <a:t>		</a:t>
                </a:r>
                <a:r>
                  <a:rPr lang="de-DE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2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lit/>
                      </m:rP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2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28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m:rPr>
                        <m:lit/>
                      </m:rP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28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de-DE" sz="2800" dirty="0" smtClean="0">
                    <a:solidFill>
                      <a:prstClr val="black"/>
                    </a:solidFill>
                  </a:rPr>
                  <a:t>(endlich viele!)			</a:t>
                </a:r>
                <a:r>
                  <a:rPr lang="de-DE" sz="2800" dirty="0">
                    <a:solidFill>
                      <a:prstClr val="black"/>
                    </a:solidFill>
                  </a:rPr>
                  <a:t> 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     </a:t>
                </a:r>
                <a:r>
                  <a:rPr lang="de-DE" sz="2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legen alle Spielentscheidungen fest</a:t>
                </a:r>
              </a:p>
              <a:p>
                <a:endParaRPr lang="de-DE" sz="2800" dirty="0" smtClean="0">
                  <a:solidFill>
                    <a:prstClr val="black"/>
                  </a:solidFill>
                </a:endParaRPr>
              </a:p>
              <a:p>
                <a:pPr marL="0" lvl="1"/>
                <a:r>
                  <a:rPr lang="de-DE" sz="2800" cap="small" dirty="0" smtClean="0"/>
                  <a:t>Auszahlungsfunktion</a:t>
                </a:r>
                <a:r>
                  <a:rPr lang="de-DE" sz="2800" cap="small" dirty="0"/>
                  <a:t>: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			</a:t>
                </a:r>
                <a:r>
                  <a:rPr lang="de-DE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28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800" i="1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de-DE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						 </a:t>
                </a:r>
                <a:r>
                  <a:rPr lang="de-DE" sz="2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Spieler 1 zahlt an Spieler 2</a:t>
                </a:r>
              </a:p>
              <a:p>
                <a:endParaRPr lang="de-DE" sz="2800" i="1" dirty="0" smtClean="0">
                  <a:solidFill>
                    <a:prstClr val="black"/>
                  </a:solidFill>
                </a:endParaRPr>
              </a:p>
              <a:p>
                <a:r>
                  <a:rPr lang="de-DE" sz="2800" cap="small" dirty="0" smtClean="0"/>
                  <a:t>Ziel</a:t>
                </a:r>
                <a:r>
                  <a:rPr lang="de-DE" sz="2800" cap="small" dirty="0"/>
                  <a:t>:</a:t>
                </a:r>
                <a:r>
                  <a:rPr lang="de-DE" sz="2800" dirty="0" smtClean="0">
                    <a:solidFill>
                      <a:prstClr val="black"/>
                    </a:solidFill>
                  </a:rPr>
                  <a:t>			   	  </a:t>
                </a:r>
                <a:r>
                  <a:rPr lang="de-DE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minimiere Auszahlung	           maximiere Auszahlung</a:t>
                </a: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2424164"/>
                <a:ext cx="11696700" cy="3180614"/>
              </a:xfrm>
              <a:prstGeom prst="rect">
                <a:avLst/>
              </a:prstGeom>
              <a:blipFill rotWithShape="0">
                <a:blip r:embed="rId5"/>
                <a:stretch>
                  <a:fillRect l="-1042" t="-1152" r="-365" b="-46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4485093" y="1635780"/>
            <a:ext cx="244990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Online-Spieler</a:t>
            </a:r>
            <a:endParaRPr lang="de-DE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25751" y="1658471"/>
            <a:ext cx="45662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              </a:t>
            </a:r>
            <a:r>
              <a:rPr lang="de-DE" sz="2800" b="1" dirty="0" smtClean="0">
                <a:solidFill>
                  <a:srgbClr val="006600"/>
                </a:solidFill>
              </a:rPr>
              <a:t>Offline-Spieler (blind)</a:t>
            </a:r>
            <a:endParaRPr lang="de-DE" sz="2800" b="1" dirty="0">
              <a:solidFill>
                <a:srgbClr val="0066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226279" y="3001992"/>
            <a:ext cx="8127521" cy="79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349924" y="2459725"/>
                <a:ext cx="4468483" cy="9764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de-DE" sz="28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de-DE" sz="2800" b="0" i="0" cap="small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al</m:t>
                      </m:r>
                      <m:sSub>
                        <m:sSubPr>
                          <m:ctrlPr>
                            <a:rPr lang="de-DE" sz="2800" b="0" i="1" cap="small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800" b="0" i="0" cap="small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de-DE" sz="2800" b="0" i="1" cap="small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de-DE" sz="28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28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8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m:rPr>
                          <m:lit/>
                        </m:rPr>
                        <a:rPr lang="de-DE" sz="28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de-DE" sz="2800" i="1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de-DE" sz="2800" i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det</a:t>
                </a:r>
                <a:r>
                  <a:rPr lang="de-DE" sz="2800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. Online-Algorithmen</a:t>
                </a:r>
                <a:endParaRPr lang="de-DE" sz="28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24" y="2459725"/>
                <a:ext cx="4468483" cy="976486"/>
              </a:xfrm>
              <a:prstGeom prst="rect">
                <a:avLst/>
              </a:prstGeom>
              <a:blipFill rotWithShape="0"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8407" y="2438331"/>
                <a:ext cx="4468483" cy="9887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de-DE" sz="28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de-DE" sz="2800" b="0" i="1" cap="small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cap="small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800" b="0" i="1" cap="small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de-DE" sz="28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2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8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m:rPr>
                          <m:lit/>
                        </m:rPr>
                        <a:rPr lang="de-DE" sz="28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de-DE" sz="2800" i="1" baseline="-25000" dirty="0" smtClean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de-DE" sz="2800" i="1" dirty="0" err="1" smtClean="0">
                    <a:solidFill>
                      <a:srgbClr val="006600"/>
                    </a:solidFill>
                  </a:rPr>
                  <a:t>endl</a:t>
                </a:r>
                <a:r>
                  <a:rPr lang="de-DE" sz="2800" i="1" dirty="0" smtClean="0">
                    <a:solidFill>
                      <a:srgbClr val="006600"/>
                    </a:solidFill>
                  </a:rPr>
                  <a:t>. Anfragesequenzen</a:t>
                </a:r>
                <a:endParaRPr lang="de-DE" sz="2800" i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7" y="2438331"/>
                <a:ext cx="4468483" cy="988797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881887" y="5063688"/>
                <a:ext cx="8405003" cy="1019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800" i="1" dirty="0" smtClean="0">
                    <a:ea typeface="Cambria Math" panose="02040503050406030204" pitchFamily="18" charset="0"/>
                  </a:rPr>
                  <a:t>c</a:t>
                </a:r>
                <a:r>
                  <a:rPr lang="de-DE" sz="2800" dirty="0" smtClean="0"/>
                  <a:t>-kompetitiver Algorithmus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 smtClean="0"/>
                  <a:t> </a:t>
                </a:r>
              </a:p>
              <a:p>
                <a:r>
                  <a:rPr lang="de-DE" sz="2800" dirty="0" smtClean="0"/>
                  <a:t>d.h. </a:t>
                </a:r>
                <a:r>
                  <a:rPr lang="de-DE" sz="2800" dirty="0"/>
                  <a:t>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:        </m:t>
                    </m:r>
                    <m:r>
                      <m:rPr>
                        <m:nor/>
                      </m:rPr>
                      <a:rPr lang="de-DE" sz="2800" b="0" i="0" cap="small" smtClean="0"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b="0" i="0" cap="small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b="0" i="1" cap="small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de-DE" sz="2800" b="0" i="0" cap="small" smtClean="0"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de-DE" sz="28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87" y="5063688"/>
                <a:ext cx="8405003" cy="1019638"/>
              </a:xfrm>
              <a:prstGeom prst="rect">
                <a:avLst/>
              </a:prstGeom>
              <a:blipFill rotWithShape="0">
                <a:blip r:embed="rId7"/>
                <a:stretch>
                  <a:fillRect l="-1523" t="-5988" b="-13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619284" y="5484981"/>
                <a:ext cx="4295954" cy="5887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800" cap="small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al</m:t>
                      </m:r>
                      <m:sSub>
                        <m:sSubPr>
                          <m:ctrlPr>
                            <a:rPr lang="de-DE" sz="2800" i="1" cap="small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800" cap="small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de-DE" sz="2800" i="1" cap="small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DE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de-DE" sz="2800" cap="small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lang="de-DE" sz="2800" i="1" cap="small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DE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de-DE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84" y="5484981"/>
                <a:ext cx="4295954" cy="58875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/>
          <p:cNvSpPr txBox="1"/>
          <p:nvPr/>
        </p:nvSpPr>
        <p:spPr>
          <a:xfrm>
            <a:off x="5812765" y="3601707"/>
            <a:ext cx="40112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???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117854" y="3766890"/>
                <a:ext cx="6344370" cy="1054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de-DE" sz="2800" dirty="0" smtClean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 smtClean="0"/>
                  <a:t>  </a:t>
                </a:r>
                <a:r>
                  <a:rPr lang="de-DE" sz="2800" i="1" dirty="0" smtClean="0"/>
                  <a:t>c</a:t>
                </a:r>
                <a:r>
                  <a:rPr lang="de-DE" sz="2800" dirty="0" smtClean="0"/>
                  <a:t>-komp.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⇔ 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de-DE" sz="2800" dirty="0" smtClean="0"/>
                  <a:t>      f.a.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854" y="3766890"/>
                <a:ext cx="6344370" cy="1054328"/>
              </a:xfrm>
              <a:prstGeom prst="rect">
                <a:avLst/>
              </a:prstGeom>
              <a:blipFill rotWithShape="0">
                <a:blip r:embed="rId14"/>
                <a:stretch>
                  <a:fillRect b="-127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1077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8774">
        <p:fade/>
      </p:transition>
    </mc:Choice>
    <mc:Fallback>
      <p:transition spd="med" advTm="1487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6" grpId="0" animBg="1"/>
      <p:bldP spid="12" grpId="0" animBg="1"/>
      <p:bldP spid="10" grpId="0" uiExpand="1" build="p" animBg="1"/>
      <p:bldP spid="13" grpId="0" animBg="1"/>
      <p:bldP spid="3" grpId="0" animBg="1"/>
      <p:bldP spid="1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ieren 78"/>
          <p:cNvGrpSpPr/>
          <p:nvPr/>
        </p:nvGrpSpPr>
        <p:grpSpPr>
          <a:xfrm>
            <a:off x="5271793" y="4776529"/>
            <a:ext cx="1545195" cy="405365"/>
            <a:chOff x="5272691" y="5698270"/>
            <a:chExt cx="1545195" cy="405365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634" y="5725454"/>
              <a:ext cx="312252" cy="378029"/>
            </a:xfrm>
            <a:prstGeom prst="rect">
              <a:avLst/>
            </a:prstGeom>
          </p:spPr>
        </p:pic>
        <p:pic>
          <p:nvPicPr>
            <p:cNvPr id="81" name="Grafik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691" y="5725606"/>
              <a:ext cx="312251" cy="378029"/>
            </a:xfrm>
            <a:prstGeom prst="rect">
              <a:avLst/>
            </a:prstGeom>
          </p:spPr>
        </p:pic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5725455"/>
              <a:ext cx="312252" cy="378029"/>
            </a:xfrm>
            <a:prstGeom prst="rect">
              <a:avLst/>
            </a:prstGeom>
          </p:spPr>
        </p:pic>
        <p:sp>
          <p:nvSpPr>
            <p:cNvPr id="83" name="Textfeld 82"/>
            <p:cNvSpPr txBox="1"/>
            <p:nvPr/>
          </p:nvSpPr>
          <p:spPr>
            <a:xfrm>
              <a:off x="5586139" y="5698270"/>
              <a:ext cx="616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von</a:t>
              </a:r>
              <a:endParaRPr lang="de-DE" sz="20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7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8268743" y="1299574"/>
            <a:ext cx="3432131" cy="5056776"/>
            <a:chOff x="8268743" y="1299574"/>
            <a:chExt cx="3432131" cy="5056776"/>
          </a:xfrm>
        </p:grpSpPr>
        <p:sp>
          <p:nvSpPr>
            <p:cNvPr id="6" name="Textfeld 5"/>
            <p:cNvSpPr txBox="1"/>
            <p:nvPr/>
          </p:nvSpPr>
          <p:spPr>
            <a:xfrm>
              <a:off x="8268743" y="1299574"/>
              <a:ext cx="3432131" cy="5056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3200" b="1" dirty="0" smtClean="0"/>
                <a:t>Modulhandbuch</a:t>
              </a:r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600" b="1" dirty="0" smtClean="0"/>
            </a:p>
            <a:p>
              <a:pPr algn="ctr"/>
              <a:endParaRPr lang="de-DE" sz="800" b="1" dirty="0" smtClean="0"/>
            </a:p>
            <a:p>
              <a:pPr algn="r"/>
              <a:r>
                <a:rPr lang="de-DE" sz="2400" dirty="0" smtClean="0"/>
                <a:t>2 Seminare/Semester</a:t>
              </a:r>
              <a:endParaRPr lang="de-DE" sz="2400" dirty="0"/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2650" y="2401655"/>
              <a:ext cx="999254" cy="94388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3542515"/>
              <a:ext cx="1011304" cy="1022207"/>
            </a:xfrm>
            <a:prstGeom prst="rect">
              <a:avLst/>
            </a:prstGeom>
          </p:spPr>
        </p:pic>
        <p:cxnSp>
          <p:nvCxnSpPr>
            <p:cNvPr id="15" name="Gerader Verbinder 14"/>
            <p:cNvCxnSpPr/>
            <p:nvPr/>
          </p:nvCxnSpPr>
          <p:spPr>
            <a:xfrm>
              <a:off x="8518134" y="3446367"/>
              <a:ext cx="2921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H="1">
              <a:off x="9720401" y="2023967"/>
              <a:ext cx="8467" cy="254075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8518134" y="2311834"/>
              <a:ext cx="2921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10059067" y="1958681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Aufwand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059066" y="2488874"/>
            <a:ext cx="1049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548235"/>
                </a:solidFill>
              </a:rPr>
              <a:t>1</a:t>
            </a:r>
            <a:endParaRPr lang="de-DE" sz="4400" dirty="0">
              <a:solidFill>
                <a:srgbClr val="548235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0059065" y="3668897"/>
            <a:ext cx="1049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D6B75A"/>
                </a:solidFill>
              </a:rPr>
              <a:t>2</a:t>
            </a:r>
            <a:endParaRPr lang="de-DE" sz="4400" dirty="0">
              <a:solidFill>
                <a:srgbClr val="D6B75A"/>
              </a:solidFill>
            </a:endParaRPr>
          </a:p>
        </p:txBody>
      </p:sp>
      <p:grpSp>
        <p:nvGrpSpPr>
          <p:cNvPr id="57" name="Gruppieren 56"/>
          <p:cNvGrpSpPr/>
          <p:nvPr/>
        </p:nvGrpSpPr>
        <p:grpSpPr>
          <a:xfrm>
            <a:off x="3982661" y="3293760"/>
            <a:ext cx="312252" cy="1020622"/>
            <a:chOff x="3982661" y="3293760"/>
            <a:chExt cx="312252" cy="1020622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2661" y="3293760"/>
              <a:ext cx="312252" cy="378029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2661" y="3936353"/>
              <a:ext cx="312252" cy="378029"/>
            </a:xfrm>
            <a:prstGeom prst="rect">
              <a:avLst/>
            </a:prstGeom>
          </p:spPr>
        </p:pic>
        <p:cxnSp>
          <p:nvCxnSpPr>
            <p:cNvPr id="29" name="Gerade Verbindung mit Pfeil 28"/>
            <p:cNvCxnSpPr>
              <a:stCxn id="27" idx="2"/>
              <a:endCxn id="28" idx="0"/>
            </p:cNvCxnSpPr>
            <p:nvPr/>
          </p:nvCxnSpPr>
          <p:spPr>
            <a:xfrm>
              <a:off x="4138787" y="3671789"/>
              <a:ext cx="0" cy="264564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>
          <a:xfrm>
            <a:off x="6051432" y="3293759"/>
            <a:ext cx="312252" cy="1020623"/>
            <a:chOff x="6051432" y="3293759"/>
            <a:chExt cx="312252" cy="1020623"/>
          </a:xfrm>
        </p:grpSpPr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432" y="3936353"/>
              <a:ext cx="312252" cy="378029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432" y="3293759"/>
              <a:ext cx="312252" cy="378029"/>
            </a:xfrm>
            <a:prstGeom prst="rect">
              <a:avLst/>
            </a:prstGeom>
          </p:spPr>
        </p:pic>
        <p:cxnSp>
          <p:nvCxnSpPr>
            <p:cNvPr id="35" name="Gerade Verbindung mit Pfeil 34"/>
            <p:cNvCxnSpPr>
              <a:stCxn id="34" idx="2"/>
              <a:endCxn id="33" idx="0"/>
            </p:cNvCxnSpPr>
            <p:nvPr/>
          </p:nvCxnSpPr>
          <p:spPr>
            <a:xfrm>
              <a:off x="6207558" y="3671788"/>
              <a:ext cx="0" cy="264565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802362" y="1431517"/>
                <a:ext cx="6344370" cy="58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2" y="1431517"/>
                <a:ext cx="6344370" cy="5887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uppieren 71"/>
          <p:cNvGrpSpPr/>
          <p:nvPr/>
        </p:nvGrpSpPr>
        <p:grpSpPr>
          <a:xfrm>
            <a:off x="1239222" y="3376611"/>
            <a:ext cx="5796578" cy="2979739"/>
            <a:chOff x="1239222" y="3376611"/>
            <a:chExt cx="5796578" cy="2979739"/>
          </a:xfrm>
        </p:grpSpPr>
        <p:cxnSp>
          <p:nvCxnSpPr>
            <p:cNvPr id="53" name="Gerader Verbinder 52"/>
            <p:cNvCxnSpPr/>
            <p:nvPr/>
          </p:nvCxnSpPr>
          <p:spPr>
            <a:xfrm>
              <a:off x="3155704" y="3389958"/>
              <a:ext cx="0" cy="2966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uppieren 70"/>
            <p:cNvGrpSpPr/>
            <p:nvPr/>
          </p:nvGrpSpPr>
          <p:grpSpPr>
            <a:xfrm>
              <a:off x="1239222" y="3376611"/>
              <a:ext cx="5796578" cy="2966392"/>
              <a:chOff x="1239222" y="3376611"/>
              <a:chExt cx="5796578" cy="2966392"/>
            </a:xfrm>
          </p:grpSpPr>
          <p:cxnSp>
            <p:nvCxnSpPr>
              <p:cNvPr id="42" name="Gerader Verbinder 41"/>
              <p:cNvCxnSpPr/>
              <p:nvPr/>
            </p:nvCxnSpPr>
            <p:spPr>
              <a:xfrm flipH="1" flipV="1">
                <a:off x="2143370" y="3804070"/>
                <a:ext cx="1012335" cy="70070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>
                <a:off x="1239222" y="4504774"/>
                <a:ext cx="57965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>
                <a:off x="1239222" y="5444574"/>
                <a:ext cx="57965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>
                <a:off x="5136904" y="3376611"/>
                <a:ext cx="0" cy="2966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feld 58"/>
          <p:cNvSpPr txBox="1"/>
          <p:nvPr/>
        </p:nvSpPr>
        <p:spPr>
          <a:xfrm>
            <a:off x="1256809" y="4504773"/>
            <a:ext cx="1898893" cy="9397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/>
            <a:r>
              <a:rPr lang="de-DE" sz="2400" dirty="0">
                <a:solidFill>
                  <a:srgbClr val="4F81B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≤ </a:t>
            </a:r>
            <a:r>
              <a:rPr lang="de-DE" sz="2400" dirty="0" smtClean="0">
                <a:solidFill>
                  <a:srgbClr val="4F81B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e-DE" sz="2400" dirty="0">
              <a:solidFill>
                <a:srgbClr val="4F81B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239222" y="5444571"/>
            <a:ext cx="1898893" cy="9397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/>
            <a:r>
              <a:rPr lang="de-DE" sz="2400" dirty="0">
                <a:solidFill>
                  <a:srgbClr val="4F81B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≤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3138088" y="4502746"/>
                <a:ext cx="1998786" cy="9397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de-DE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088" y="4502746"/>
                <a:ext cx="1998786" cy="9397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5133536" y="4513849"/>
                <a:ext cx="1998786" cy="939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de-DE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36" y="4513849"/>
                <a:ext cx="1998786" cy="9397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138115" y="5462722"/>
                <a:ext cx="1998786" cy="9397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de-DE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15" y="5462722"/>
                <a:ext cx="1998786" cy="939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/>
          <p:cNvSpPr txBox="1"/>
          <p:nvPr/>
        </p:nvSpPr>
        <p:spPr>
          <a:xfrm>
            <a:off x="2576956" y="3561158"/>
            <a:ext cx="59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>
                <a:solidFill>
                  <a:srgbClr val="548235"/>
                </a:solidFill>
              </a:rPr>
              <a:t>σ</a:t>
            </a:r>
            <a:r>
              <a:rPr lang="de-DE" sz="2800" b="1" baseline="-25000" dirty="0">
                <a:solidFill>
                  <a:srgbClr val="548235"/>
                </a:solidFill>
              </a:rPr>
              <a:t>j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1788510" y="3965271"/>
            <a:ext cx="74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cap="small" dirty="0" err="1" smtClean="0">
                <a:solidFill>
                  <a:srgbClr val="4F81BD">
                    <a:lumMod val="75000"/>
                  </a:srgbClr>
                </a:solidFill>
              </a:rPr>
              <a:t>alg</a:t>
            </a:r>
            <a:r>
              <a:rPr lang="de-DE" sz="2800" b="1" baseline="-25000" dirty="0" err="1" smtClean="0">
                <a:solidFill>
                  <a:srgbClr val="4F81BD">
                    <a:lumMod val="75000"/>
                  </a:srgbClr>
                </a:solidFill>
              </a:rPr>
              <a:t>i</a:t>
            </a:r>
            <a:endParaRPr lang="de-DE" dirty="0"/>
          </a:p>
        </p:txBody>
      </p:sp>
      <p:grpSp>
        <p:nvGrpSpPr>
          <p:cNvPr id="78" name="Gruppieren 77"/>
          <p:cNvGrpSpPr/>
          <p:nvPr/>
        </p:nvGrpSpPr>
        <p:grpSpPr>
          <a:xfrm>
            <a:off x="5272691" y="5698270"/>
            <a:ext cx="1545195" cy="405365"/>
            <a:chOff x="5272691" y="5698270"/>
            <a:chExt cx="1545195" cy="405365"/>
          </a:xfrm>
        </p:grpSpPr>
        <p:pic>
          <p:nvPicPr>
            <p:cNvPr id="74" name="Grafik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634" y="5725454"/>
              <a:ext cx="312252" cy="378029"/>
            </a:xfrm>
            <a:prstGeom prst="rect">
              <a:avLst/>
            </a:prstGeom>
          </p:spPr>
        </p:pic>
        <p:pic>
          <p:nvPicPr>
            <p:cNvPr id="75" name="Grafik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691" y="5725606"/>
              <a:ext cx="312252" cy="378029"/>
            </a:xfrm>
            <a:prstGeom prst="rect">
              <a:avLst/>
            </a:prstGeom>
          </p:spPr>
        </p:pic>
        <p:pic>
          <p:nvPicPr>
            <p:cNvPr id="76" name="Grafik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5725455"/>
              <a:ext cx="312252" cy="378029"/>
            </a:xfrm>
            <a:prstGeom prst="rect">
              <a:avLst/>
            </a:prstGeom>
          </p:spPr>
        </p:pic>
        <p:sp>
          <p:nvSpPr>
            <p:cNvPr id="77" name="Textfeld 76"/>
            <p:cNvSpPr txBox="1"/>
            <p:nvPr/>
          </p:nvSpPr>
          <p:spPr>
            <a:xfrm>
              <a:off x="5586139" y="5698270"/>
              <a:ext cx="616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von</a:t>
              </a:r>
              <a:endParaRPr lang="de-DE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5151557" y="5460692"/>
                <a:ext cx="1998786" cy="9397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de-DE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557" y="5460692"/>
                <a:ext cx="1998786" cy="9397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hteck 83"/>
          <p:cNvSpPr/>
          <p:nvPr/>
        </p:nvSpPr>
        <p:spPr>
          <a:xfrm>
            <a:off x="5151526" y="4526824"/>
            <a:ext cx="1866627" cy="924796"/>
          </a:xfrm>
          <a:prstGeom prst="rect">
            <a:avLst/>
          </a:prstGeom>
          <a:noFill/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effectLst/>
            </a:endParaRPr>
          </a:p>
        </p:txBody>
      </p:sp>
      <p:grpSp>
        <p:nvGrpSpPr>
          <p:cNvPr id="2" name="Leuchten RU"/>
          <p:cNvGrpSpPr/>
          <p:nvPr/>
        </p:nvGrpSpPr>
        <p:grpSpPr>
          <a:xfrm>
            <a:off x="1256809" y="3113903"/>
            <a:ext cx="5799035" cy="3286588"/>
            <a:chOff x="1256809" y="3113903"/>
            <a:chExt cx="5799035" cy="3286588"/>
          </a:xfrm>
        </p:grpSpPr>
        <p:sp>
          <p:nvSpPr>
            <p:cNvPr id="85" name="Leuchten RU"/>
            <p:cNvSpPr/>
            <p:nvPr/>
          </p:nvSpPr>
          <p:spPr>
            <a:xfrm>
              <a:off x="5153797" y="3113903"/>
              <a:ext cx="1896624" cy="3286588"/>
            </a:xfrm>
            <a:prstGeom prst="rect">
              <a:avLst/>
            </a:prstGeom>
            <a:noFill/>
            <a:ln w="28575">
              <a:solidFill>
                <a:srgbClr val="FFFFFF">
                  <a:alpha val="91000"/>
                </a:srgbClr>
              </a:solidFill>
            </a:ln>
            <a:effectLst>
              <a:glow rad="254000">
                <a:schemeClr val="bg1">
                  <a:alpha val="7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Leuchten RU"/>
            <p:cNvSpPr/>
            <p:nvPr/>
          </p:nvSpPr>
          <p:spPr>
            <a:xfrm>
              <a:off x="1256809" y="5464595"/>
              <a:ext cx="5799035" cy="918548"/>
            </a:xfrm>
            <a:prstGeom prst="rect">
              <a:avLst/>
            </a:prstGeom>
            <a:noFill/>
            <a:ln w="28575">
              <a:solidFill>
                <a:srgbClr val="FFFFFF">
                  <a:alpha val="91000"/>
                </a:srgbClr>
              </a:solidFill>
            </a:ln>
            <a:effectLst>
              <a:glow rad="254000">
                <a:schemeClr val="bg1">
                  <a:alpha val="7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Leuchten RO"/>
          <p:cNvGrpSpPr/>
          <p:nvPr/>
        </p:nvGrpSpPr>
        <p:grpSpPr>
          <a:xfrm>
            <a:off x="1256808" y="3133235"/>
            <a:ext cx="5799035" cy="3286588"/>
            <a:chOff x="1294499" y="3113903"/>
            <a:chExt cx="5799035" cy="3286588"/>
          </a:xfrm>
        </p:grpSpPr>
        <p:sp>
          <p:nvSpPr>
            <p:cNvPr id="56" name="Leuchten RO"/>
            <p:cNvSpPr/>
            <p:nvPr/>
          </p:nvSpPr>
          <p:spPr>
            <a:xfrm>
              <a:off x="5153797" y="3113903"/>
              <a:ext cx="1896624" cy="3286588"/>
            </a:xfrm>
            <a:prstGeom prst="rect">
              <a:avLst/>
            </a:prstGeom>
            <a:noFill/>
            <a:ln w="28575">
              <a:solidFill>
                <a:srgbClr val="FFFFFF">
                  <a:alpha val="91000"/>
                </a:srgbClr>
              </a:solidFill>
            </a:ln>
            <a:effectLst>
              <a:glow rad="254000">
                <a:schemeClr val="bg1">
                  <a:alpha val="7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Leuchten RO"/>
            <p:cNvSpPr/>
            <p:nvPr/>
          </p:nvSpPr>
          <p:spPr>
            <a:xfrm>
              <a:off x="1294499" y="4515766"/>
              <a:ext cx="5799035" cy="918548"/>
            </a:xfrm>
            <a:prstGeom prst="rect">
              <a:avLst/>
            </a:prstGeom>
            <a:noFill/>
            <a:ln w="28575">
              <a:solidFill>
                <a:srgbClr val="FFFFFF">
                  <a:alpha val="91000"/>
                </a:srgbClr>
              </a:solidFill>
            </a:ln>
            <a:effectLst>
              <a:glow rad="254000">
                <a:schemeClr val="bg1">
                  <a:alpha val="7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Leuchten RO II"/>
          <p:cNvSpPr/>
          <p:nvPr/>
        </p:nvSpPr>
        <p:spPr>
          <a:xfrm>
            <a:off x="5136904" y="3160419"/>
            <a:ext cx="1896624" cy="3286588"/>
          </a:xfrm>
          <a:prstGeom prst="rect">
            <a:avLst/>
          </a:prstGeom>
          <a:noFill/>
          <a:ln w="28575">
            <a:solidFill>
              <a:srgbClr val="FFFFFF">
                <a:alpha val="91000"/>
              </a:srgbClr>
            </a:solidFill>
          </a:ln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Leuchten RO II"/>
          <p:cNvSpPr/>
          <p:nvPr/>
        </p:nvSpPr>
        <p:spPr>
          <a:xfrm>
            <a:off x="1286013" y="4505907"/>
            <a:ext cx="5747515" cy="958688"/>
          </a:xfrm>
          <a:prstGeom prst="rect">
            <a:avLst/>
          </a:prstGeom>
          <a:noFill/>
          <a:ln w="28575">
            <a:solidFill>
              <a:srgbClr val="FFFFFF">
                <a:alpha val="91000"/>
              </a:srgbClr>
            </a:solidFill>
          </a:ln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2037293"/>
      </p:ext>
    </p:extLst>
  </p:cSld>
  <p:clrMapOvr>
    <a:masterClrMapping/>
  </p:clrMapOvr>
  <p:transition spd="slow" advTm="305534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4" grpId="0"/>
      <p:bldP spid="69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8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8268743" y="1299574"/>
            <a:ext cx="3432131" cy="5056776"/>
            <a:chOff x="8268743" y="1299574"/>
            <a:chExt cx="3432131" cy="5056776"/>
          </a:xfrm>
        </p:grpSpPr>
        <p:sp>
          <p:nvSpPr>
            <p:cNvPr id="6" name="Textfeld 5"/>
            <p:cNvSpPr txBox="1"/>
            <p:nvPr/>
          </p:nvSpPr>
          <p:spPr>
            <a:xfrm>
              <a:off x="8268743" y="1299574"/>
              <a:ext cx="3432131" cy="5056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3200" b="1" dirty="0" smtClean="0"/>
                <a:t>Modulhandbuch</a:t>
              </a:r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600" b="1" dirty="0" smtClean="0"/>
            </a:p>
            <a:p>
              <a:pPr algn="ctr"/>
              <a:endParaRPr lang="de-DE" sz="800" b="1" dirty="0" smtClean="0"/>
            </a:p>
            <a:p>
              <a:pPr algn="r"/>
              <a:r>
                <a:rPr lang="de-DE" sz="2400" dirty="0" smtClean="0"/>
                <a:t>2 Seminare/Semester</a:t>
              </a:r>
              <a:endParaRPr lang="de-DE" sz="2400" dirty="0"/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2650" y="2401655"/>
              <a:ext cx="999254" cy="94388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3542515"/>
              <a:ext cx="1011304" cy="1022207"/>
            </a:xfrm>
            <a:prstGeom prst="rect">
              <a:avLst/>
            </a:prstGeom>
          </p:spPr>
        </p:pic>
        <p:cxnSp>
          <p:nvCxnSpPr>
            <p:cNvPr id="15" name="Gerader Verbinder 14"/>
            <p:cNvCxnSpPr/>
            <p:nvPr/>
          </p:nvCxnSpPr>
          <p:spPr>
            <a:xfrm>
              <a:off x="8518134" y="3446367"/>
              <a:ext cx="2921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H="1">
              <a:off x="9720401" y="2023967"/>
              <a:ext cx="8467" cy="254075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8518134" y="2311834"/>
              <a:ext cx="2921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10059067" y="1958681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Aufwand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059066" y="2488874"/>
            <a:ext cx="1049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548235"/>
                </a:solidFill>
              </a:rPr>
              <a:t>1</a:t>
            </a:r>
            <a:endParaRPr lang="de-DE" sz="4400" dirty="0">
              <a:solidFill>
                <a:srgbClr val="548235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0059065" y="3668897"/>
            <a:ext cx="1049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D6B75A"/>
                </a:solidFill>
              </a:rPr>
              <a:t>2</a:t>
            </a:r>
            <a:endParaRPr lang="de-DE" sz="4400" dirty="0">
              <a:solidFill>
                <a:srgbClr val="D6B75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802362" y="1431517"/>
                <a:ext cx="6344370" cy="1054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de-DE" sz="2800" dirty="0" smtClean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 smtClean="0"/>
                  <a:t>  </a:t>
                </a:r>
                <a:r>
                  <a:rPr lang="de-DE" sz="2800" i="1" dirty="0" smtClean="0"/>
                  <a:t>c</a:t>
                </a:r>
                <a:r>
                  <a:rPr lang="de-DE" sz="2800" dirty="0" smtClean="0"/>
                  <a:t>-komp.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⇔ 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de-DE" sz="2800" dirty="0" smtClean="0"/>
                  <a:t>      f.a.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2" y="1431517"/>
                <a:ext cx="6344370" cy="1054328"/>
              </a:xfrm>
              <a:prstGeom prst="rect">
                <a:avLst/>
              </a:prstGeom>
              <a:blipFill rotWithShape="0">
                <a:blip r:embed="rId5"/>
                <a:stretch>
                  <a:fillRect b="-127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/>
          <p:cNvGrpSpPr/>
          <p:nvPr/>
        </p:nvGrpSpPr>
        <p:grpSpPr>
          <a:xfrm>
            <a:off x="1239222" y="3293759"/>
            <a:ext cx="5796578" cy="3090611"/>
            <a:chOff x="1239222" y="3293759"/>
            <a:chExt cx="5796578" cy="3090611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3982661" y="3293760"/>
              <a:ext cx="312252" cy="1020622"/>
              <a:chOff x="3982661" y="3293760"/>
              <a:chExt cx="312252" cy="1020622"/>
            </a:xfrm>
          </p:grpSpPr>
          <p:pic>
            <p:nvPicPr>
              <p:cNvPr id="27" name="Grafik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661" y="3293760"/>
                <a:ext cx="312252" cy="378029"/>
              </a:xfrm>
              <a:prstGeom prst="rect">
                <a:avLst/>
              </a:prstGeom>
            </p:spPr>
          </p:pic>
          <p:pic>
            <p:nvPicPr>
              <p:cNvPr id="28" name="Grafik 2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661" y="3936353"/>
                <a:ext cx="312252" cy="378029"/>
              </a:xfrm>
              <a:prstGeom prst="rect">
                <a:avLst/>
              </a:prstGeom>
            </p:spPr>
          </p:pic>
          <p:cxnSp>
            <p:nvCxnSpPr>
              <p:cNvPr id="29" name="Gerade Verbindung mit Pfeil 28"/>
              <p:cNvCxnSpPr>
                <a:stCxn id="27" idx="2"/>
                <a:endCxn id="28" idx="0"/>
              </p:cNvCxnSpPr>
              <p:nvPr/>
            </p:nvCxnSpPr>
            <p:spPr>
              <a:xfrm>
                <a:off x="4138787" y="3671789"/>
                <a:ext cx="0" cy="264564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>
            <a:xfrm>
              <a:off x="6051432" y="3293759"/>
              <a:ext cx="312252" cy="1020623"/>
              <a:chOff x="6051432" y="3293759"/>
              <a:chExt cx="312252" cy="1020623"/>
            </a:xfrm>
          </p:grpSpPr>
          <p:pic>
            <p:nvPicPr>
              <p:cNvPr id="33" name="Grafik 3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1432" y="3936353"/>
                <a:ext cx="312252" cy="37802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1432" y="3293759"/>
                <a:ext cx="312252" cy="378029"/>
              </a:xfrm>
              <a:prstGeom prst="rect">
                <a:avLst/>
              </a:prstGeom>
            </p:spPr>
          </p:pic>
          <p:cxnSp>
            <p:nvCxnSpPr>
              <p:cNvPr id="35" name="Gerade Verbindung mit Pfeil 34"/>
              <p:cNvCxnSpPr>
                <a:stCxn id="34" idx="2"/>
                <a:endCxn id="33" idx="0"/>
              </p:cNvCxnSpPr>
              <p:nvPr/>
            </p:nvCxnSpPr>
            <p:spPr>
              <a:xfrm>
                <a:off x="6207558" y="3671788"/>
                <a:ext cx="0" cy="264565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uppieren 71"/>
            <p:cNvGrpSpPr/>
            <p:nvPr/>
          </p:nvGrpSpPr>
          <p:grpSpPr>
            <a:xfrm>
              <a:off x="1239222" y="3376611"/>
              <a:ext cx="5796578" cy="2979739"/>
              <a:chOff x="1239222" y="3376611"/>
              <a:chExt cx="5796578" cy="2979739"/>
            </a:xfrm>
          </p:grpSpPr>
          <p:cxnSp>
            <p:nvCxnSpPr>
              <p:cNvPr id="53" name="Gerader Verbinder 52"/>
              <p:cNvCxnSpPr/>
              <p:nvPr/>
            </p:nvCxnSpPr>
            <p:spPr>
              <a:xfrm>
                <a:off x="3155704" y="3389958"/>
                <a:ext cx="0" cy="29663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uppieren 70"/>
              <p:cNvGrpSpPr/>
              <p:nvPr/>
            </p:nvGrpSpPr>
            <p:grpSpPr>
              <a:xfrm>
                <a:off x="1239222" y="3376611"/>
                <a:ext cx="5796578" cy="2966392"/>
                <a:chOff x="1239222" y="3376611"/>
                <a:chExt cx="5796578" cy="2966392"/>
              </a:xfrm>
            </p:grpSpPr>
            <p:cxnSp>
              <p:nvCxnSpPr>
                <p:cNvPr id="42" name="Gerader Verbinder 41"/>
                <p:cNvCxnSpPr/>
                <p:nvPr/>
              </p:nvCxnSpPr>
              <p:spPr>
                <a:xfrm flipH="1" flipV="1">
                  <a:off x="2143370" y="3804070"/>
                  <a:ext cx="1012335" cy="70070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>
                  <a:off x="1239222" y="4504774"/>
                  <a:ext cx="57965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1239222" y="5444574"/>
                  <a:ext cx="579657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>
                <a:xfrm>
                  <a:off x="5136904" y="3376611"/>
                  <a:ext cx="0" cy="2966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Textfeld 58"/>
            <p:cNvSpPr txBox="1"/>
            <p:nvPr/>
          </p:nvSpPr>
          <p:spPr>
            <a:xfrm>
              <a:off x="1256809" y="4504773"/>
              <a:ext cx="1898893" cy="9397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lvl="0" algn="ctr"/>
              <a:r>
                <a:rPr lang="de-DE" sz="2400" dirty="0">
                  <a:solidFill>
                    <a:srgbClr val="4F81BD">
                      <a:lumMod val="75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≤ </a:t>
              </a:r>
              <a:r>
                <a:rPr lang="de-DE" sz="2400" dirty="0" smtClean="0">
                  <a:solidFill>
                    <a:srgbClr val="4F81BD">
                      <a:lumMod val="75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de-DE" sz="2400" dirty="0">
                <a:solidFill>
                  <a:srgbClr val="4F81B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1239222" y="5444571"/>
              <a:ext cx="1898893" cy="9397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lvl="0" algn="ctr"/>
              <a:r>
                <a:rPr lang="de-DE" sz="2400" dirty="0">
                  <a:solidFill>
                    <a:srgbClr val="4F81BD">
                      <a:lumMod val="75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≤ 2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2576956" y="3561158"/>
              <a:ext cx="594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b="1" dirty="0">
                  <a:solidFill>
                    <a:srgbClr val="548235"/>
                  </a:solidFill>
                </a:rPr>
                <a:t>σ</a:t>
              </a:r>
              <a:r>
                <a:rPr lang="de-DE" sz="2800" b="1" baseline="-25000" dirty="0">
                  <a:solidFill>
                    <a:srgbClr val="548235"/>
                  </a:solidFill>
                </a:rPr>
                <a:t>j</a:t>
              </a:r>
              <a:endParaRPr lang="de-DE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1788510" y="3965271"/>
              <a:ext cx="7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cap="small" dirty="0" err="1" smtClean="0">
                  <a:solidFill>
                    <a:srgbClr val="4F81BD">
                      <a:lumMod val="75000"/>
                    </a:srgbClr>
                  </a:solidFill>
                </a:rPr>
                <a:t>alg</a:t>
              </a:r>
              <a:r>
                <a:rPr lang="de-DE" sz="2800" b="1" baseline="-25000" dirty="0" err="1" smtClean="0">
                  <a:solidFill>
                    <a:srgbClr val="4F81BD">
                      <a:lumMod val="75000"/>
                    </a:srgbClr>
                  </a:solidFill>
                </a:rPr>
                <a:t>i</a:t>
              </a:r>
              <a:endParaRPr lang="de-DE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138088" y="4502746"/>
            <a:ext cx="4012255" cy="1899775"/>
            <a:chOff x="3138088" y="4502746"/>
            <a:chExt cx="4012255" cy="1899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3138088" y="4502746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088" y="4502746"/>
                  <a:ext cx="1998786" cy="9397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/>
                <p:cNvSpPr txBox="1"/>
                <p:nvPr/>
              </p:nvSpPr>
              <p:spPr>
                <a:xfrm>
                  <a:off x="5133536" y="4513849"/>
                  <a:ext cx="1998786" cy="939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feld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536" y="4513849"/>
                  <a:ext cx="1998786" cy="9397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/>
                <p:cNvSpPr txBox="1"/>
                <p:nvPr/>
              </p:nvSpPr>
              <p:spPr>
                <a:xfrm>
                  <a:off x="3138115" y="5462722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feld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15" y="5462722"/>
                  <a:ext cx="1998786" cy="9397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5151557" y="5460692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557" y="5460692"/>
                  <a:ext cx="1998786" cy="9397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hteck 83"/>
            <p:cNvSpPr/>
            <p:nvPr/>
          </p:nvSpPr>
          <p:spPr>
            <a:xfrm>
              <a:off x="5151526" y="4526824"/>
              <a:ext cx="1866627" cy="92479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381974" y="2676237"/>
                <a:ext cx="15031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74" y="2676237"/>
                <a:ext cx="1503124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uppieren 85"/>
          <p:cNvGrpSpPr/>
          <p:nvPr/>
        </p:nvGrpSpPr>
        <p:grpSpPr>
          <a:xfrm>
            <a:off x="3138058" y="4502746"/>
            <a:ext cx="4012255" cy="1899775"/>
            <a:chOff x="3138088" y="4502746"/>
            <a:chExt cx="4012255" cy="1899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/>
                <p:cNvSpPr txBox="1"/>
                <p:nvPr/>
              </p:nvSpPr>
              <p:spPr>
                <a:xfrm>
                  <a:off x="3138088" y="4502746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feld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088" y="4502746"/>
                  <a:ext cx="1998786" cy="9397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feld 88"/>
                <p:cNvSpPr txBox="1"/>
                <p:nvPr/>
              </p:nvSpPr>
              <p:spPr>
                <a:xfrm>
                  <a:off x="5133536" y="4513849"/>
                  <a:ext cx="1998786" cy="939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feld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536" y="4513849"/>
                  <a:ext cx="1998786" cy="9397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feld 89"/>
                <p:cNvSpPr txBox="1"/>
                <p:nvPr/>
              </p:nvSpPr>
              <p:spPr>
                <a:xfrm>
                  <a:off x="3138115" y="5462722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feld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15" y="5462722"/>
                  <a:ext cx="1998786" cy="9397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feld 90"/>
                <p:cNvSpPr txBox="1"/>
                <p:nvPr/>
              </p:nvSpPr>
              <p:spPr>
                <a:xfrm>
                  <a:off x="5151557" y="5460692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feld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557" y="5460692"/>
                  <a:ext cx="1998786" cy="9397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echteck 91"/>
            <p:cNvSpPr/>
            <p:nvPr/>
          </p:nvSpPr>
          <p:spPr>
            <a:xfrm>
              <a:off x="5151526" y="4526824"/>
              <a:ext cx="1866627" cy="92479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effectLst/>
              </a:endParaRP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3185773" y="4513849"/>
            <a:ext cx="4012255" cy="1899775"/>
            <a:chOff x="3138088" y="4502746"/>
            <a:chExt cx="4012255" cy="1899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feld 93"/>
                <p:cNvSpPr txBox="1"/>
                <p:nvPr/>
              </p:nvSpPr>
              <p:spPr>
                <a:xfrm>
                  <a:off x="3138088" y="4502746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feld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088" y="4502746"/>
                  <a:ext cx="1998786" cy="939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feld 94"/>
                <p:cNvSpPr txBox="1"/>
                <p:nvPr/>
              </p:nvSpPr>
              <p:spPr>
                <a:xfrm>
                  <a:off x="5133536" y="4513849"/>
                  <a:ext cx="1998786" cy="939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feld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536" y="4513849"/>
                  <a:ext cx="1998786" cy="939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/>
                <p:cNvSpPr txBox="1"/>
                <p:nvPr/>
              </p:nvSpPr>
              <p:spPr>
                <a:xfrm>
                  <a:off x="3138115" y="5462722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feld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15" y="5462722"/>
                  <a:ext cx="1998786" cy="9397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/>
                <p:cNvSpPr txBox="1"/>
                <p:nvPr/>
              </p:nvSpPr>
              <p:spPr>
                <a:xfrm>
                  <a:off x="5151557" y="5460692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feld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557" y="5460692"/>
                  <a:ext cx="1998786" cy="9397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echteck 97"/>
            <p:cNvSpPr/>
            <p:nvPr/>
          </p:nvSpPr>
          <p:spPr>
            <a:xfrm>
              <a:off x="5151526" y="4526824"/>
              <a:ext cx="1866627" cy="92479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4381974" y="2676237"/>
                <a:ext cx="15031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74" y="2676237"/>
                <a:ext cx="1503124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uppieren 99"/>
          <p:cNvGrpSpPr/>
          <p:nvPr/>
        </p:nvGrpSpPr>
        <p:grpSpPr>
          <a:xfrm>
            <a:off x="3177102" y="4502745"/>
            <a:ext cx="4012255" cy="1899775"/>
            <a:chOff x="3138088" y="4502746"/>
            <a:chExt cx="4012255" cy="1899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feld 100"/>
                <p:cNvSpPr txBox="1"/>
                <p:nvPr/>
              </p:nvSpPr>
              <p:spPr>
                <a:xfrm>
                  <a:off x="3138088" y="4502746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088" y="4502746"/>
                  <a:ext cx="1998786" cy="9397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/>
                <p:cNvSpPr txBox="1"/>
                <p:nvPr/>
              </p:nvSpPr>
              <p:spPr>
                <a:xfrm>
                  <a:off x="5133536" y="4513849"/>
                  <a:ext cx="1998786" cy="939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feld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536" y="4513849"/>
                  <a:ext cx="1998786" cy="9397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/>
                <p:cNvSpPr txBox="1"/>
                <p:nvPr/>
              </p:nvSpPr>
              <p:spPr>
                <a:xfrm>
                  <a:off x="3138115" y="5462722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feld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15" y="5462722"/>
                  <a:ext cx="1998786" cy="9397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151557" y="5460692"/>
                  <a:ext cx="1998786" cy="9397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557" y="5460692"/>
                  <a:ext cx="1998786" cy="9397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hteck 104"/>
            <p:cNvSpPr/>
            <p:nvPr/>
          </p:nvSpPr>
          <p:spPr>
            <a:xfrm>
              <a:off x="5151526" y="4526824"/>
              <a:ext cx="1866627" cy="92479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effectLst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061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2159">
        <p:fade/>
      </p:transition>
    </mc:Choice>
    <mc:Fallback>
      <p:transition spd="med" advTm="821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947-9C67-48C5-A747-284202F4D53B}" type="slidenum">
              <a:rPr lang="de-DE" smtClean="0"/>
              <a:t>9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8268743" y="1299574"/>
            <a:ext cx="3432131" cy="5056776"/>
            <a:chOff x="8268743" y="1299574"/>
            <a:chExt cx="3432131" cy="5056776"/>
          </a:xfrm>
        </p:grpSpPr>
        <p:sp>
          <p:nvSpPr>
            <p:cNvPr id="6" name="Textfeld 5"/>
            <p:cNvSpPr txBox="1"/>
            <p:nvPr/>
          </p:nvSpPr>
          <p:spPr>
            <a:xfrm>
              <a:off x="8268743" y="1299574"/>
              <a:ext cx="3432131" cy="5056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3200" b="1" dirty="0" smtClean="0"/>
                <a:t>Modulhandbuch</a:t>
              </a:r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200" b="1" dirty="0" smtClean="0"/>
            </a:p>
            <a:p>
              <a:pPr algn="ctr"/>
              <a:endParaRPr lang="de-DE" sz="3200" b="1" dirty="0"/>
            </a:p>
            <a:p>
              <a:pPr algn="ctr"/>
              <a:endParaRPr lang="de-DE" sz="3600" b="1" dirty="0" smtClean="0"/>
            </a:p>
            <a:p>
              <a:pPr algn="ctr"/>
              <a:endParaRPr lang="de-DE" sz="800" b="1" dirty="0" smtClean="0"/>
            </a:p>
            <a:p>
              <a:pPr algn="r"/>
              <a:r>
                <a:rPr lang="de-DE" sz="2400" dirty="0" smtClean="0"/>
                <a:t>2 Seminare/Semester</a:t>
              </a:r>
              <a:endParaRPr lang="de-DE" sz="2400" dirty="0"/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2650" y="2401655"/>
              <a:ext cx="999254" cy="94388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3542515"/>
              <a:ext cx="1011304" cy="1022207"/>
            </a:xfrm>
            <a:prstGeom prst="rect">
              <a:avLst/>
            </a:prstGeom>
          </p:spPr>
        </p:pic>
        <p:cxnSp>
          <p:nvCxnSpPr>
            <p:cNvPr id="15" name="Gerader Verbinder 14"/>
            <p:cNvCxnSpPr/>
            <p:nvPr/>
          </p:nvCxnSpPr>
          <p:spPr>
            <a:xfrm>
              <a:off x="8518134" y="3446367"/>
              <a:ext cx="2921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H="1">
              <a:off x="9728870" y="2023967"/>
              <a:ext cx="1" cy="254075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8518134" y="2311834"/>
              <a:ext cx="2921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10059067" y="1958681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Aufwand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059066" y="2488874"/>
            <a:ext cx="1049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548235"/>
                </a:solidFill>
              </a:rPr>
              <a:t>1</a:t>
            </a:r>
            <a:endParaRPr lang="de-DE" sz="4400" dirty="0">
              <a:solidFill>
                <a:srgbClr val="548235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0059065" y="3668897"/>
            <a:ext cx="1049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D6B75A"/>
                </a:solidFill>
              </a:rPr>
              <a:t>2</a:t>
            </a:r>
            <a:endParaRPr lang="de-DE" sz="4400" dirty="0">
              <a:solidFill>
                <a:srgbClr val="D6B75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802362" y="1431517"/>
                <a:ext cx="6344370" cy="1054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de-DE" sz="2800" dirty="0" smtClean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cap="small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al</m:t>
                    </m:r>
                    <m:sSub>
                      <m:sSubPr>
                        <m:ctrlP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de-DE" sz="2800" i="1" cap="small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 smtClean="0"/>
                  <a:t>  </a:t>
                </a:r>
                <a:r>
                  <a:rPr lang="de-DE" sz="2800" i="1" dirty="0" smtClean="0"/>
                  <a:t>c</a:t>
                </a:r>
                <a:r>
                  <a:rPr lang="de-DE" sz="2800" dirty="0" smtClean="0"/>
                  <a:t>-komp.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⇔ 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de-DE" sz="2800" dirty="0" smtClean="0"/>
                  <a:t>      f.a.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2" y="1431517"/>
                <a:ext cx="6344370" cy="1054328"/>
              </a:xfrm>
              <a:prstGeom prst="rect">
                <a:avLst/>
              </a:prstGeom>
              <a:blipFill rotWithShape="0">
                <a:blip r:embed="rId5"/>
                <a:stretch>
                  <a:fillRect b="-127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802362" y="2595576"/>
                <a:ext cx="6344370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⇔  </m:t>
                    </m:r>
                    <m:f>
                      <m:fPr>
                        <m:ctrlPr>
                          <a:rPr lang="de-DE" sz="2800" i="1" cap="small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al</m:t>
                        </m:r>
                        <m:sSub>
                          <m:sSubPr>
                            <m:ctrlPr>
                              <a:rPr lang="de-DE" sz="2800" i="1" cap="small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800" cap="small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de-DE" sz="2800" i="1" cap="small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de-DE" sz="2800" cap="small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  <m:d>
                          <m:dPr>
                            <m:ctrlPr>
                              <a:rPr lang="de-DE" sz="2800" i="1" cap="small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sz="2800" dirty="0" smtClean="0"/>
                  <a:t>      f.a.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8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2" y="2595576"/>
                <a:ext cx="6344370" cy="8997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pieren 67"/>
          <p:cNvGrpSpPr/>
          <p:nvPr/>
        </p:nvGrpSpPr>
        <p:grpSpPr>
          <a:xfrm>
            <a:off x="1239222" y="3376611"/>
            <a:ext cx="5796578" cy="2979739"/>
            <a:chOff x="1239222" y="3376611"/>
            <a:chExt cx="5796578" cy="2979739"/>
          </a:xfrm>
        </p:grpSpPr>
        <p:cxnSp>
          <p:nvCxnSpPr>
            <p:cNvPr id="69" name="Gerader Verbinder 68"/>
            <p:cNvCxnSpPr/>
            <p:nvPr/>
          </p:nvCxnSpPr>
          <p:spPr>
            <a:xfrm>
              <a:off x="3155704" y="3389958"/>
              <a:ext cx="0" cy="2966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ieren 72"/>
            <p:cNvGrpSpPr/>
            <p:nvPr/>
          </p:nvGrpSpPr>
          <p:grpSpPr>
            <a:xfrm>
              <a:off x="1239222" y="3376611"/>
              <a:ext cx="5796578" cy="2966392"/>
              <a:chOff x="1239222" y="3376611"/>
              <a:chExt cx="5796578" cy="2966392"/>
            </a:xfrm>
          </p:grpSpPr>
          <p:cxnSp>
            <p:nvCxnSpPr>
              <p:cNvPr id="74" name="Gerader Verbinder 73"/>
              <p:cNvCxnSpPr/>
              <p:nvPr/>
            </p:nvCxnSpPr>
            <p:spPr>
              <a:xfrm flipH="1" flipV="1">
                <a:off x="2143370" y="3804070"/>
                <a:ext cx="1012335" cy="70070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/>
              <p:cNvCxnSpPr/>
              <p:nvPr/>
            </p:nvCxnSpPr>
            <p:spPr>
              <a:xfrm>
                <a:off x="1239222" y="4504774"/>
                <a:ext cx="57965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/>
              <p:nvPr/>
            </p:nvCxnSpPr>
            <p:spPr>
              <a:xfrm>
                <a:off x="1239222" y="5444574"/>
                <a:ext cx="57965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/>
              <p:nvPr/>
            </p:nvCxnSpPr>
            <p:spPr>
              <a:xfrm>
                <a:off x="5136904" y="3376611"/>
                <a:ext cx="0" cy="2966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Gekrümmte Verbindung 7"/>
          <p:cNvCxnSpPr/>
          <p:nvPr/>
        </p:nvCxnSpPr>
        <p:spPr>
          <a:xfrm rot="5400000">
            <a:off x="3559944" y="4023935"/>
            <a:ext cx="1426787" cy="271651"/>
          </a:xfrm>
          <a:prstGeom prst="curvedConnector3">
            <a:avLst>
              <a:gd name="adj1" fmla="val 50001"/>
            </a:avLst>
          </a:prstGeom>
          <a:ln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krümmte Verbindung 77"/>
          <p:cNvCxnSpPr/>
          <p:nvPr/>
        </p:nvCxnSpPr>
        <p:spPr>
          <a:xfrm rot="16200000" flipH="1">
            <a:off x="4360098" y="3495432"/>
            <a:ext cx="1426788" cy="132865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10056419" y="4846855"/>
            <a:ext cx="1049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C3550A"/>
                </a:solidFill>
              </a:rPr>
              <a:t>4</a:t>
            </a:r>
            <a:endParaRPr lang="de-DE" sz="4400" dirty="0">
              <a:solidFill>
                <a:srgbClr val="C3550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089892" y="4967520"/>
                <a:ext cx="2263289" cy="954107"/>
              </a:xfrm>
              <a:prstGeom prst="rect">
                <a:avLst/>
              </a:prstGeom>
              <a:solidFill>
                <a:srgbClr val="D9D9D9">
                  <a:alpha val="69804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 smtClean="0">
                    <a:solidFill>
                      <a:srgbClr val="C00000"/>
                    </a:solidFill>
                  </a:rPr>
                  <a:t>kleinstes </a:t>
                </a:r>
                <a:r>
                  <a:rPr lang="de-DE" sz="2800" i="1" dirty="0" smtClean="0">
                    <a:solidFill>
                      <a:srgbClr val="C00000"/>
                    </a:solidFill>
                  </a:rPr>
                  <a:t>c</a:t>
                </a:r>
              </a:p>
              <a:p>
                <a:pPr algn="ctr"/>
                <a:r>
                  <a:rPr lang="de-DE" sz="2800" dirty="0" err="1" smtClean="0">
                    <a:solidFill>
                      <a:srgbClr val="C00000"/>
                    </a:solidFill>
                  </a:rPr>
                  <a:t>s.d</a:t>
                </a:r>
                <a:r>
                  <a:rPr lang="de-DE" sz="2800" dirty="0" smtClean="0">
                    <a:solidFill>
                      <a:srgbClr val="C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 ?</m:t>
                    </m:r>
                  </m:oMath>
                </a14:m>
                <a:endParaRPr lang="de-DE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92" y="4967520"/>
                <a:ext cx="2263289" cy="954107"/>
              </a:xfrm>
              <a:prstGeom prst="rect">
                <a:avLst/>
              </a:prstGeom>
              <a:blipFill rotWithShape="0">
                <a:blip r:embed="rId9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/>
          <p:cNvGrpSpPr/>
          <p:nvPr/>
        </p:nvGrpSpPr>
        <p:grpSpPr>
          <a:xfrm>
            <a:off x="8518134" y="4564722"/>
            <a:ext cx="2921000" cy="1213778"/>
            <a:chOff x="8518134" y="4564722"/>
            <a:chExt cx="2921000" cy="1213778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8518134" y="4665554"/>
              <a:ext cx="2921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3298" y="4766387"/>
              <a:ext cx="998606" cy="930378"/>
            </a:xfrm>
            <a:prstGeom prst="rect">
              <a:avLst/>
            </a:prstGeom>
          </p:spPr>
        </p:pic>
        <p:cxnSp>
          <p:nvCxnSpPr>
            <p:cNvPr id="83" name="Gerader Verbinder 82"/>
            <p:cNvCxnSpPr/>
            <p:nvPr/>
          </p:nvCxnSpPr>
          <p:spPr>
            <a:xfrm>
              <a:off x="9728870" y="4564722"/>
              <a:ext cx="0" cy="121377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15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9514"/>
    </mc:Choice>
    <mc:Fallback>
      <p:transition advTm="89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1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21.5|2.3|8.9|10.5|13|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8.6|4.3|3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|6.4|6.2|39.3|97.9|2.1|2.4|29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2.5|2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3.5|82.1|13.3|2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3.3|5.8|17.8|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41.5|12.8|2.3|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.4|1.6|1.5|19.8|8.4|21|13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5|5.8|108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0.3|0.3|0.1|0.1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27.2|5.5|2.2|9.4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50.3|10.6|2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5|25.9|8.6|34.6|6.3|17.1|11.8|13.8|1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|7.9|6.4|13.5|5|8|22.6|32.2|14.4|5.1|9.3|23.6|9.4|3.4|7.5|0.9|35.2|2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1|1.6|21.1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.8|25.6|26.1|2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6|1.7|6.6|12.9|2|2.1|31.8|7.8|4.7|34.6|9.1|5.8|17.9|1.9|3.6|12.1|4.5|29.6"/>
</p:tagLst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ispi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Breitbild</PresentationFormat>
  <Paragraphs>316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Cambria Math</vt:lpstr>
      <vt:lpstr>Courier New</vt:lpstr>
      <vt:lpstr>Pokemon Hollow</vt:lpstr>
      <vt:lpstr>Benutzerdefiniertes Design</vt:lpstr>
      <vt:lpstr>Office Theme</vt:lpstr>
      <vt:lpstr>Beispiel</vt:lpstr>
      <vt:lpstr>Yaos Prinzip </vt:lpstr>
      <vt:lpstr>PowerPoint-Präsentation</vt:lpstr>
      <vt:lpstr>PowerPoint-Präsentation</vt:lpstr>
      <vt:lpstr>PowerPoint-Präsentation</vt:lpstr>
      <vt:lpstr>Endliches 2-Personen Nullsummenspiel</vt:lpstr>
      <vt:lpstr>Online-Optimierung als Nullsummenspiel</vt:lpstr>
      <vt:lpstr>PowerPoint-Präsentation</vt:lpstr>
      <vt:lpstr>PowerPoint-Präsentation</vt:lpstr>
      <vt:lpstr>PowerPoint-Präsentation</vt:lpstr>
      <vt:lpstr>Minimax und Maximin</vt:lpstr>
      <vt:lpstr>Wert und Sattelpunkt eines Spiels</vt:lpstr>
      <vt:lpstr>PowerPoint-Präsentation</vt:lpstr>
      <vt:lpstr>2-Personen Nullsummenspiel</vt:lpstr>
      <vt:lpstr>2-Personen Nullsummenspiel</vt:lpstr>
      <vt:lpstr>Wert und Sattelpunkt eines Spiels</vt:lpstr>
      <vt:lpstr>Wert und Sattelpunkt eines Spiels</vt:lpstr>
      <vt:lpstr>Minimax-Theorem (von Neumann)</vt:lpstr>
      <vt:lpstr>Loomies Lemma und Yaos Ungleichung</vt:lpstr>
      <vt:lpstr>Yaos Prinzip für endliche Kostenminimierung</vt:lpstr>
      <vt:lpstr>PowerPoint-Präsentation</vt:lpstr>
      <vt:lpstr>PowerPoint-Präsentation</vt:lpstr>
      <vt:lpstr>Verallgemeinerungen von Yaos Prinzip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128</cp:revision>
  <dcterms:created xsi:type="dcterms:W3CDTF">2015-05-25T15:34:43Z</dcterms:created>
  <dcterms:modified xsi:type="dcterms:W3CDTF">2015-06-15T20:30:58Z</dcterms:modified>
</cp:coreProperties>
</file>