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6" r:id="rId2"/>
  </p:sldMasterIdLst>
  <p:sldIdLst>
    <p:sldId id="256" r:id="rId3"/>
    <p:sldId id="257" r:id="rId4"/>
    <p:sldId id="266" r:id="rId5"/>
    <p:sldId id="259" r:id="rId6"/>
    <p:sldId id="261" r:id="rId7"/>
    <p:sldId id="260" r:id="rId8"/>
    <p:sldId id="267" r:id="rId9"/>
    <p:sldId id="274" r:id="rId10"/>
    <p:sldId id="262" r:id="rId11"/>
    <p:sldId id="269" r:id="rId12"/>
    <p:sldId id="263" r:id="rId13"/>
    <p:sldId id="270" r:id="rId14"/>
    <p:sldId id="271" r:id="rId15"/>
    <p:sldId id="264" r:id="rId16"/>
    <p:sldId id="272" r:id="rId17"/>
    <p:sldId id="265" r:id="rId18"/>
    <p:sldId id="273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869092D-1DDE-4BC8-8361-A0C39CE7E5B4}">
          <p14:sldIdLst>
            <p14:sldId id="256"/>
          </p14:sldIdLst>
        </p14:section>
        <p14:section name="Einleitung" id="{D943B1A2-9B33-477D-A48A-E0EFE650149A}">
          <p14:sldIdLst>
            <p14:sldId id="257"/>
            <p14:sldId id="266"/>
            <p14:sldId id="259"/>
            <p14:sldId id="261"/>
          </p14:sldIdLst>
        </p14:section>
        <p14:section name="I - Algorithms A" id="{EF57F5C4-EE04-49BF-8E7F-3B23674A80CD}">
          <p14:sldIdLst>
            <p14:sldId id="260"/>
            <p14:sldId id="267"/>
            <p14:sldId id="274"/>
          </p14:sldIdLst>
        </p14:section>
        <p14:section name="II - Lower Bounds" id="{8FF7A1A5-678F-48DA-B9D2-792DF24AF142}">
          <p14:sldIdLst>
            <p14:sldId id="262"/>
            <p14:sldId id="269"/>
          </p14:sldIdLst>
        </p14:section>
        <p14:section name="I - Algorithms B" id="{AEEB55B3-9E63-4B59-A617-086307ACB17D}">
          <p14:sldIdLst>
            <p14:sldId id="263"/>
            <p14:sldId id="270"/>
            <p14:sldId id="271"/>
          </p14:sldIdLst>
        </p14:section>
        <p14:section name="III - Polynomial Algorithms" id="{882CACD4-5592-4EEC-A46F-76B828647F41}">
          <p14:sldIdLst>
            <p14:sldId id="264"/>
            <p14:sldId id="272"/>
          </p14:sldIdLst>
        </p14:section>
        <p14:section name="IV - The Real Line" id="{DD7B1686-CAFE-47EA-80E9-5D6666466728}">
          <p14:sldIdLst>
            <p14:sldId id="265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6600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4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lei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0" y="5707780"/>
            <a:ext cx="9144000" cy="11502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778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0" y="5712642"/>
            <a:ext cx="9143999" cy="11453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C00000"/>
                </a:gs>
                <a:gs pos="0">
                  <a:schemeClr val="bg1"/>
                </a:gs>
                <a:gs pos="85000">
                  <a:srgbClr val="C00000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>
            <a:spLocks/>
          </p:cNvSpPr>
          <p:nvPr userDrawn="1"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9" name="Rechteck 8"/>
          <p:cNvSpPr>
            <a:spLocks/>
          </p:cNvSpPr>
          <p:nvPr userDrawn="1"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10" name="Rechteck 9"/>
          <p:cNvSpPr>
            <a:spLocks/>
          </p:cNvSpPr>
          <p:nvPr userDrawn="1"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11" name="Rechteck 10"/>
          <p:cNvSpPr>
            <a:spLocks/>
          </p:cNvSpPr>
          <p:nvPr userDrawn="1"/>
        </p:nvSpPr>
        <p:spPr>
          <a:xfrm rot="10800000" flipV="1">
            <a:off x="6829713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240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0" y="5703216"/>
            <a:ext cx="9144000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6600CC"/>
                </a:gs>
                <a:gs pos="0">
                  <a:schemeClr val="bg1"/>
                </a:gs>
                <a:gs pos="85000">
                  <a:srgbClr val="6600CC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>
            <a:spLocks/>
          </p:cNvSpPr>
          <p:nvPr userDrawn="1"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10" name="Rechteck 9"/>
          <p:cNvSpPr>
            <a:spLocks/>
          </p:cNvSpPr>
          <p:nvPr userDrawn="1"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11" name="Rechteck 10"/>
          <p:cNvSpPr>
            <a:spLocks/>
          </p:cNvSpPr>
          <p:nvPr userDrawn="1"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12" name="Rechteck 11"/>
          <p:cNvSpPr>
            <a:spLocks/>
          </p:cNvSpPr>
          <p:nvPr userDrawn="1"/>
        </p:nvSpPr>
        <p:spPr>
          <a:xfrm rot="10800000" flipV="1">
            <a:off x="6829712" y="5382704"/>
            <a:ext cx="2314287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118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000099"/>
                </a:gs>
                <a:gs pos="0">
                  <a:schemeClr val="bg1"/>
                </a:gs>
                <a:gs pos="85000">
                  <a:srgbClr val="000099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>
            <a:spLocks/>
          </p:cNvSpPr>
          <p:nvPr userDrawn="1"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10" name="Rechteck 9"/>
          <p:cNvSpPr>
            <a:spLocks/>
          </p:cNvSpPr>
          <p:nvPr userDrawn="1"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11" name="Rechteck 10"/>
          <p:cNvSpPr>
            <a:spLocks/>
          </p:cNvSpPr>
          <p:nvPr userDrawn="1"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12" name="Rechteck 11"/>
          <p:cNvSpPr>
            <a:spLocks/>
          </p:cNvSpPr>
          <p:nvPr userDrawn="1"/>
        </p:nvSpPr>
        <p:spPr>
          <a:xfrm rot="10800000" flipV="1">
            <a:off x="6829712" y="5382704"/>
            <a:ext cx="2314287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589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006600"/>
                </a:gs>
                <a:gs pos="0">
                  <a:schemeClr val="bg1"/>
                </a:gs>
                <a:gs pos="85000">
                  <a:srgbClr val="006600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>
            <a:spLocks/>
          </p:cNvSpPr>
          <p:nvPr userDrawn="1"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10" name="Rechteck 9"/>
          <p:cNvSpPr>
            <a:spLocks/>
          </p:cNvSpPr>
          <p:nvPr userDrawn="1"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11" name="Rechteck 10"/>
          <p:cNvSpPr>
            <a:spLocks/>
          </p:cNvSpPr>
          <p:nvPr userDrawn="1"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12" name="Rechteck 11"/>
          <p:cNvSpPr>
            <a:spLocks/>
          </p:cNvSpPr>
          <p:nvPr userDrawn="1"/>
        </p:nvSpPr>
        <p:spPr>
          <a:xfrm rot="10800000" flipV="1">
            <a:off x="6829712" y="5382704"/>
            <a:ext cx="2314287" cy="32993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68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71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>
            <a:spLocks/>
          </p:cNvSpPr>
          <p:nvPr userDrawn="1"/>
        </p:nvSpPr>
        <p:spPr>
          <a:xfrm flipV="1">
            <a:off x="0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/>
          <p:cNvSpPr>
            <a:spLocks/>
          </p:cNvSpPr>
          <p:nvPr userDrawn="1"/>
        </p:nvSpPr>
        <p:spPr>
          <a:xfrm flipV="1">
            <a:off x="2276572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/>
          <p:cNvSpPr>
            <a:spLocks/>
          </p:cNvSpPr>
          <p:nvPr userDrawn="1"/>
        </p:nvSpPr>
        <p:spPr>
          <a:xfrm flipV="1">
            <a:off x="4553144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/>
          <p:cNvSpPr>
            <a:spLocks/>
          </p:cNvSpPr>
          <p:nvPr userDrawn="1"/>
        </p:nvSpPr>
        <p:spPr>
          <a:xfrm flipV="1">
            <a:off x="6829716" y="5382704"/>
            <a:ext cx="2314284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01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8" r:id="rId2"/>
    <p:sldLayoutId id="2147483664" r:id="rId3"/>
    <p:sldLayoutId id="2147483669" r:id="rId4"/>
    <p:sldLayoutId id="214748367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5703216"/>
            <a:ext cx="9144000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226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3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7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7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5.png"/><Relationship Id="rId5" Type="http://schemas.openxmlformats.org/officeDocument/2006/relationships/image" Target="../media/image7.png"/><Relationship Id="rId15" Type="http://schemas.openxmlformats.org/officeDocument/2006/relationships/image" Target="../media/image24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8.png"/><Relationship Id="rId1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7" b="4960"/>
          <a:stretch/>
        </p:blipFill>
        <p:spPr>
          <a:xfrm>
            <a:off x="0" y="0"/>
            <a:ext cx="9144000" cy="569379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787138" y="0"/>
            <a:ext cx="7569723" cy="222675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5000"/>
                </a:schemeClr>
              </a:gs>
              <a:gs pos="66000">
                <a:schemeClr val="bg1"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9600" dirty="0" smtClean="0"/>
              <a:t>Online-TSP</a:t>
            </a:r>
            <a:endParaRPr lang="de-DE" sz="9600" dirty="0"/>
          </a:p>
        </p:txBody>
      </p:sp>
    </p:spTree>
    <p:extLst>
      <p:ext uri="{BB962C8B-B14F-4D97-AF65-F5344CB8AC3E}">
        <p14:creationId xmlns:p14="http://schemas.microsoft.com/office/powerpoint/2010/main" val="284782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Lower Bound for H-OLTSP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2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 At Home-Algorithm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811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feld 2"/>
          <p:cNvSpPr txBox="1"/>
          <p:nvPr/>
        </p:nvSpPr>
        <p:spPr>
          <a:xfrm>
            <a:off x="3979333" y="2895600"/>
            <a:ext cx="1094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proof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04320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feld 2"/>
          <p:cNvSpPr txBox="1"/>
          <p:nvPr/>
        </p:nvSpPr>
        <p:spPr>
          <a:xfrm>
            <a:off x="4024510" y="2895600"/>
            <a:ext cx="21718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Optimal!</a:t>
            </a:r>
          </a:p>
          <a:p>
            <a:r>
              <a:rPr lang="en-GB" sz="3200" dirty="0" err="1" smtClean="0"/>
              <a:t>Thightness</a:t>
            </a:r>
            <a:r>
              <a:rPr lang="en-GB" sz="3200" dirty="0" smtClean="0"/>
              <a:t>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49631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Polynomial Algorithm for H-OLTSP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983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feld 2"/>
          <p:cNvSpPr txBox="1"/>
          <p:nvPr/>
        </p:nvSpPr>
        <p:spPr>
          <a:xfrm>
            <a:off x="3979333" y="2895600"/>
            <a:ext cx="1094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proof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63982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547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Credits &amp; References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>
            <a:off x="1508289" y="1791093"/>
            <a:ext cx="7178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Paper…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Map</a:t>
            </a:r>
            <a:r>
              <a:rPr lang="en-GB" dirty="0"/>
              <a:t>: http://awoiaf.westeros.org/index.php/File:WorldofIceandFire.png</a:t>
            </a:r>
          </a:p>
        </p:txBody>
      </p:sp>
    </p:spTree>
    <p:extLst>
      <p:ext uri="{BB962C8B-B14F-4D97-AF65-F5344CB8AC3E}">
        <p14:creationId xmlns:p14="http://schemas.microsoft.com/office/powerpoint/2010/main" val="372936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ihandform 34"/>
          <p:cNvSpPr/>
          <p:nvPr/>
        </p:nvSpPr>
        <p:spPr>
          <a:xfrm>
            <a:off x="6630443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5" name="Freihandform 4"/>
          <p:cNvSpPr/>
          <p:nvPr/>
        </p:nvSpPr>
        <p:spPr>
          <a:xfrm>
            <a:off x="699911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feld 5"/>
          <p:cNvSpPr txBox="1"/>
          <p:nvPr/>
        </p:nvSpPr>
        <p:spPr>
          <a:xfrm>
            <a:off x="989368" y="111470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Input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1150407" y="2049803"/>
            <a:ext cx="975811" cy="1157533"/>
            <a:chOff x="681708" y="1929123"/>
            <a:chExt cx="975811" cy="1157533"/>
          </a:xfrm>
        </p:grpSpPr>
        <p:sp>
          <p:nvSpPr>
            <p:cNvPr id="7" name="Ellipse 6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Ellipse 7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628650" y="3566348"/>
            <a:ext cx="21597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metric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places to visit</a:t>
            </a:r>
            <a:endParaRPr lang="en-GB" sz="2400" dirty="0"/>
          </a:p>
        </p:txBody>
      </p:sp>
      <p:sp>
        <p:nvSpPr>
          <p:cNvPr id="16" name="Textfeld 15"/>
          <p:cNvSpPr txBox="1"/>
          <p:nvPr/>
        </p:nvSpPr>
        <p:spPr>
          <a:xfrm>
            <a:off x="6823251" y="1114704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Output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7096148" y="2049803"/>
            <a:ext cx="975811" cy="1157533"/>
            <a:chOff x="681708" y="1929123"/>
            <a:chExt cx="975811" cy="1157533"/>
          </a:xfrm>
          <a:solidFill>
            <a:schemeClr val="tx1"/>
          </a:solidFill>
        </p:grpSpPr>
        <p:sp>
          <p:nvSpPr>
            <p:cNvPr id="18" name="Ellipse 17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Ellipse 18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Ellipse 19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Ellipse 20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Ellipse 21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Textfeld 23"/>
          <p:cNvSpPr txBox="1"/>
          <p:nvPr/>
        </p:nvSpPr>
        <p:spPr>
          <a:xfrm>
            <a:off x="6323636" y="3517417"/>
            <a:ext cx="2686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Shortest tour through all places</a:t>
            </a:r>
            <a:endParaRPr lang="en-GB" sz="2400" dirty="0"/>
          </a:p>
        </p:txBody>
      </p:sp>
      <p:grpSp>
        <p:nvGrpSpPr>
          <p:cNvPr id="29" name="Gruppieren 28"/>
          <p:cNvGrpSpPr/>
          <p:nvPr/>
        </p:nvGrpSpPr>
        <p:grpSpPr>
          <a:xfrm>
            <a:off x="7138340" y="2091995"/>
            <a:ext cx="891428" cy="1073150"/>
            <a:chOff x="7138340" y="2091995"/>
            <a:chExt cx="891428" cy="1073150"/>
          </a:xfrm>
        </p:grpSpPr>
        <p:cxnSp>
          <p:nvCxnSpPr>
            <p:cNvPr id="26" name="Gerader Verbinder 25"/>
            <p:cNvCxnSpPr>
              <a:stCxn id="19" idx="6"/>
              <a:endCxn id="18" idx="2"/>
            </p:cNvCxnSpPr>
            <p:nvPr/>
          </p:nvCxnSpPr>
          <p:spPr>
            <a:xfrm>
              <a:off x="7180531" y="3150837"/>
              <a:ext cx="807045" cy="1430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stCxn id="18" idx="0"/>
              <a:endCxn id="20" idx="4"/>
            </p:cNvCxnSpPr>
            <p:nvPr/>
          </p:nvCxnSpPr>
          <p:spPr>
            <a:xfrm flipH="1" flipV="1">
              <a:off x="7945385" y="2315163"/>
              <a:ext cx="84383" cy="80779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>
              <a:stCxn id="20" idx="1"/>
              <a:endCxn id="21" idx="6"/>
            </p:cNvCxnSpPr>
            <p:nvPr/>
          </p:nvCxnSpPr>
          <p:spPr>
            <a:xfrm flipH="1" flipV="1">
              <a:off x="7400000" y="2091995"/>
              <a:ext cx="515551" cy="15114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>
              <a:stCxn id="21" idx="3"/>
              <a:endCxn id="22" idx="0"/>
            </p:cNvCxnSpPr>
            <p:nvPr/>
          </p:nvCxnSpPr>
          <p:spPr>
            <a:xfrm flipH="1">
              <a:off x="7138340" y="2121828"/>
              <a:ext cx="189635" cy="30742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>
              <a:stCxn id="22" idx="5"/>
              <a:endCxn id="23" idx="1"/>
            </p:cNvCxnSpPr>
            <p:nvPr/>
          </p:nvCxnSpPr>
          <p:spPr>
            <a:xfrm>
              <a:off x="7168173" y="2501282"/>
              <a:ext cx="340419" cy="16722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>
              <a:stCxn id="23" idx="3"/>
              <a:endCxn id="19" idx="7"/>
            </p:cNvCxnSpPr>
            <p:nvPr/>
          </p:nvCxnSpPr>
          <p:spPr>
            <a:xfrm flipH="1">
              <a:off x="7168173" y="2728175"/>
              <a:ext cx="340419" cy="39282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29"/>
          <p:cNvGrpSpPr/>
          <p:nvPr/>
        </p:nvGrpSpPr>
        <p:grpSpPr>
          <a:xfrm>
            <a:off x="2626642" y="2071375"/>
            <a:ext cx="3729029" cy="584775"/>
            <a:chOff x="2626642" y="2071375"/>
            <a:chExt cx="3729029" cy="584775"/>
          </a:xfrm>
        </p:grpSpPr>
        <p:cxnSp>
          <p:nvCxnSpPr>
            <p:cNvPr id="50" name="Gekrümmte Verbindung 49"/>
            <p:cNvCxnSpPr/>
            <p:nvPr/>
          </p:nvCxnSpPr>
          <p:spPr>
            <a:xfrm>
              <a:off x="2626642" y="2581288"/>
              <a:ext cx="3729029" cy="360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feld 54"/>
            <p:cNvSpPr txBox="1"/>
            <p:nvPr/>
          </p:nvSpPr>
          <p:spPr>
            <a:xfrm>
              <a:off x="4134904" y="2071375"/>
              <a:ext cx="7125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cap="small" dirty="0" smtClean="0">
                  <a:solidFill>
                    <a:schemeClr val="accent5">
                      <a:lumMod val="75000"/>
                    </a:schemeClr>
                  </a:solidFill>
                </a:rPr>
                <a:t>alg</a:t>
              </a:r>
              <a:endParaRPr lang="de-DE" sz="3200" cap="small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57" name="Textfeld 56"/>
          <p:cNvSpPr txBox="1"/>
          <p:nvPr/>
        </p:nvSpPr>
        <p:spPr>
          <a:xfrm>
            <a:off x="3299930" y="2966769"/>
            <a:ext cx="2913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NP-</a:t>
            </a:r>
            <a:r>
              <a:rPr lang="de-DE" dirty="0" err="1" smtClean="0"/>
              <a:t>hard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Approximation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C00000"/>
                </a:solidFill>
              </a:rPr>
              <a:t>(</a:t>
            </a:r>
            <a:r>
              <a:rPr lang="de-DE" sz="2400" dirty="0" err="1" smtClean="0">
                <a:solidFill>
                  <a:srgbClr val="C00000"/>
                </a:solidFill>
              </a:rPr>
              <a:t>metric</a:t>
            </a:r>
            <a:r>
              <a:rPr lang="de-DE" sz="2400" dirty="0" smtClean="0">
                <a:solidFill>
                  <a:srgbClr val="C00000"/>
                </a:solidFill>
              </a:rPr>
              <a:t>)</a:t>
            </a:r>
            <a:endParaRPr lang="de-DE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27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" grpId="0"/>
      <p:bldP spid="5" grpId="0" animBg="1"/>
      <p:bldP spid="6" grpId="0"/>
      <p:bldP spid="14" grpId="0" uiExpand="1" build="p"/>
      <p:bldP spid="16" grpId="0"/>
      <p:bldP spid="24" grpId="0"/>
      <p:bldP spid="57" grpId="0" build="p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C00000"/>
                </a:solidFill>
              </a:rPr>
              <a:t>(</a:t>
            </a:r>
            <a:r>
              <a:rPr lang="de-DE" sz="2400" dirty="0" err="1" smtClean="0">
                <a:solidFill>
                  <a:srgbClr val="C00000"/>
                </a:solidFill>
              </a:rPr>
              <a:t>metric</a:t>
            </a:r>
            <a:r>
              <a:rPr lang="de-DE" sz="2400" dirty="0" smtClean="0">
                <a:solidFill>
                  <a:srgbClr val="C00000"/>
                </a:solidFill>
              </a:rPr>
              <a:t>)</a:t>
            </a:r>
            <a:endParaRPr lang="de-DE" sz="2400" dirty="0">
              <a:solidFill>
                <a:srgbClr val="C00000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01658" y="1217726"/>
            <a:ext cx="8481177" cy="3781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chemeClr val="tx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72731" y="1276647"/>
            <a:ext cx="4494805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Christofides</a:t>
            </a:r>
            <a:r>
              <a:rPr lang="en-GB" sz="3600" dirty="0"/>
              <a:t> </a:t>
            </a:r>
            <a:r>
              <a:rPr lang="en-GB" sz="3600" dirty="0" smtClean="0"/>
              <a:t>Algorithm</a:t>
            </a:r>
            <a:r>
              <a:rPr lang="en-GB" sz="3600" dirty="0"/>
              <a:t>:</a:t>
            </a: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minimal spanning tree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minimum weighted matching    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   of </a:t>
            </a: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odd 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vertices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Euler </a:t>
            </a: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tour</a:t>
            </a: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Skip double visited 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vertices</a:t>
            </a:r>
          </a:p>
        </p:txBody>
      </p:sp>
      <p:sp>
        <p:nvSpPr>
          <p:cNvPr id="39" name="Freihandform 38"/>
          <p:cNvSpPr/>
          <p:nvPr/>
        </p:nvSpPr>
        <p:spPr>
          <a:xfrm>
            <a:off x="5761573" y="1331646"/>
            <a:ext cx="2753777" cy="3120034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6" name="MST"/>
          <p:cNvGrpSpPr/>
          <p:nvPr/>
        </p:nvGrpSpPr>
        <p:grpSpPr>
          <a:xfrm>
            <a:off x="6485850" y="1593015"/>
            <a:ext cx="1326469" cy="2294472"/>
            <a:chOff x="6416906" y="1779323"/>
            <a:chExt cx="1326469" cy="2294472"/>
          </a:xfrm>
        </p:grpSpPr>
        <p:cxnSp>
          <p:nvCxnSpPr>
            <p:cNvPr id="28" name="Gerader Verbinder 27"/>
            <p:cNvCxnSpPr>
              <a:stCxn id="44" idx="3"/>
              <a:endCxn id="63" idx="0"/>
            </p:cNvCxnSpPr>
            <p:nvPr/>
          </p:nvCxnSpPr>
          <p:spPr>
            <a:xfrm>
              <a:off x="6416906" y="2022888"/>
              <a:ext cx="314475" cy="56040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>
              <a:stCxn id="63" idx="7"/>
              <a:endCxn id="52" idx="1"/>
            </p:cNvCxnSpPr>
            <p:nvPr/>
          </p:nvCxnSpPr>
          <p:spPr>
            <a:xfrm flipV="1">
              <a:off x="6736599" y="2385009"/>
              <a:ext cx="1001557" cy="196117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>
              <a:stCxn id="52" idx="0"/>
              <a:endCxn id="48" idx="1"/>
            </p:cNvCxnSpPr>
            <p:nvPr/>
          </p:nvCxnSpPr>
          <p:spPr>
            <a:xfrm flipH="1" flipV="1">
              <a:off x="7301744" y="1779323"/>
              <a:ext cx="441631" cy="607848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stCxn id="63" idx="0"/>
              <a:endCxn id="66" idx="5"/>
            </p:cNvCxnSpPr>
            <p:nvPr/>
          </p:nvCxnSpPr>
          <p:spPr>
            <a:xfrm flipH="1">
              <a:off x="6459689" y="2583288"/>
              <a:ext cx="271692" cy="810888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>
              <a:stCxn id="66" idx="7"/>
              <a:endCxn id="60" idx="3"/>
            </p:cNvCxnSpPr>
            <p:nvPr/>
          </p:nvCxnSpPr>
          <p:spPr>
            <a:xfrm>
              <a:off x="6459689" y="3404613"/>
              <a:ext cx="417515" cy="663964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/>
            <p:cNvCxnSpPr>
              <a:stCxn id="60" idx="2"/>
              <a:endCxn id="56" idx="4"/>
            </p:cNvCxnSpPr>
            <p:nvPr/>
          </p:nvCxnSpPr>
          <p:spPr>
            <a:xfrm flipV="1">
              <a:off x="6875042" y="3870742"/>
              <a:ext cx="865804" cy="203053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MWM"/>
          <p:cNvGrpSpPr/>
          <p:nvPr/>
        </p:nvGrpSpPr>
        <p:grpSpPr>
          <a:xfrm>
            <a:off x="6491069" y="1582578"/>
            <a:ext cx="1318721" cy="2101856"/>
            <a:chOff x="6422125" y="1768886"/>
            <a:chExt cx="1318721" cy="2101856"/>
          </a:xfrm>
        </p:grpSpPr>
        <p:cxnSp>
          <p:nvCxnSpPr>
            <p:cNvPr id="78" name="Gerader Verbinder 77"/>
            <p:cNvCxnSpPr>
              <a:stCxn id="44" idx="4"/>
              <a:endCxn id="48" idx="5"/>
            </p:cNvCxnSpPr>
            <p:nvPr/>
          </p:nvCxnSpPr>
          <p:spPr>
            <a:xfrm flipV="1">
              <a:off x="6422125" y="1768886"/>
              <a:ext cx="890056" cy="25184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/>
            <p:cNvCxnSpPr>
              <a:stCxn id="63" idx="4"/>
              <a:endCxn id="56" idx="4"/>
            </p:cNvCxnSpPr>
            <p:nvPr/>
          </p:nvCxnSpPr>
          <p:spPr>
            <a:xfrm>
              <a:off x="6731381" y="2568527"/>
              <a:ext cx="1009465" cy="1302215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Euler Tour"/>
          <p:cNvGrpSpPr/>
          <p:nvPr/>
        </p:nvGrpSpPr>
        <p:grpSpPr>
          <a:xfrm>
            <a:off x="6485850" y="1580416"/>
            <a:ext cx="1333849" cy="2301853"/>
            <a:chOff x="6416906" y="1766724"/>
            <a:chExt cx="1333849" cy="2301853"/>
          </a:xfrm>
        </p:grpSpPr>
        <p:cxnSp>
          <p:nvCxnSpPr>
            <p:cNvPr id="85" name="Gerade Verbindung mit Pfeil 84"/>
            <p:cNvCxnSpPr>
              <a:stCxn id="48" idx="5"/>
              <a:endCxn id="44" idx="3"/>
            </p:cNvCxnSpPr>
            <p:nvPr/>
          </p:nvCxnSpPr>
          <p:spPr>
            <a:xfrm flipH="1">
              <a:off x="6416906" y="1768886"/>
              <a:ext cx="895275" cy="25400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mit Pfeil 87"/>
            <p:cNvCxnSpPr>
              <a:stCxn id="44" idx="0"/>
              <a:endCxn id="63" idx="2"/>
            </p:cNvCxnSpPr>
            <p:nvPr/>
          </p:nvCxnSpPr>
          <p:spPr>
            <a:xfrm>
              <a:off x="6422125" y="2035487"/>
              <a:ext cx="301875" cy="54042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mit Pfeil 89"/>
            <p:cNvCxnSpPr>
              <a:stCxn id="63" idx="2"/>
              <a:endCxn id="66" idx="2"/>
            </p:cNvCxnSpPr>
            <p:nvPr/>
          </p:nvCxnSpPr>
          <p:spPr>
            <a:xfrm flipH="1">
              <a:off x="6447090" y="2575907"/>
              <a:ext cx="276910" cy="823487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mit Pfeil 91"/>
            <p:cNvCxnSpPr>
              <a:stCxn id="66" idx="2"/>
              <a:endCxn id="60" idx="3"/>
            </p:cNvCxnSpPr>
            <p:nvPr/>
          </p:nvCxnSpPr>
          <p:spPr>
            <a:xfrm>
              <a:off x="6447090" y="3399394"/>
              <a:ext cx="430114" cy="669183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mit Pfeil 93"/>
            <p:cNvCxnSpPr>
              <a:stCxn id="60" idx="4"/>
              <a:endCxn id="56" idx="5"/>
            </p:cNvCxnSpPr>
            <p:nvPr/>
          </p:nvCxnSpPr>
          <p:spPr>
            <a:xfrm flipV="1">
              <a:off x="6882423" y="3872904"/>
              <a:ext cx="863641" cy="19351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mit Pfeil 95"/>
            <p:cNvCxnSpPr>
              <a:stCxn id="54" idx="1"/>
              <a:endCxn id="63" idx="7"/>
            </p:cNvCxnSpPr>
            <p:nvPr/>
          </p:nvCxnSpPr>
          <p:spPr>
            <a:xfrm flipH="1" flipV="1">
              <a:off x="6736599" y="2581126"/>
              <a:ext cx="952058" cy="1243988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mit Pfeil 98"/>
            <p:cNvCxnSpPr>
              <a:stCxn id="63" idx="0"/>
              <a:endCxn id="52" idx="3"/>
            </p:cNvCxnSpPr>
            <p:nvPr/>
          </p:nvCxnSpPr>
          <p:spPr>
            <a:xfrm flipV="1">
              <a:off x="6731381" y="2374572"/>
              <a:ext cx="1006775" cy="20871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mit Pfeil 101"/>
            <p:cNvCxnSpPr>
              <a:stCxn id="52" idx="6"/>
              <a:endCxn id="48" idx="4"/>
            </p:cNvCxnSpPr>
            <p:nvPr/>
          </p:nvCxnSpPr>
          <p:spPr>
            <a:xfrm flipH="1" flipV="1">
              <a:off x="7306963" y="1766724"/>
              <a:ext cx="443792" cy="61306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Tour"/>
          <p:cNvGrpSpPr/>
          <p:nvPr/>
        </p:nvGrpSpPr>
        <p:grpSpPr>
          <a:xfrm>
            <a:off x="6483321" y="1573036"/>
            <a:ext cx="1333849" cy="2301853"/>
            <a:chOff x="6416906" y="1766724"/>
            <a:chExt cx="1333849" cy="2301853"/>
          </a:xfrm>
        </p:grpSpPr>
        <p:cxnSp>
          <p:nvCxnSpPr>
            <p:cNvPr id="110" name="Gerade Verbindung mit Pfeil 109"/>
            <p:cNvCxnSpPr/>
            <p:nvPr/>
          </p:nvCxnSpPr>
          <p:spPr>
            <a:xfrm flipH="1">
              <a:off x="6416906" y="1768886"/>
              <a:ext cx="895275" cy="25400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/>
            <p:cNvCxnSpPr/>
            <p:nvPr/>
          </p:nvCxnSpPr>
          <p:spPr>
            <a:xfrm>
              <a:off x="6422125" y="2035487"/>
              <a:ext cx="301875" cy="54042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mit Pfeil 111"/>
            <p:cNvCxnSpPr/>
            <p:nvPr/>
          </p:nvCxnSpPr>
          <p:spPr>
            <a:xfrm flipH="1">
              <a:off x="6447090" y="2575907"/>
              <a:ext cx="276910" cy="823487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mit Pfeil 112"/>
            <p:cNvCxnSpPr/>
            <p:nvPr/>
          </p:nvCxnSpPr>
          <p:spPr>
            <a:xfrm>
              <a:off x="6447090" y="3399394"/>
              <a:ext cx="430114" cy="669183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mit Pfeil 113"/>
            <p:cNvCxnSpPr/>
            <p:nvPr/>
          </p:nvCxnSpPr>
          <p:spPr>
            <a:xfrm flipV="1">
              <a:off x="6882423" y="3872904"/>
              <a:ext cx="863641" cy="19351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 Verbindung mit Pfeil 115"/>
            <p:cNvCxnSpPr/>
            <p:nvPr/>
          </p:nvCxnSpPr>
          <p:spPr>
            <a:xfrm flipH="1" flipV="1">
              <a:off x="7743374" y="2413786"/>
              <a:ext cx="5218" cy="1436304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mit Pfeil 116"/>
            <p:cNvCxnSpPr/>
            <p:nvPr/>
          </p:nvCxnSpPr>
          <p:spPr>
            <a:xfrm flipH="1" flipV="1">
              <a:off x="7306963" y="1766724"/>
              <a:ext cx="443792" cy="61306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Places"/>
          <p:cNvGrpSpPr/>
          <p:nvPr/>
        </p:nvGrpSpPr>
        <p:grpSpPr>
          <a:xfrm>
            <a:off x="6417263" y="1513171"/>
            <a:ext cx="1468860" cy="2447301"/>
            <a:chOff x="6348319" y="1699479"/>
            <a:chExt cx="1468860" cy="2447301"/>
          </a:xfrm>
        </p:grpSpPr>
        <p:grpSp>
          <p:nvGrpSpPr>
            <p:cNvPr id="41" name="Gruppieren 40"/>
            <p:cNvGrpSpPr/>
            <p:nvPr/>
          </p:nvGrpSpPr>
          <p:grpSpPr>
            <a:xfrm>
              <a:off x="6348319" y="1953481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42" name="Ellipse 41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Ellipse 43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5" name="Gruppieren 44"/>
            <p:cNvGrpSpPr/>
            <p:nvPr/>
          </p:nvGrpSpPr>
          <p:grpSpPr>
            <a:xfrm>
              <a:off x="7233157" y="1699479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47" name="Ellipse 46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Ellipse 47"/>
              <p:cNvSpPr/>
              <p:nvPr/>
            </p:nvSpPr>
            <p:spPr>
              <a:xfrm flipV="1">
                <a:off x="2936242" y="2500631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9" name="Gruppieren 48"/>
            <p:cNvGrpSpPr/>
            <p:nvPr/>
          </p:nvGrpSpPr>
          <p:grpSpPr>
            <a:xfrm>
              <a:off x="7669569" y="2305165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1" name="Ellipse 50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Ellipse 51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3" name="Gruppieren 52"/>
            <p:cNvGrpSpPr/>
            <p:nvPr/>
          </p:nvGrpSpPr>
          <p:grpSpPr>
            <a:xfrm>
              <a:off x="7667040" y="3803497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4" name="Ellipse 53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Ellipse 55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8" name="Gruppieren 57"/>
            <p:cNvGrpSpPr/>
            <p:nvPr/>
          </p:nvGrpSpPr>
          <p:grpSpPr>
            <a:xfrm>
              <a:off x="6808617" y="3999170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9" name="Ellipse 58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Ellipse 59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" name="Gruppieren 60"/>
            <p:cNvGrpSpPr/>
            <p:nvPr/>
          </p:nvGrpSpPr>
          <p:grpSpPr>
            <a:xfrm>
              <a:off x="6657575" y="2501282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62" name="Ellipse 61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Ellipse 62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4" name="Gruppieren 63"/>
            <p:cNvGrpSpPr/>
            <p:nvPr/>
          </p:nvGrpSpPr>
          <p:grpSpPr>
            <a:xfrm>
              <a:off x="6380665" y="3324769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65" name="Ellipse 64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Ellipse 65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8" name="Odd vertices"/>
          <p:cNvGrpSpPr/>
          <p:nvPr/>
        </p:nvGrpSpPr>
        <p:grpSpPr>
          <a:xfrm>
            <a:off x="6417522" y="1513171"/>
            <a:ext cx="1466072" cy="2251628"/>
            <a:chOff x="6348578" y="1699479"/>
            <a:chExt cx="1466072" cy="2251628"/>
          </a:xfrm>
        </p:grpSpPr>
        <p:sp>
          <p:nvSpPr>
            <p:cNvPr id="104" name="Ellipse 103"/>
            <p:cNvSpPr/>
            <p:nvPr/>
          </p:nvSpPr>
          <p:spPr>
            <a:xfrm>
              <a:off x="7233157" y="169947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Ellipse 104"/>
            <p:cNvSpPr/>
            <p:nvPr/>
          </p:nvSpPr>
          <p:spPr>
            <a:xfrm>
              <a:off x="6348578" y="195348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6657616" y="250102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7667040" y="3803497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3230773" y="1896939"/>
            <a:ext cx="4111638" cy="3064269"/>
            <a:chOff x="3032680" y="1914783"/>
            <a:chExt cx="4111638" cy="30642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feld 119"/>
                <p:cNvSpPr txBox="1"/>
                <p:nvPr/>
              </p:nvSpPr>
              <p:spPr>
                <a:xfrm>
                  <a:off x="3032680" y="4455832"/>
                  <a:ext cx="411163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2800" i="1">
                          <a:latin typeface="Cambria Math" panose="02040503050406030204" pitchFamily="18" charset="0"/>
                        </a:rPr>
                        <m:t>1,5</m:t>
                      </m:r>
                    </m:oMath>
                  </a14:m>
                  <a:r>
                    <a:rPr lang="en-GB" sz="2800" dirty="0" smtClean="0"/>
                    <a:t>-</a:t>
                  </a:r>
                  <a:r>
                    <a:rPr lang="en-GB" sz="2800" dirty="0" err="1" smtClean="0"/>
                    <a:t>approximative</a:t>
                  </a:r>
                  <a:r>
                    <a:rPr lang="en-GB" sz="2800" dirty="0" smtClean="0"/>
                    <a:t> solution</a:t>
                  </a:r>
                  <a:endParaRPr lang="en-GB" sz="2800" dirty="0"/>
                </a:p>
              </p:txBody>
            </p:sp>
          </mc:Choice>
          <mc:Fallback xmlns="">
            <p:sp>
              <p:nvSpPr>
                <p:cNvPr id="120" name="Textfeld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2680" y="4455832"/>
                  <a:ext cx="4111638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1628" r="-1778" b="-3255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feld 67"/>
                <p:cNvSpPr txBox="1"/>
                <p:nvPr/>
              </p:nvSpPr>
              <p:spPr>
                <a:xfrm>
                  <a:off x="4496876" y="1914783"/>
                  <a:ext cx="11820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≤1⋅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𝒯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68" name="Textfeld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6876" y="1914783"/>
                  <a:ext cx="1182054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feld 68"/>
                <p:cNvSpPr txBox="1"/>
                <p:nvPr/>
              </p:nvSpPr>
              <p:spPr>
                <a:xfrm>
                  <a:off x="4516913" y="2669341"/>
                  <a:ext cx="1141979" cy="5230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box>
                          <m:box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𝒯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>
            <p:sp>
              <p:nvSpPr>
                <p:cNvPr id="69" name="Textfeld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6913" y="2669341"/>
                  <a:ext cx="1141979" cy="52309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feld 70"/>
                <p:cNvSpPr txBox="1"/>
                <p:nvPr/>
              </p:nvSpPr>
              <p:spPr>
                <a:xfrm>
                  <a:off x="4490763" y="3352085"/>
                  <a:ext cx="1141979" cy="5238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box>
                          <m:box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𝒯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>
            <p:sp>
              <p:nvSpPr>
                <p:cNvPr id="71" name="Textfeld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0763" y="3352085"/>
                  <a:ext cx="1141979" cy="52386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Gerader Verbinder 8"/>
            <p:cNvCxnSpPr/>
            <p:nvPr/>
          </p:nvCxnSpPr>
          <p:spPr>
            <a:xfrm>
              <a:off x="4197126" y="3298582"/>
              <a:ext cx="14818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5087903" y="3912712"/>
              <a:ext cx="0" cy="538968"/>
            </a:xfrm>
            <a:prstGeom prst="straightConnector1">
              <a:avLst/>
            </a:prstGeom>
            <a:ln w="127000" cmpd="dbl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225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25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rgbClr val="C00000"/>
                </a:solidFill>
              </a:rPr>
              <a:t>Online</a:t>
            </a:r>
            <a:r>
              <a:rPr lang="en-GB" dirty="0" smtClean="0"/>
              <a:t>-TSP</a:t>
            </a:r>
            <a:endParaRPr lang="en-GB" dirty="0"/>
          </a:p>
        </p:txBody>
      </p:sp>
      <p:sp>
        <p:nvSpPr>
          <p:cNvPr id="39" name="Textfeld 38"/>
          <p:cNvSpPr txBox="1"/>
          <p:nvPr/>
        </p:nvSpPr>
        <p:spPr>
          <a:xfrm>
            <a:off x="423333" y="895547"/>
            <a:ext cx="1181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Input</a:t>
            </a:r>
            <a:endParaRPr lang="en-GB" sz="3600" dirty="0"/>
          </a:p>
        </p:txBody>
      </p:sp>
      <p:sp>
        <p:nvSpPr>
          <p:cNvPr id="40" name="Freihandform 39"/>
          <p:cNvSpPr/>
          <p:nvPr/>
        </p:nvSpPr>
        <p:spPr>
          <a:xfrm>
            <a:off x="6423377" y="1121441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41" name="Gruppieren 40"/>
          <p:cNvGrpSpPr/>
          <p:nvPr/>
        </p:nvGrpSpPr>
        <p:grpSpPr>
          <a:xfrm>
            <a:off x="6873873" y="1253936"/>
            <a:ext cx="975811" cy="1157533"/>
            <a:chOff x="681708" y="1929123"/>
            <a:chExt cx="975811" cy="1157533"/>
          </a:xfrm>
        </p:grpSpPr>
        <p:sp>
          <p:nvSpPr>
            <p:cNvPr id="42" name="Ellipse 41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Ellipse 42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Ellipse 43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Ellipse 44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6" name="Ellipse 45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Ellipse 46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3022505" y="3124200"/>
            <a:ext cx="3098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 smtClean="0"/>
              <a:t>N-OLTSP vs H-OLTSP</a:t>
            </a:r>
            <a:endParaRPr lang="en-GB" sz="2800" dirty="0"/>
          </a:p>
        </p:txBody>
      </p:sp>
      <p:sp>
        <p:nvSpPr>
          <p:cNvPr id="49" name="Textfeld 48"/>
          <p:cNvSpPr txBox="1"/>
          <p:nvPr/>
        </p:nvSpPr>
        <p:spPr>
          <a:xfrm>
            <a:off x="1014200" y="4428067"/>
            <a:ext cx="3601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ALG r-competitive </a:t>
            </a:r>
            <a:r>
              <a:rPr lang="en-GB" sz="2800" dirty="0" smtClean="0">
                <a:sym typeface="Wingdings" panose="05000000000000000000" pitchFamily="2" charset="2"/>
              </a:rPr>
              <a:t> …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24829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Goals</a:t>
            </a:r>
            <a:endParaRPr lang="en-GB" dirty="0"/>
          </a:p>
        </p:txBody>
      </p:sp>
      <p:sp>
        <p:nvSpPr>
          <p:cNvPr id="2" name="Textfeld 1"/>
          <p:cNvSpPr txBox="1"/>
          <p:nvPr/>
        </p:nvSpPr>
        <p:spPr>
          <a:xfrm>
            <a:off x="1138624" y="895547"/>
            <a:ext cx="574465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en-GB" sz="2800" dirty="0" smtClean="0"/>
              <a:t>Find online-algorithms</a:t>
            </a: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en-GB" sz="2800" dirty="0" smtClean="0"/>
              <a:t>Find lower bounds</a:t>
            </a: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en-GB" sz="2800" dirty="0" smtClean="0"/>
              <a:t>Find </a:t>
            </a:r>
            <a:r>
              <a:rPr lang="en-GB" sz="2800" i="1" dirty="0" smtClean="0"/>
              <a:t>polynomial</a:t>
            </a:r>
            <a:r>
              <a:rPr lang="en-GB" sz="2800" dirty="0" smtClean="0"/>
              <a:t> online-algorithms</a:t>
            </a: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en-GB" sz="2800" dirty="0" smtClean="0"/>
              <a:t>Bonus: The real line</a:t>
            </a:r>
          </a:p>
        </p:txBody>
      </p:sp>
      <p:sp>
        <p:nvSpPr>
          <p:cNvPr id="4" name="Rechteck 3"/>
          <p:cNvSpPr>
            <a:spLocks/>
          </p:cNvSpPr>
          <p:nvPr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5" name="Rechteck 4"/>
          <p:cNvSpPr>
            <a:spLocks/>
          </p:cNvSpPr>
          <p:nvPr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6" name="Rechteck 5"/>
          <p:cNvSpPr>
            <a:spLocks/>
          </p:cNvSpPr>
          <p:nvPr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7" name="Rechteck 6"/>
          <p:cNvSpPr>
            <a:spLocks/>
          </p:cNvSpPr>
          <p:nvPr/>
        </p:nvSpPr>
        <p:spPr>
          <a:xfrm rot="10800000" flipV="1">
            <a:off x="6829712" y="5382704"/>
            <a:ext cx="2314287" cy="32993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957238" y="1193534"/>
            <a:ext cx="3010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 (</a:t>
            </a:r>
            <a:r>
              <a:rPr lang="en-GB" sz="2800" dirty="0" err="1"/>
              <a:t>superpolynomial</a:t>
            </a:r>
            <a:r>
              <a:rPr lang="en-GB" sz="28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4687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4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  <p:bldP spid="6" grpId="0" animBg="1"/>
      <p:bldP spid="7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 </a:t>
            </a:r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N-OLSTP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17599" y="4324868"/>
            <a:ext cx="8508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Greedily Travelling between Requests (GTR)</a:t>
            </a:r>
            <a:endParaRPr lang="en-GB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/>
              <p:cNvSpPr txBox="1"/>
              <p:nvPr/>
            </p:nvSpPr>
            <p:spPr>
              <a:xfrm>
                <a:off x="317599" y="895547"/>
                <a:ext cx="7317772" cy="2769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New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GB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</a:t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Follow shortest path through </a:t>
                </a:r>
                <a14:m>
                  <m:oMath xmlns:m="http://schemas.openxmlformats.org/officeDocument/2006/math">
                    <m:r>
                      <a:rPr lang="de-DE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𝒰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beginning with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317772" cy="2769989"/>
              </a:xfrm>
              <a:prstGeom prst="rect">
                <a:avLst/>
              </a:prstGeom>
              <a:blipFill rotWithShape="0">
                <a:blip r:embed="rId2"/>
                <a:stretch>
                  <a:fillRect l="-1249" t="-1762" b="-3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6339115" y="2103420"/>
            <a:ext cx="147610" cy="1476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lipse 9"/>
          <p:cNvSpPr/>
          <p:nvPr/>
        </p:nvSpPr>
        <p:spPr>
          <a:xfrm>
            <a:off x="7939315" y="2416686"/>
            <a:ext cx="147610" cy="14761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5729515" y="2564296"/>
            <a:ext cx="147610" cy="1476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llipse 11"/>
          <p:cNvSpPr/>
          <p:nvPr/>
        </p:nvSpPr>
        <p:spPr>
          <a:xfrm>
            <a:off x="5480636" y="1861715"/>
            <a:ext cx="147610" cy="1476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lipse 12"/>
          <p:cNvSpPr/>
          <p:nvPr/>
        </p:nvSpPr>
        <p:spPr>
          <a:xfrm>
            <a:off x="8657045" y="1787910"/>
            <a:ext cx="147610" cy="14761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cxnSp>
        <p:nvCxnSpPr>
          <p:cNvPr id="16" name="Gerader Verbinder 15"/>
          <p:cNvCxnSpPr>
            <a:stCxn id="8" idx="3"/>
            <a:endCxn id="11" idx="7"/>
          </p:cNvCxnSpPr>
          <p:nvPr/>
        </p:nvCxnSpPr>
        <p:spPr>
          <a:xfrm flipH="1">
            <a:off x="5855508" y="2229413"/>
            <a:ext cx="505224" cy="3565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12" idx="4"/>
            <a:endCxn id="11" idx="1"/>
          </p:cNvCxnSpPr>
          <p:nvPr/>
        </p:nvCxnSpPr>
        <p:spPr>
          <a:xfrm>
            <a:off x="5554441" y="2009325"/>
            <a:ext cx="196691" cy="57658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pieren 44"/>
          <p:cNvGrpSpPr/>
          <p:nvPr/>
        </p:nvGrpSpPr>
        <p:grpSpPr>
          <a:xfrm>
            <a:off x="6486725" y="1913903"/>
            <a:ext cx="2191937" cy="576588"/>
            <a:chOff x="6486726" y="2902427"/>
            <a:chExt cx="2191937" cy="576588"/>
          </a:xfrm>
        </p:grpSpPr>
        <p:cxnSp>
          <p:nvCxnSpPr>
            <p:cNvPr id="15" name="Gerader Verbinder 14"/>
            <p:cNvCxnSpPr>
              <a:stCxn id="8" idx="6"/>
              <a:endCxn id="10" idx="2"/>
            </p:cNvCxnSpPr>
            <p:nvPr/>
          </p:nvCxnSpPr>
          <p:spPr>
            <a:xfrm>
              <a:off x="6486726" y="3165749"/>
              <a:ext cx="1452590" cy="313266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>
              <a:stCxn id="10" idx="7"/>
              <a:endCxn id="13" idx="3"/>
            </p:cNvCxnSpPr>
            <p:nvPr/>
          </p:nvCxnSpPr>
          <p:spPr>
            <a:xfrm flipV="1">
              <a:off x="8065309" y="2902427"/>
              <a:ext cx="613354" cy="5244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Gerader Verbinder 24"/>
          <p:cNvCxnSpPr>
            <a:stCxn id="8" idx="6"/>
          </p:cNvCxnSpPr>
          <p:nvPr/>
        </p:nvCxnSpPr>
        <p:spPr>
          <a:xfrm>
            <a:off x="6486725" y="2177225"/>
            <a:ext cx="726295" cy="15663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V="1">
            <a:off x="7213020" y="2333858"/>
            <a:ext cx="0" cy="204244"/>
          </a:xfrm>
          <a:prstGeom prst="straightConnector1">
            <a:avLst/>
          </a:prstGeom>
          <a:ln w="3810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/>
              <p:cNvSpPr txBox="1"/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/>
              <p:cNvSpPr txBox="1"/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feld 31"/>
              <p:cNvSpPr txBox="1"/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𝑝</m:t>
                      </m:r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𝑡</m:t>
                      </m:r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rgbClr val="006600"/>
                  </a:solidFill>
                </a:endParaRPr>
              </a:p>
            </p:txBody>
          </p:sp>
        </mc:Choice>
        <mc:Fallback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Ellipse 32"/>
          <p:cNvSpPr/>
          <p:nvPr/>
        </p:nvSpPr>
        <p:spPr>
          <a:xfrm>
            <a:off x="6776067" y="1675746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feld 33"/>
              <p:cNvSpPr txBox="1"/>
              <p:nvPr/>
            </p:nvSpPr>
            <p:spPr>
              <a:xfrm>
                <a:off x="6672997" y="1348006"/>
                <a:ext cx="3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997" y="1348006"/>
                <a:ext cx="35375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feld 35"/>
              <p:cNvSpPr txBox="1"/>
              <p:nvPr/>
            </p:nvSpPr>
            <p:spPr>
              <a:xfrm>
                <a:off x="5652786" y="3017565"/>
                <a:ext cx="31438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≔ </m:t>
                    </m:r>
                  </m:oMath>
                </a14:m>
                <a:r>
                  <a:rPr lang="en-GB" dirty="0" smtClean="0"/>
                  <a:t> places requested until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 smtClean="0"/>
              </a:p>
              <a:p>
                <a14:m>
                  <m:oMath xmlns:m="http://schemas.openxmlformats.org/officeDocument/2006/math"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⊇</m:t>
                    </m:r>
                    <m:r>
                      <a:rPr lang="de-DE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  <m:r>
                      <a:rPr lang="de-D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≔ </m:t>
                    </m:r>
                  </m:oMath>
                </a14:m>
                <a:r>
                  <a:rPr lang="en-GB" dirty="0">
                    <a:solidFill>
                      <a:schemeClr val="accent1">
                        <a:lumMod val="75000"/>
                      </a:schemeClr>
                    </a:solidFill>
                  </a:rPr>
                  <a:t>places yet to visit at </a:t>
                </a:r>
                <a14:m>
                  <m:oMath xmlns:m="http://schemas.openxmlformats.org/officeDocument/2006/math">
                    <m:r>
                      <a:rPr lang="en-GB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786" y="3017565"/>
                <a:ext cx="3143809" cy="646331"/>
              </a:xfrm>
              <a:prstGeom prst="rect">
                <a:avLst/>
              </a:prstGeom>
              <a:blipFill rotWithShape="0">
                <a:blip r:embed="rId7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uppieren 49"/>
          <p:cNvGrpSpPr/>
          <p:nvPr/>
        </p:nvGrpSpPr>
        <p:grpSpPr>
          <a:xfrm>
            <a:off x="6465108" y="1801739"/>
            <a:ext cx="2213554" cy="636564"/>
            <a:chOff x="6476483" y="2787436"/>
            <a:chExt cx="2213554" cy="636564"/>
          </a:xfrm>
        </p:grpSpPr>
        <p:cxnSp>
          <p:nvCxnSpPr>
            <p:cNvPr id="37" name="Gerader Verbinder 36"/>
            <p:cNvCxnSpPr/>
            <p:nvPr/>
          </p:nvCxnSpPr>
          <p:spPr>
            <a:xfrm flipH="1" flipV="1">
              <a:off x="6501088" y="3163961"/>
              <a:ext cx="735456" cy="15663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>
              <a:stCxn id="8" idx="7"/>
              <a:endCxn id="33" idx="3"/>
            </p:cNvCxnSpPr>
            <p:nvPr/>
          </p:nvCxnSpPr>
          <p:spPr>
            <a:xfrm flipV="1">
              <a:off x="6476483" y="2787436"/>
              <a:ext cx="332576" cy="32329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>
              <a:stCxn id="10" idx="1"/>
              <a:endCxn id="33" idx="5"/>
            </p:cNvCxnSpPr>
            <p:nvPr/>
          </p:nvCxnSpPr>
          <p:spPr>
            <a:xfrm flipH="1" flipV="1">
              <a:off x="6913435" y="2787436"/>
              <a:ext cx="1058872" cy="6365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>
              <a:stCxn id="13" idx="3"/>
              <a:endCxn id="10" idx="7"/>
            </p:cNvCxnSpPr>
            <p:nvPr/>
          </p:nvCxnSpPr>
          <p:spPr>
            <a:xfrm flipH="1">
              <a:off x="8076683" y="2899600"/>
              <a:ext cx="613354" cy="52440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feld 50"/>
              <p:cNvSpPr txBox="1"/>
              <p:nvPr/>
            </p:nvSpPr>
            <p:spPr>
              <a:xfrm>
                <a:off x="5377330" y="1528837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330" y="1528837"/>
                <a:ext cx="367985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32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1" animBg="1"/>
      <p:bldP spid="34" grpId="1"/>
      <p:bldP spid="34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pieren 69"/>
          <p:cNvGrpSpPr/>
          <p:nvPr/>
        </p:nvGrpSpPr>
        <p:grpSpPr>
          <a:xfrm>
            <a:off x="5191093" y="1037271"/>
            <a:ext cx="3961064" cy="2789713"/>
            <a:chOff x="5191093" y="1037271"/>
            <a:chExt cx="3961064" cy="2789713"/>
          </a:xfrm>
        </p:grpSpPr>
        <p:grpSp>
          <p:nvGrpSpPr>
            <p:cNvPr id="25" name="Gruppieren 24"/>
            <p:cNvGrpSpPr/>
            <p:nvPr/>
          </p:nvGrpSpPr>
          <p:grpSpPr>
            <a:xfrm>
              <a:off x="5191093" y="1037271"/>
              <a:ext cx="3612917" cy="2256213"/>
              <a:chOff x="5191093" y="1037271"/>
              <a:chExt cx="3612917" cy="2256213"/>
            </a:xfrm>
          </p:grpSpPr>
          <p:sp>
            <p:nvSpPr>
              <p:cNvPr id="23" name="Freihandform 22"/>
              <p:cNvSpPr/>
              <p:nvPr/>
            </p:nvSpPr>
            <p:spPr>
              <a:xfrm>
                <a:off x="5191093" y="1037271"/>
                <a:ext cx="3612917" cy="2156675"/>
              </a:xfrm>
              <a:custGeom>
                <a:avLst/>
                <a:gdLst>
                  <a:gd name="connsiteX0" fmla="*/ 219676 w 3578826"/>
                  <a:gd name="connsiteY0" fmla="*/ 2022439 h 2227573"/>
                  <a:gd name="connsiteX1" fmla="*/ 613376 w 3578826"/>
                  <a:gd name="connsiteY1" fmla="*/ 2225639 h 2227573"/>
                  <a:gd name="connsiteX2" fmla="*/ 1388076 w 3578826"/>
                  <a:gd name="connsiteY2" fmla="*/ 1914489 h 2227573"/>
                  <a:gd name="connsiteX3" fmla="*/ 105376 w 3578826"/>
                  <a:gd name="connsiteY3" fmla="*/ 1203289 h 2227573"/>
                  <a:gd name="connsiteX4" fmla="*/ 289526 w 3578826"/>
                  <a:gd name="connsiteY4" fmla="*/ 492089 h 2227573"/>
                  <a:gd name="connsiteX5" fmla="*/ 1997676 w 3578826"/>
                  <a:gd name="connsiteY5" fmla="*/ 574639 h 2227573"/>
                  <a:gd name="connsiteX6" fmla="*/ 1972276 w 3578826"/>
                  <a:gd name="connsiteY6" fmla="*/ 1057239 h 2227573"/>
                  <a:gd name="connsiteX7" fmla="*/ 1095976 w 3578826"/>
                  <a:gd name="connsiteY7" fmla="*/ 1260439 h 2227573"/>
                  <a:gd name="connsiteX8" fmla="*/ 937226 w 3578826"/>
                  <a:gd name="connsiteY8" fmla="*/ 1495389 h 2227573"/>
                  <a:gd name="connsiteX9" fmla="*/ 1235676 w 3578826"/>
                  <a:gd name="connsiteY9" fmla="*/ 2136739 h 2227573"/>
                  <a:gd name="connsiteX10" fmla="*/ 2531076 w 3578826"/>
                  <a:gd name="connsiteY10" fmla="*/ 2092289 h 2227573"/>
                  <a:gd name="connsiteX11" fmla="*/ 2975576 w 3578826"/>
                  <a:gd name="connsiteY11" fmla="*/ 1012789 h 2227573"/>
                  <a:gd name="connsiteX12" fmla="*/ 2893026 w 3578826"/>
                  <a:gd name="connsiteY12" fmla="*/ 250789 h 2227573"/>
                  <a:gd name="connsiteX13" fmla="*/ 3343876 w 3578826"/>
                  <a:gd name="connsiteY13" fmla="*/ 15839 h 2227573"/>
                  <a:gd name="connsiteX14" fmla="*/ 3578826 w 3578826"/>
                  <a:gd name="connsiteY14" fmla="*/ 625439 h 2227573"/>
                  <a:gd name="connsiteX0" fmla="*/ 181007 w 3540157"/>
                  <a:gd name="connsiteY0" fmla="*/ 2022439 h 2236516"/>
                  <a:gd name="connsiteX1" fmla="*/ 574707 w 3540157"/>
                  <a:gd name="connsiteY1" fmla="*/ 2225639 h 2236516"/>
                  <a:gd name="connsiteX2" fmla="*/ 816007 w 3540157"/>
                  <a:gd name="connsiteY2" fmla="*/ 1711289 h 2236516"/>
                  <a:gd name="connsiteX3" fmla="*/ 66707 w 3540157"/>
                  <a:gd name="connsiteY3" fmla="*/ 1203289 h 2236516"/>
                  <a:gd name="connsiteX4" fmla="*/ 250857 w 3540157"/>
                  <a:gd name="connsiteY4" fmla="*/ 492089 h 2236516"/>
                  <a:gd name="connsiteX5" fmla="*/ 1959007 w 3540157"/>
                  <a:gd name="connsiteY5" fmla="*/ 574639 h 2236516"/>
                  <a:gd name="connsiteX6" fmla="*/ 1933607 w 3540157"/>
                  <a:gd name="connsiteY6" fmla="*/ 1057239 h 2236516"/>
                  <a:gd name="connsiteX7" fmla="*/ 1057307 w 3540157"/>
                  <a:gd name="connsiteY7" fmla="*/ 1260439 h 2236516"/>
                  <a:gd name="connsiteX8" fmla="*/ 898557 w 3540157"/>
                  <a:gd name="connsiteY8" fmla="*/ 1495389 h 2236516"/>
                  <a:gd name="connsiteX9" fmla="*/ 1197007 w 3540157"/>
                  <a:gd name="connsiteY9" fmla="*/ 2136739 h 2236516"/>
                  <a:gd name="connsiteX10" fmla="*/ 2492407 w 3540157"/>
                  <a:gd name="connsiteY10" fmla="*/ 2092289 h 2236516"/>
                  <a:gd name="connsiteX11" fmla="*/ 2936907 w 3540157"/>
                  <a:gd name="connsiteY11" fmla="*/ 1012789 h 2236516"/>
                  <a:gd name="connsiteX12" fmla="*/ 2854357 w 3540157"/>
                  <a:gd name="connsiteY12" fmla="*/ 250789 h 2236516"/>
                  <a:gd name="connsiteX13" fmla="*/ 3305207 w 3540157"/>
                  <a:gd name="connsiteY13" fmla="*/ 15839 h 2236516"/>
                  <a:gd name="connsiteX14" fmla="*/ 3540157 w 3540157"/>
                  <a:gd name="connsiteY14" fmla="*/ 625439 h 2236516"/>
                  <a:gd name="connsiteX0" fmla="*/ 181007 w 3540157"/>
                  <a:gd name="connsiteY0" fmla="*/ 2022439 h 2236516"/>
                  <a:gd name="connsiteX1" fmla="*/ 574707 w 3540157"/>
                  <a:gd name="connsiteY1" fmla="*/ 2225639 h 2236516"/>
                  <a:gd name="connsiteX2" fmla="*/ 816007 w 3540157"/>
                  <a:gd name="connsiteY2" fmla="*/ 1711289 h 2236516"/>
                  <a:gd name="connsiteX3" fmla="*/ 66707 w 3540157"/>
                  <a:gd name="connsiteY3" fmla="*/ 1203289 h 2236516"/>
                  <a:gd name="connsiteX4" fmla="*/ 250857 w 3540157"/>
                  <a:gd name="connsiteY4" fmla="*/ 492089 h 2236516"/>
                  <a:gd name="connsiteX5" fmla="*/ 1959007 w 3540157"/>
                  <a:gd name="connsiteY5" fmla="*/ 574639 h 2236516"/>
                  <a:gd name="connsiteX6" fmla="*/ 1933607 w 3540157"/>
                  <a:gd name="connsiteY6" fmla="*/ 1057239 h 2236516"/>
                  <a:gd name="connsiteX7" fmla="*/ 1057307 w 3540157"/>
                  <a:gd name="connsiteY7" fmla="*/ 1260439 h 2236516"/>
                  <a:gd name="connsiteX8" fmla="*/ 930307 w 3540157"/>
                  <a:gd name="connsiteY8" fmla="*/ 1736689 h 2236516"/>
                  <a:gd name="connsiteX9" fmla="*/ 1197007 w 3540157"/>
                  <a:gd name="connsiteY9" fmla="*/ 2136739 h 2236516"/>
                  <a:gd name="connsiteX10" fmla="*/ 2492407 w 3540157"/>
                  <a:gd name="connsiteY10" fmla="*/ 2092289 h 2236516"/>
                  <a:gd name="connsiteX11" fmla="*/ 2936907 w 3540157"/>
                  <a:gd name="connsiteY11" fmla="*/ 1012789 h 2236516"/>
                  <a:gd name="connsiteX12" fmla="*/ 2854357 w 3540157"/>
                  <a:gd name="connsiteY12" fmla="*/ 250789 h 2236516"/>
                  <a:gd name="connsiteX13" fmla="*/ 3305207 w 3540157"/>
                  <a:gd name="connsiteY13" fmla="*/ 15839 h 2236516"/>
                  <a:gd name="connsiteX14" fmla="*/ 3540157 w 3540157"/>
                  <a:gd name="connsiteY14" fmla="*/ 625439 h 2236516"/>
                  <a:gd name="connsiteX0" fmla="*/ 181007 w 3540157"/>
                  <a:gd name="connsiteY0" fmla="*/ 2022439 h 2236516"/>
                  <a:gd name="connsiteX1" fmla="*/ 574707 w 3540157"/>
                  <a:gd name="connsiteY1" fmla="*/ 2225639 h 2236516"/>
                  <a:gd name="connsiteX2" fmla="*/ 816007 w 3540157"/>
                  <a:gd name="connsiteY2" fmla="*/ 1711289 h 2236516"/>
                  <a:gd name="connsiteX3" fmla="*/ 66707 w 3540157"/>
                  <a:gd name="connsiteY3" fmla="*/ 1203289 h 2236516"/>
                  <a:gd name="connsiteX4" fmla="*/ 250857 w 3540157"/>
                  <a:gd name="connsiteY4" fmla="*/ 492089 h 2236516"/>
                  <a:gd name="connsiteX5" fmla="*/ 1959007 w 3540157"/>
                  <a:gd name="connsiteY5" fmla="*/ 574639 h 2236516"/>
                  <a:gd name="connsiteX6" fmla="*/ 1933607 w 3540157"/>
                  <a:gd name="connsiteY6" fmla="*/ 1057239 h 2236516"/>
                  <a:gd name="connsiteX7" fmla="*/ 1044607 w 3540157"/>
                  <a:gd name="connsiteY7" fmla="*/ 1292189 h 2236516"/>
                  <a:gd name="connsiteX8" fmla="*/ 930307 w 3540157"/>
                  <a:gd name="connsiteY8" fmla="*/ 1736689 h 2236516"/>
                  <a:gd name="connsiteX9" fmla="*/ 1197007 w 3540157"/>
                  <a:gd name="connsiteY9" fmla="*/ 2136739 h 2236516"/>
                  <a:gd name="connsiteX10" fmla="*/ 2492407 w 3540157"/>
                  <a:gd name="connsiteY10" fmla="*/ 2092289 h 2236516"/>
                  <a:gd name="connsiteX11" fmla="*/ 2936907 w 3540157"/>
                  <a:gd name="connsiteY11" fmla="*/ 1012789 h 2236516"/>
                  <a:gd name="connsiteX12" fmla="*/ 2854357 w 3540157"/>
                  <a:gd name="connsiteY12" fmla="*/ 250789 h 2236516"/>
                  <a:gd name="connsiteX13" fmla="*/ 3305207 w 3540157"/>
                  <a:gd name="connsiteY13" fmla="*/ 15839 h 2236516"/>
                  <a:gd name="connsiteX14" fmla="*/ 3540157 w 3540157"/>
                  <a:gd name="connsiteY14" fmla="*/ 625439 h 2236516"/>
                  <a:gd name="connsiteX0" fmla="*/ 181007 w 3540157"/>
                  <a:gd name="connsiteY0" fmla="*/ 2022439 h 2241352"/>
                  <a:gd name="connsiteX1" fmla="*/ 574707 w 3540157"/>
                  <a:gd name="connsiteY1" fmla="*/ 2225639 h 2241352"/>
                  <a:gd name="connsiteX2" fmla="*/ 816007 w 3540157"/>
                  <a:gd name="connsiteY2" fmla="*/ 1711289 h 2241352"/>
                  <a:gd name="connsiteX3" fmla="*/ 66707 w 3540157"/>
                  <a:gd name="connsiteY3" fmla="*/ 1203289 h 2241352"/>
                  <a:gd name="connsiteX4" fmla="*/ 250857 w 3540157"/>
                  <a:gd name="connsiteY4" fmla="*/ 492089 h 2241352"/>
                  <a:gd name="connsiteX5" fmla="*/ 1959007 w 3540157"/>
                  <a:gd name="connsiteY5" fmla="*/ 574639 h 2241352"/>
                  <a:gd name="connsiteX6" fmla="*/ 1933607 w 3540157"/>
                  <a:gd name="connsiteY6" fmla="*/ 1057239 h 2241352"/>
                  <a:gd name="connsiteX7" fmla="*/ 1044607 w 3540157"/>
                  <a:gd name="connsiteY7" fmla="*/ 1292189 h 2241352"/>
                  <a:gd name="connsiteX8" fmla="*/ 930307 w 3540157"/>
                  <a:gd name="connsiteY8" fmla="*/ 1736689 h 2241352"/>
                  <a:gd name="connsiteX9" fmla="*/ 1197007 w 3540157"/>
                  <a:gd name="connsiteY9" fmla="*/ 2136739 h 2241352"/>
                  <a:gd name="connsiteX10" fmla="*/ 2924207 w 3540157"/>
                  <a:gd name="connsiteY10" fmla="*/ 2143089 h 2241352"/>
                  <a:gd name="connsiteX11" fmla="*/ 2936907 w 3540157"/>
                  <a:gd name="connsiteY11" fmla="*/ 1012789 h 2241352"/>
                  <a:gd name="connsiteX12" fmla="*/ 2854357 w 3540157"/>
                  <a:gd name="connsiteY12" fmla="*/ 250789 h 2241352"/>
                  <a:gd name="connsiteX13" fmla="*/ 3305207 w 3540157"/>
                  <a:gd name="connsiteY13" fmla="*/ 15839 h 2241352"/>
                  <a:gd name="connsiteX14" fmla="*/ 3540157 w 3540157"/>
                  <a:gd name="connsiteY14" fmla="*/ 625439 h 2241352"/>
                  <a:gd name="connsiteX0" fmla="*/ 181007 w 3540157"/>
                  <a:gd name="connsiteY0" fmla="*/ 2021903 h 2244047"/>
                  <a:gd name="connsiteX1" fmla="*/ 574707 w 3540157"/>
                  <a:gd name="connsiteY1" fmla="*/ 2225103 h 2244047"/>
                  <a:gd name="connsiteX2" fmla="*/ 816007 w 3540157"/>
                  <a:gd name="connsiteY2" fmla="*/ 1710753 h 2244047"/>
                  <a:gd name="connsiteX3" fmla="*/ 66707 w 3540157"/>
                  <a:gd name="connsiteY3" fmla="*/ 1202753 h 2244047"/>
                  <a:gd name="connsiteX4" fmla="*/ 250857 w 3540157"/>
                  <a:gd name="connsiteY4" fmla="*/ 491553 h 2244047"/>
                  <a:gd name="connsiteX5" fmla="*/ 1959007 w 3540157"/>
                  <a:gd name="connsiteY5" fmla="*/ 574103 h 2244047"/>
                  <a:gd name="connsiteX6" fmla="*/ 1933607 w 3540157"/>
                  <a:gd name="connsiteY6" fmla="*/ 1056703 h 2244047"/>
                  <a:gd name="connsiteX7" fmla="*/ 1044607 w 3540157"/>
                  <a:gd name="connsiteY7" fmla="*/ 1291653 h 2244047"/>
                  <a:gd name="connsiteX8" fmla="*/ 930307 w 3540157"/>
                  <a:gd name="connsiteY8" fmla="*/ 1736153 h 2244047"/>
                  <a:gd name="connsiteX9" fmla="*/ 1197007 w 3540157"/>
                  <a:gd name="connsiteY9" fmla="*/ 2136203 h 2244047"/>
                  <a:gd name="connsiteX10" fmla="*/ 2924207 w 3540157"/>
                  <a:gd name="connsiteY10" fmla="*/ 2142553 h 2244047"/>
                  <a:gd name="connsiteX11" fmla="*/ 2606707 w 3540157"/>
                  <a:gd name="connsiteY11" fmla="*/ 967803 h 2244047"/>
                  <a:gd name="connsiteX12" fmla="*/ 2854357 w 3540157"/>
                  <a:gd name="connsiteY12" fmla="*/ 250253 h 2244047"/>
                  <a:gd name="connsiteX13" fmla="*/ 3305207 w 3540157"/>
                  <a:gd name="connsiteY13" fmla="*/ 15303 h 2244047"/>
                  <a:gd name="connsiteX14" fmla="*/ 3540157 w 3540157"/>
                  <a:gd name="connsiteY14" fmla="*/ 624903 h 2244047"/>
                  <a:gd name="connsiteX0" fmla="*/ 181007 w 3540157"/>
                  <a:gd name="connsiteY0" fmla="*/ 2021078 h 2243222"/>
                  <a:gd name="connsiteX1" fmla="*/ 574707 w 3540157"/>
                  <a:gd name="connsiteY1" fmla="*/ 2224278 h 2243222"/>
                  <a:gd name="connsiteX2" fmla="*/ 816007 w 3540157"/>
                  <a:gd name="connsiteY2" fmla="*/ 1709928 h 2243222"/>
                  <a:gd name="connsiteX3" fmla="*/ 66707 w 3540157"/>
                  <a:gd name="connsiteY3" fmla="*/ 1201928 h 2243222"/>
                  <a:gd name="connsiteX4" fmla="*/ 250857 w 3540157"/>
                  <a:gd name="connsiteY4" fmla="*/ 490728 h 2243222"/>
                  <a:gd name="connsiteX5" fmla="*/ 1959007 w 3540157"/>
                  <a:gd name="connsiteY5" fmla="*/ 573278 h 2243222"/>
                  <a:gd name="connsiteX6" fmla="*/ 1933607 w 3540157"/>
                  <a:gd name="connsiteY6" fmla="*/ 1055878 h 2243222"/>
                  <a:gd name="connsiteX7" fmla="*/ 1044607 w 3540157"/>
                  <a:gd name="connsiteY7" fmla="*/ 1290828 h 2243222"/>
                  <a:gd name="connsiteX8" fmla="*/ 930307 w 3540157"/>
                  <a:gd name="connsiteY8" fmla="*/ 1735328 h 2243222"/>
                  <a:gd name="connsiteX9" fmla="*/ 1197007 w 3540157"/>
                  <a:gd name="connsiteY9" fmla="*/ 2135378 h 2243222"/>
                  <a:gd name="connsiteX10" fmla="*/ 2924207 w 3540157"/>
                  <a:gd name="connsiteY10" fmla="*/ 2141728 h 2243222"/>
                  <a:gd name="connsiteX11" fmla="*/ 2606707 w 3540157"/>
                  <a:gd name="connsiteY11" fmla="*/ 966978 h 2243222"/>
                  <a:gd name="connsiteX12" fmla="*/ 2746407 w 3540157"/>
                  <a:gd name="connsiteY12" fmla="*/ 255778 h 2243222"/>
                  <a:gd name="connsiteX13" fmla="*/ 3305207 w 3540157"/>
                  <a:gd name="connsiteY13" fmla="*/ 14478 h 2243222"/>
                  <a:gd name="connsiteX14" fmla="*/ 3540157 w 3540157"/>
                  <a:gd name="connsiteY14" fmla="*/ 624078 h 2243222"/>
                  <a:gd name="connsiteX0" fmla="*/ 181007 w 3540157"/>
                  <a:gd name="connsiteY0" fmla="*/ 1934531 h 2156675"/>
                  <a:gd name="connsiteX1" fmla="*/ 574707 w 3540157"/>
                  <a:gd name="connsiteY1" fmla="*/ 2137731 h 2156675"/>
                  <a:gd name="connsiteX2" fmla="*/ 816007 w 3540157"/>
                  <a:gd name="connsiteY2" fmla="*/ 1623381 h 2156675"/>
                  <a:gd name="connsiteX3" fmla="*/ 66707 w 3540157"/>
                  <a:gd name="connsiteY3" fmla="*/ 1115381 h 2156675"/>
                  <a:gd name="connsiteX4" fmla="*/ 250857 w 3540157"/>
                  <a:gd name="connsiteY4" fmla="*/ 404181 h 2156675"/>
                  <a:gd name="connsiteX5" fmla="*/ 1959007 w 3540157"/>
                  <a:gd name="connsiteY5" fmla="*/ 486731 h 2156675"/>
                  <a:gd name="connsiteX6" fmla="*/ 1933607 w 3540157"/>
                  <a:gd name="connsiteY6" fmla="*/ 969331 h 2156675"/>
                  <a:gd name="connsiteX7" fmla="*/ 1044607 w 3540157"/>
                  <a:gd name="connsiteY7" fmla="*/ 1204281 h 2156675"/>
                  <a:gd name="connsiteX8" fmla="*/ 930307 w 3540157"/>
                  <a:gd name="connsiteY8" fmla="*/ 1648781 h 2156675"/>
                  <a:gd name="connsiteX9" fmla="*/ 1197007 w 3540157"/>
                  <a:gd name="connsiteY9" fmla="*/ 2048831 h 2156675"/>
                  <a:gd name="connsiteX10" fmla="*/ 2924207 w 3540157"/>
                  <a:gd name="connsiteY10" fmla="*/ 2055181 h 2156675"/>
                  <a:gd name="connsiteX11" fmla="*/ 2606707 w 3540157"/>
                  <a:gd name="connsiteY11" fmla="*/ 880431 h 2156675"/>
                  <a:gd name="connsiteX12" fmla="*/ 2746407 w 3540157"/>
                  <a:gd name="connsiteY12" fmla="*/ 169231 h 2156675"/>
                  <a:gd name="connsiteX13" fmla="*/ 3451257 w 3540157"/>
                  <a:gd name="connsiteY13" fmla="*/ 23181 h 2156675"/>
                  <a:gd name="connsiteX14" fmla="*/ 3540157 w 3540157"/>
                  <a:gd name="connsiteY14" fmla="*/ 537531 h 2156675"/>
                  <a:gd name="connsiteX0" fmla="*/ 181007 w 3612917"/>
                  <a:gd name="connsiteY0" fmla="*/ 1934531 h 2156675"/>
                  <a:gd name="connsiteX1" fmla="*/ 574707 w 3612917"/>
                  <a:gd name="connsiteY1" fmla="*/ 2137731 h 2156675"/>
                  <a:gd name="connsiteX2" fmla="*/ 816007 w 3612917"/>
                  <a:gd name="connsiteY2" fmla="*/ 1623381 h 2156675"/>
                  <a:gd name="connsiteX3" fmla="*/ 66707 w 3612917"/>
                  <a:gd name="connsiteY3" fmla="*/ 1115381 h 2156675"/>
                  <a:gd name="connsiteX4" fmla="*/ 250857 w 3612917"/>
                  <a:gd name="connsiteY4" fmla="*/ 404181 h 2156675"/>
                  <a:gd name="connsiteX5" fmla="*/ 1959007 w 3612917"/>
                  <a:gd name="connsiteY5" fmla="*/ 486731 h 2156675"/>
                  <a:gd name="connsiteX6" fmla="*/ 1933607 w 3612917"/>
                  <a:gd name="connsiteY6" fmla="*/ 969331 h 2156675"/>
                  <a:gd name="connsiteX7" fmla="*/ 1044607 w 3612917"/>
                  <a:gd name="connsiteY7" fmla="*/ 1204281 h 2156675"/>
                  <a:gd name="connsiteX8" fmla="*/ 930307 w 3612917"/>
                  <a:gd name="connsiteY8" fmla="*/ 1648781 h 2156675"/>
                  <a:gd name="connsiteX9" fmla="*/ 1197007 w 3612917"/>
                  <a:gd name="connsiteY9" fmla="*/ 2048831 h 2156675"/>
                  <a:gd name="connsiteX10" fmla="*/ 2924207 w 3612917"/>
                  <a:gd name="connsiteY10" fmla="*/ 2055181 h 2156675"/>
                  <a:gd name="connsiteX11" fmla="*/ 2606707 w 3612917"/>
                  <a:gd name="connsiteY11" fmla="*/ 880431 h 2156675"/>
                  <a:gd name="connsiteX12" fmla="*/ 2746407 w 3612917"/>
                  <a:gd name="connsiteY12" fmla="*/ 169231 h 2156675"/>
                  <a:gd name="connsiteX13" fmla="*/ 3451257 w 3612917"/>
                  <a:gd name="connsiteY13" fmla="*/ 23181 h 2156675"/>
                  <a:gd name="connsiteX14" fmla="*/ 3540157 w 3612917"/>
                  <a:gd name="connsiteY14" fmla="*/ 537531 h 215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612917" h="2156675">
                    <a:moveTo>
                      <a:pt x="181007" y="1934531"/>
                    </a:moveTo>
                    <a:cubicBezTo>
                      <a:pt x="280490" y="2045127"/>
                      <a:pt x="468874" y="2189589"/>
                      <a:pt x="574707" y="2137731"/>
                    </a:cubicBezTo>
                    <a:cubicBezTo>
                      <a:pt x="680540" y="2085873"/>
                      <a:pt x="900674" y="1793773"/>
                      <a:pt x="816007" y="1623381"/>
                    </a:cubicBezTo>
                    <a:cubicBezTo>
                      <a:pt x="731340" y="1452989"/>
                      <a:pt x="160899" y="1318581"/>
                      <a:pt x="66707" y="1115381"/>
                    </a:cubicBezTo>
                    <a:cubicBezTo>
                      <a:pt x="-27485" y="912181"/>
                      <a:pt x="-64526" y="508956"/>
                      <a:pt x="250857" y="404181"/>
                    </a:cubicBezTo>
                    <a:cubicBezTo>
                      <a:pt x="566240" y="299406"/>
                      <a:pt x="1678549" y="392539"/>
                      <a:pt x="1959007" y="486731"/>
                    </a:cubicBezTo>
                    <a:cubicBezTo>
                      <a:pt x="2239465" y="580923"/>
                      <a:pt x="2086007" y="849739"/>
                      <a:pt x="1933607" y="969331"/>
                    </a:cubicBezTo>
                    <a:cubicBezTo>
                      <a:pt x="1781207" y="1088923"/>
                      <a:pt x="1211824" y="1091039"/>
                      <a:pt x="1044607" y="1204281"/>
                    </a:cubicBezTo>
                    <a:cubicBezTo>
                      <a:pt x="877390" y="1317523"/>
                      <a:pt x="904907" y="1508023"/>
                      <a:pt x="930307" y="1648781"/>
                    </a:cubicBezTo>
                    <a:cubicBezTo>
                      <a:pt x="955707" y="1789539"/>
                      <a:pt x="864690" y="1981098"/>
                      <a:pt x="1197007" y="2048831"/>
                    </a:cubicBezTo>
                    <a:cubicBezTo>
                      <a:pt x="1529324" y="2116564"/>
                      <a:pt x="2689257" y="2249914"/>
                      <a:pt x="2924207" y="2055181"/>
                    </a:cubicBezTo>
                    <a:cubicBezTo>
                      <a:pt x="3159157" y="1860448"/>
                      <a:pt x="2636340" y="1194756"/>
                      <a:pt x="2606707" y="880431"/>
                    </a:cubicBezTo>
                    <a:cubicBezTo>
                      <a:pt x="2577074" y="566106"/>
                      <a:pt x="2605649" y="312106"/>
                      <a:pt x="2746407" y="169231"/>
                    </a:cubicBezTo>
                    <a:cubicBezTo>
                      <a:pt x="2887165" y="26356"/>
                      <a:pt x="3318965" y="-38202"/>
                      <a:pt x="3451257" y="23181"/>
                    </a:cubicBezTo>
                    <a:cubicBezTo>
                      <a:pt x="3583549" y="84564"/>
                      <a:pt x="3689382" y="263952"/>
                      <a:pt x="3540157" y="537531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Textfeld 23"/>
                  <p:cNvSpPr txBox="1"/>
                  <p:nvPr/>
                </p:nvSpPr>
                <p:spPr>
                  <a:xfrm>
                    <a:off x="8225711" y="2924152"/>
                    <a:ext cx="41857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de-DE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a:rPr lang="de-DE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en-GB" sz="24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4" name="Textfeld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25711" y="2924152"/>
                    <a:ext cx="418576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5942" r="-144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8" name="Textfeld 67"/>
            <p:cNvSpPr txBox="1"/>
            <p:nvPr/>
          </p:nvSpPr>
          <p:spPr>
            <a:xfrm>
              <a:off x="7232977" y="3180653"/>
              <a:ext cx="19191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dirty="0" smtClean="0">
                  <a:solidFill>
                    <a:schemeClr val="accent1">
                      <a:lumMod val="75000"/>
                    </a:schemeClr>
                  </a:solidFill>
                </a:rPr>
                <a:t>opt. path ignoring </a:t>
              </a:r>
            </a:p>
            <a:p>
              <a:pPr algn="r"/>
              <a:r>
                <a:rPr lang="en-GB" dirty="0" smtClean="0">
                  <a:solidFill>
                    <a:schemeClr val="accent1">
                      <a:lumMod val="75000"/>
                    </a:schemeClr>
                  </a:solidFill>
                </a:rPr>
                <a:t>request times</a:t>
              </a:r>
              <a:endParaRPr lang="en-GB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5" name="Gerader Verbinder 14"/>
          <p:cNvCxnSpPr>
            <a:stCxn id="6" idx="6"/>
            <a:endCxn id="7" idx="2"/>
          </p:cNvCxnSpPr>
          <p:nvPr/>
        </p:nvCxnSpPr>
        <p:spPr>
          <a:xfrm>
            <a:off x="6486725" y="2177225"/>
            <a:ext cx="1452590" cy="31326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GTR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New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</a:t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3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Follow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shortest path through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beginning with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blipFill rotWithShape="0">
                <a:blip r:embed="rId3"/>
                <a:stretch>
                  <a:fillRect l="-1249" t="-2174" b="-4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5303525" y="2823022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/>
              <p:cNvSpPr txBox="1"/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/>
              <p:cNvSpPr txBox="1"/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/>
              <p:cNvSpPr txBox="1"/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uppieren 42"/>
          <p:cNvGrpSpPr/>
          <p:nvPr/>
        </p:nvGrpSpPr>
        <p:grpSpPr>
          <a:xfrm>
            <a:off x="6889785" y="2333858"/>
            <a:ext cx="658001" cy="562969"/>
            <a:chOff x="6889785" y="2333858"/>
            <a:chExt cx="658001" cy="562969"/>
          </a:xfrm>
        </p:grpSpPr>
        <p:cxnSp>
          <p:nvCxnSpPr>
            <p:cNvPr id="13" name="Gerade Verbindung mit Pfeil 12"/>
            <p:cNvCxnSpPr/>
            <p:nvPr/>
          </p:nvCxnSpPr>
          <p:spPr>
            <a:xfrm flipV="1">
              <a:off x="7213020" y="2333858"/>
              <a:ext cx="0" cy="2042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Gerader Verbinder 19"/>
          <p:cNvCxnSpPr/>
          <p:nvPr/>
        </p:nvCxnSpPr>
        <p:spPr>
          <a:xfrm>
            <a:off x="381000" y="3333898"/>
            <a:ext cx="6710068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/>
        </p:nvGrpSpPr>
        <p:grpSpPr>
          <a:xfrm>
            <a:off x="5429518" y="2177225"/>
            <a:ext cx="1780365" cy="667414"/>
            <a:chOff x="5429518" y="2177225"/>
            <a:chExt cx="1780365" cy="667414"/>
          </a:xfrm>
        </p:grpSpPr>
        <p:cxnSp>
          <p:nvCxnSpPr>
            <p:cNvPr id="26" name="Gerader Verbinder 25"/>
            <p:cNvCxnSpPr>
              <a:stCxn id="8" idx="7"/>
              <a:endCxn id="6" idx="2"/>
            </p:cNvCxnSpPr>
            <p:nvPr/>
          </p:nvCxnSpPr>
          <p:spPr>
            <a:xfrm flipV="1">
              <a:off x="5429518" y="2177225"/>
              <a:ext cx="909597" cy="667414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endCxn id="6" idx="6"/>
            </p:cNvCxnSpPr>
            <p:nvPr/>
          </p:nvCxnSpPr>
          <p:spPr>
            <a:xfrm flipH="1" flipV="1">
              <a:off x="6486725" y="2177225"/>
              <a:ext cx="723158" cy="156633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/>
          <p:cNvGrpSpPr/>
          <p:nvPr/>
        </p:nvGrpSpPr>
        <p:grpSpPr>
          <a:xfrm>
            <a:off x="7209883" y="1642970"/>
            <a:ext cx="1468779" cy="847521"/>
            <a:chOff x="7209883" y="1642970"/>
            <a:chExt cx="1468779" cy="847521"/>
          </a:xfrm>
        </p:grpSpPr>
        <p:cxnSp>
          <p:nvCxnSpPr>
            <p:cNvPr id="31" name="Gerader Verbinder 30"/>
            <p:cNvCxnSpPr>
              <a:stCxn id="7" idx="7"/>
              <a:endCxn id="9" idx="3"/>
            </p:cNvCxnSpPr>
            <p:nvPr/>
          </p:nvCxnSpPr>
          <p:spPr>
            <a:xfrm flipV="1">
              <a:off x="8065308" y="1642970"/>
              <a:ext cx="613354" cy="7953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>
              <a:endCxn id="7" idx="2"/>
            </p:cNvCxnSpPr>
            <p:nvPr/>
          </p:nvCxnSpPr>
          <p:spPr>
            <a:xfrm>
              <a:off x="7209883" y="2333858"/>
              <a:ext cx="729432" cy="1566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feld 41"/>
              <p:cNvSpPr txBox="1"/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uppieren 49"/>
          <p:cNvGrpSpPr/>
          <p:nvPr/>
        </p:nvGrpSpPr>
        <p:grpSpPr>
          <a:xfrm>
            <a:off x="5190448" y="1037271"/>
            <a:ext cx="3612917" cy="2156675"/>
            <a:chOff x="5190448" y="1037271"/>
            <a:chExt cx="3612917" cy="2156675"/>
          </a:xfrm>
        </p:grpSpPr>
        <p:grpSp>
          <p:nvGrpSpPr>
            <p:cNvPr id="44" name="Gruppieren 43"/>
            <p:cNvGrpSpPr/>
            <p:nvPr/>
          </p:nvGrpSpPr>
          <p:grpSpPr>
            <a:xfrm>
              <a:off x="7208855" y="1642970"/>
              <a:ext cx="1468779" cy="847521"/>
              <a:chOff x="7209883" y="1642970"/>
              <a:chExt cx="1468779" cy="847521"/>
            </a:xfrm>
          </p:grpSpPr>
          <p:cxnSp>
            <p:nvCxnSpPr>
              <p:cNvPr id="45" name="Gerader Verbinder 44"/>
              <p:cNvCxnSpPr/>
              <p:nvPr/>
            </p:nvCxnSpPr>
            <p:spPr>
              <a:xfrm flipV="1">
                <a:off x="8065308" y="1642970"/>
                <a:ext cx="613354" cy="7953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>
              <a:xfrm>
                <a:off x="7209883" y="2333858"/>
                <a:ext cx="729432" cy="1566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Freihandform 47"/>
            <p:cNvSpPr/>
            <p:nvPr/>
          </p:nvSpPr>
          <p:spPr>
            <a:xfrm>
              <a:off x="5190448" y="1037271"/>
              <a:ext cx="3612917" cy="2156675"/>
            </a:xfrm>
            <a:custGeom>
              <a:avLst/>
              <a:gdLst>
                <a:gd name="connsiteX0" fmla="*/ 219676 w 3578826"/>
                <a:gd name="connsiteY0" fmla="*/ 2022439 h 2227573"/>
                <a:gd name="connsiteX1" fmla="*/ 613376 w 3578826"/>
                <a:gd name="connsiteY1" fmla="*/ 2225639 h 2227573"/>
                <a:gd name="connsiteX2" fmla="*/ 1388076 w 3578826"/>
                <a:gd name="connsiteY2" fmla="*/ 1914489 h 2227573"/>
                <a:gd name="connsiteX3" fmla="*/ 105376 w 3578826"/>
                <a:gd name="connsiteY3" fmla="*/ 1203289 h 2227573"/>
                <a:gd name="connsiteX4" fmla="*/ 289526 w 3578826"/>
                <a:gd name="connsiteY4" fmla="*/ 492089 h 2227573"/>
                <a:gd name="connsiteX5" fmla="*/ 1997676 w 3578826"/>
                <a:gd name="connsiteY5" fmla="*/ 574639 h 2227573"/>
                <a:gd name="connsiteX6" fmla="*/ 1972276 w 3578826"/>
                <a:gd name="connsiteY6" fmla="*/ 1057239 h 2227573"/>
                <a:gd name="connsiteX7" fmla="*/ 1095976 w 3578826"/>
                <a:gd name="connsiteY7" fmla="*/ 1260439 h 2227573"/>
                <a:gd name="connsiteX8" fmla="*/ 937226 w 3578826"/>
                <a:gd name="connsiteY8" fmla="*/ 1495389 h 2227573"/>
                <a:gd name="connsiteX9" fmla="*/ 1235676 w 3578826"/>
                <a:gd name="connsiteY9" fmla="*/ 2136739 h 2227573"/>
                <a:gd name="connsiteX10" fmla="*/ 2531076 w 3578826"/>
                <a:gd name="connsiteY10" fmla="*/ 2092289 h 2227573"/>
                <a:gd name="connsiteX11" fmla="*/ 2975576 w 3578826"/>
                <a:gd name="connsiteY11" fmla="*/ 1012789 h 2227573"/>
                <a:gd name="connsiteX12" fmla="*/ 2893026 w 3578826"/>
                <a:gd name="connsiteY12" fmla="*/ 250789 h 2227573"/>
                <a:gd name="connsiteX13" fmla="*/ 3343876 w 3578826"/>
                <a:gd name="connsiteY13" fmla="*/ 15839 h 2227573"/>
                <a:gd name="connsiteX14" fmla="*/ 3578826 w 3578826"/>
                <a:gd name="connsiteY14" fmla="*/ 625439 h 2227573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898557 w 3540157"/>
                <a:gd name="connsiteY8" fmla="*/ 14953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44607 w 3540157"/>
                <a:gd name="connsiteY7" fmla="*/ 129218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41352"/>
                <a:gd name="connsiteX1" fmla="*/ 574707 w 3540157"/>
                <a:gd name="connsiteY1" fmla="*/ 2225639 h 2241352"/>
                <a:gd name="connsiteX2" fmla="*/ 816007 w 3540157"/>
                <a:gd name="connsiteY2" fmla="*/ 1711289 h 2241352"/>
                <a:gd name="connsiteX3" fmla="*/ 66707 w 3540157"/>
                <a:gd name="connsiteY3" fmla="*/ 1203289 h 2241352"/>
                <a:gd name="connsiteX4" fmla="*/ 250857 w 3540157"/>
                <a:gd name="connsiteY4" fmla="*/ 492089 h 2241352"/>
                <a:gd name="connsiteX5" fmla="*/ 1959007 w 3540157"/>
                <a:gd name="connsiteY5" fmla="*/ 574639 h 2241352"/>
                <a:gd name="connsiteX6" fmla="*/ 1933607 w 3540157"/>
                <a:gd name="connsiteY6" fmla="*/ 1057239 h 2241352"/>
                <a:gd name="connsiteX7" fmla="*/ 1044607 w 3540157"/>
                <a:gd name="connsiteY7" fmla="*/ 1292189 h 2241352"/>
                <a:gd name="connsiteX8" fmla="*/ 930307 w 3540157"/>
                <a:gd name="connsiteY8" fmla="*/ 1736689 h 2241352"/>
                <a:gd name="connsiteX9" fmla="*/ 1197007 w 3540157"/>
                <a:gd name="connsiteY9" fmla="*/ 2136739 h 2241352"/>
                <a:gd name="connsiteX10" fmla="*/ 2924207 w 3540157"/>
                <a:gd name="connsiteY10" fmla="*/ 2143089 h 2241352"/>
                <a:gd name="connsiteX11" fmla="*/ 2936907 w 3540157"/>
                <a:gd name="connsiteY11" fmla="*/ 1012789 h 2241352"/>
                <a:gd name="connsiteX12" fmla="*/ 2854357 w 3540157"/>
                <a:gd name="connsiteY12" fmla="*/ 250789 h 2241352"/>
                <a:gd name="connsiteX13" fmla="*/ 3305207 w 3540157"/>
                <a:gd name="connsiteY13" fmla="*/ 15839 h 2241352"/>
                <a:gd name="connsiteX14" fmla="*/ 3540157 w 3540157"/>
                <a:gd name="connsiteY14" fmla="*/ 625439 h 2241352"/>
                <a:gd name="connsiteX0" fmla="*/ 181007 w 3540157"/>
                <a:gd name="connsiteY0" fmla="*/ 2021903 h 2244047"/>
                <a:gd name="connsiteX1" fmla="*/ 574707 w 3540157"/>
                <a:gd name="connsiteY1" fmla="*/ 2225103 h 2244047"/>
                <a:gd name="connsiteX2" fmla="*/ 816007 w 3540157"/>
                <a:gd name="connsiteY2" fmla="*/ 1710753 h 2244047"/>
                <a:gd name="connsiteX3" fmla="*/ 66707 w 3540157"/>
                <a:gd name="connsiteY3" fmla="*/ 1202753 h 2244047"/>
                <a:gd name="connsiteX4" fmla="*/ 250857 w 3540157"/>
                <a:gd name="connsiteY4" fmla="*/ 491553 h 2244047"/>
                <a:gd name="connsiteX5" fmla="*/ 1959007 w 3540157"/>
                <a:gd name="connsiteY5" fmla="*/ 574103 h 2244047"/>
                <a:gd name="connsiteX6" fmla="*/ 1933607 w 3540157"/>
                <a:gd name="connsiteY6" fmla="*/ 1056703 h 2244047"/>
                <a:gd name="connsiteX7" fmla="*/ 1044607 w 3540157"/>
                <a:gd name="connsiteY7" fmla="*/ 1291653 h 2244047"/>
                <a:gd name="connsiteX8" fmla="*/ 930307 w 3540157"/>
                <a:gd name="connsiteY8" fmla="*/ 1736153 h 2244047"/>
                <a:gd name="connsiteX9" fmla="*/ 1197007 w 3540157"/>
                <a:gd name="connsiteY9" fmla="*/ 2136203 h 2244047"/>
                <a:gd name="connsiteX10" fmla="*/ 2924207 w 3540157"/>
                <a:gd name="connsiteY10" fmla="*/ 2142553 h 2244047"/>
                <a:gd name="connsiteX11" fmla="*/ 2606707 w 3540157"/>
                <a:gd name="connsiteY11" fmla="*/ 967803 h 2244047"/>
                <a:gd name="connsiteX12" fmla="*/ 2854357 w 3540157"/>
                <a:gd name="connsiteY12" fmla="*/ 250253 h 2244047"/>
                <a:gd name="connsiteX13" fmla="*/ 3305207 w 3540157"/>
                <a:gd name="connsiteY13" fmla="*/ 15303 h 2244047"/>
                <a:gd name="connsiteX14" fmla="*/ 3540157 w 3540157"/>
                <a:gd name="connsiteY14" fmla="*/ 624903 h 2244047"/>
                <a:gd name="connsiteX0" fmla="*/ 181007 w 3540157"/>
                <a:gd name="connsiteY0" fmla="*/ 2021078 h 2243222"/>
                <a:gd name="connsiteX1" fmla="*/ 574707 w 3540157"/>
                <a:gd name="connsiteY1" fmla="*/ 2224278 h 2243222"/>
                <a:gd name="connsiteX2" fmla="*/ 816007 w 3540157"/>
                <a:gd name="connsiteY2" fmla="*/ 1709928 h 2243222"/>
                <a:gd name="connsiteX3" fmla="*/ 66707 w 3540157"/>
                <a:gd name="connsiteY3" fmla="*/ 1201928 h 2243222"/>
                <a:gd name="connsiteX4" fmla="*/ 250857 w 3540157"/>
                <a:gd name="connsiteY4" fmla="*/ 490728 h 2243222"/>
                <a:gd name="connsiteX5" fmla="*/ 1959007 w 3540157"/>
                <a:gd name="connsiteY5" fmla="*/ 573278 h 2243222"/>
                <a:gd name="connsiteX6" fmla="*/ 1933607 w 3540157"/>
                <a:gd name="connsiteY6" fmla="*/ 1055878 h 2243222"/>
                <a:gd name="connsiteX7" fmla="*/ 1044607 w 3540157"/>
                <a:gd name="connsiteY7" fmla="*/ 1290828 h 2243222"/>
                <a:gd name="connsiteX8" fmla="*/ 930307 w 3540157"/>
                <a:gd name="connsiteY8" fmla="*/ 1735328 h 2243222"/>
                <a:gd name="connsiteX9" fmla="*/ 1197007 w 3540157"/>
                <a:gd name="connsiteY9" fmla="*/ 2135378 h 2243222"/>
                <a:gd name="connsiteX10" fmla="*/ 2924207 w 3540157"/>
                <a:gd name="connsiteY10" fmla="*/ 2141728 h 2243222"/>
                <a:gd name="connsiteX11" fmla="*/ 2606707 w 3540157"/>
                <a:gd name="connsiteY11" fmla="*/ 966978 h 2243222"/>
                <a:gd name="connsiteX12" fmla="*/ 2746407 w 3540157"/>
                <a:gd name="connsiteY12" fmla="*/ 255778 h 2243222"/>
                <a:gd name="connsiteX13" fmla="*/ 3305207 w 3540157"/>
                <a:gd name="connsiteY13" fmla="*/ 14478 h 2243222"/>
                <a:gd name="connsiteX14" fmla="*/ 3540157 w 3540157"/>
                <a:gd name="connsiteY14" fmla="*/ 624078 h 2243222"/>
                <a:gd name="connsiteX0" fmla="*/ 181007 w 3540157"/>
                <a:gd name="connsiteY0" fmla="*/ 1934531 h 2156675"/>
                <a:gd name="connsiteX1" fmla="*/ 574707 w 3540157"/>
                <a:gd name="connsiteY1" fmla="*/ 2137731 h 2156675"/>
                <a:gd name="connsiteX2" fmla="*/ 816007 w 3540157"/>
                <a:gd name="connsiteY2" fmla="*/ 1623381 h 2156675"/>
                <a:gd name="connsiteX3" fmla="*/ 66707 w 3540157"/>
                <a:gd name="connsiteY3" fmla="*/ 1115381 h 2156675"/>
                <a:gd name="connsiteX4" fmla="*/ 250857 w 3540157"/>
                <a:gd name="connsiteY4" fmla="*/ 404181 h 2156675"/>
                <a:gd name="connsiteX5" fmla="*/ 1959007 w 3540157"/>
                <a:gd name="connsiteY5" fmla="*/ 486731 h 2156675"/>
                <a:gd name="connsiteX6" fmla="*/ 1933607 w 3540157"/>
                <a:gd name="connsiteY6" fmla="*/ 969331 h 2156675"/>
                <a:gd name="connsiteX7" fmla="*/ 1044607 w 3540157"/>
                <a:gd name="connsiteY7" fmla="*/ 1204281 h 2156675"/>
                <a:gd name="connsiteX8" fmla="*/ 930307 w 3540157"/>
                <a:gd name="connsiteY8" fmla="*/ 1648781 h 2156675"/>
                <a:gd name="connsiteX9" fmla="*/ 1197007 w 3540157"/>
                <a:gd name="connsiteY9" fmla="*/ 2048831 h 2156675"/>
                <a:gd name="connsiteX10" fmla="*/ 2924207 w 3540157"/>
                <a:gd name="connsiteY10" fmla="*/ 2055181 h 2156675"/>
                <a:gd name="connsiteX11" fmla="*/ 2606707 w 3540157"/>
                <a:gd name="connsiteY11" fmla="*/ 880431 h 2156675"/>
                <a:gd name="connsiteX12" fmla="*/ 2746407 w 3540157"/>
                <a:gd name="connsiteY12" fmla="*/ 169231 h 2156675"/>
                <a:gd name="connsiteX13" fmla="*/ 3451257 w 3540157"/>
                <a:gd name="connsiteY13" fmla="*/ 23181 h 2156675"/>
                <a:gd name="connsiteX14" fmla="*/ 3540157 w 3540157"/>
                <a:gd name="connsiteY14" fmla="*/ 537531 h 2156675"/>
                <a:gd name="connsiteX0" fmla="*/ 181007 w 3612917"/>
                <a:gd name="connsiteY0" fmla="*/ 1934531 h 2156675"/>
                <a:gd name="connsiteX1" fmla="*/ 574707 w 3612917"/>
                <a:gd name="connsiteY1" fmla="*/ 2137731 h 2156675"/>
                <a:gd name="connsiteX2" fmla="*/ 816007 w 3612917"/>
                <a:gd name="connsiteY2" fmla="*/ 1623381 h 2156675"/>
                <a:gd name="connsiteX3" fmla="*/ 66707 w 3612917"/>
                <a:gd name="connsiteY3" fmla="*/ 1115381 h 2156675"/>
                <a:gd name="connsiteX4" fmla="*/ 250857 w 3612917"/>
                <a:gd name="connsiteY4" fmla="*/ 404181 h 2156675"/>
                <a:gd name="connsiteX5" fmla="*/ 1959007 w 3612917"/>
                <a:gd name="connsiteY5" fmla="*/ 486731 h 2156675"/>
                <a:gd name="connsiteX6" fmla="*/ 1933607 w 3612917"/>
                <a:gd name="connsiteY6" fmla="*/ 969331 h 2156675"/>
                <a:gd name="connsiteX7" fmla="*/ 1044607 w 3612917"/>
                <a:gd name="connsiteY7" fmla="*/ 1204281 h 2156675"/>
                <a:gd name="connsiteX8" fmla="*/ 930307 w 3612917"/>
                <a:gd name="connsiteY8" fmla="*/ 1648781 h 2156675"/>
                <a:gd name="connsiteX9" fmla="*/ 1197007 w 3612917"/>
                <a:gd name="connsiteY9" fmla="*/ 2048831 h 2156675"/>
                <a:gd name="connsiteX10" fmla="*/ 2924207 w 3612917"/>
                <a:gd name="connsiteY10" fmla="*/ 2055181 h 2156675"/>
                <a:gd name="connsiteX11" fmla="*/ 2606707 w 3612917"/>
                <a:gd name="connsiteY11" fmla="*/ 880431 h 2156675"/>
                <a:gd name="connsiteX12" fmla="*/ 2746407 w 3612917"/>
                <a:gd name="connsiteY12" fmla="*/ 169231 h 2156675"/>
                <a:gd name="connsiteX13" fmla="*/ 3451257 w 3612917"/>
                <a:gd name="connsiteY13" fmla="*/ 23181 h 2156675"/>
                <a:gd name="connsiteX14" fmla="*/ 3540157 w 3612917"/>
                <a:gd name="connsiteY14" fmla="*/ 537531 h 215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2917" h="2156675">
                  <a:moveTo>
                    <a:pt x="181007" y="1934531"/>
                  </a:moveTo>
                  <a:cubicBezTo>
                    <a:pt x="280490" y="2045127"/>
                    <a:pt x="468874" y="2189589"/>
                    <a:pt x="574707" y="2137731"/>
                  </a:cubicBezTo>
                  <a:cubicBezTo>
                    <a:pt x="680540" y="2085873"/>
                    <a:pt x="900674" y="1793773"/>
                    <a:pt x="816007" y="1623381"/>
                  </a:cubicBezTo>
                  <a:cubicBezTo>
                    <a:pt x="731340" y="1452989"/>
                    <a:pt x="160899" y="1318581"/>
                    <a:pt x="66707" y="1115381"/>
                  </a:cubicBezTo>
                  <a:cubicBezTo>
                    <a:pt x="-27485" y="912181"/>
                    <a:pt x="-64526" y="508956"/>
                    <a:pt x="250857" y="404181"/>
                  </a:cubicBezTo>
                  <a:cubicBezTo>
                    <a:pt x="566240" y="299406"/>
                    <a:pt x="1678549" y="392539"/>
                    <a:pt x="1959007" y="486731"/>
                  </a:cubicBezTo>
                  <a:cubicBezTo>
                    <a:pt x="2239465" y="580923"/>
                    <a:pt x="2086007" y="849739"/>
                    <a:pt x="1933607" y="969331"/>
                  </a:cubicBezTo>
                  <a:cubicBezTo>
                    <a:pt x="1781207" y="1088923"/>
                    <a:pt x="1211824" y="1091039"/>
                    <a:pt x="1044607" y="1204281"/>
                  </a:cubicBezTo>
                  <a:cubicBezTo>
                    <a:pt x="877390" y="1317523"/>
                    <a:pt x="904907" y="1508023"/>
                    <a:pt x="930307" y="1648781"/>
                  </a:cubicBezTo>
                  <a:cubicBezTo>
                    <a:pt x="955707" y="1789539"/>
                    <a:pt x="864690" y="1981098"/>
                    <a:pt x="1197007" y="2048831"/>
                  </a:cubicBezTo>
                  <a:cubicBezTo>
                    <a:pt x="1529324" y="2116564"/>
                    <a:pt x="2689257" y="2249914"/>
                    <a:pt x="2924207" y="2055181"/>
                  </a:cubicBezTo>
                  <a:cubicBezTo>
                    <a:pt x="3159157" y="1860448"/>
                    <a:pt x="2636340" y="1194756"/>
                    <a:pt x="2606707" y="880431"/>
                  </a:cubicBezTo>
                  <a:cubicBezTo>
                    <a:pt x="2577074" y="566106"/>
                    <a:pt x="2605649" y="312106"/>
                    <a:pt x="2746407" y="169231"/>
                  </a:cubicBezTo>
                  <a:cubicBezTo>
                    <a:pt x="2887165" y="26356"/>
                    <a:pt x="3318965" y="-38202"/>
                    <a:pt x="3451257" y="23181"/>
                  </a:cubicBezTo>
                  <a:cubicBezTo>
                    <a:pt x="3583549" y="84564"/>
                    <a:pt x="3689382" y="263952"/>
                    <a:pt x="3540157" y="537531"/>
                  </a:cubicBezTo>
                </a:path>
              </a:pathLst>
            </a:custGeom>
            <a:noFill/>
            <a:ln w="38100">
              <a:solidFill>
                <a:srgbClr val="00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feld 50"/>
              <p:cNvSpPr txBox="1"/>
              <p:nvPr/>
            </p:nvSpPr>
            <p:spPr>
              <a:xfrm>
                <a:off x="628650" y="3760863"/>
                <a:ext cx="959622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GTR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760863"/>
                <a:ext cx="959622" cy="4168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feld 51"/>
              <p:cNvSpPr txBox="1"/>
              <p:nvPr/>
            </p:nvSpPr>
            <p:spPr>
              <a:xfrm>
                <a:off x="1588272" y="4269901"/>
                <a:ext cx="7180427" cy="408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2400" b="0" dirty="0" smtClean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+                    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            </m:t>
                    </m:r>
                    <m:box>
                      <m:boxPr>
                        <m:ctrlPr>
                          <a:rPr lang="de-DE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de-DE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GB" sz="2400" dirty="0">
                  <a:solidFill>
                    <a:srgbClr val="006600"/>
                  </a:solidFill>
                </a:endParaRPr>
              </a:p>
            </p:txBody>
          </p:sp>
        </mc:Choice>
        <mc:Fallback>
          <p:sp>
            <p:nvSpPr>
              <p:cNvPr id="52" name="Textfeld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272" y="4269901"/>
                <a:ext cx="7180427" cy="408766"/>
              </a:xfrm>
              <a:prstGeom prst="rect">
                <a:avLst/>
              </a:prstGeom>
              <a:blipFill rotWithShape="0">
                <a:blip r:embed="rId10"/>
                <a:stretch>
                  <a:fillRect l="-595" t="-22388" b="-119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feld 52"/>
              <p:cNvSpPr txBox="1"/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2400" b="0" dirty="0" smtClean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           +</m:t>
                    </m:r>
                  </m:oMath>
                </a14:m>
                <a:endParaRPr lang="en-GB" sz="2400" dirty="0"/>
              </a:p>
            </p:txBody>
          </p:sp>
        </mc:Choice>
        <mc:Fallback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lipse 5"/>
          <p:cNvSpPr/>
          <p:nvPr/>
        </p:nvSpPr>
        <p:spPr>
          <a:xfrm>
            <a:off x="6339115" y="2103420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feld 54"/>
              <p:cNvSpPr txBox="1"/>
              <p:nvPr/>
            </p:nvSpPr>
            <p:spPr>
              <a:xfrm>
                <a:off x="1549364" y="3762554"/>
                <a:ext cx="6992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364" y="3762554"/>
                <a:ext cx="699230" cy="461665"/>
              </a:xfrm>
              <a:prstGeom prst="rect">
                <a:avLst/>
              </a:prstGeom>
              <a:blipFill rotWithShape="0">
                <a:blip r:embed="rId12"/>
                <a:stretch>
                  <a:fillRect t="-11842" r="-4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feld 55"/>
              <p:cNvSpPr txBox="1"/>
              <p:nvPr/>
            </p:nvSpPr>
            <p:spPr>
              <a:xfrm>
                <a:off x="2059209" y="3756606"/>
                <a:ext cx="66847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de-DE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e-DE" sz="24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de-DE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a:rPr lang="de-DE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>
                  <a:solidFill>
                    <a:srgbClr val="006600"/>
                  </a:solidFill>
                </a:endParaRPr>
              </a:p>
            </p:txBody>
          </p:sp>
        </mc:Choice>
        <mc:Fallback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209" y="3756606"/>
                <a:ext cx="6684779" cy="461665"/>
              </a:xfrm>
              <a:prstGeom prst="rect">
                <a:avLst/>
              </a:prstGeom>
              <a:blipFill rotWithShape="0">
                <a:blip r:embed="rId1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feld 56"/>
              <p:cNvSpPr txBox="1"/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feld 57"/>
              <p:cNvSpPr txBox="1"/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pieren 62"/>
          <p:cNvGrpSpPr/>
          <p:nvPr/>
        </p:nvGrpSpPr>
        <p:grpSpPr>
          <a:xfrm>
            <a:off x="149127" y="3333898"/>
            <a:ext cx="1732910" cy="468362"/>
            <a:chOff x="149127" y="3333898"/>
            <a:chExt cx="1732910" cy="468362"/>
          </a:xfrm>
        </p:grpSpPr>
        <p:sp>
          <p:nvSpPr>
            <p:cNvPr id="59" name="Textfeld 58"/>
            <p:cNvSpPr txBox="1"/>
            <p:nvPr/>
          </p:nvSpPr>
          <p:spPr>
            <a:xfrm>
              <a:off x="149127" y="3333898"/>
              <a:ext cx="1732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/>
                <a:t>path found by GTR</a:t>
              </a:r>
              <a:endParaRPr lang="en-GB" sz="1600" dirty="0"/>
            </a:p>
          </p:txBody>
        </p:sp>
        <p:cxnSp>
          <p:nvCxnSpPr>
            <p:cNvPr id="61" name="Gerade Verbindung mit Pfeil 60"/>
            <p:cNvCxnSpPr/>
            <p:nvPr/>
          </p:nvCxnSpPr>
          <p:spPr>
            <a:xfrm>
              <a:off x="1108460" y="3614620"/>
              <a:ext cx="0" cy="187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feld 70"/>
              <p:cNvSpPr txBox="1"/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Last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  <m:r>
                      <a:rPr lang="en-GB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time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blipFill rotWithShape="0">
                <a:blip r:embed="rId16"/>
                <a:stretch>
                  <a:fillRect l="-749" t="-5882" r="-7485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feld 71"/>
              <p:cNvSpPr txBox="1"/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𝑝</m:t>
                      </m:r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acc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𝑡</m:t>
                          </m:r>
                        </m:e>
                      </m:acc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2" name="Textfeld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blipFill rotWithShape="0">
                <a:blip r:embed="rId17"/>
                <a:stretch>
                  <a:fillRect t="-13333" r="-20370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7939315" y="2416686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8657045" y="1516977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grpSp>
        <p:nvGrpSpPr>
          <p:cNvPr id="80" name="Gruppieren 79"/>
          <p:cNvGrpSpPr/>
          <p:nvPr/>
        </p:nvGrpSpPr>
        <p:grpSpPr>
          <a:xfrm>
            <a:off x="-85914" y="4563173"/>
            <a:ext cx="2382497" cy="584775"/>
            <a:chOff x="-85914" y="4563173"/>
            <a:chExt cx="2382497" cy="584775"/>
          </a:xfrm>
        </p:grpSpPr>
        <p:sp>
          <p:nvSpPr>
            <p:cNvPr id="66" name="Textfeld 65"/>
            <p:cNvSpPr txBox="1"/>
            <p:nvPr/>
          </p:nvSpPr>
          <p:spPr>
            <a:xfrm>
              <a:off x="-85914" y="4563173"/>
              <a:ext cx="145616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600" dirty="0" smtClean="0"/>
                <a:t>path found by</a:t>
              </a:r>
            </a:p>
            <a:p>
              <a:pPr algn="r"/>
              <a:r>
                <a:rPr lang="en-GB" sz="1600" dirty="0" smtClean="0"/>
                <a:t>opt. offline-alg.</a:t>
              </a:r>
              <a:endParaRPr lang="en-GB" sz="1600" dirty="0"/>
            </a:p>
          </p:txBody>
        </p:sp>
        <p:sp>
          <p:nvSpPr>
            <p:cNvPr id="79" name="Freihandform 78"/>
            <p:cNvSpPr/>
            <p:nvPr/>
          </p:nvSpPr>
          <p:spPr>
            <a:xfrm>
              <a:off x="1331383" y="4694045"/>
              <a:ext cx="965200" cy="146772"/>
            </a:xfrm>
            <a:custGeom>
              <a:avLst/>
              <a:gdLst>
                <a:gd name="connsiteX0" fmla="*/ 0 w 1123950"/>
                <a:gd name="connsiteY0" fmla="*/ 82793 h 106076"/>
                <a:gd name="connsiteX1" fmla="*/ 808566 w 1123950"/>
                <a:gd name="connsiteY1" fmla="*/ 243 h 106076"/>
                <a:gd name="connsiteX2" fmla="*/ 1123950 w 1123950"/>
                <a:gd name="connsiteY2" fmla="*/ 106076 h 106076"/>
                <a:gd name="connsiteX0" fmla="*/ 0 w 1123950"/>
                <a:gd name="connsiteY0" fmla="*/ 87006 h 110289"/>
                <a:gd name="connsiteX1" fmla="*/ 594782 w 1123950"/>
                <a:gd name="connsiteY1" fmla="*/ 223 h 110289"/>
                <a:gd name="connsiteX2" fmla="*/ 1123950 w 1123950"/>
                <a:gd name="connsiteY2" fmla="*/ 110289 h 110289"/>
                <a:gd name="connsiteX0" fmla="*/ 0 w 1181100"/>
                <a:gd name="connsiteY0" fmla="*/ 86970 h 108136"/>
                <a:gd name="connsiteX1" fmla="*/ 594782 w 1181100"/>
                <a:gd name="connsiteY1" fmla="*/ 187 h 108136"/>
                <a:gd name="connsiteX2" fmla="*/ 1181100 w 1181100"/>
                <a:gd name="connsiteY2" fmla="*/ 108136 h 108136"/>
                <a:gd name="connsiteX0" fmla="*/ 0 w 1181100"/>
                <a:gd name="connsiteY0" fmla="*/ 86970 h 108136"/>
                <a:gd name="connsiteX1" fmla="*/ 594782 w 1181100"/>
                <a:gd name="connsiteY1" fmla="*/ 187 h 108136"/>
                <a:gd name="connsiteX2" fmla="*/ 1181100 w 1181100"/>
                <a:gd name="connsiteY2" fmla="*/ 108136 h 108136"/>
                <a:gd name="connsiteX0" fmla="*/ 0 w 1181100"/>
                <a:gd name="connsiteY0" fmla="*/ 86787 h 107953"/>
                <a:gd name="connsiteX1" fmla="*/ 594782 w 1181100"/>
                <a:gd name="connsiteY1" fmla="*/ 4 h 107953"/>
                <a:gd name="connsiteX2" fmla="*/ 1181100 w 1181100"/>
                <a:gd name="connsiteY2" fmla="*/ 107953 h 107953"/>
                <a:gd name="connsiteX0" fmla="*/ 0 w 1181100"/>
                <a:gd name="connsiteY0" fmla="*/ 86865 h 108031"/>
                <a:gd name="connsiteX1" fmla="*/ 594782 w 1181100"/>
                <a:gd name="connsiteY1" fmla="*/ 82 h 108031"/>
                <a:gd name="connsiteX2" fmla="*/ 1181100 w 1181100"/>
                <a:gd name="connsiteY2" fmla="*/ 108031 h 108031"/>
                <a:gd name="connsiteX0" fmla="*/ 0 w 1214967"/>
                <a:gd name="connsiteY0" fmla="*/ 247358 h 247358"/>
                <a:gd name="connsiteX1" fmla="*/ 628649 w 1214967"/>
                <a:gd name="connsiteY1" fmla="*/ 3942 h 247358"/>
                <a:gd name="connsiteX2" fmla="*/ 1214967 w 1214967"/>
                <a:gd name="connsiteY2" fmla="*/ 111891 h 247358"/>
                <a:gd name="connsiteX0" fmla="*/ 0 w 1214967"/>
                <a:gd name="connsiteY0" fmla="*/ 247358 h 247358"/>
                <a:gd name="connsiteX1" fmla="*/ 628649 w 1214967"/>
                <a:gd name="connsiteY1" fmla="*/ 3942 h 247358"/>
                <a:gd name="connsiteX2" fmla="*/ 1214967 w 1214967"/>
                <a:gd name="connsiteY2" fmla="*/ 111891 h 247358"/>
                <a:gd name="connsiteX0" fmla="*/ 0 w 1214967"/>
                <a:gd name="connsiteY0" fmla="*/ 231227 h 231227"/>
                <a:gd name="connsiteX1" fmla="*/ 645583 w 1214967"/>
                <a:gd name="connsiteY1" fmla="*/ 4744 h 231227"/>
                <a:gd name="connsiteX2" fmla="*/ 1214967 w 1214967"/>
                <a:gd name="connsiteY2" fmla="*/ 95760 h 231227"/>
                <a:gd name="connsiteX0" fmla="*/ 0 w 1214967"/>
                <a:gd name="connsiteY0" fmla="*/ 226897 h 226897"/>
                <a:gd name="connsiteX1" fmla="*/ 645583 w 1214967"/>
                <a:gd name="connsiteY1" fmla="*/ 414 h 226897"/>
                <a:gd name="connsiteX2" fmla="*/ 1214967 w 1214967"/>
                <a:gd name="connsiteY2" fmla="*/ 91430 h 226897"/>
                <a:gd name="connsiteX0" fmla="*/ 0 w 1096433"/>
                <a:gd name="connsiteY0" fmla="*/ 230376 h 230376"/>
                <a:gd name="connsiteX1" fmla="*/ 645583 w 1096433"/>
                <a:gd name="connsiteY1" fmla="*/ 3893 h 230376"/>
                <a:gd name="connsiteX2" fmla="*/ 1096433 w 1096433"/>
                <a:gd name="connsiteY2" fmla="*/ 103376 h 230376"/>
                <a:gd name="connsiteX0" fmla="*/ 0 w 965200"/>
                <a:gd name="connsiteY0" fmla="*/ 146772 h 146772"/>
                <a:gd name="connsiteX1" fmla="*/ 514350 w 965200"/>
                <a:gd name="connsiteY1" fmla="*/ 722 h 146772"/>
                <a:gd name="connsiteX2" fmla="*/ 965200 w 965200"/>
                <a:gd name="connsiteY2" fmla="*/ 100205 h 146772"/>
                <a:gd name="connsiteX0" fmla="*/ 0 w 965200"/>
                <a:gd name="connsiteY0" fmla="*/ 146772 h 146772"/>
                <a:gd name="connsiteX1" fmla="*/ 514350 w 965200"/>
                <a:gd name="connsiteY1" fmla="*/ 722 h 146772"/>
                <a:gd name="connsiteX2" fmla="*/ 965200 w 965200"/>
                <a:gd name="connsiteY2" fmla="*/ 100205 h 146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146772">
                  <a:moveTo>
                    <a:pt x="0" y="146772"/>
                  </a:moveTo>
                  <a:cubicBezTo>
                    <a:pt x="297920" y="35824"/>
                    <a:pt x="353483" y="8483"/>
                    <a:pt x="514350" y="722"/>
                  </a:cubicBezTo>
                  <a:cubicBezTo>
                    <a:pt x="675217" y="-7039"/>
                    <a:pt x="901170" y="49228"/>
                    <a:pt x="965200" y="100205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8276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2" grpId="1"/>
      <p:bldP spid="53" grpId="0"/>
      <p:bldP spid="55" grpId="0"/>
      <p:bldP spid="56" grpId="0"/>
      <p:bldP spid="56" grpId="1"/>
      <p:bldP spid="57" grpId="0"/>
      <p:bldP spid="58" grpId="0"/>
      <p:bldP spid="71" grpId="0" animBg="1"/>
      <p:bldP spid="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ieren 24"/>
          <p:cNvGrpSpPr/>
          <p:nvPr/>
        </p:nvGrpSpPr>
        <p:grpSpPr>
          <a:xfrm>
            <a:off x="5191093" y="1037271"/>
            <a:ext cx="3612917" cy="2256213"/>
            <a:chOff x="5191093" y="1037271"/>
            <a:chExt cx="3612917" cy="2256213"/>
          </a:xfrm>
        </p:grpSpPr>
        <p:sp>
          <p:nvSpPr>
            <p:cNvPr id="23" name="Freihandform 22"/>
            <p:cNvSpPr/>
            <p:nvPr/>
          </p:nvSpPr>
          <p:spPr>
            <a:xfrm>
              <a:off x="5191093" y="1037271"/>
              <a:ext cx="3612917" cy="2156675"/>
            </a:xfrm>
            <a:custGeom>
              <a:avLst/>
              <a:gdLst>
                <a:gd name="connsiteX0" fmla="*/ 219676 w 3578826"/>
                <a:gd name="connsiteY0" fmla="*/ 2022439 h 2227573"/>
                <a:gd name="connsiteX1" fmla="*/ 613376 w 3578826"/>
                <a:gd name="connsiteY1" fmla="*/ 2225639 h 2227573"/>
                <a:gd name="connsiteX2" fmla="*/ 1388076 w 3578826"/>
                <a:gd name="connsiteY2" fmla="*/ 1914489 h 2227573"/>
                <a:gd name="connsiteX3" fmla="*/ 105376 w 3578826"/>
                <a:gd name="connsiteY3" fmla="*/ 1203289 h 2227573"/>
                <a:gd name="connsiteX4" fmla="*/ 289526 w 3578826"/>
                <a:gd name="connsiteY4" fmla="*/ 492089 h 2227573"/>
                <a:gd name="connsiteX5" fmla="*/ 1997676 w 3578826"/>
                <a:gd name="connsiteY5" fmla="*/ 574639 h 2227573"/>
                <a:gd name="connsiteX6" fmla="*/ 1972276 w 3578826"/>
                <a:gd name="connsiteY6" fmla="*/ 1057239 h 2227573"/>
                <a:gd name="connsiteX7" fmla="*/ 1095976 w 3578826"/>
                <a:gd name="connsiteY7" fmla="*/ 1260439 h 2227573"/>
                <a:gd name="connsiteX8" fmla="*/ 937226 w 3578826"/>
                <a:gd name="connsiteY8" fmla="*/ 1495389 h 2227573"/>
                <a:gd name="connsiteX9" fmla="*/ 1235676 w 3578826"/>
                <a:gd name="connsiteY9" fmla="*/ 2136739 h 2227573"/>
                <a:gd name="connsiteX10" fmla="*/ 2531076 w 3578826"/>
                <a:gd name="connsiteY10" fmla="*/ 2092289 h 2227573"/>
                <a:gd name="connsiteX11" fmla="*/ 2975576 w 3578826"/>
                <a:gd name="connsiteY11" fmla="*/ 1012789 h 2227573"/>
                <a:gd name="connsiteX12" fmla="*/ 2893026 w 3578826"/>
                <a:gd name="connsiteY12" fmla="*/ 250789 h 2227573"/>
                <a:gd name="connsiteX13" fmla="*/ 3343876 w 3578826"/>
                <a:gd name="connsiteY13" fmla="*/ 15839 h 2227573"/>
                <a:gd name="connsiteX14" fmla="*/ 3578826 w 3578826"/>
                <a:gd name="connsiteY14" fmla="*/ 625439 h 2227573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898557 w 3540157"/>
                <a:gd name="connsiteY8" fmla="*/ 14953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44607 w 3540157"/>
                <a:gd name="connsiteY7" fmla="*/ 129218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41352"/>
                <a:gd name="connsiteX1" fmla="*/ 574707 w 3540157"/>
                <a:gd name="connsiteY1" fmla="*/ 2225639 h 2241352"/>
                <a:gd name="connsiteX2" fmla="*/ 816007 w 3540157"/>
                <a:gd name="connsiteY2" fmla="*/ 1711289 h 2241352"/>
                <a:gd name="connsiteX3" fmla="*/ 66707 w 3540157"/>
                <a:gd name="connsiteY3" fmla="*/ 1203289 h 2241352"/>
                <a:gd name="connsiteX4" fmla="*/ 250857 w 3540157"/>
                <a:gd name="connsiteY4" fmla="*/ 492089 h 2241352"/>
                <a:gd name="connsiteX5" fmla="*/ 1959007 w 3540157"/>
                <a:gd name="connsiteY5" fmla="*/ 574639 h 2241352"/>
                <a:gd name="connsiteX6" fmla="*/ 1933607 w 3540157"/>
                <a:gd name="connsiteY6" fmla="*/ 1057239 h 2241352"/>
                <a:gd name="connsiteX7" fmla="*/ 1044607 w 3540157"/>
                <a:gd name="connsiteY7" fmla="*/ 1292189 h 2241352"/>
                <a:gd name="connsiteX8" fmla="*/ 930307 w 3540157"/>
                <a:gd name="connsiteY8" fmla="*/ 1736689 h 2241352"/>
                <a:gd name="connsiteX9" fmla="*/ 1197007 w 3540157"/>
                <a:gd name="connsiteY9" fmla="*/ 2136739 h 2241352"/>
                <a:gd name="connsiteX10" fmla="*/ 2924207 w 3540157"/>
                <a:gd name="connsiteY10" fmla="*/ 2143089 h 2241352"/>
                <a:gd name="connsiteX11" fmla="*/ 2936907 w 3540157"/>
                <a:gd name="connsiteY11" fmla="*/ 1012789 h 2241352"/>
                <a:gd name="connsiteX12" fmla="*/ 2854357 w 3540157"/>
                <a:gd name="connsiteY12" fmla="*/ 250789 h 2241352"/>
                <a:gd name="connsiteX13" fmla="*/ 3305207 w 3540157"/>
                <a:gd name="connsiteY13" fmla="*/ 15839 h 2241352"/>
                <a:gd name="connsiteX14" fmla="*/ 3540157 w 3540157"/>
                <a:gd name="connsiteY14" fmla="*/ 625439 h 2241352"/>
                <a:gd name="connsiteX0" fmla="*/ 181007 w 3540157"/>
                <a:gd name="connsiteY0" fmla="*/ 2021903 h 2244047"/>
                <a:gd name="connsiteX1" fmla="*/ 574707 w 3540157"/>
                <a:gd name="connsiteY1" fmla="*/ 2225103 h 2244047"/>
                <a:gd name="connsiteX2" fmla="*/ 816007 w 3540157"/>
                <a:gd name="connsiteY2" fmla="*/ 1710753 h 2244047"/>
                <a:gd name="connsiteX3" fmla="*/ 66707 w 3540157"/>
                <a:gd name="connsiteY3" fmla="*/ 1202753 h 2244047"/>
                <a:gd name="connsiteX4" fmla="*/ 250857 w 3540157"/>
                <a:gd name="connsiteY4" fmla="*/ 491553 h 2244047"/>
                <a:gd name="connsiteX5" fmla="*/ 1959007 w 3540157"/>
                <a:gd name="connsiteY5" fmla="*/ 574103 h 2244047"/>
                <a:gd name="connsiteX6" fmla="*/ 1933607 w 3540157"/>
                <a:gd name="connsiteY6" fmla="*/ 1056703 h 2244047"/>
                <a:gd name="connsiteX7" fmla="*/ 1044607 w 3540157"/>
                <a:gd name="connsiteY7" fmla="*/ 1291653 h 2244047"/>
                <a:gd name="connsiteX8" fmla="*/ 930307 w 3540157"/>
                <a:gd name="connsiteY8" fmla="*/ 1736153 h 2244047"/>
                <a:gd name="connsiteX9" fmla="*/ 1197007 w 3540157"/>
                <a:gd name="connsiteY9" fmla="*/ 2136203 h 2244047"/>
                <a:gd name="connsiteX10" fmla="*/ 2924207 w 3540157"/>
                <a:gd name="connsiteY10" fmla="*/ 2142553 h 2244047"/>
                <a:gd name="connsiteX11" fmla="*/ 2606707 w 3540157"/>
                <a:gd name="connsiteY11" fmla="*/ 967803 h 2244047"/>
                <a:gd name="connsiteX12" fmla="*/ 2854357 w 3540157"/>
                <a:gd name="connsiteY12" fmla="*/ 250253 h 2244047"/>
                <a:gd name="connsiteX13" fmla="*/ 3305207 w 3540157"/>
                <a:gd name="connsiteY13" fmla="*/ 15303 h 2244047"/>
                <a:gd name="connsiteX14" fmla="*/ 3540157 w 3540157"/>
                <a:gd name="connsiteY14" fmla="*/ 624903 h 2244047"/>
                <a:gd name="connsiteX0" fmla="*/ 181007 w 3540157"/>
                <a:gd name="connsiteY0" fmla="*/ 2021078 h 2243222"/>
                <a:gd name="connsiteX1" fmla="*/ 574707 w 3540157"/>
                <a:gd name="connsiteY1" fmla="*/ 2224278 h 2243222"/>
                <a:gd name="connsiteX2" fmla="*/ 816007 w 3540157"/>
                <a:gd name="connsiteY2" fmla="*/ 1709928 h 2243222"/>
                <a:gd name="connsiteX3" fmla="*/ 66707 w 3540157"/>
                <a:gd name="connsiteY3" fmla="*/ 1201928 h 2243222"/>
                <a:gd name="connsiteX4" fmla="*/ 250857 w 3540157"/>
                <a:gd name="connsiteY4" fmla="*/ 490728 h 2243222"/>
                <a:gd name="connsiteX5" fmla="*/ 1959007 w 3540157"/>
                <a:gd name="connsiteY5" fmla="*/ 573278 h 2243222"/>
                <a:gd name="connsiteX6" fmla="*/ 1933607 w 3540157"/>
                <a:gd name="connsiteY6" fmla="*/ 1055878 h 2243222"/>
                <a:gd name="connsiteX7" fmla="*/ 1044607 w 3540157"/>
                <a:gd name="connsiteY7" fmla="*/ 1290828 h 2243222"/>
                <a:gd name="connsiteX8" fmla="*/ 930307 w 3540157"/>
                <a:gd name="connsiteY8" fmla="*/ 1735328 h 2243222"/>
                <a:gd name="connsiteX9" fmla="*/ 1197007 w 3540157"/>
                <a:gd name="connsiteY9" fmla="*/ 2135378 h 2243222"/>
                <a:gd name="connsiteX10" fmla="*/ 2924207 w 3540157"/>
                <a:gd name="connsiteY10" fmla="*/ 2141728 h 2243222"/>
                <a:gd name="connsiteX11" fmla="*/ 2606707 w 3540157"/>
                <a:gd name="connsiteY11" fmla="*/ 966978 h 2243222"/>
                <a:gd name="connsiteX12" fmla="*/ 2746407 w 3540157"/>
                <a:gd name="connsiteY12" fmla="*/ 255778 h 2243222"/>
                <a:gd name="connsiteX13" fmla="*/ 3305207 w 3540157"/>
                <a:gd name="connsiteY13" fmla="*/ 14478 h 2243222"/>
                <a:gd name="connsiteX14" fmla="*/ 3540157 w 3540157"/>
                <a:gd name="connsiteY14" fmla="*/ 624078 h 2243222"/>
                <a:gd name="connsiteX0" fmla="*/ 181007 w 3540157"/>
                <a:gd name="connsiteY0" fmla="*/ 1934531 h 2156675"/>
                <a:gd name="connsiteX1" fmla="*/ 574707 w 3540157"/>
                <a:gd name="connsiteY1" fmla="*/ 2137731 h 2156675"/>
                <a:gd name="connsiteX2" fmla="*/ 816007 w 3540157"/>
                <a:gd name="connsiteY2" fmla="*/ 1623381 h 2156675"/>
                <a:gd name="connsiteX3" fmla="*/ 66707 w 3540157"/>
                <a:gd name="connsiteY3" fmla="*/ 1115381 h 2156675"/>
                <a:gd name="connsiteX4" fmla="*/ 250857 w 3540157"/>
                <a:gd name="connsiteY4" fmla="*/ 404181 h 2156675"/>
                <a:gd name="connsiteX5" fmla="*/ 1959007 w 3540157"/>
                <a:gd name="connsiteY5" fmla="*/ 486731 h 2156675"/>
                <a:gd name="connsiteX6" fmla="*/ 1933607 w 3540157"/>
                <a:gd name="connsiteY6" fmla="*/ 969331 h 2156675"/>
                <a:gd name="connsiteX7" fmla="*/ 1044607 w 3540157"/>
                <a:gd name="connsiteY7" fmla="*/ 1204281 h 2156675"/>
                <a:gd name="connsiteX8" fmla="*/ 930307 w 3540157"/>
                <a:gd name="connsiteY8" fmla="*/ 1648781 h 2156675"/>
                <a:gd name="connsiteX9" fmla="*/ 1197007 w 3540157"/>
                <a:gd name="connsiteY9" fmla="*/ 2048831 h 2156675"/>
                <a:gd name="connsiteX10" fmla="*/ 2924207 w 3540157"/>
                <a:gd name="connsiteY10" fmla="*/ 2055181 h 2156675"/>
                <a:gd name="connsiteX11" fmla="*/ 2606707 w 3540157"/>
                <a:gd name="connsiteY11" fmla="*/ 880431 h 2156675"/>
                <a:gd name="connsiteX12" fmla="*/ 2746407 w 3540157"/>
                <a:gd name="connsiteY12" fmla="*/ 169231 h 2156675"/>
                <a:gd name="connsiteX13" fmla="*/ 3451257 w 3540157"/>
                <a:gd name="connsiteY13" fmla="*/ 23181 h 2156675"/>
                <a:gd name="connsiteX14" fmla="*/ 3540157 w 3540157"/>
                <a:gd name="connsiteY14" fmla="*/ 537531 h 2156675"/>
                <a:gd name="connsiteX0" fmla="*/ 181007 w 3612917"/>
                <a:gd name="connsiteY0" fmla="*/ 1934531 h 2156675"/>
                <a:gd name="connsiteX1" fmla="*/ 574707 w 3612917"/>
                <a:gd name="connsiteY1" fmla="*/ 2137731 h 2156675"/>
                <a:gd name="connsiteX2" fmla="*/ 816007 w 3612917"/>
                <a:gd name="connsiteY2" fmla="*/ 1623381 h 2156675"/>
                <a:gd name="connsiteX3" fmla="*/ 66707 w 3612917"/>
                <a:gd name="connsiteY3" fmla="*/ 1115381 h 2156675"/>
                <a:gd name="connsiteX4" fmla="*/ 250857 w 3612917"/>
                <a:gd name="connsiteY4" fmla="*/ 404181 h 2156675"/>
                <a:gd name="connsiteX5" fmla="*/ 1959007 w 3612917"/>
                <a:gd name="connsiteY5" fmla="*/ 486731 h 2156675"/>
                <a:gd name="connsiteX6" fmla="*/ 1933607 w 3612917"/>
                <a:gd name="connsiteY6" fmla="*/ 969331 h 2156675"/>
                <a:gd name="connsiteX7" fmla="*/ 1044607 w 3612917"/>
                <a:gd name="connsiteY7" fmla="*/ 1204281 h 2156675"/>
                <a:gd name="connsiteX8" fmla="*/ 930307 w 3612917"/>
                <a:gd name="connsiteY8" fmla="*/ 1648781 h 2156675"/>
                <a:gd name="connsiteX9" fmla="*/ 1197007 w 3612917"/>
                <a:gd name="connsiteY9" fmla="*/ 2048831 h 2156675"/>
                <a:gd name="connsiteX10" fmla="*/ 2924207 w 3612917"/>
                <a:gd name="connsiteY10" fmla="*/ 2055181 h 2156675"/>
                <a:gd name="connsiteX11" fmla="*/ 2606707 w 3612917"/>
                <a:gd name="connsiteY11" fmla="*/ 880431 h 2156675"/>
                <a:gd name="connsiteX12" fmla="*/ 2746407 w 3612917"/>
                <a:gd name="connsiteY12" fmla="*/ 169231 h 2156675"/>
                <a:gd name="connsiteX13" fmla="*/ 3451257 w 3612917"/>
                <a:gd name="connsiteY13" fmla="*/ 23181 h 2156675"/>
                <a:gd name="connsiteX14" fmla="*/ 3540157 w 3612917"/>
                <a:gd name="connsiteY14" fmla="*/ 537531 h 215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2917" h="2156675">
                  <a:moveTo>
                    <a:pt x="181007" y="1934531"/>
                  </a:moveTo>
                  <a:cubicBezTo>
                    <a:pt x="280490" y="2045127"/>
                    <a:pt x="468874" y="2189589"/>
                    <a:pt x="574707" y="2137731"/>
                  </a:cubicBezTo>
                  <a:cubicBezTo>
                    <a:pt x="680540" y="2085873"/>
                    <a:pt x="900674" y="1793773"/>
                    <a:pt x="816007" y="1623381"/>
                  </a:cubicBezTo>
                  <a:cubicBezTo>
                    <a:pt x="731340" y="1452989"/>
                    <a:pt x="160899" y="1318581"/>
                    <a:pt x="66707" y="1115381"/>
                  </a:cubicBezTo>
                  <a:cubicBezTo>
                    <a:pt x="-27485" y="912181"/>
                    <a:pt x="-64526" y="508956"/>
                    <a:pt x="250857" y="404181"/>
                  </a:cubicBezTo>
                  <a:cubicBezTo>
                    <a:pt x="566240" y="299406"/>
                    <a:pt x="1678549" y="392539"/>
                    <a:pt x="1959007" y="486731"/>
                  </a:cubicBezTo>
                  <a:cubicBezTo>
                    <a:pt x="2239465" y="580923"/>
                    <a:pt x="2086007" y="849739"/>
                    <a:pt x="1933607" y="969331"/>
                  </a:cubicBezTo>
                  <a:cubicBezTo>
                    <a:pt x="1781207" y="1088923"/>
                    <a:pt x="1211824" y="1091039"/>
                    <a:pt x="1044607" y="1204281"/>
                  </a:cubicBezTo>
                  <a:cubicBezTo>
                    <a:pt x="877390" y="1317523"/>
                    <a:pt x="904907" y="1508023"/>
                    <a:pt x="930307" y="1648781"/>
                  </a:cubicBezTo>
                  <a:cubicBezTo>
                    <a:pt x="955707" y="1789539"/>
                    <a:pt x="864690" y="1981098"/>
                    <a:pt x="1197007" y="2048831"/>
                  </a:cubicBezTo>
                  <a:cubicBezTo>
                    <a:pt x="1529324" y="2116564"/>
                    <a:pt x="2689257" y="2249914"/>
                    <a:pt x="2924207" y="2055181"/>
                  </a:cubicBezTo>
                  <a:cubicBezTo>
                    <a:pt x="3159157" y="1860448"/>
                    <a:pt x="2636340" y="1194756"/>
                    <a:pt x="2606707" y="880431"/>
                  </a:cubicBezTo>
                  <a:cubicBezTo>
                    <a:pt x="2577074" y="566106"/>
                    <a:pt x="2605649" y="312106"/>
                    <a:pt x="2746407" y="169231"/>
                  </a:cubicBezTo>
                  <a:cubicBezTo>
                    <a:pt x="2887165" y="26356"/>
                    <a:pt x="3318965" y="-38202"/>
                    <a:pt x="3451257" y="23181"/>
                  </a:cubicBezTo>
                  <a:cubicBezTo>
                    <a:pt x="3583549" y="84564"/>
                    <a:pt x="3689382" y="263952"/>
                    <a:pt x="3540157" y="537531"/>
                  </a:cubicBezTo>
                </a:path>
              </a:pathLst>
            </a:cu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feld 23"/>
                <p:cNvSpPr txBox="1"/>
                <p:nvPr/>
              </p:nvSpPr>
              <p:spPr>
                <a:xfrm>
                  <a:off x="8225711" y="2924152"/>
                  <a:ext cx="41857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GB" sz="24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4" name="Textfeld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5711" y="2924152"/>
                  <a:ext cx="418576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942" r="-1449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Gerader Verbinder 14"/>
          <p:cNvCxnSpPr>
            <a:stCxn id="6" idx="6"/>
            <a:endCxn id="7" idx="2"/>
          </p:cNvCxnSpPr>
          <p:nvPr/>
        </p:nvCxnSpPr>
        <p:spPr>
          <a:xfrm>
            <a:off x="6486725" y="2177225"/>
            <a:ext cx="1452590" cy="31326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GTR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New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</a:t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3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Follow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shortest path through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beginning with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blipFill rotWithShape="0">
                <a:blip r:embed="rId3"/>
                <a:stretch>
                  <a:fillRect l="-1249" t="-2174" b="-4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5303525" y="2823022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/>
              <p:cNvSpPr txBox="1"/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/>
              <p:cNvSpPr txBox="1"/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/>
              <p:cNvSpPr txBox="1"/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uppieren 42"/>
          <p:cNvGrpSpPr/>
          <p:nvPr/>
        </p:nvGrpSpPr>
        <p:grpSpPr>
          <a:xfrm>
            <a:off x="6889785" y="2333858"/>
            <a:ext cx="658001" cy="562969"/>
            <a:chOff x="6889785" y="2333858"/>
            <a:chExt cx="658001" cy="562969"/>
          </a:xfrm>
        </p:grpSpPr>
        <p:cxnSp>
          <p:nvCxnSpPr>
            <p:cNvPr id="13" name="Gerade Verbindung mit Pfeil 12"/>
            <p:cNvCxnSpPr/>
            <p:nvPr/>
          </p:nvCxnSpPr>
          <p:spPr>
            <a:xfrm flipV="1">
              <a:off x="7213020" y="2333858"/>
              <a:ext cx="0" cy="2042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Gerader Verbinder 19"/>
          <p:cNvCxnSpPr/>
          <p:nvPr/>
        </p:nvCxnSpPr>
        <p:spPr>
          <a:xfrm>
            <a:off x="381000" y="3333898"/>
            <a:ext cx="6710068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/>
        </p:nvGrpSpPr>
        <p:grpSpPr>
          <a:xfrm>
            <a:off x="5429518" y="2177225"/>
            <a:ext cx="1780365" cy="667414"/>
            <a:chOff x="5429518" y="2177225"/>
            <a:chExt cx="1780365" cy="667414"/>
          </a:xfrm>
        </p:grpSpPr>
        <p:cxnSp>
          <p:nvCxnSpPr>
            <p:cNvPr id="26" name="Gerader Verbinder 25"/>
            <p:cNvCxnSpPr>
              <a:stCxn id="8" idx="7"/>
              <a:endCxn id="6" idx="2"/>
            </p:cNvCxnSpPr>
            <p:nvPr/>
          </p:nvCxnSpPr>
          <p:spPr>
            <a:xfrm flipV="1">
              <a:off x="5429518" y="2177225"/>
              <a:ext cx="909597" cy="667414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endCxn id="6" idx="6"/>
            </p:cNvCxnSpPr>
            <p:nvPr/>
          </p:nvCxnSpPr>
          <p:spPr>
            <a:xfrm flipH="1" flipV="1">
              <a:off x="6486725" y="2177225"/>
              <a:ext cx="723158" cy="156633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/>
          <p:cNvGrpSpPr/>
          <p:nvPr/>
        </p:nvGrpSpPr>
        <p:grpSpPr>
          <a:xfrm>
            <a:off x="7209883" y="1642970"/>
            <a:ext cx="1468779" cy="847521"/>
            <a:chOff x="7209883" y="1642970"/>
            <a:chExt cx="1468779" cy="847521"/>
          </a:xfrm>
        </p:grpSpPr>
        <p:cxnSp>
          <p:nvCxnSpPr>
            <p:cNvPr id="31" name="Gerader Verbinder 30"/>
            <p:cNvCxnSpPr>
              <a:stCxn id="7" idx="7"/>
              <a:endCxn id="9" idx="3"/>
            </p:cNvCxnSpPr>
            <p:nvPr/>
          </p:nvCxnSpPr>
          <p:spPr>
            <a:xfrm flipV="1">
              <a:off x="8065308" y="1642970"/>
              <a:ext cx="613354" cy="7953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>
              <a:endCxn id="7" idx="2"/>
            </p:cNvCxnSpPr>
            <p:nvPr/>
          </p:nvCxnSpPr>
          <p:spPr>
            <a:xfrm>
              <a:off x="7209883" y="2333858"/>
              <a:ext cx="729432" cy="1566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feld 41"/>
              <p:cNvSpPr txBox="1"/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uppieren 49"/>
          <p:cNvGrpSpPr/>
          <p:nvPr/>
        </p:nvGrpSpPr>
        <p:grpSpPr>
          <a:xfrm>
            <a:off x="5190448" y="1037271"/>
            <a:ext cx="3612917" cy="2156675"/>
            <a:chOff x="5190448" y="1037271"/>
            <a:chExt cx="3612917" cy="2156675"/>
          </a:xfrm>
        </p:grpSpPr>
        <p:grpSp>
          <p:nvGrpSpPr>
            <p:cNvPr id="44" name="Gruppieren 43"/>
            <p:cNvGrpSpPr/>
            <p:nvPr/>
          </p:nvGrpSpPr>
          <p:grpSpPr>
            <a:xfrm>
              <a:off x="7208855" y="1642970"/>
              <a:ext cx="1468779" cy="847521"/>
              <a:chOff x="7209883" y="1642970"/>
              <a:chExt cx="1468779" cy="847521"/>
            </a:xfrm>
          </p:grpSpPr>
          <p:cxnSp>
            <p:nvCxnSpPr>
              <p:cNvPr id="45" name="Gerader Verbinder 44"/>
              <p:cNvCxnSpPr/>
              <p:nvPr/>
            </p:nvCxnSpPr>
            <p:spPr>
              <a:xfrm flipV="1">
                <a:off x="8065308" y="1642970"/>
                <a:ext cx="613354" cy="7953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>
              <a:xfrm>
                <a:off x="7209883" y="2333858"/>
                <a:ext cx="729432" cy="1566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Freihandform 47"/>
            <p:cNvSpPr/>
            <p:nvPr/>
          </p:nvSpPr>
          <p:spPr>
            <a:xfrm>
              <a:off x="5190448" y="1037271"/>
              <a:ext cx="3612917" cy="2156675"/>
            </a:xfrm>
            <a:custGeom>
              <a:avLst/>
              <a:gdLst>
                <a:gd name="connsiteX0" fmla="*/ 219676 w 3578826"/>
                <a:gd name="connsiteY0" fmla="*/ 2022439 h 2227573"/>
                <a:gd name="connsiteX1" fmla="*/ 613376 w 3578826"/>
                <a:gd name="connsiteY1" fmla="*/ 2225639 h 2227573"/>
                <a:gd name="connsiteX2" fmla="*/ 1388076 w 3578826"/>
                <a:gd name="connsiteY2" fmla="*/ 1914489 h 2227573"/>
                <a:gd name="connsiteX3" fmla="*/ 105376 w 3578826"/>
                <a:gd name="connsiteY3" fmla="*/ 1203289 h 2227573"/>
                <a:gd name="connsiteX4" fmla="*/ 289526 w 3578826"/>
                <a:gd name="connsiteY4" fmla="*/ 492089 h 2227573"/>
                <a:gd name="connsiteX5" fmla="*/ 1997676 w 3578826"/>
                <a:gd name="connsiteY5" fmla="*/ 574639 h 2227573"/>
                <a:gd name="connsiteX6" fmla="*/ 1972276 w 3578826"/>
                <a:gd name="connsiteY6" fmla="*/ 1057239 h 2227573"/>
                <a:gd name="connsiteX7" fmla="*/ 1095976 w 3578826"/>
                <a:gd name="connsiteY7" fmla="*/ 1260439 h 2227573"/>
                <a:gd name="connsiteX8" fmla="*/ 937226 w 3578826"/>
                <a:gd name="connsiteY8" fmla="*/ 1495389 h 2227573"/>
                <a:gd name="connsiteX9" fmla="*/ 1235676 w 3578826"/>
                <a:gd name="connsiteY9" fmla="*/ 2136739 h 2227573"/>
                <a:gd name="connsiteX10" fmla="*/ 2531076 w 3578826"/>
                <a:gd name="connsiteY10" fmla="*/ 2092289 h 2227573"/>
                <a:gd name="connsiteX11" fmla="*/ 2975576 w 3578826"/>
                <a:gd name="connsiteY11" fmla="*/ 1012789 h 2227573"/>
                <a:gd name="connsiteX12" fmla="*/ 2893026 w 3578826"/>
                <a:gd name="connsiteY12" fmla="*/ 250789 h 2227573"/>
                <a:gd name="connsiteX13" fmla="*/ 3343876 w 3578826"/>
                <a:gd name="connsiteY13" fmla="*/ 15839 h 2227573"/>
                <a:gd name="connsiteX14" fmla="*/ 3578826 w 3578826"/>
                <a:gd name="connsiteY14" fmla="*/ 625439 h 2227573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898557 w 3540157"/>
                <a:gd name="connsiteY8" fmla="*/ 14953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44607 w 3540157"/>
                <a:gd name="connsiteY7" fmla="*/ 129218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41352"/>
                <a:gd name="connsiteX1" fmla="*/ 574707 w 3540157"/>
                <a:gd name="connsiteY1" fmla="*/ 2225639 h 2241352"/>
                <a:gd name="connsiteX2" fmla="*/ 816007 w 3540157"/>
                <a:gd name="connsiteY2" fmla="*/ 1711289 h 2241352"/>
                <a:gd name="connsiteX3" fmla="*/ 66707 w 3540157"/>
                <a:gd name="connsiteY3" fmla="*/ 1203289 h 2241352"/>
                <a:gd name="connsiteX4" fmla="*/ 250857 w 3540157"/>
                <a:gd name="connsiteY4" fmla="*/ 492089 h 2241352"/>
                <a:gd name="connsiteX5" fmla="*/ 1959007 w 3540157"/>
                <a:gd name="connsiteY5" fmla="*/ 574639 h 2241352"/>
                <a:gd name="connsiteX6" fmla="*/ 1933607 w 3540157"/>
                <a:gd name="connsiteY6" fmla="*/ 1057239 h 2241352"/>
                <a:gd name="connsiteX7" fmla="*/ 1044607 w 3540157"/>
                <a:gd name="connsiteY7" fmla="*/ 1292189 h 2241352"/>
                <a:gd name="connsiteX8" fmla="*/ 930307 w 3540157"/>
                <a:gd name="connsiteY8" fmla="*/ 1736689 h 2241352"/>
                <a:gd name="connsiteX9" fmla="*/ 1197007 w 3540157"/>
                <a:gd name="connsiteY9" fmla="*/ 2136739 h 2241352"/>
                <a:gd name="connsiteX10" fmla="*/ 2924207 w 3540157"/>
                <a:gd name="connsiteY10" fmla="*/ 2143089 h 2241352"/>
                <a:gd name="connsiteX11" fmla="*/ 2936907 w 3540157"/>
                <a:gd name="connsiteY11" fmla="*/ 1012789 h 2241352"/>
                <a:gd name="connsiteX12" fmla="*/ 2854357 w 3540157"/>
                <a:gd name="connsiteY12" fmla="*/ 250789 h 2241352"/>
                <a:gd name="connsiteX13" fmla="*/ 3305207 w 3540157"/>
                <a:gd name="connsiteY13" fmla="*/ 15839 h 2241352"/>
                <a:gd name="connsiteX14" fmla="*/ 3540157 w 3540157"/>
                <a:gd name="connsiteY14" fmla="*/ 625439 h 2241352"/>
                <a:gd name="connsiteX0" fmla="*/ 181007 w 3540157"/>
                <a:gd name="connsiteY0" fmla="*/ 2021903 h 2244047"/>
                <a:gd name="connsiteX1" fmla="*/ 574707 w 3540157"/>
                <a:gd name="connsiteY1" fmla="*/ 2225103 h 2244047"/>
                <a:gd name="connsiteX2" fmla="*/ 816007 w 3540157"/>
                <a:gd name="connsiteY2" fmla="*/ 1710753 h 2244047"/>
                <a:gd name="connsiteX3" fmla="*/ 66707 w 3540157"/>
                <a:gd name="connsiteY3" fmla="*/ 1202753 h 2244047"/>
                <a:gd name="connsiteX4" fmla="*/ 250857 w 3540157"/>
                <a:gd name="connsiteY4" fmla="*/ 491553 h 2244047"/>
                <a:gd name="connsiteX5" fmla="*/ 1959007 w 3540157"/>
                <a:gd name="connsiteY5" fmla="*/ 574103 h 2244047"/>
                <a:gd name="connsiteX6" fmla="*/ 1933607 w 3540157"/>
                <a:gd name="connsiteY6" fmla="*/ 1056703 h 2244047"/>
                <a:gd name="connsiteX7" fmla="*/ 1044607 w 3540157"/>
                <a:gd name="connsiteY7" fmla="*/ 1291653 h 2244047"/>
                <a:gd name="connsiteX8" fmla="*/ 930307 w 3540157"/>
                <a:gd name="connsiteY8" fmla="*/ 1736153 h 2244047"/>
                <a:gd name="connsiteX9" fmla="*/ 1197007 w 3540157"/>
                <a:gd name="connsiteY9" fmla="*/ 2136203 h 2244047"/>
                <a:gd name="connsiteX10" fmla="*/ 2924207 w 3540157"/>
                <a:gd name="connsiteY10" fmla="*/ 2142553 h 2244047"/>
                <a:gd name="connsiteX11" fmla="*/ 2606707 w 3540157"/>
                <a:gd name="connsiteY11" fmla="*/ 967803 h 2244047"/>
                <a:gd name="connsiteX12" fmla="*/ 2854357 w 3540157"/>
                <a:gd name="connsiteY12" fmla="*/ 250253 h 2244047"/>
                <a:gd name="connsiteX13" fmla="*/ 3305207 w 3540157"/>
                <a:gd name="connsiteY13" fmla="*/ 15303 h 2244047"/>
                <a:gd name="connsiteX14" fmla="*/ 3540157 w 3540157"/>
                <a:gd name="connsiteY14" fmla="*/ 624903 h 2244047"/>
                <a:gd name="connsiteX0" fmla="*/ 181007 w 3540157"/>
                <a:gd name="connsiteY0" fmla="*/ 2021078 h 2243222"/>
                <a:gd name="connsiteX1" fmla="*/ 574707 w 3540157"/>
                <a:gd name="connsiteY1" fmla="*/ 2224278 h 2243222"/>
                <a:gd name="connsiteX2" fmla="*/ 816007 w 3540157"/>
                <a:gd name="connsiteY2" fmla="*/ 1709928 h 2243222"/>
                <a:gd name="connsiteX3" fmla="*/ 66707 w 3540157"/>
                <a:gd name="connsiteY3" fmla="*/ 1201928 h 2243222"/>
                <a:gd name="connsiteX4" fmla="*/ 250857 w 3540157"/>
                <a:gd name="connsiteY4" fmla="*/ 490728 h 2243222"/>
                <a:gd name="connsiteX5" fmla="*/ 1959007 w 3540157"/>
                <a:gd name="connsiteY5" fmla="*/ 573278 h 2243222"/>
                <a:gd name="connsiteX6" fmla="*/ 1933607 w 3540157"/>
                <a:gd name="connsiteY6" fmla="*/ 1055878 h 2243222"/>
                <a:gd name="connsiteX7" fmla="*/ 1044607 w 3540157"/>
                <a:gd name="connsiteY7" fmla="*/ 1290828 h 2243222"/>
                <a:gd name="connsiteX8" fmla="*/ 930307 w 3540157"/>
                <a:gd name="connsiteY8" fmla="*/ 1735328 h 2243222"/>
                <a:gd name="connsiteX9" fmla="*/ 1197007 w 3540157"/>
                <a:gd name="connsiteY9" fmla="*/ 2135378 h 2243222"/>
                <a:gd name="connsiteX10" fmla="*/ 2924207 w 3540157"/>
                <a:gd name="connsiteY10" fmla="*/ 2141728 h 2243222"/>
                <a:gd name="connsiteX11" fmla="*/ 2606707 w 3540157"/>
                <a:gd name="connsiteY11" fmla="*/ 966978 h 2243222"/>
                <a:gd name="connsiteX12" fmla="*/ 2746407 w 3540157"/>
                <a:gd name="connsiteY12" fmla="*/ 255778 h 2243222"/>
                <a:gd name="connsiteX13" fmla="*/ 3305207 w 3540157"/>
                <a:gd name="connsiteY13" fmla="*/ 14478 h 2243222"/>
                <a:gd name="connsiteX14" fmla="*/ 3540157 w 3540157"/>
                <a:gd name="connsiteY14" fmla="*/ 624078 h 2243222"/>
                <a:gd name="connsiteX0" fmla="*/ 181007 w 3540157"/>
                <a:gd name="connsiteY0" fmla="*/ 1934531 h 2156675"/>
                <a:gd name="connsiteX1" fmla="*/ 574707 w 3540157"/>
                <a:gd name="connsiteY1" fmla="*/ 2137731 h 2156675"/>
                <a:gd name="connsiteX2" fmla="*/ 816007 w 3540157"/>
                <a:gd name="connsiteY2" fmla="*/ 1623381 h 2156675"/>
                <a:gd name="connsiteX3" fmla="*/ 66707 w 3540157"/>
                <a:gd name="connsiteY3" fmla="*/ 1115381 h 2156675"/>
                <a:gd name="connsiteX4" fmla="*/ 250857 w 3540157"/>
                <a:gd name="connsiteY4" fmla="*/ 404181 h 2156675"/>
                <a:gd name="connsiteX5" fmla="*/ 1959007 w 3540157"/>
                <a:gd name="connsiteY5" fmla="*/ 486731 h 2156675"/>
                <a:gd name="connsiteX6" fmla="*/ 1933607 w 3540157"/>
                <a:gd name="connsiteY6" fmla="*/ 969331 h 2156675"/>
                <a:gd name="connsiteX7" fmla="*/ 1044607 w 3540157"/>
                <a:gd name="connsiteY7" fmla="*/ 1204281 h 2156675"/>
                <a:gd name="connsiteX8" fmla="*/ 930307 w 3540157"/>
                <a:gd name="connsiteY8" fmla="*/ 1648781 h 2156675"/>
                <a:gd name="connsiteX9" fmla="*/ 1197007 w 3540157"/>
                <a:gd name="connsiteY9" fmla="*/ 2048831 h 2156675"/>
                <a:gd name="connsiteX10" fmla="*/ 2924207 w 3540157"/>
                <a:gd name="connsiteY10" fmla="*/ 2055181 h 2156675"/>
                <a:gd name="connsiteX11" fmla="*/ 2606707 w 3540157"/>
                <a:gd name="connsiteY11" fmla="*/ 880431 h 2156675"/>
                <a:gd name="connsiteX12" fmla="*/ 2746407 w 3540157"/>
                <a:gd name="connsiteY12" fmla="*/ 169231 h 2156675"/>
                <a:gd name="connsiteX13" fmla="*/ 3451257 w 3540157"/>
                <a:gd name="connsiteY13" fmla="*/ 23181 h 2156675"/>
                <a:gd name="connsiteX14" fmla="*/ 3540157 w 3540157"/>
                <a:gd name="connsiteY14" fmla="*/ 537531 h 2156675"/>
                <a:gd name="connsiteX0" fmla="*/ 181007 w 3612917"/>
                <a:gd name="connsiteY0" fmla="*/ 1934531 h 2156675"/>
                <a:gd name="connsiteX1" fmla="*/ 574707 w 3612917"/>
                <a:gd name="connsiteY1" fmla="*/ 2137731 h 2156675"/>
                <a:gd name="connsiteX2" fmla="*/ 816007 w 3612917"/>
                <a:gd name="connsiteY2" fmla="*/ 1623381 h 2156675"/>
                <a:gd name="connsiteX3" fmla="*/ 66707 w 3612917"/>
                <a:gd name="connsiteY3" fmla="*/ 1115381 h 2156675"/>
                <a:gd name="connsiteX4" fmla="*/ 250857 w 3612917"/>
                <a:gd name="connsiteY4" fmla="*/ 404181 h 2156675"/>
                <a:gd name="connsiteX5" fmla="*/ 1959007 w 3612917"/>
                <a:gd name="connsiteY5" fmla="*/ 486731 h 2156675"/>
                <a:gd name="connsiteX6" fmla="*/ 1933607 w 3612917"/>
                <a:gd name="connsiteY6" fmla="*/ 969331 h 2156675"/>
                <a:gd name="connsiteX7" fmla="*/ 1044607 w 3612917"/>
                <a:gd name="connsiteY7" fmla="*/ 1204281 h 2156675"/>
                <a:gd name="connsiteX8" fmla="*/ 930307 w 3612917"/>
                <a:gd name="connsiteY8" fmla="*/ 1648781 h 2156675"/>
                <a:gd name="connsiteX9" fmla="*/ 1197007 w 3612917"/>
                <a:gd name="connsiteY9" fmla="*/ 2048831 h 2156675"/>
                <a:gd name="connsiteX10" fmla="*/ 2924207 w 3612917"/>
                <a:gd name="connsiteY10" fmla="*/ 2055181 h 2156675"/>
                <a:gd name="connsiteX11" fmla="*/ 2606707 w 3612917"/>
                <a:gd name="connsiteY11" fmla="*/ 880431 h 2156675"/>
                <a:gd name="connsiteX12" fmla="*/ 2746407 w 3612917"/>
                <a:gd name="connsiteY12" fmla="*/ 169231 h 2156675"/>
                <a:gd name="connsiteX13" fmla="*/ 3451257 w 3612917"/>
                <a:gd name="connsiteY13" fmla="*/ 23181 h 2156675"/>
                <a:gd name="connsiteX14" fmla="*/ 3540157 w 3612917"/>
                <a:gd name="connsiteY14" fmla="*/ 537531 h 215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2917" h="2156675">
                  <a:moveTo>
                    <a:pt x="181007" y="1934531"/>
                  </a:moveTo>
                  <a:cubicBezTo>
                    <a:pt x="280490" y="2045127"/>
                    <a:pt x="468874" y="2189589"/>
                    <a:pt x="574707" y="2137731"/>
                  </a:cubicBezTo>
                  <a:cubicBezTo>
                    <a:pt x="680540" y="2085873"/>
                    <a:pt x="900674" y="1793773"/>
                    <a:pt x="816007" y="1623381"/>
                  </a:cubicBezTo>
                  <a:cubicBezTo>
                    <a:pt x="731340" y="1452989"/>
                    <a:pt x="160899" y="1318581"/>
                    <a:pt x="66707" y="1115381"/>
                  </a:cubicBezTo>
                  <a:cubicBezTo>
                    <a:pt x="-27485" y="912181"/>
                    <a:pt x="-64526" y="508956"/>
                    <a:pt x="250857" y="404181"/>
                  </a:cubicBezTo>
                  <a:cubicBezTo>
                    <a:pt x="566240" y="299406"/>
                    <a:pt x="1678549" y="392539"/>
                    <a:pt x="1959007" y="486731"/>
                  </a:cubicBezTo>
                  <a:cubicBezTo>
                    <a:pt x="2239465" y="580923"/>
                    <a:pt x="2086007" y="849739"/>
                    <a:pt x="1933607" y="969331"/>
                  </a:cubicBezTo>
                  <a:cubicBezTo>
                    <a:pt x="1781207" y="1088923"/>
                    <a:pt x="1211824" y="1091039"/>
                    <a:pt x="1044607" y="1204281"/>
                  </a:cubicBezTo>
                  <a:cubicBezTo>
                    <a:pt x="877390" y="1317523"/>
                    <a:pt x="904907" y="1508023"/>
                    <a:pt x="930307" y="1648781"/>
                  </a:cubicBezTo>
                  <a:cubicBezTo>
                    <a:pt x="955707" y="1789539"/>
                    <a:pt x="864690" y="1981098"/>
                    <a:pt x="1197007" y="2048831"/>
                  </a:cubicBezTo>
                  <a:cubicBezTo>
                    <a:pt x="1529324" y="2116564"/>
                    <a:pt x="2689257" y="2249914"/>
                    <a:pt x="2924207" y="2055181"/>
                  </a:cubicBezTo>
                  <a:cubicBezTo>
                    <a:pt x="3159157" y="1860448"/>
                    <a:pt x="2636340" y="1194756"/>
                    <a:pt x="2606707" y="880431"/>
                  </a:cubicBezTo>
                  <a:cubicBezTo>
                    <a:pt x="2577074" y="566106"/>
                    <a:pt x="2605649" y="312106"/>
                    <a:pt x="2746407" y="169231"/>
                  </a:cubicBezTo>
                  <a:cubicBezTo>
                    <a:pt x="2887165" y="26356"/>
                    <a:pt x="3318965" y="-38202"/>
                    <a:pt x="3451257" y="23181"/>
                  </a:cubicBezTo>
                  <a:cubicBezTo>
                    <a:pt x="3583549" y="84564"/>
                    <a:pt x="3689382" y="263952"/>
                    <a:pt x="3540157" y="537531"/>
                  </a:cubicBezTo>
                </a:path>
              </a:pathLst>
            </a:custGeom>
            <a:noFill/>
            <a:ln w="38100">
              <a:solidFill>
                <a:srgbClr val="00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feld 50"/>
              <p:cNvSpPr txBox="1"/>
              <p:nvPr/>
            </p:nvSpPr>
            <p:spPr>
              <a:xfrm>
                <a:off x="676561" y="4770860"/>
                <a:ext cx="959622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GTR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61" y="4770860"/>
                <a:ext cx="959622" cy="4168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feld 52"/>
              <p:cNvSpPr txBox="1"/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2400" b="0" dirty="0" smtClean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           +</m:t>
                    </m:r>
                  </m:oMath>
                </a14:m>
                <a:endParaRPr lang="en-GB" sz="2400" dirty="0"/>
              </a:p>
            </p:txBody>
          </p:sp>
        </mc:Choice>
        <mc:Fallback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lipse 5"/>
          <p:cNvSpPr/>
          <p:nvPr/>
        </p:nvSpPr>
        <p:spPr>
          <a:xfrm>
            <a:off x="6339115" y="2103420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feld 57"/>
              <p:cNvSpPr txBox="1"/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feld 70"/>
              <p:cNvSpPr txBox="1"/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Last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  <m:r>
                      <a:rPr lang="en-GB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time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blipFill rotWithShape="0">
                <a:blip r:embed="rId12"/>
                <a:stretch>
                  <a:fillRect l="-749" t="-5882" r="-7485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feld 71"/>
              <p:cNvSpPr txBox="1"/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𝑝</m:t>
                      </m:r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acc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𝑡</m:t>
                          </m:r>
                        </m:e>
                      </m:acc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2" name="Textfeld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13333" r="-20370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7939315" y="2416686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8657045" y="1516977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feld 48"/>
              <p:cNvSpPr txBox="1"/>
              <p:nvPr/>
            </p:nvSpPr>
            <p:spPr>
              <a:xfrm>
                <a:off x="316571" y="3502357"/>
                <a:ext cx="51890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/>
                  <a:t>Theorem: 	</a:t>
                </a:r>
                <a:r>
                  <a:rPr lang="en-GB" sz="2800" cap="small" dirty="0" err="1" smtClean="0"/>
                  <a:t>gtr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2,5</m:t>
                    </m:r>
                  </m:oMath>
                </a14:m>
                <a:r>
                  <a:rPr lang="en-GB" sz="2800" dirty="0" smtClean="0"/>
                  <a:t>-competitive</a:t>
                </a:r>
                <a:endParaRPr lang="en-GB" sz="2800" dirty="0"/>
              </a:p>
            </p:txBody>
          </p:sp>
        </mc:Choice>
        <mc:Fallback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3502357"/>
                <a:ext cx="5189049" cy="523220"/>
              </a:xfrm>
              <a:prstGeom prst="rect">
                <a:avLst/>
              </a:prstGeom>
              <a:blipFill rotWithShape="0">
                <a:blip r:embed="rId14"/>
                <a:stretch>
                  <a:fillRect l="-2468" t="-11765" r="-1528" b="-341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/>
          <p:cNvSpPr txBox="1"/>
          <p:nvPr/>
        </p:nvSpPr>
        <p:spPr>
          <a:xfrm>
            <a:off x="316571" y="4025577"/>
            <a:ext cx="3330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cap="small" dirty="0" smtClean="0"/>
              <a:t>Remark: 	</a:t>
            </a:r>
            <a:r>
              <a:rPr lang="en-GB" sz="2800" dirty="0" smtClean="0"/>
              <a:t>tightness</a:t>
            </a:r>
            <a:endParaRPr lang="en-GB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feld 59"/>
              <p:cNvSpPr txBox="1"/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78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Lower Bound for N-OLTSP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968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onsti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300</Words>
  <Application>Microsoft Office PowerPoint</Application>
  <PresentationFormat>Bildschirmpräsentation (4:3)</PresentationFormat>
  <Paragraphs>105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Courier New</vt:lpstr>
      <vt:lpstr>Wingdings</vt:lpstr>
      <vt:lpstr>Benutzerdefiniertes Design</vt:lpstr>
      <vt:lpstr>Sonstige</vt:lpstr>
      <vt:lpstr>PowerPoint-Präsentation</vt:lpstr>
      <vt:lpstr>Online-TSP</vt:lpstr>
      <vt:lpstr>Online-TSP</vt:lpstr>
      <vt:lpstr>Online-TSP</vt:lpstr>
      <vt:lpstr>Goals</vt:lpstr>
      <vt:lpstr>An algorithm for N-OLSTP</vt:lpstr>
      <vt:lpstr>Competitiveness of GTR</vt:lpstr>
      <vt:lpstr>Competitiveness of GTR</vt:lpstr>
      <vt:lpstr>Lower Bound for N-OLTSP</vt:lpstr>
      <vt:lpstr>Lower Bound for H-OLTSP</vt:lpstr>
      <vt:lpstr>Plan At Home-Algorithm</vt:lpstr>
      <vt:lpstr>PowerPoint-Präsentation</vt:lpstr>
      <vt:lpstr>PowerPoint-Präsentation</vt:lpstr>
      <vt:lpstr>Polynomial Algorithm for H-OLTSP</vt:lpstr>
      <vt:lpstr>PowerPoint-Präsentation</vt:lpstr>
      <vt:lpstr>PowerPoint-Präsentation</vt:lpstr>
      <vt:lpstr>Credits &amp; 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 G</dc:creator>
  <cp:lastModifiedBy>L G</cp:lastModifiedBy>
  <cp:revision>45</cp:revision>
  <dcterms:created xsi:type="dcterms:W3CDTF">2016-03-13T22:19:08Z</dcterms:created>
  <dcterms:modified xsi:type="dcterms:W3CDTF">2016-03-18T16:21:01Z</dcterms:modified>
</cp:coreProperties>
</file>