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6" r:id="rId2"/>
  </p:sldMasterIdLst>
  <p:notesMasterIdLst>
    <p:notesMasterId r:id="rId27"/>
  </p:notesMasterIdLst>
  <p:sldIdLst>
    <p:sldId id="256" r:id="rId3"/>
    <p:sldId id="257" r:id="rId4"/>
    <p:sldId id="259" r:id="rId5"/>
    <p:sldId id="261" r:id="rId6"/>
    <p:sldId id="260" r:id="rId7"/>
    <p:sldId id="267" r:id="rId8"/>
    <p:sldId id="274" r:id="rId9"/>
    <p:sldId id="262" r:id="rId10"/>
    <p:sldId id="275" r:id="rId11"/>
    <p:sldId id="269" r:id="rId12"/>
    <p:sldId id="263" r:id="rId13"/>
    <p:sldId id="277" r:id="rId14"/>
    <p:sldId id="280" r:id="rId15"/>
    <p:sldId id="271" r:id="rId16"/>
    <p:sldId id="281" r:id="rId17"/>
    <p:sldId id="283" r:id="rId18"/>
    <p:sldId id="282" r:id="rId19"/>
    <p:sldId id="264" r:id="rId20"/>
    <p:sldId id="272" r:id="rId21"/>
    <p:sldId id="273" r:id="rId22"/>
    <p:sldId id="265" r:id="rId23"/>
    <p:sldId id="279" r:id="rId24"/>
    <p:sldId id="266" r:id="rId25"/>
    <p:sldId id="278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869092D-1DDE-4BC8-8361-A0C39CE7E5B4}">
          <p14:sldIdLst>
            <p14:sldId id="256"/>
          </p14:sldIdLst>
        </p14:section>
        <p14:section name="Introduction" id="{D943B1A2-9B33-477D-A48A-E0EFE650149A}">
          <p14:sldIdLst>
            <p14:sldId id="257"/>
            <p14:sldId id="259"/>
            <p14:sldId id="261"/>
          </p14:sldIdLst>
        </p14:section>
        <p14:section name="I - Algorithms A" id="{EF57F5C4-EE04-49BF-8E7F-3B23674A80CD}">
          <p14:sldIdLst>
            <p14:sldId id="260"/>
            <p14:sldId id="267"/>
            <p14:sldId id="274"/>
          </p14:sldIdLst>
        </p14:section>
        <p14:section name="II - Lower Bounds" id="{8FF7A1A5-678F-48DA-B9D2-792DF24AF142}">
          <p14:sldIdLst>
            <p14:sldId id="262"/>
            <p14:sldId id="275"/>
            <p14:sldId id="269"/>
          </p14:sldIdLst>
        </p14:section>
        <p14:section name="I - Algorithms B" id="{AEEB55B3-9E63-4B59-A617-086307ACB17D}">
          <p14:sldIdLst>
            <p14:sldId id="263"/>
            <p14:sldId id="277"/>
            <p14:sldId id="280"/>
            <p14:sldId id="271"/>
          </p14:sldIdLst>
        </p14:section>
        <p14:section name="III - Polynomial Algorithms" id="{882CACD4-5592-4EEC-A46F-76B828647F41}">
          <p14:sldIdLst>
            <p14:sldId id="281"/>
            <p14:sldId id="283"/>
            <p14:sldId id="282"/>
            <p14:sldId id="264"/>
            <p14:sldId id="272"/>
          </p14:sldIdLst>
        </p14:section>
        <p14:section name="End" id="{DCC55255-7A14-4B61-8751-EF3E9E8336BD}">
          <p14:sldIdLst>
            <p14:sldId id="273"/>
          </p14:sldIdLst>
        </p14:section>
        <p14:section name="IV - The Real Line" id="{D7F188EE-88E3-4FED-96A6-63D6AF1CFA58}">
          <p14:sldIdLst>
            <p14:sldId id="265"/>
          </p14:sldIdLst>
        </p14:section>
        <p14:section name="Christofides" id="{089F4D8B-F7E2-4F35-9761-98874742C6A0}">
          <p14:sldIdLst>
            <p14:sldId id="279"/>
            <p14:sldId id="266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99"/>
    <a:srgbClr val="6600CC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47" autoAdjust="0"/>
    <p:restoredTop sz="93875" autoAdjust="0"/>
  </p:normalViewPr>
  <p:slideViewPr>
    <p:cSldViewPr snapToGrid="0">
      <p:cViewPr>
        <p:scale>
          <a:sx n="66" d="100"/>
          <a:sy n="66" d="100"/>
        </p:scale>
        <p:origin x="508" y="96"/>
      </p:cViewPr>
      <p:guideLst/>
    </p:cSldViewPr>
  </p:slideViewPr>
  <p:outlineViewPr>
    <p:cViewPr>
      <p:scale>
        <a:sx n="33" d="100"/>
        <a:sy n="33" d="100"/>
      </p:scale>
      <p:origin x="0" y="-68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46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3D8D4-D3A1-4B65-B809-1CAFDB505F87}" type="datetimeFigureOut">
              <a:rPr lang="en-GB" smtClean="0"/>
              <a:t>20/03/2016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A89D5-6574-43EC-B0E8-9A86498206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3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lei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1892300" y="5707780"/>
            <a:ext cx="7251700" cy="1150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>
            <a:spLocks/>
          </p:cNvSpPr>
          <p:nvPr userDrawn="1"/>
        </p:nvSpPr>
        <p:spPr>
          <a:xfrm rot="10800000" flipV="1">
            <a:off x="-1" y="5382705"/>
            <a:ext cx="9144000" cy="3250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" name="Gerader Verbinder 4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C00000"/>
                </a:gs>
                <a:gs pos="0">
                  <a:schemeClr val="bg1"/>
                </a:gs>
                <a:gs pos="85000">
                  <a:srgbClr val="C000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8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6600CC"/>
                </a:gs>
                <a:gs pos="0">
                  <a:schemeClr val="bg1"/>
                </a:gs>
                <a:gs pos="85000">
                  <a:srgbClr val="6600CC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>
            <a:spLocks/>
          </p:cNvSpPr>
          <p:nvPr userDrawn="1"/>
        </p:nvSpPr>
        <p:spPr>
          <a:xfrm rot="10800000" flipV="1">
            <a:off x="1895317" y="5382704"/>
            <a:ext cx="2386800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38" name="Rechteck 37"/>
          <p:cNvSpPr/>
          <p:nvPr userDrawn="1"/>
        </p:nvSpPr>
        <p:spPr>
          <a:xfrm>
            <a:off x="6423657" y="5703216"/>
            <a:ext cx="272034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240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6423657" y="5703216"/>
            <a:ext cx="272034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0099"/>
                </a:gs>
                <a:gs pos="0">
                  <a:schemeClr val="bg1"/>
                </a:gs>
                <a:gs pos="85000">
                  <a:srgbClr val="000099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>
            <a:spLocks/>
          </p:cNvSpPr>
          <p:nvPr userDrawn="1"/>
        </p:nvSpPr>
        <p:spPr>
          <a:xfrm rot="10800000" flipV="1">
            <a:off x="4282114" y="5382705"/>
            <a:ext cx="2141543" cy="33525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1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6600"/>
                </a:gs>
                <a:gs pos="0">
                  <a:schemeClr val="bg1"/>
                </a:gs>
                <a:gs pos="85000">
                  <a:srgbClr val="0066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>
            <a:spLocks/>
          </p:cNvSpPr>
          <p:nvPr userDrawn="1"/>
        </p:nvSpPr>
        <p:spPr>
          <a:xfrm rot="10800000" flipV="1">
            <a:off x="6423660" y="5382703"/>
            <a:ext cx="2720340" cy="33525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89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chemeClr val="accent4">
                    <a:lumMod val="75000"/>
                  </a:schemeClr>
                </a:gs>
                <a:gs pos="0">
                  <a:schemeClr val="bg1"/>
                </a:gs>
                <a:gs pos="85000">
                  <a:schemeClr val="accent4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71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/>
          <p:cNvSpPr>
            <a:spLocks/>
          </p:cNvSpPr>
          <p:nvPr userDrawn="1"/>
        </p:nvSpPr>
        <p:spPr>
          <a:xfrm rot="10800000" flipV="1">
            <a:off x="1895317" y="5382704"/>
            <a:ext cx="2386800" cy="3352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/>
          <p:cNvGrpSpPr/>
          <p:nvPr userDrawn="1"/>
        </p:nvGrpSpPr>
        <p:grpSpPr>
          <a:xfrm>
            <a:off x="1060394" y="5920186"/>
            <a:ext cx="640186" cy="236397"/>
            <a:chOff x="274214" y="4717736"/>
            <a:chExt cx="1375987" cy="508102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274214" y="4717736"/>
              <a:ext cx="1375987" cy="508102"/>
              <a:chOff x="223997" y="4720794"/>
              <a:chExt cx="1375987" cy="508102"/>
            </a:xfrm>
          </p:grpSpPr>
          <p:sp>
            <p:nvSpPr>
              <p:cNvPr id="20" name="Ellipse 19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" name="Gruppieren 10"/>
            <p:cNvGrpSpPr/>
            <p:nvPr/>
          </p:nvGrpSpPr>
          <p:grpSpPr>
            <a:xfrm>
              <a:off x="346239" y="4789761"/>
              <a:ext cx="1231937" cy="393886"/>
              <a:chOff x="346239" y="4789761"/>
              <a:chExt cx="1231937" cy="393886"/>
            </a:xfrm>
          </p:grpSpPr>
          <p:cxnSp>
            <p:nvCxnSpPr>
              <p:cNvPr id="12" name="Gerader Verbinder 11"/>
              <p:cNvCxnSpPr>
                <a:stCxn id="20" idx="7"/>
                <a:endCxn id="21" idx="3"/>
              </p:cNvCxnSpPr>
              <p:nvPr/>
            </p:nvCxnSpPr>
            <p:spPr>
              <a:xfrm flipV="1">
                <a:off x="346239" y="4789761"/>
                <a:ext cx="302794" cy="17778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/>
              <p:cNvCxnSpPr>
                <a:stCxn id="21" idx="5"/>
                <a:endCxn id="22" idx="1"/>
              </p:cNvCxnSpPr>
              <p:nvPr/>
            </p:nvCxnSpPr>
            <p:spPr>
              <a:xfrm>
                <a:off x="708700" y="4789761"/>
                <a:ext cx="111272" cy="219977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22" idx="5"/>
                <a:endCxn id="23" idx="2"/>
              </p:cNvCxnSpPr>
              <p:nvPr/>
            </p:nvCxnSpPr>
            <p:spPr>
              <a:xfrm>
                <a:off x="879639" y="5069405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stCxn id="23" idx="7"/>
                <a:endCxn id="24" idx="3"/>
              </p:cNvCxnSpPr>
              <p:nvPr/>
            </p:nvCxnSpPr>
            <p:spPr>
              <a:xfrm flipV="1">
                <a:off x="1264873" y="4942831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uppieren 24"/>
          <p:cNvGrpSpPr/>
          <p:nvPr userDrawn="1"/>
        </p:nvGrpSpPr>
        <p:grpSpPr>
          <a:xfrm>
            <a:off x="1060394" y="6438124"/>
            <a:ext cx="651445" cy="240555"/>
            <a:chOff x="2157743" y="4714667"/>
            <a:chExt cx="1375987" cy="508102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2157743" y="4714667"/>
              <a:ext cx="1375987" cy="508102"/>
              <a:chOff x="223997" y="4720794"/>
              <a:chExt cx="1375987" cy="508102"/>
            </a:xfrm>
          </p:grpSpPr>
          <p:sp>
            <p:nvSpPr>
              <p:cNvPr id="33" name="Ellipse 32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Ellipse 33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Ellipse 34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Ellipse 35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7" name="Gruppieren 26"/>
            <p:cNvGrpSpPr/>
            <p:nvPr/>
          </p:nvGrpSpPr>
          <p:grpSpPr>
            <a:xfrm>
              <a:off x="2229768" y="4756859"/>
              <a:ext cx="1231937" cy="423719"/>
              <a:chOff x="2229768" y="4756859"/>
              <a:chExt cx="1231937" cy="423719"/>
            </a:xfrm>
          </p:grpSpPr>
          <p:cxnSp>
            <p:nvCxnSpPr>
              <p:cNvPr id="28" name="Gerader Verbinder 27"/>
              <p:cNvCxnSpPr>
                <a:stCxn id="35" idx="2"/>
                <a:endCxn id="33" idx="6"/>
              </p:cNvCxnSpPr>
              <p:nvPr/>
            </p:nvCxnSpPr>
            <p:spPr>
              <a:xfrm flipH="1" flipV="1">
                <a:off x="2242126" y="4994312"/>
                <a:ext cx="449017" cy="42191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>
                <a:stCxn id="36" idx="2"/>
                <a:endCxn id="35" idx="5"/>
              </p:cNvCxnSpPr>
              <p:nvPr/>
            </p:nvCxnSpPr>
            <p:spPr>
              <a:xfrm flipH="1" flipV="1">
                <a:off x="2763168" y="5066336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>
                <a:stCxn id="37" idx="3"/>
                <a:endCxn id="36" idx="7"/>
              </p:cNvCxnSpPr>
              <p:nvPr/>
            </p:nvCxnSpPr>
            <p:spPr>
              <a:xfrm flipH="1">
                <a:off x="3148402" y="4939762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>
                <a:stCxn id="34" idx="6"/>
                <a:endCxn id="37" idx="1"/>
              </p:cNvCxnSpPr>
              <p:nvPr/>
            </p:nvCxnSpPr>
            <p:spPr>
              <a:xfrm>
                <a:off x="2604587" y="4756859"/>
                <a:ext cx="857118" cy="12323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>
                <a:stCxn id="33" idx="7"/>
                <a:endCxn id="34" idx="2"/>
              </p:cNvCxnSpPr>
              <p:nvPr/>
            </p:nvCxnSpPr>
            <p:spPr>
              <a:xfrm flipV="1">
                <a:off x="2229768" y="4756859"/>
                <a:ext cx="290436" cy="207619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Rechteck 40"/>
          <p:cNvSpPr>
            <a:spLocks/>
          </p:cNvSpPr>
          <p:nvPr userDrawn="1"/>
        </p:nvSpPr>
        <p:spPr>
          <a:xfrm rot="10800000" flipV="1">
            <a:off x="0" y="5382704"/>
            <a:ext cx="1895315" cy="3352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Online-TSP</a:t>
            </a:r>
            <a:endParaRPr lang="de-DE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57589" y="5840246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N-OLTSP</a:t>
            </a:r>
            <a:endParaRPr lang="en-GB" b="1" dirty="0"/>
          </a:p>
        </p:txBody>
      </p:sp>
      <p:sp>
        <p:nvSpPr>
          <p:cNvPr id="42" name="Textfeld 41"/>
          <p:cNvSpPr txBox="1"/>
          <p:nvPr userDrawn="1"/>
        </p:nvSpPr>
        <p:spPr>
          <a:xfrm>
            <a:off x="59370" y="6331778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H-OLTSP</a:t>
            </a:r>
            <a:endParaRPr lang="en-GB" b="1" dirty="0"/>
          </a:p>
        </p:txBody>
      </p:sp>
      <p:sp>
        <p:nvSpPr>
          <p:cNvPr id="43" name="Rechteck 42"/>
          <p:cNvSpPr>
            <a:spLocks/>
          </p:cNvSpPr>
          <p:nvPr userDrawn="1"/>
        </p:nvSpPr>
        <p:spPr>
          <a:xfrm rot="10800000" flipV="1">
            <a:off x="4282117" y="5382705"/>
            <a:ext cx="2141543" cy="3352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44" name="Rechteck 43"/>
          <p:cNvSpPr>
            <a:spLocks/>
          </p:cNvSpPr>
          <p:nvPr userDrawn="1"/>
        </p:nvSpPr>
        <p:spPr>
          <a:xfrm rot="10800000" flipV="1">
            <a:off x="6423660" y="5382703"/>
            <a:ext cx="2720340" cy="3352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 userDrawn="1"/>
            </p:nvSpPr>
            <p:spPr>
              <a:xfrm>
                <a:off x="1929074" y="5837544"/>
                <a:ext cx="2294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GTR (Greedy):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=2,5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929074" y="5837544"/>
                <a:ext cx="229447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122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 userDrawn="1"/>
            </p:nvSpPr>
            <p:spPr>
              <a:xfrm>
                <a:off x="1924375" y="6345902"/>
                <a:ext cx="21405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PAH:                 </a:t>
                </a:r>
                <a:r>
                  <a:rPr lang="en-GB" b="0" baseline="0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924375" y="6345902"/>
                <a:ext cx="214058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564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 userDrawn="1"/>
            </p:nvSpPr>
            <p:spPr>
              <a:xfrm>
                <a:off x="4992969" y="5837544"/>
                <a:ext cx="799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4992969" y="5837544"/>
                <a:ext cx="79983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 userDrawn="1"/>
            </p:nvSpPr>
            <p:spPr>
              <a:xfrm>
                <a:off x="4992969" y="6333138"/>
                <a:ext cx="799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4992969" y="6333138"/>
                <a:ext cx="799834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 userDrawn="1"/>
            </p:nvSpPr>
            <p:spPr>
              <a:xfrm>
                <a:off x="6582465" y="6331778"/>
                <a:ext cx="2561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CHR (</a:t>
                </a:r>
                <a:r>
                  <a:rPr lang="en-GB" b="0" dirty="0" err="1" smtClean="0"/>
                  <a:t>Christofides</a:t>
                </a:r>
                <a:r>
                  <a:rPr lang="en-GB" b="0" dirty="0" smtClean="0"/>
                  <a:t>):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6582465" y="6331778"/>
                <a:ext cx="256153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143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 userDrawn="1"/>
            </p:nvSpPr>
            <p:spPr>
              <a:xfrm>
                <a:off x="6582465" y="5845996"/>
                <a:ext cx="2583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MST:                      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6582465" y="5845996"/>
                <a:ext cx="25832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123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1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4" r:id="rId3"/>
    <p:sldLayoutId id="2147483669" r:id="rId4"/>
    <p:sldLayoutId id="21474836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26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28" Type="http://schemas.openxmlformats.org/officeDocument/2006/relationships/image" Target="../media/image78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Relationship Id="rId27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3" Type="http://schemas.openxmlformats.org/officeDocument/2006/relationships/image" Target="../media/image620.png"/><Relationship Id="rId18" Type="http://schemas.openxmlformats.org/officeDocument/2006/relationships/image" Target="../media/image312.png"/><Relationship Id="rId3" Type="http://schemas.openxmlformats.org/officeDocument/2006/relationships/image" Target="../media/image520.png"/><Relationship Id="rId7" Type="http://schemas.openxmlformats.org/officeDocument/2006/relationships/image" Target="../media/image560.png"/><Relationship Id="rId12" Type="http://schemas.openxmlformats.org/officeDocument/2006/relationships/image" Target="../media/image6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600.png"/><Relationship Id="rId5" Type="http://schemas.openxmlformats.org/officeDocument/2006/relationships/image" Target="../media/image540.png"/><Relationship Id="rId10" Type="http://schemas.openxmlformats.org/officeDocument/2006/relationships/image" Target="../media/image590.png"/><Relationship Id="rId4" Type="http://schemas.openxmlformats.org/officeDocument/2006/relationships/image" Target="../media/image530.png"/><Relationship Id="rId9" Type="http://schemas.openxmlformats.org/officeDocument/2006/relationships/image" Target="../media/image5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79.png"/><Relationship Id="rId18" Type="http://schemas.openxmlformats.org/officeDocument/2006/relationships/image" Target="../media/image681.png"/><Relationship Id="rId3" Type="http://schemas.openxmlformats.org/officeDocument/2006/relationships/image" Target="../media/image610.png"/><Relationship Id="rId7" Type="http://schemas.openxmlformats.org/officeDocument/2006/relationships/image" Target="../media/image730.png"/><Relationship Id="rId12" Type="http://schemas.openxmlformats.org/officeDocument/2006/relationships/image" Target="../media/image780.png"/><Relationship Id="rId17" Type="http://schemas.openxmlformats.org/officeDocument/2006/relationships/image" Target="../media/image671.png"/><Relationship Id="rId2" Type="http://schemas.openxmlformats.org/officeDocument/2006/relationships/image" Target="../media/image631.png"/><Relationship Id="rId16" Type="http://schemas.openxmlformats.org/officeDocument/2006/relationships/image" Target="../media/image810.png"/><Relationship Id="rId20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11" Type="http://schemas.openxmlformats.org/officeDocument/2006/relationships/image" Target="../media/image770.png"/><Relationship Id="rId5" Type="http://schemas.openxmlformats.org/officeDocument/2006/relationships/image" Target="../media/image711.png"/><Relationship Id="rId15" Type="http://schemas.openxmlformats.org/officeDocument/2006/relationships/image" Target="../media/image81.png"/><Relationship Id="rId10" Type="http://schemas.openxmlformats.org/officeDocument/2006/relationships/image" Target="../media/image651.png"/><Relationship Id="rId19" Type="http://schemas.openxmlformats.org/officeDocument/2006/relationships/image" Target="../media/image82.png"/><Relationship Id="rId4" Type="http://schemas.openxmlformats.org/officeDocument/2006/relationships/image" Target="../media/image700.png"/><Relationship Id="rId9" Type="http://schemas.openxmlformats.org/officeDocument/2006/relationships/image" Target="../media/image641.png"/><Relationship Id="rId1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26" Type="http://schemas.openxmlformats.org/officeDocument/2006/relationships/image" Target="../media/image100.png"/><Relationship Id="rId3" Type="http://schemas.openxmlformats.org/officeDocument/2006/relationships/image" Target="../media/image631.png"/><Relationship Id="rId21" Type="http://schemas.openxmlformats.org/officeDocument/2006/relationships/image" Target="../media/image95.png"/><Relationship Id="rId12" Type="http://schemas.openxmlformats.org/officeDocument/2006/relationships/image" Target="../media/image85.png"/><Relationship Id="rId17" Type="http://schemas.openxmlformats.org/officeDocument/2006/relationships/image" Target="../media/image91.png"/><Relationship Id="rId25" Type="http://schemas.openxmlformats.org/officeDocument/2006/relationships/image" Target="../media/image99.png"/><Relationship Id="rId2" Type="http://schemas.openxmlformats.org/officeDocument/2006/relationships/image" Target="../media/image610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0.png"/><Relationship Id="rId11" Type="http://schemas.openxmlformats.org/officeDocument/2006/relationships/image" Target="../media/image84.png"/><Relationship Id="rId24" Type="http://schemas.openxmlformats.org/officeDocument/2006/relationships/image" Target="../media/image98.png"/><Relationship Id="rId32" Type="http://schemas.openxmlformats.org/officeDocument/2006/relationships/image" Target="../media/image312.png"/><Relationship Id="rId5" Type="http://schemas.openxmlformats.org/officeDocument/2006/relationships/image" Target="../media/image83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10" Type="http://schemas.openxmlformats.org/officeDocument/2006/relationships/image" Target="../media/image820.png"/><Relationship Id="rId19" Type="http://schemas.openxmlformats.org/officeDocument/2006/relationships/image" Target="../media/image93.png"/><Relationship Id="rId31" Type="http://schemas.openxmlformats.org/officeDocument/2006/relationships/image" Target="../media/image104.png"/><Relationship Id="rId4" Type="http://schemas.openxmlformats.org/officeDocument/2006/relationships/image" Target="../media/image690.png"/><Relationship Id="rId9" Type="http://schemas.openxmlformats.org/officeDocument/2006/relationships/image" Target="../media/image760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Relationship Id="rId27" Type="http://schemas.openxmlformats.org/officeDocument/2006/relationships/image" Target="../media/image101.png"/><Relationship Id="rId30" Type="http://schemas.openxmlformats.org/officeDocument/2006/relationships/image" Target="../media/image10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3" Type="http://schemas.openxmlformats.org/officeDocument/2006/relationships/image" Target="../media/image105.png"/><Relationship Id="rId18" Type="http://schemas.openxmlformats.org/officeDocument/2006/relationships/image" Target="../media/image312.png"/><Relationship Id="rId3" Type="http://schemas.openxmlformats.org/officeDocument/2006/relationships/image" Target="../media/image520.png"/><Relationship Id="rId7" Type="http://schemas.openxmlformats.org/officeDocument/2006/relationships/image" Target="../media/image560.png"/><Relationship Id="rId12" Type="http://schemas.openxmlformats.org/officeDocument/2006/relationships/image" Target="../media/image87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600.png"/><Relationship Id="rId5" Type="http://schemas.openxmlformats.org/officeDocument/2006/relationships/image" Target="../media/image540.png"/><Relationship Id="rId15" Type="http://schemas.openxmlformats.org/officeDocument/2006/relationships/image" Target="../media/image620.png"/><Relationship Id="rId10" Type="http://schemas.openxmlformats.org/officeDocument/2006/relationships/image" Target="../media/image590.png"/><Relationship Id="rId4" Type="http://schemas.openxmlformats.org/officeDocument/2006/relationships/image" Target="../media/image530.png"/><Relationship Id="rId9" Type="http://schemas.openxmlformats.org/officeDocument/2006/relationships/image" Target="../media/image580.png"/><Relationship Id="rId14" Type="http://schemas.openxmlformats.org/officeDocument/2006/relationships/image" Target="../media/image10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7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0.png"/><Relationship Id="rId7" Type="http://schemas.openxmlformats.org/officeDocument/2006/relationships/image" Target="../media/image112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0.png"/><Relationship Id="rId9" Type="http://schemas.openxmlformats.org/officeDocument/2006/relationships/image" Target="../media/image1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" Type="http://schemas.openxmlformats.org/officeDocument/2006/relationships/image" Target="../media/image115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4" Type="http://schemas.openxmlformats.org/officeDocument/2006/relationships/image" Target="../media/image1150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woiaf.westeros.org/index.php/File:WorldofIceandFire.png" TargetMode="External"/><Relationship Id="rId2" Type="http://schemas.openxmlformats.org/officeDocument/2006/relationships/hyperlink" Target="http://citeseerx.ist.psu.edu/viewdoc/summary?doi=10.1.1.8.5620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fonts4free.net/game-of-thrones-font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310.png"/><Relationship Id="rId7" Type="http://schemas.openxmlformats.org/officeDocument/2006/relationships/image" Target="../media/image137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7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31.png"/><Relationship Id="rId18" Type="http://schemas.openxmlformats.org/officeDocument/2006/relationships/image" Target="../media/image33.png"/><Relationship Id="rId3" Type="http://schemas.openxmlformats.org/officeDocument/2006/relationships/image" Target="../media/image140.png"/><Relationship Id="rId7" Type="http://schemas.openxmlformats.org/officeDocument/2006/relationships/image" Target="../media/image26.png"/><Relationship Id="rId12" Type="http://schemas.openxmlformats.org/officeDocument/2006/relationships/image" Target="../media/image220.png"/><Relationship Id="rId17" Type="http://schemas.openxmlformats.org/officeDocument/2006/relationships/image" Target="../media/image32.png"/><Relationship Id="rId2" Type="http://schemas.openxmlformats.org/officeDocument/2006/relationships/image" Target="../media/image131.png"/><Relationship Id="rId16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1.png"/><Relationship Id="rId5" Type="http://schemas.openxmlformats.org/officeDocument/2006/relationships/image" Target="../media/image710.png"/><Relationship Id="rId15" Type="http://schemas.openxmlformats.org/officeDocument/2006/relationships/image" Target="../media/image250.png"/><Relationship Id="rId10" Type="http://schemas.openxmlformats.org/officeDocument/2006/relationships/image" Target="../media/image200.png"/><Relationship Id="rId4" Type="http://schemas.openxmlformats.org/officeDocument/2006/relationships/image" Target="../media/image150.png"/><Relationship Id="rId9" Type="http://schemas.openxmlformats.org/officeDocument/2006/relationships/image" Target="../media/image190.png"/><Relationship Id="rId14" Type="http://schemas.openxmlformats.org/officeDocument/2006/relationships/image" Target="../media/image2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70.png"/><Relationship Id="rId3" Type="http://schemas.openxmlformats.org/officeDocument/2006/relationships/image" Target="../media/image140.png"/><Relationship Id="rId7" Type="http://schemas.openxmlformats.org/officeDocument/2006/relationships/image" Target="../media/image170.png"/><Relationship Id="rId12" Type="http://schemas.openxmlformats.org/officeDocument/2006/relationships/image" Target="../media/image260.png"/><Relationship Id="rId17" Type="http://schemas.openxmlformats.org/officeDocument/2006/relationships/image" Target="../media/image312.png"/><Relationship Id="rId2" Type="http://schemas.openxmlformats.org/officeDocument/2006/relationships/image" Target="../media/image131.png"/><Relationship Id="rId16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50.png"/><Relationship Id="rId5" Type="http://schemas.openxmlformats.org/officeDocument/2006/relationships/image" Target="../media/image710.png"/><Relationship Id="rId15" Type="http://schemas.openxmlformats.org/officeDocument/2006/relationships/image" Target="../media/image240.png"/><Relationship Id="rId10" Type="http://schemas.openxmlformats.org/officeDocument/2006/relationships/image" Target="../media/image211.png"/><Relationship Id="rId4" Type="http://schemas.openxmlformats.org/officeDocument/2006/relationships/image" Target="../media/image150.png"/><Relationship Id="rId9" Type="http://schemas.openxmlformats.org/officeDocument/2006/relationships/image" Target="../media/image280.png"/><Relationship Id="rId14" Type="http://schemas.openxmlformats.org/officeDocument/2006/relationships/image" Target="../media/image29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0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18" Type="http://schemas.openxmlformats.org/officeDocument/2006/relationships/image" Target="../media/image312.png"/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12" Type="http://schemas.openxmlformats.org/officeDocument/2006/relationships/image" Target="../media/image43.png"/><Relationship Id="rId17" Type="http://schemas.openxmlformats.org/officeDocument/2006/relationships/image" Target="../media/image50.png"/><Relationship Id="rId2" Type="http://schemas.openxmlformats.org/officeDocument/2006/relationships/image" Target="../media/image320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46.png"/><Relationship Id="rId5" Type="http://schemas.openxmlformats.org/officeDocument/2006/relationships/image" Target="../media/image35.png"/><Relationship Id="rId15" Type="http://schemas.openxmlformats.org/officeDocument/2006/relationships/image" Target="../media/image48.png"/><Relationship Id="rId10" Type="http://schemas.openxmlformats.org/officeDocument/2006/relationships/image" Target="../media/image40.png"/><Relationship Id="rId19" Type="http://schemas.openxmlformats.org/officeDocument/2006/relationships/image" Target="../media/image51.png"/><Relationship Id="rId4" Type="http://schemas.openxmlformats.org/officeDocument/2006/relationships/image" Target="../media/image34.png"/><Relationship Id="rId9" Type="http://schemas.openxmlformats.org/officeDocument/2006/relationships/image" Target="../media/image45.png"/><Relationship Id="rId1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13850" cy="5693790"/>
          </a:xfrm>
          <a:prstGeom prst="rect">
            <a:avLst/>
          </a:prstGeom>
        </p:spPr>
      </p:pic>
      <p:grpSp>
        <p:nvGrpSpPr>
          <p:cNvPr id="25" name="Gruppieren 24"/>
          <p:cNvGrpSpPr/>
          <p:nvPr/>
        </p:nvGrpSpPr>
        <p:grpSpPr>
          <a:xfrm>
            <a:off x="781050" y="2868612"/>
            <a:ext cx="821267" cy="770467"/>
            <a:chOff x="781050" y="2868612"/>
            <a:chExt cx="821267" cy="770467"/>
          </a:xfrm>
        </p:grpSpPr>
        <p:cxnSp>
          <p:nvCxnSpPr>
            <p:cNvPr id="19" name="Gerader Verbinder 18"/>
            <p:cNvCxnSpPr>
              <a:stCxn id="3" idx="2"/>
              <a:endCxn id="5" idx="6"/>
            </p:cNvCxnSpPr>
            <p:nvPr/>
          </p:nvCxnSpPr>
          <p:spPr>
            <a:xfrm flipH="1" flipV="1">
              <a:off x="823383" y="2868612"/>
              <a:ext cx="778934" cy="13493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>
              <a:stCxn id="7" idx="0"/>
              <a:endCxn id="5" idx="4"/>
            </p:cNvCxnSpPr>
            <p:nvPr/>
          </p:nvCxnSpPr>
          <p:spPr>
            <a:xfrm flipV="1">
              <a:off x="781050" y="2910945"/>
              <a:ext cx="0" cy="72813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feld 5">
            <a:hlinkClick r:id="" action="ppaction://hlinkshowjump?jump=nextslide"/>
          </p:cNvPr>
          <p:cNvSpPr txBox="1"/>
          <p:nvPr/>
        </p:nvSpPr>
        <p:spPr>
          <a:xfrm>
            <a:off x="0" y="-8467"/>
            <a:ext cx="9144000" cy="222675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66000">
                <a:schemeClr val="bg1"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6600" dirty="0" smtClean="0">
                <a:latin typeface="Game of Thrones" panose="02000500000000000000" pitchFamily="2" charset="0"/>
              </a:rPr>
              <a:t>Online</a:t>
            </a:r>
            <a:r>
              <a:rPr lang="de-DE" sz="6000" dirty="0" smtClean="0">
                <a:latin typeface="Game of Thrones" panose="02000500000000000000" pitchFamily="2" charset="0"/>
              </a:rPr>
              <a:t> </a:t>
            </a:r>
            <a:r>
              <a:rPr lang="de-DE" sz="9600" dirty="0" smtClean="0">
                <a:latin typeface="Copperplate Gothic Light" panose="020E0507020206020404" pitchFamily="34" charset="0"/>
              </a:rPr>
              <a:t>-</a:t>
            </a:r>
            <a:r>
              <a:rPr lang="de-DE" sz="4800" dirty="0" smtClean="0">
                <a:latin typeface="Copperplate Gothic Light" panose="020E0507020206020404" pitchFamily="34" charset="0"/>
              </a:rPr>
              <a:t> </a:t>
            </a:r>
            <a:r>
              <a:rPr lang="de-DE" sz="6600" dirty="0" smtClean="0">
                <a:latin typeface="Game of Thrones" panose="02000500000000000000" pitchFamily="2" charset="0"/>
              </a:rPr>
              <a:t>TSP</a:t>
            </a:r>
            <a:endParaRPr lang="de-DE" sz="8000" dirty="0">
              <a:latin typeface="Game of Thrones" panose="02000500000000000000" pitchFamily="2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602317" y="2961217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Ellipse 4"/>
          <p:cNvSpPr/>
          <p:nvPr/>
        </p:nvSpPr>
        <p:spPr>
          <a:xfrm>
            <a:off x="738717" y="2826279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e 6"/>
          <p:cNvSpPr/>
          <p:nvPr/>
        </p:nvSpPr>
        <p:spPr>
          <a:xfrm>
            <a:off x="738717" y="3639079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e 7"/>
          <p:cNvSpPr/>
          <p:nvPr/>
        </p:nvSpPr>
        <p:spPr>
          <a:xfrm>
            <a:off x="1942042" y="3793067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/>
          <p:cNvSpPr/>
          <p:nvPr/>
        </p:nvSpPr>
        <p:spPr>
          <a:xfrm>
            <a:off x="2535767" y="3877733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/>
          <p:cNvSpPr/>
          <p:nvPr/>
        </p:nvSpPr>
        <p:spPr>
          <a:xfrm>
            <a:off x="2700867" y="3405717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e 10"/>
          <p:cNvSpPr/>
          <p:nvPr/>
        </p:nvSpPr>
        <p:spPr>
          <a:xfrm>
            <a:off x="3393652" y="3884083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/>
          <p:cNvSpPr/>
          <p:nvPr/>
        </p:nvSpPr>
        <p:spPr>
          <a:xfrm>
            <a:off x="2519892" y="2918884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/>
          <p:cNvSpPr/>
          <p:nvPr/>
        </p:nvSpPr>
        <p:spPr>
          <a:xfrm>
            <a:off x="4856692" y="3639079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e 13"/>
          <p:cNvSpPr/>
          <p:nvPr/>
        </p:nvSpPr>
        <p:spPr>
          <a:xfrm>
            <a:off x="5802842" y="2697692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lipse 14"/>
          <p:cNvSpPr/>
          <p:nvPr/>
        </p:nvSpPr>
        <p:spPr>
          <a:xfrm>
            <a:off x="6237817" y="4367754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lipse 16"/>
          <p:cNvSpPr/>
          <p:nvPr/>
        </p:nvSpPr>
        <p:spPr>
          <a:xfrm>
            <a:off x="4812242" y="4713829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e 17"/>
          <p:cNvSpPr/>
          <p:nvPr/>
        </p:nvSpPr>
        <p:spPr>
          <a:xfrm>
            <a:off x="7237942" y="3490383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Gerader Verbinder 25"/>
          <p:cNvCxnSpPr>
            <a:stCxn id="5" idx="6"/>
            <a:endCxn id="3" idx="2"/>
          </p:cNvCxnSpPr>
          <p:nvPr/>
        </p:nvCxnSpPr>
        <p:spPr>
          <a:xfrm>
            <a:off x="823383" y="2868612"/>
            <a:ext cx="778934" cy="13493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5" idx="4"/>
          </p:cNvCxnSpPr>
          <p:nvPr/>
        </p:nvCxnSpPr>
        <p:spPr>
          <a:xfrm>
            <a:off x="781050" y="2910945"/>
            <a:ext cx="0" cy="38946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1246717" y="3321051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ruppieren 41"/>
          <p:cNvGrpSpPr/>
          <p:nvPr/>
        </p:nvGrpSpPr>
        <p:grpSpPr>
          <a:xfrm>
            <a:off x="781050" y="3300413"/>
            <a:ext cx="1160992" cy="534987"/>
            <a:chOff x="781050" y="3300413"/>
            <a:chExt cx="1160992" cy="534987"/>
          </a:xfrm>
        </p:grpSpPr>
        <p:cxnSp>
          <p:nvCxnSpPr>
            <p:cNvPr id="33" name="Gerader Verbinder 32"/>
            <p:cNvCxnSpPr>
              <a:stCxn id="32" idx="2"/>
            </p:cNvCxnSpPr>
            <p:nvPr/>
          </p:nvCxnSpPr>
          <p:spPr>
            <a:xfrm flipH="1" flipV="1">
              <a:off x="781050" y="3300413"/>
              <a:ext cx="465667" cy="6297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>
              <a:stCxn id="7" idx="7"/>
              <a:endCxn id="32" idx="3"/>
            </p:cNvCxnSpPr>
            <p:nvPr/>
          </p:nvCxnSpPr>
          <p:spPr>
            <a:xfrm flipV="1">
              <a:off x="810984" y="3393318"/>
              <a:ext cx="448132" cy="25816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>
              <a:stCxn id="7" idx="6"/>
              <a:endCxn id="8" idx="2"/>
            </p:cNvCxnSpPr>
            <p:nvPr/>
          </p:nvCxnSpPr>
          <p:spPr>
            <a:xfrm>
              <a:off x="823383" y="3681412"/>
              <a:ext cx="1118659" cy="15398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Gerader Verbinder 42"/>
          <p:cNvCxnSpPr/>
          <p:nvPr/>
        </p:nvCxnSpPr>
        <p:spPr>
          <a:xfrm>
            <a:off x="781050" y="3300413"/>
            <a:ext cx="474134" cy="62971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stCxn id="32" idx="3"/>
            <a:endCxn id="7" idx="7"/>
          </p:cNvCxnSpPr>
          <p:nvPr/>
        </p:nvCxnSpPr>
        <p:spPr>
          <a:xfrm flipH="1">
            <a:off x="810984" y="3393318"/>
            <a:ext cx="448132" cy="258160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ieren 48"/>
          <p:cNvGrpSpPr/>
          <p:nvPr/>
        </p:nvGrpSpPr>
        <p:grpSpPr>
          <a:xfrm>
            <a:off x="2026708" y="3003549"/>
            <a:ext cx="716491" cy="916510"/>
            <a:chOff x="596558" y="2717042"/>
            <a:chExt cx="682521" cy="1164064"/>
          </a:xfrm>
        </p:grpSpPr>
        <p:cxnSp>
          <p:nvCxnSpPr>
            <p:cNvPr id="50" name="Gerader Verbinder 49"/>
            <p:cNvCxnSpPr>
              <a:stCxn id="9" idx="2"/>
              <a:endCxn id="8" idx="6"/>
            </p:cNvCxnSpPr>
            <p:nvPr/>
          </p:nvCxnSpPr>
          <p:spPr>
            <a:xfrm flipH="1" flipV="1">
              <a:off x="596558" y="3773571"/>
              <a:ext cx="484924" cy="10753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>
              <a:endCxn id="12" idx="4"/>
            </p:cNvCxnSpPr>
            <p:nvPr/>
          </p:nvCxnSpPr>
          <p:spPr>
            <a:xfrm flipH="1" flipV="1">
              <a:off x="1106685" y="2717042"/>
              <a:ext cx="172394" cy="53230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>
              <a:stCxn id="9" idx="0"/>
              <a:endCxn id="10" idx="4"/>
            </p:cNvCxnSpPr>
            <p:nvPr/>
          </p:nvCxnSpPr>
          <p:spPr>
            <a:xfrm flipV="1">
              <a:off x="1121807" y="3335364"/>
              <a:ext cx="157272" cy="49197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Gerader Verbinder 60"/>
          <p:cNvCxnSpPr>
            <a:stCxn id="8" idx="2"/>
            <a:endCxn id="7" idx="6"/>
          </p:cNvCxnSpPr>
          <p:nvPr/>
        </p:nvCxnSpPr>
        <p:spPr>
          <a:xfrm flipH="1" flipV="1">
            <a:off x="823383" y="3681412"/>
            <a:ext cx="1118659" cy="15398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9" idx="2"/>
            <a:endCxn id="8" idx="6"/>
          </p:cNvCxnSpPr>
          <p:nvPr/>
        </p:nvCxnSpPr>
        <p:spPr>
          <a:xfrm flipH="1" flipV="1">
            <a:off x="2026708" y="3835400"/>
            <a:ext cx="509059" cy="84666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uppieren 79"/>
          <p:cNvGrpSpPr/>
          <p:nvPr/>
        </p:nvGrpSpPr>
        <p:grpSpPr>
          <a:xfrm>
            <a:off x="2562225" y="3003550"/>
            <a:ext cx="2294467" cy="892932"/>
            <a:chOff x="2562225" y="3003550"/>
            <a:chExt cx="2294467" cy="892932"/>
          </a:xfrm>
        </p:grpSpPr>
        <p:cxnSp>
          <p:nvCxnSpPr>
            <p:cNvPr id="67" name="Gerader Verbinder 66"/>
            <p:cNvCxnSpPr>
              <a:stCxn id="9" idx="0"/>
              <a:endCxn id="12" idx="4"/>
            </p:cNvCxnSpPr>
            <p:nvPr/>
          </p:nvCxnSpPr>
          <p:spPr>
            <a:xfrm flipH="1" flipV="1">
              <a:off x="2562225" y="3003550"/>
              <a:ext cx="15875" cy="87418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10" idx="0"/>
              <a:endCxn id="12" idx="4"/>
            </p:cNvCxnSpPr>
            <p:nvPr/>
          </p:nvCxnSpPr>
          <p:spPr>
            <a:xfrm flipH="1" flipV="1">
              <a:off x="2562225" y="3003550"/>
              <a:ext cx="180975" cy="40216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stCxn id="11" idx="1"/>
              <a:endCxn id="10" idx="5"/>
            </p:cNvCxnSpPr>
            <p:nvPr/>
          </p:nvCxnSpPr>
          <p:spPr>
            <a:xfrm flipH="1" flipV="1">
              <a:off x="2773134" y="3477984"/>
              <a:ext cx="632917" cy="41849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/>
            <p:cNvCxnSpPr>
              <a:stCxn id="13" idx="2"/>
              <a:endCxn id="11" idx="7"/>
            </p:cNvCxnSpPr>
            <p:nvPr/>
          </p:nvCxnSpPr>
          <p:spPr>
            <a:xfrm flipH="1">
              <a:off x="3465919" y="3681412"/>
              <a:ext cx="1390773" cy="21507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Gerader Verbinder 80"/>
          <p:cNvCxnSpPr>
            <a:stCxn id="12" idx="4"/>
            <a:endCxn id="9" idx="0"/>
          </p:cNvCxnSpPr>
          <p:nvPr/>
        </p:nvCxnSpPr>
        <p:spPr>
          <a:xfrm>
            <a:off x="2562225" y="3003550"/>
            <a:ext cx="15875" cy="874183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/>
          <p:cNvCxnSpPr>
            <a:stCxn id="12" idx="4"/>
            <a:endCxn id="10" idx="0"/>
          </p:cNvCxnSpPr>
          <p:nvPr/>
        </p:nvCxnSpPr>
        <p:spPr>
          <a:xfrm>
            <a:off x="2562225" y="3003550"/>
            <a:ext cx="180975" cy="402167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>
            <a:stCxn id="10" idx="5"/>
            <a:endCxn id="11" idx="1"/>
          </p:cNvCxnSpPr>
          <p:nvPr/>
        </p:nvCxnSpPr>
        <p:spPr>
          <a:xfrm>
            <a:off x="2773134" y="3477984"/>
            <a:ext cx="632917" cy="41849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uppieren 100"/>
          <p:cNvGrpSpPr/>
          <p:nvPr/>
        </p:nvGrpSpPr>
        <p:grpSpPr>
          <a:xfrm>
            <a:off x="3465919" y="2769959"/>
            <a:ext cx="2349322" cy="1956269"/>
            <a:chOff x="3465919" y="2769959"/>
            <a:chExt cx="2349322" cy="1956269"/>
          </a:xfrm>
        </p:grpSpPr>
        <p:cxnSp>
          <p:nvCxnSpPr>
            <p:cNvPr id="90" name="Gerader Verbinder 89"/>
            <p:cNvCxnSpPr>
              <a:stCxn id="17" idx="1"/>
              <a:endCxn id="11" idx="5"/>
            </p:cNvCxnSpPr>
            <p:nvPr/>
          </p:nvCxnSpPr>
          <p:spPr>
            <a:xfrm flipH="1" flipV="1">
              <a:off x="3465919" y="3956350"/>
              <a:ext cx="1358722" cy="76987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/>
            <p:cNvCxnSpPr>
              <a:stCxn id="13" idx="4"/>
            </p:cNvCxnSpPr>
            <p:nvPr/>
          </p:nvCxnSpPr>
          <p:spPr>
            <a:xfrm flipH="1">
              <a:off x="4851869" y="3723745"/>
              <a:ext cx="47156" cy="99008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>
              <a:stCxn id="14" idx="3"/>
              <a:endCxn id="13" idx="7"/>
            </p:cNvCxnSpPr>
            <p:nvPr/>
          </p:nvCxnSpPr>
          <p:spPr>
            <a:xfrm flipH="1">
              <a:off x="4928959" y="2769959"/>
              <a:ext cx="886282" cy="88151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Gerader Verbinder 101"/>
          <p:cNvCxnSpPr>
            <a:stCxn id="11" idx="5"/>
            <a:endCxn id="17" idx="1"/>
          </p:cNvCxnSpPr>
          <p:nvPr/>
        </p:nvCxnSpPr>
        <p:spPr>
          <a:xfrm>
            <a:off x="3465919" y="3956350"/>
            <a:ext cx="1358722" cy="76987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/>
          <p:cNvCxnSpPr>
            <a:stCxn id="13" idx="4"/>
            <a:endCxn id="17" idx="0"/>
          </p:cNvCxnSpPr>
          <p:nvPr/>
        </p:nvCxnSpPr>
        <p:spPr>
          <a:xfrm flipH="1">
            <a:off x="4854575" y="3723745"/>
            <a:ext cx="44450" cy="990084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pieren 118"/>
          <p:cNvGrpSpPr/>
          <p:nvPr/>
        </p:nvGrpSpPr>
        <p:grpSpPr>
          <a:xfrm>
            <a:off x="5887508" y="2740025"/>
            <a:ext cx="1362833" cy="1640128"/>
            <a:chOff x="5887508" y="2740025"/>
            <a:chExt cx="1362833" cy="1640128"/>
          </a:xfrm>
        </p:grpSpPr>
        <p:cxnSp>
          <p:nvCxnSpPr>
            <p:cNvPr id="109" name="Gerader Verbinder 108"/>
            <p:cNvCxnSpPr>
              <a:stCxn id="14" idx="6"/>
              <a:endCxn id="18" idx="1"/>
            </p:cNvCxnSpPr>
            <p:nvPr/>
          </p:nvCxnSpPr>
          <p:spPr>
            <a:xfrm>
              <a:off x="5887508" y="2740025"/>
              <a:ext cx="1362833" cy="76275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/>
            <p:cNvCxnSpPr>
              <a:stCxn id="18" idx="3"/>
              <a:endCxn id="15" idx="7"/>
            </p:cNvCxnSpPr>
            <p:nvPr/>
          </p:nvCxnSpPr>
          <p:spPr>
            <a:xfrm flipH="1">
              <a:off x="6310084" y="3562650"/>
              <a:ext cx="940257" cy="81750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Gerader Verbinder 119"/>
          <p:cNvCxnSpPr>
            <a:stCxn id="13" idx="7"/>
            <a:endCxn id="14" idx="3"/>
          </p:cNvCxnSpPr>
          <p:nvPr/>
        </p:nvCxnSpPr>
        <p:spPr>
          <a:xfrm flipV="1">
            <a:off x="4928959" y="2769959"/>
            <a:ext cx="886282" cy="881519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/>
          <p:cNvCxnSpPr>
            <a:stCxn id="18" idx="1"/>
            <a:endCxn id="14" idx="6"/>
          </p:cNvCxnSpPr>
          <p:nvPr/>
        </p:nvCxnSpPr>
        <p:spPr>
          <a:xfrm flipH="1" flipV="1">
            <a:off x="5887508" y="2740025"/>
            <a:ext cx="1362833" cy="762757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/>
          <p:cNvCxnSpPr>
            <a:stCxn id="15" idx="7"/>
            <a:endCxn id="18" idx="3"/>
          </p:cNvCxnSpPr>
          <p:nvPr/>
        </p:nvCxnSpPr>
        <p:spPr>
          <a:xfrm flipV="1">
            <a:off x="6310084" y="3562650"/>
            <a:ext cx="940257" cy="817503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82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4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4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8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500"/>
                            </p:stCondLst>
                            <p:childTnLst>
                              <p:par>
                                <p:cTn id="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0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3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4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6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3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500"/>
                            </p:stCondLst>
                            <p:childTnLst>
                              <p:par>
                                <p:cTn id="1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6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7000"/>
                            </p:stCondLst>
                            <p:childTnLst>
                              <p:par>
                                <p:cTn id="1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4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1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20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25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7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6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4000"/>
                            </p:stCondLst>
                            <p:childTnLst>
                              <p:par>
                                <p:cTn id="1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/>
        </p:nvGrpSpPr>
        <p:grpSpPr>
          <a:xfrm>
            <a:off x="8116222" y="1517627"/>
            <a:ext cx="624691" cy="1521821"/>
            <a:chOff x="8116222" y="1517627"/>
            <a:chExt cx="624691" cy="15218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hteck 52"/>
                <p:cNvSpPr/>
                <p:nvPr/>
              </p:nvSpPr>
              <p:spPr>
                <a:xfrm>
                  <a:off x="8370876" y="2105271"/>
                  <a:ext cx="3700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3" name="Rechteck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0876" y="2105271"/>
                  <a:ext cx="37003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Geschweifte Klammer rechts 53"/>
            <p:cNvSpPr/>
            <p:nvPr/>
          </p:nvSpPr>
          <p:spPr>
            <a:xfrm flipV="1">
              <a:off x="8116222" y="1517627"/>
              <a:ext cx="221123" cy="1521821"/>
            </a:xfrm>
            <a:prstGeom prst="rightBrace">
              <a:avLst>
                <a:gd name="adj1" fmla="val 71124"/>
                <a:gd name="adj2" fmla="val 47593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5341857" y="1191193"/>
            <a:ext cx="3076050" cy="3108298"/>
            <a:chOff x="2796430" y="1272143"/>
            <a:chExt cx="3076050" cy="3108298"/>
          </a:xfrm>
        </p:grpSpPr>
        <p:cxnSp>
          <p:nvCxnSpPr>
            <p:cNvPr id="6" name="Gerader Verbinder 5"/>
            <p:cNvCxnSpPr/>
            <p:nvPr/>
          </p:nvCxnSpPr>
          <p:spPr>
            <a:xfrm>
              <a:off x="2926080" y="3985710"/>
              <a:ext cx="29464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>
            <a:xfrm rot="16200000">
              <a:off x="1659444" y="2745343"/>
              <a:ext cx="29464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5536267" y="3985710"/>
              <a:ext cx="0" cy="86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/>
            <p:nvPr/>
          </p:nvCxnSpPr>
          <p:spPr>
            <a:xfrm rot="5400000">
              <a:off x="3089264" y="1538709"/>
              <a:ext cx="0" cy="86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2796430" y="1397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385424" y="40111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</a:t>
              </a:r>
              <a:endParaRPr lang="en-GB" dirty="0"/>
            </a:p>
          </p:txBody>
        </p:sp>
      </p:grpSp>
      <p:sp>
        <p:nvSpPr>
          <p:cNvPr id="4" name="Rechteck 3"/>
          <p:cNvSpPr/>
          <p:nvPr/>
        </p:nvSpPr>
        <p:spPr>
          <a:xfrm>
            <a:off x="5678071" y="1501137"/>
            <a:ext cx="2403623" cy="2403623"/>
          </a:xfrm>
          <a:prstGeom prst="rect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340156" y="3591318"/>
            <a:ext cx="411719" cy="395731"/>
            <a:chOff x="5673075" y="3220704"/>
            <a:chExt cx="411719" cy="395731"/>
          </a:xfrm>
        </p:grpSpPr>
        <p:sp>
          <p:nvSpPr>
            <p:cNvPr id="13" name="Ellipse 12"/>
            <p:cNvSpPr/>
            <p:nvPr/>
          </p:nvSpPr>
          <p:spPr>
            <a:xfrm>
              <a:off x="5937184" y="3468825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5673075" y="3220704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3075" y="3220704"/>
                  <a:ext cx="36798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uppieren 33"/>
          <p:cNvGrpSpPr/>
          <p:nvPr/>
        </p:nvGrpSpPr>
        <p:grpSpPr>
          <a:xfrm>
            <a:off x="5596449" y="1427331"/>
            <a:ext cx="2569330" cy="2559718"/>
            <a:chOff x="3051022" y="1508281"/>
            <a:chExt cx="2569330" cy="2559718"/>
          </a:xfrm>
        </p:grpSpPr>
        <p:sp>
          <p:nvSpPr>
            <p:cNvPr id="19" name="Ellipse 18"/>
            <p:cNvSpPr/>
            <p:nvPr/>
          </p:nvSpPr>
          <p:spPr>
            <a:xfrm>
              <a:off x="5472742" y="392038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5462462" y="150861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3055551" y="150861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4274787" y="39115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4254500" y="15082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5472742" y="2710093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064724" y="2710093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4873764" y="39115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3667506" y="39115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5462462" y="331524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5462462" y="21052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4858481" y="1510218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659532" y="1516296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3051022" y="21052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3064724" y="3312484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Ellipse 34"/>
          <p:cNvSpPr/>
          <p:nvPr/>
        </p:nvSpPr>
        <p:spPr>
          <a:xfrm>
            <a:off x="5613550" y="3230029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Ellipse 35"/>
          <p:cNvSpPr/>
          <p:nvPr/>
        </p:nvSpPr>
        <p:spPr>
          <a:xfrm>
            <a:off x="5613550" y="2629103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Ellipse 36"/>
          <p:cNvSpPr/>
          <p:nvPr/>
        </p:nvSpPr>
        <p:spPr>
          <a:xfrm>
            <a:off x="6213026" y="38306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6352569" y="2460639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time: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7018866" y="2473338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866" y="2473338"/>
                <a:ext cx="385042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7034149" y="2467621"/>
                <a:ext cx="38504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49" y="2467621"/>
                <a:ext cx="385042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150465" y="1031321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𝑎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465" y="1031321"/>
                <a:ext cx="432618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341100" y="976995"/>
                <a:ext cx="4287456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>
                    <a:solidFill>
                      <a:srgbClr val="C00000"/>
                    </a:solidFill>
                  </a:rPr>
                  <a:t>requests</a:t>
                </a:r>
                <a:r>
                  <a:rPr lang="en-GB" sz="2800" dirty="0" smtClean="0"/>
                  <a:t> at time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2800" dirty="0" smtClean="0"/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wait until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sz="2800" dirty="0" smtClean="0"/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wait until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GB" sz="2800" dirty="0" smtClean="0"/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>
                    <a:solidFill>
                      <a:srgbClr val="C00000"/>
                    </a:solidFill>
                  </a:rPr>
                  <a:t>new requests</a:t>
                </a:r>
                <a:r>
                  <a:rPr lang="en-GB" sz="2800" dirty="0" smtClean="0"/>
                  <a:t> on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GB" sz="2800" dirty="0" smtClean="0"/>
                  <a:t>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OPT finishes at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GB" sz="2800" b="0" dirty="0" smtClean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0" y="976995"/>
                <a:ext cx="4287456" cy="2862322"/>
              </a:xfrm>
              <a:prstGeom prst="rect">
                <a:avLst/>
              </a:prstGeom>
              <a:blipFill rotWithShape="0">
                <a:blip r:embed="rId7"/>
                <a:stretch>
                  <a:fillRect l="-2560" t="-1915" b="-51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pieren 46"/>
          <p:cNvGrpSpPr/>
          <p:nvPr/>
        </p:nvGrpSpPr>
        <p:grpSpPr>
          <a:xfrm>
            <a:off x="6266551" y="800619"/>
            <a:ext cx="647717" cy="651050"/>
            <a:chOff x="6266551" y="800619"/>
            <a:chExt cx="647717" cy="651050"/>
          </a:xfrm>
        </p:grpSpPr>
        <p:sp>
          <p:nvSpPr>
            <p:cNvPr id="45" name="Geschweifte Klammer rechts 44"/>
            <p:cNvSpPr/>
            <p:nvPr/>
          </p:nvSpPr>
          <p:spPr>
            <a:xfrm rot="16200000" flipV="1">
              <a:off x="6488911" y="1094110"/>
              <a:ext cx="135199" cy="579920"/>
            </a:xfrm>
            <a:prstGeom prst="rightBrace">
              <a:avLst>
                <a:gd name="adj1" fmla="val 71124"/>
                <a:gd name="adj2" fmla="val 47593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/>
                <p:cNvSpPr txBox="1"/>
                <p:nvPr/>
              </p:nvSpPr>
              <p:spPr>
                <a:xfrm>
                  <a:off x="6293457" y="800619"/>
                  <a:ext cx="620811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type m:val="skw"/>
                                <m:ctrlP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GB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feld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3457" y="800619"/>
                  <a:ext cx="620811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2157" t="-105263" r="-90196" b="-17368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7041706" y="2474603"/>
                <a:ext cx="83926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706" y="2474603"/>
                <a:ext cx="839268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lipse 48"/>
          <p:cNvSpPr/>
          <p:nvPr/>
        </p:nvSpPr>
        <p:spPr>
          <a:xfrm>
            <a:off x="6820121" y="3837305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Ellipse 49"/>
          <p:cNvSpPr/>
          <p:nvPr/>
        </p:nvSpPr>
        <p:spPr>
          <a:xfrm>
            <a:off x="7419592" y="3836549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Ellipse 50"/>
          <p:cNvSpPr/>
          <p:nvPr/>
        </p:nvSpPr>
        <p:spPr>
          <a:xfrm>
            <a:off x="8015706" y="3837305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Ellipse 51"/>
          <p:cNvSpPr/>
          <p:nvPr/>
        </p:nvSpPr>
        <p:spPr>
          <a:xfrm>
            <a:off x="8007889" y="323351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Ellipse 55"/>
          <p:cNvSpPr/>
          <p:nvPr/>
        </p:nvSpPr>
        <p:spPr>
          <a:xfrm>
            <a:off x="8015706" y="2629103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493757" y="3913787"/>
            <a:ext cx="368626" cy="554373"/>
            <a:chOff x="2954216" y="4006423"/>
            <a:chExt cx="368626" cy="554373"/>
          </a:xfrm>
        </p:grpSpPr>
        <p:cxnSp>
          <p:nvCxnSpPr>
            <p:cNvPr id="16" name="Gerade Verbindung mit Pfeil 15"/>
            <p:cNvCxnSpPr/>
            <p:nvPr/>
          </p:nvCxnSpPr>
          <p:spPr>
            <a:xfrm flipV="1">
              <a:off x="3142924" y="400642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2954216" y="41914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4216" y="4191464"/>
                  <a:ext cx="36862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uppieren 61"/>
          <p:cNvGrpSpPr/>
          <p:nvPr/>
        </p:nvGrpSpPr>
        <p:grpSpPr>
          <a:xfrm>
            <a:off x="5751875" y="3026792"/>
            <a:ext cx="2337636" cy="1295467"/>
            <a:chOff x="5751875" y="3026792"/>
            <a:chExt cx="2337636" cy="1295467"/>
          </a:xfrm>
        </p:grpSpPr>
        <p:grpSp>
          <p:nvGrpSpPr>
            <p:cNvPr id="60" name="Gruppieren 59"/>
            <p:cNvGrpSpPr/>
            <p:nvPr/>
          </p:nvGrpSpPr>
          <p:grpSpPr>
            <a:xfrm>
              <a:off x="5751875" y="3026792"/>
              <a:ext cx="2337636" cy="886452"/>
              <a:chOff x="5751875" y="3026792"/>
              <a:chExt cx="2337636" cy="886452"/>
            </a:xfrm>
          </p:grpSpPr>
          <p:cxnSp>
            <p:nvCxnSpPr>
              <p:cNvPr id="9" name="Gerader Verbinder 8"/>
              <p:cNvCxnSpPr>
                <a:stCxn id="13" idx="6"/>
                <a:endCxn id="51" idx="2"/>
              </p:cNvCxnSpPr>
              <p:nvPr/>
            </p:nvCxnSpPr>
            <p:spPr>
              <a:xfrm flipV="1">
                <a:off x="5751875" y="3911110"/>
                <a:ext cx="2263831" cy="2134"/>
              </a:xfrm>
              <a:prstGeom prst="line">
                <a:avLst/>
              </a:prstGeom>
              <a:ln w="7620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stCxn id="51" idx="0"/>
              </p:cNvCxnSpPr>
              <p:nvPr/>
            </p:nvCxnSpPr>
            <p:spPr>
              <a:xfrm flipV="1">
                <a:off x="8089511" y="3026792"/>
                <a:ext cx="0" cy="810513"/>
              </a:xfrm>
              <a:prstGeom prst="line">
                <a:avLst/>
              </a:prstGeom>
              <a:ln w="7620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feld 60"/>
                <p:cNvSpPr txBox="1"/>
                <p:nvPr/>
              </p:nvSpPr>
              <p:spPr>
                <a:xfrm>
                  <a:off x="6980395" y="3952927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𝓟</m:t>
                        </m:r>
                      </m:oMath>
                    </m:oMathPara>
                  </a14:m>
                  <a:endParaRPr lang="en-GB" b="1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feld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395" y="3952927"/>
                  <a:ext cx="421910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uppieren 68"/>
          <p:cNvGrpSpPr/>
          <p:nvPr/>
        </p:nvGrpSpPr>
        <p:grpSpPr>
          <a:xfrm>
            <a:off x="5234812" y="2629103"/>
            <a:ext cx="452543" cy="1210336"/>
            <a:chOff x="5234812" y="2629103"/>
            <a:chExt cx="452543" cy="1210336"/>
          </a:xfrm>
        </p:grpSpPr>
        <p:cxnSp>
          <p:nvCxnSpPr>
            <p:cNvPr id="63" name="Gerader Verbinder 62"/>
            <p:cNvCxnSpPr>
              <a:stCxn id="13" idx="0"/>
              <a:endCxn id="36" idx="0"/>
            </p:cNvCxnSpPr>
            <p:nvPr/>
          </p:nvCxnSpPr>
          <p:spPr>
            <a:xfrm flipV="1">
              <a:off x="5678070" y="2629103"/>
              <a:ext cx="9285" cy="1210336"/>
            </a:xfrm>
            <a:prstGeom prst="line">
              <a:avLst/>
            </a:prstGeom>
            <a:ln w="762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/>
                <p:cNvSpPr txBox="1"/>
                <p:nvPr/>
              </p:nvSpPr>
              <p:spPr>
                <a:xfrm>
                  <a:off x="5234812" y="3024859"/>
                  <a:ext cx="401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𝓠</m:t>
                        </m:r>
                      </m:oMath>
                    </m:oMathPara>
                  </a14:m>
                  <a:endParaRPr lang="en-GB" b="1" dirty="0">
                    <a:solidFill>
                      <a:srgbClr val="2E75B6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feld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812" y="3024859"/>
                  <a:ext cx="40107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uppieren 69"/>
          <p:cNvGrpSpPr/>
          <p:nvPr/>
        </p:nvGrpSpPr>
        <p:grpSpPr>
          <a:xfrm>
            <a:off x="8089511" y="2629103"/>
            <a:ext cx="540778" cy="401812"/>
            <a:chOff x="5677184" y="2863638"/>
            <a:chExt cx="540778" cy="975804"/>
          </a:xfrm>
        </p:grpSpPr>
        <p:cxnSp>
          <p:nvCxnSpPr>
            <p:cNvPr id="71" name="Gerader Verbinder 70"/>
            <p:cNvCxnSpPr>
              <a:endCxn id="56" idx="0"/>
            </p:cNvCxnSpPr>
            <p:nvPr/>
          </p:nvCxnSpPr>
          <p:spPr>
            <a:xfrm flipH="1" flipV="1">
              <a:off x="5677184" y="2863638"/>
              <a:ext cx="887" cy="975804"/>
            </a:xfrm>
            <a:prstGeom prst="line">
              <a:avLst/>
            </a:prstGeom>
            <a:ln w="762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/>
                <p:cNvSpPr txBox="1"/>
                <p:nvPr/>
              </p:nvSpPr>
              <p:spPr>
                <a:xfrm>
                  <a:off x="5753640" y="2873566"/>
                  <a:ext cx="464322" cy="8969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𝓡</m:t>
                        </m:r>
                      </m:oMath>
                    </m:oMathPara>
                  </a14:m>
                  <a:endParaRPr lang="en-GB" b="1" dirty="0">
                    <a:solidFill>
                      <a:srgbClr val="2E75B6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feld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3640" y="2873566"/>
                  <a:ext cx="464322" cy="89692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/>
              <p:cNvSpPr txBox="1"/>
              <p:nvPr/>
            </p:nvSpPr>
            <p:spPr>
              <a:xfrm>
                <a:off x="1560995" y="4322259"/>
                <a:ext cx="28823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                         =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6" name="Textfeld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995" y="4322259"/>
                <a:ext cx="2882392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/>
              <p:cNvSpPr txBox="1"/>
              <p:nvPr/>
            </p:nvSpPr>
            <p:spPr>
              <a:xfrm>
                <a:off x="1560995" y="4783924"/>
                <a:ext cx="29079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7" name="Textfeld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995" y="4783924"/>
                <a:ext cx="2907911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Geschweifte Klammer rechts 77"/>
          <p:cNvSpPr/>
          <p:nvPr/>
        </p:nvSpPr>
        <p:spPr>
          <a:xfrm flipV="1">
            <a:off x="5149274" y="4322259"/>
            <a:ext cx="237067" cy="923328"/>
          </a:xfrm>
          <a:prstGeom prst="rightBrace">
            <a:avLst>
              <a:gd name="adj1" fmla="val 71124"/>
              <a:gd name="adj2" fmla="val 7693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5471507" y="4320351"/>
                <a:ext cx="2251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507" y="4320351"/>
                <a:ext cx="2251770" cy="461665"/>
              </a:xfrm>
              <a:prstGeom prst="rect">
                <a:avLst/>
              </a:prstGeom>
              <a:blipFill rotWithShape="0"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uppieren 84"/>
          <p:cNvGrpSpPr/>
          <p:nvPr/>
        </p:nvGrpSpPr>
        <p:grpSpPr>
          <a:xfrm>
            <a:off x="6213171" y="3236224"/>
            <a:ext cx="1950145" cy="748691"/>
            <a:chOff x="6213171" y="3236224"/>
            <a:chExt cx="1950145" cy="748691"/>
          </a:xfrm>
        </p:grpSpPr>
        <p:sp>
          <p:nvSpPr>
            <p:cNvPr id="80" name="Ellipse 79"/>
            <p:cNvSpPr/>
            <p:nvPr/>
          </p:nvSpPr>
          <p:spPr>
            <a:xfrm>
              <a:off x="6213171" y="38306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Ellipse 80"/>
            <p:cNvSpPr/>
            <p:nvPr/>
          </p:nvSpPr>
          <p:spPr>
            <a:xfrm>
              <a:off x="6821548" y="383730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Ellipse 81"/>
            <p:cNvSpPr/>
            <p:nvPr/>
          </p:nvSpPr>
          <p:spPr>
            <a:xfrm>
              <a:off x="7421773" y="38365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Ellipse 82"/>
            <p:cNvSpPr/>
            <p:nvPr/>
          </p:nvSpPr>
          <p:spPr>
            <a:xfrm>
              <a:off x="8015706" y="383730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Ellipse 83"/>
            <p:cNvSpPr/>
            <p:nvPr/>
          </p:nvSpPr>
          <p:spPr>
            <a:xfrm>
              <a:off x="8005422" y="3236224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hteck 86"/>
              <p:cNvSpPr/>
              <p:nvPr/>
            </p:nvSpPr>
            <p:spPr>
              <a:xfrm>
                <a:off x="696835" y="3725658"/>
                <a:ext cx="29249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dirty="0" smtClean="0">
                    <a:solidFill>
                      <a:prstClr val="black"/>
                    </a:solidFill>
                  </a:rPr>
                  <a:t>ALG finishes at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7" name="Rechteck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5" y="3725658"/>
                <a:ext cx="2924968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4167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hteck 88"/>
              <p:cNvSpPr/>
              <p:nvPr/>
            </p:nvSpPr>
            <p:spPr>
              <a:xfrm>
                <a:off x="4300783" y="4307594"/>
                <a:ext cx="9667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9" name="Rechteck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783" y="4307594"/>
                <a:ext cx="966739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hteck 90"/>
              <p:cNvSpPr/>
              <p:nvPr/>
            </p:nvSpPr>
            <p:spPr>
              <a:xfrm>
                <a:off x="4300202" y="4782888"/>
                <a:ext cx="9667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1" name="Rechteck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202" y="4782888"/>
                <a:ext cx="966739" cy="46166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/>
              <p:cNvSpPr/>
              <p:nvPr/>
            </p:nvSpPr>
            <p:spPr>
              <a:xfrm>
                <a:off x="7597527" y="4320351"/>
                <a:ext cx="7398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3" name="Rechteck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527" y="4320351"/>
                <a:ext cx="739818" cy="46166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3463564" y="3723367"/>
                <a:ext cx="1066831" cy="597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8−</m:t>
                      </m:r>
                      <m:box>
                        <m:box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GB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564" y="3723367"/>
                <a:ext cx="1066831" cy="59785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uppieren 107"/>
          <p:cNvGrpSpPr/>
          <p:nvPr/>
        </p:nvGrpSpPr>
        <p:grpSpPr>
          <a:xfrm>
            <a:off x="5674783" y="1044998"/>
            <a:ext cx="2406911" cy="1584105"/>
            <a:chOff x="5674783" y="1044998"/>
            <a:chExt cx="2406911" cy="1584105"/>
          </a:xfrm>
        </p:grpSpPr>
        <p:grpSp>
          <p:nvGrpSpPr>
            <p:cNvPr id="106" name="Gruppieren 105"/>
            <p:cNvGrpSpPr/>
            <p:nvPr/>
          </p:nvGrpSpPr>
          <p:grpSpPr>
            <a:xfrm>
              <a:off x="5674783" y="1501470"/>
              <a:ext cx="2406911" cy="1127633"/>
              <a:chOff x="5674783" y="1501470"/>
              <a:chExt cx="2406911" cy="1127633"/>
            </a:xfrm>
          </p:grpSpPr>
          <p:cxnSp>
            <p:nvCxnSpPr>
              <p:cNvPr id="97" name="Gerader Verbinder 96"/>
              <p:cNvCxnSpPr>
                <a:stCxn id="36" idx="0"/>
                <a:endCxn id="21" idx="4"/>
              </p:cNvCxnSpPr>
              <p:nvPr/>
            </p:nvCxnSpPr>
            <p:spPr>
              <a:xfrm flipH="1" flipV="1">
                <a:off x="5674783" y="1575275"/>
                <a:ext cx="12572" cy="1053828"/>
              </a:xfrm>
              <a:prstGeom prst="line">
                <a:avLst/>
              </a:prstGeom>
              <a:ln w="762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r Verbinder 99"/>
              <p:cNvCxnSpPr>
                <a:stCxn id="20" idx="2"/>
                <a:endCxn id="21" idx="6"/>
              </p:cNvCxnSpPr>
              <p:nvPr/>
            </p:nvCxnSpPr>
            <p:spPr>
              <a:xfrm flipH="1">
                <a:off x="5748588" y="1501470"/>
                <a:ext cx="2259301" cy="0"/>
              </a:xfrm>
              <a:prstGeom prst="line">
                <a:avLst/>
              </a:prstGeom>
              <a:ln w="762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r Verbinder 102"/>
              <p:cNvCxnSpPr>
                <a:endCxn id="20" idx="4"/>
              </p:cNvCxnSpPr>
              <p:nvPr/>
            </p:nvCxnSpPr>
            <p:spPr>
              <a:xfrm flipV="1">
                <a:off x="8081694" y="1575275"/>
                <a:ext cx="0" cy="1053828"/>
              </a:xfrm>
              <a:prstGeom prst="line">
                <a:avLst/>
              </a:prstGeom>
              <a:ln w="762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feld 106"/>
                <p:cNvSpPr txBox="1"/>
                <p:nvPr/>
              </p:nvSpPr>
              <p:spPr>
                <a:xfrm>
                  <a:off x="7387309" y="1044998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  <m:t>𝓤</m:t>
                        </m:r>
                      </m:oMath>
                    </m:oMathPara>
                  </a14:m>
                  <a:endParaRPr lang="en-GB" b="1" dirty="0">
                    <a:solidFill>
                      <a:srgbClr val="6600CC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feld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7309" y="1044998"/>
                  <a:ext cx="428322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feld 110"/>
              <p:cNvSpPr txBox="1"/>
              <p:nvPr/>
            </p:nvSpPr>
            <p:spPr>
              <a:xfrm>
                <a:off x="6603862" y="4787114"/>
                <a:ext cx="11095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 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𝒰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1" name="Textfeld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862" y="4787114"/>
                <a:ext cx="1109535" cy="461665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hteck 112"/>
              <p:cNvSpPr/>
              <p:nvPr/>
            </p:nvSpPr>
            <p:spPr>
              <a:xfrm>
                <a:off x="7595478" y="4789861"/>
                <a:ext cx="7398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3" name="Rechteck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478" y="4789861"/>
                <a:ext cx="739818" cy="461665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/>
              <p:cNvSpPr txBox="1"/>
              <p:nvPr/>
            </p:nvSpPr>
            <p:spPr>
              <a:xfrm>
                <a:off x="963100" y="4342506"/>
                <a:ext cx="4530657" cy="958789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≥2+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+2⋅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box>
                            <m:boxPr>
                              <m:ctrlP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de-DE" sz="2400" b="0" i="1" smtClean="0">
                                      <a:solidFill>
                                        <a:srgbClr val="66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400" b="0" i="1" smtClean="0">
                                      <a:solidFill>
                                        <a:srgbClr val="6600CC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2400" b="0" i="1" smtClean="0">
                                      <a:solidFill>
                                        <a:srgbClr val="66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≥2+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+4−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box>
                        <m:boxPr>
                          <m:ctrlP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4" name="Textfeld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00" y="4342506"/>
                <a:ext cx="4530657" cy="958789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 w="762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Geschweifte Klammer rechts 114"/>
          <p:cNvSpPr/>
          <p:nvPr/>
        </p:nvSpPr>
        <p:spPr>
          <a:xfrm flipH="1" flipV="1">
            <a:off x="876567" y="4468159"/>
            <a:ext cx="181766" cy="776394"/>
          </a:xfrm>
          <a:prstGeom prst="rightBrace">
            <a:avLst>
              <a:gd name="adj1" fmla="val 71124"/>
              <a:gd name="adj2" fmla="val 4759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6" name="Rechteck 115"/>
          <p:cNvSpPr/>
          <p:nvPr/>
        </p:nvSpPr>
        <p:spPr>
          <a:xfrm>
            <a:off x="220133" y="4423155"/>
            <a:ext cx="8630945" cy="892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feld 116"/>
              <p:cNvSpPr txBox="1"/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H-OLTSP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117" name="Textfeld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blipFill rotWithShape="0">
                <a:blip r:embed="rId26"/>
                <a:stretch>
                  <a:fillRect l="-1400" t="-11628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/>
              <p:cNvSpPr txBox="1"/>
              <p:nvPr/>
            </p:nvSpPr>
            <p:spPr>
              <a:xfrm>
                <a:off x="4992969" y="6333138"/>
                <a:ext cx="97616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≥1,5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92" name="Textfeld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969" y="6333138"/>
                <a:ext cx="976165" cy="369332"/>
              </a:xfrm>
              <a:prstGeom prst="rect">
                <a:avLst/>
              </a:prstGeom>
              <a:blipFill rotWithShape="0"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uppieren 93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96" name="Rechteck 95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feld 97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98" name="Textfeld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22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3.05556E-6 -0.20231 L 3.05556E-6 -0.01574 L 0.0092 -0.00324 L 0.11076 -0.0037 " pathEditMode="relative" rAng="0" ptsTypes="AAAAA">
                                      <p:cBhvr>
                                        <p:cTn id="38" dur="2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-1011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76 -0.0037 L 0.26146 -0.0037 C 0.26146 -0.05926 0.26232 -0.17546 0.26232 -0.23032 C 0.26232 -0.21852 0.26337 -0.15602 0.26337 -0.13217 " pathEditMode="relative" rAng="0" ptsTypes="AAAA">
                                      <p:cBhvr>
                                        <p:cTn id="60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22" y="-1134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36" grpId="0" animBg="1"/>
      <p:bldP spid="37" grpId="0" animBg="1"/>
      <p:bldP spid="38" grpId="0"/>
      <p:bldP spid="39" grpId="0"/>
      <p:bldP spid="40" grpId="0" animBg="1"/>
      <p:bldP spid="42" grpId="0"/>
      <p:bldP spid="48" grpId="0" animBg="1"/>
      <p:bldP spid="49" grpId="0" animBg="1"/>
      <p:bldP spid="50" grpId="0" animBg="1"/>
      <p:bldP spid="51" grpId="0" animBg="1"/>
      <p:bldP spid="52" grpId="0" animBg="1"/>
      <p:bldP spid="56" grpId="0" animBg="1"/>
      <p:bldP spid="76" grpId="0"/>
      <p:bldP spid="77" grpId="0"/>
      <p:bldP spid="78" grpId="0" animBg="1"/>
      <p:bldP spid="79" grpId="0"/>
      <p:bldP spid="87" grpId="0"/>
      <p:bldP spid="89" grpId="0"/>
      <p:bldP spid="91" grpId="0"/>
      <p:bldP spid="93" grpId="0"/>
      <p:bldP spid="95" grpId="0"/>
      <p:bldP spid="111" grpId="0"/>
      <p:bldP spid="113" grpId="0"/>
      <p:bldP spid="114" grpId="0" animBg="1"/>
      <p:bldP spid="115" grpId="0" animBg="1"/>
      <p:bldP spid="116" grpId="0" animBg="1"/>
      <p:bldP spid="117" grpId="0" animBg="1"/>
      <p:bldP spid="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better algorithm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/>
          <p:cNvSpPr txBox="1"/>
          <p:nvPr/>
        </p:nvSpPr>
        <p:spPr>
          <a:xfrm>
            <a:off x="317599" y="3962104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Plan At Home (PAH)</a:t>
            </a:r>
            <a:endParaRPr lang="en-GB" sz="3200" dirty="0"/>
          </a:p>
        </p:txBody>
      </p:sp>
      <p:sp>
        <p:nvSpPr>
          <p:cNvPr id="21" name="Freihandform 20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uppieren 29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6" name="Ellipse 5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 Verbindung mit Pfeil 11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uppieren 30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8" name="Ellipse 7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Gerade Verbindung mit Pfeil 12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feld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uppieren 32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0" name="Ellipse 9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" name="Textfeld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Gerade Verbindung mit Pfeil 13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uppieren 31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23" name="Ellipse 22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Freihandform 24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uppieren 33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26" name="Ellipse 25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</a:t>
                </a: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407" t="-10526" r="-2240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pieren 37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39" name="Rechteck 38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581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" grpId="0"/>
      <p:bldP spid="21" grpId="0" animBg="1"/>
      <p:bldP spid="25" grpId="0" animBg="1"/>
      <p:bldP spid="35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ihandform 31"/>
          <p:cNvSpPr/>
          <p:nvPr/>
        </p:nvSpPr>
        <p:spPr>
          <a:xfrm>
            <a:off x="5973281" y="1345529"/>
            <a:ext cx="2794032" cy="1277643"/>
          </a:xfrm>
          <a:custGeom>
            <a:avLst/>
            <a:gdLst>
              <a:gd name="connsiteX0" fmla="*/ 0 w 2794032"/>
              <a:gd name="connsiteY0" fmla="*/ 913890 h 1277643"/>
              <a:gd name="connsiteX1" fmla="*/ 308113 w 2794032"/>
              <a:gd name="connsiteY1" fmla="*/ 1162368 h 1277643"/>
              <a:gd name="connsiteX2" fmla="*/ 844826 w 2794032"/>
              <a:gd name="connsiteY2" fmla="*/ 1192185 h 1277643"/>
              <a:gd name="connsiteX3" fmla="*/ 1470991 w 2794032"/>
              <a:gd name="connsiteY3" fmla="*/ 1271698 h 1277643"/>
              <a:gd name="connsiteX4" fmla="*/ 1798982 w 2794032"/>
              <a:gd name="connsiteY4" fmla="*/ 1013281 h 1277643"/>
              <a:gd name="connsiteX5" fmla="*/ 2385391 w 2794032"/>
              <a:gd name="connsiteY5" fmla="*/ 903951 h 1277643"/>
              <a:gd name="connsiteX6" fmla="*/ 2763078 w 2794032"/>
              <a:gd name="connsiteY6" fmla="*/ 635594 h 1277643"/>
              <a:gd name="connsiteX7" fmla="*/ 2723322 w 2794032"/>
              <a:gd name="connsiteY7" fmla="*/ 377177 h 1277643"/>
              <a:gd name="connsiteX8" fmla="*/ 2335696 w 2794032"/>
              <a:gd name="connsiteY8" fmla="*/ 168455 h 1277643"/>
              <a:gd name="connsiteX9" fmla="*/ 1580322 w 2794032"/>
              <a:gd name="connsiteY9" fmla="*/ 29307 h 1277643"/>
              <a:gd name="connsiteX10" fmla="*/ 9939 w 2794032"/>
              <a:gd name="connsiteY10" fmla="*/ 764803 h 127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94032" h="1277643">
                <a:moveTo>
                  <a:pt x="0" y="913890"/>
                </a:moveTo>
                <a:cubicBezTo>
                  <a:pt x="83654" y="1014937"/>
                  <a:pt x="167309" y="1115985"/>
                  <a:pt x="308113" y="1162368"/>
                </a:cubicBezTo>
                <a:cubicBezTo>
                  <a:pt x="448917" y="1208751"/>
                  <a:pt x="651013" y="1173963"/>
                  <a:pt x="844826" y="1192185"/>
                </a:cubicBezTo>
                <a:cubicBezTo>
                  <a:pt x="1038639" y="1210407"/>
                  <a:pt x="1311965" y="1301515"/>
                  <a:pt x="1470991" y="1271698"/>
                </a:cubicBezTo>
                <a:cubicBezTo>
                  <a:pt x="1630017" y="1241881"/>
                  <a:pt x="1646582" y="1074572"/>
                  <a:pt x="1798982" y="1013281"/>
                </a:cubicBezTo>
                <a:cubicBezTo>
                  <a:pt x="1951382" y="951990"/>
                  <a:pt x="2224708" y="966899"/>
                  <a:pt x="2385391" y="903951"/>
                </a:cubicBezTo>
                <a:cubicBezTo>
                  <a:pt x="2546074" y="841003"/>
                  <a:pt x="2706756" y="723390"/>
                  <a:pt x="2763078" y="635594"/>
                </a:cubicBezTo>
                <a:cubicBezTo>
                  <a:pt x="2819400" y="547798"/>
                  <a:pt x="2794552" y="455033"/>
                  <a:pt x="2723322" y="377177"/>
                </a:cubicBezTo>
                <a:cubicBezTo>
                  <a:pt x="2652092" y="299321"/>
                  <a:pt x="2526196" y="226433"/>
                  <a:pt x="2335696" y="168455"/>
                </a:cubicBezTo>
                <a:cubicBezTo>
                  <a:pt x="2145196" y="110477"/>
                  <a:pt x="1967948" y="-70084"/>
                  <a:pt x="1580322" y="29307"/>
                </a:cubicBezTo>
                <a:cubicBezTo>
                  <a:pt x="1192696" y="128698"/>
                  <a:pt x="601317" y="446750"/>
                  <a:pt x="9939" y="764803"/>
                </a:cubicBezTo>
              </a:path>
            </a:pathLst>
          </a:custGeom>
          <a:noFill/>
          <a:ln w="19050">
            <a:solidFill>
              <a:srgbClr val="0066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28" t="-11842" r="-68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317599" y="1677972"/>
                <a:ext cx="5198346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984885"/>
              </a:xfrm>
              <a:prstGeom prst="rect">
                <a:avLst/>
              </a:prstGeom>
              <a:blipFill rotWithShape="0">
                <a:blip r:embed="rId4"/>
                <a:stretch>
                  <a:fillRect l="-469" t="-4938" b="-117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uppieren 41"/>
          <p:cNvGrpSpPr/>
          <p:nvPr/>
        </p:nvGrpSpPr>
        <p:grpSpPr>
          <a:xfrm>
            <a:off x="5789289" y="1770308"/>
            <a:ext cx="1738819" cy="710090"/>
            <a:chOff x="5826996" y="1628906"/>
            <a:chExt cx="1738819" cy="710090"/>
          </a:xfrm>
        </p:grpSpPr>
        <p:sp>
          <p:nvSpPr>
            <p:cNvPr id="43" name="Ellipse 42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Textfeld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Gerade Verbindung mit Pfeil 44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feld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uppieren 46"/>
          <p:cNvGrpSpPr/>
          <p:nvPr/>
        </p:nvGrpSpPr>
        <p:grpSpPr>
          <a:xfrm>
            <a:off x="8272518" y="1772997"/>
            <a:ext cx="367986" cy="483064"/>
            <a:chOff x="8310225" y="1631595"/>
            <a:chExt cx="367986" cy="483064"/>
          </a:xfrm>
        </p:grpSpPr>
        <p:sp>
          <p:nvSpPr>
            <p:cNvPr id="48" name="Ellipse 47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feld 48"/>
                <p:cNvSpPr txBox="1"/>
                <p:nvPr/>
              </p:nvSpPr>
              <p:spPr>
                <a:xfrm>
                  <a:off x="8310225" y="163159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feld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r="-1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Freihandform 49"/>
          <p:cNvSpPr/>
          <p:nvPr/>
        </p:nvSpPr>
        <p:spPr>
          <a:xfrm>
            <a:off x="6051944" y="2008932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Gerader Verbinder 50"/>
          <p:cNvCxnSpPr/>
          <p:nvPr/>
        </p:nvCxnSpPr>
        <p:spPr>
          <a:xfrm>
            <a:off x="317599" y="2796570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1749065" y="3074542"/>
                <a:ext cx="146149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  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5" y="3074542"/>
                <a:ext cx="1461495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1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 54"/>
              <p:cNvSpPr/>
              <p:nvPr/>
            </p:nvSpPr>
            <p:spPr>
              <a:xfrm>
                <a:off x="3210559" y="3064916"/>
                <a:ext cx="24282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Rechteck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59" y="3064916"/>
                <a:ext cx="2428241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754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/>
              <p:cNvSpPr/>
              <p:nvPr/>
            </p:nvSpPr>
            <p:spPr>
              <a:xfrm>
                <a:off x="1694736" y="3867673"/>
                <a:ext cx="4844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hteck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736" y="3867673"/>
                <a:ext cx="484427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hteck 56"/>
              <p:cNvSpPr/>
              <p:nvPr/>
            </p:nvSpPr>
            <p:spPr>
              <a:xfrm>
                <a:off x="4716460" y="3861561"/>
                <a:ext cx="1072829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Rechteck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460" y="3861561"/>
                <a:ext cx="1072829" cy="5091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2346230" y="3861561"/>
                <a:ext cx="2467069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230" y="3861561"/>
                <a:ext cx="2467069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schweifte Klammer rechts 6"/>
          <p:cNvSpPr/>
          <p:nvPr/>
        </p:nvSpPr>
        <p:spPr>
          <a:xfrm rot="5400000">
            <a:off x="3126105" y="2658945"/>
            <a:ext cx="273050" cy="1920239"/>
          </a:xfrm>
          <a:prstGeom prst="rightBrace">
            <a:avLst>
              <a:gd name="adj1" fmla="val 71124"/>
              <a:gd name="adj2" fmla="val 6686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hteck 72"/>
              <p:cNvSpPr/>
              <p:nvPr/>
            </p:nvSpPr>
            <p:spPr>
              <a:xfrm>
                <a:off x="5789289" y="3856875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Rechteck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289" y="3856875"/>
                <a:ext cx="1849096" cy="5091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Grafik 7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33" y="3885957"/>
            <a:ext cx="386134" cy="398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/>
              <p:cNvSpPr/>
              <p:nvPr/>
            </p:nvSpPr>
            <p:spPr>
              <a:xfrm>
                <a:off x="3210559" y="3074541"/>
                <a:ext cx="115405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5" name="Rechteck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59" y="3074541"/>
                <a:ext cx="1154051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1587" t="-3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/>
          <p:cNvCxnSpPr/>
          <p:nvPr/>
        </p:nvCxnSpPr>
        <p:spPr>
          <a:xfrm flipH="1">
            <a:off x="3318933" y="4284033"/>
            <a:ext cx="2963335" cy="4911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4364610" y="3079227"/>
                <a:ext cx="12360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 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610" y="3079227"/>
                <a:ext cx="1236043" cy="461665"/>
              </a:xfrm>
              <a:prstGeom prst="rect">
                <a:avLst/>
              </a:prstGeom>
              <a:blipFill rotWithShape="0"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8220593" y="1172131"/>
                <a:ext cx="4763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593" y="1172131"/>
                <a:ext cx="476349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/>
              <p:cNvSpPr/>
              <p:nvPr/>
            </p:nvSpPr>
            <p:spPr>
              <a:xfrm>
                <a:off x="1733608" y="3084168"/>
                <a:ext cx="33255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Rechteck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608" y="3084168"/>
                <a:ext cx="332557" cy="461665"/>
              </a:xfrm>
              <a:prstGeom prst="rect">
                <a:avLst/>
              </a:prstGeom>
              <a:blipFill rotWithShape="0">
                <a:blip r:embed="rId19"/>
                <a:stretch>
                  <a:fillRect l="-3636" r="-2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pieren 32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34" name="Rechteck 33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5043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3" grpId="0"/>
      <p:bldP spid="54" grpId="0"/>
      <p:bldP spid="55" grpId="0"/>
      <p:bldP spid="56" grpId="0"/>
      <p:bldP spid="57" grpId="0"/>
      <p:bldP spid="6" grpId="0"/>
      <p:bldP spid="7" grpId="0" animBg="1"/>
      <p:bldP spid="73" grpId="0"/>
      <p:bldP spid="75" grpId="0" animBg="1"/>
      <p:bldP spid="8" grpId="0"/>
      <p:bldP spid="9" grpId="0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531427" y="1669328"/>
            <a:ext cx="1792244" cy="1054098"/>
          </a:xfrm>
          <a:custGeom>
            <a:avLst/>
            <a:gdLst>
              <a:gd name="connsiteX0" fmla="*/ 700408 w 1792244"/>
              <a:gd name="connsiteY0" fmla="*/ 1044055 h 1054098"/>
              <a:gd name="connsiteX1" fmla="*/ 143816 w 1792244"/>
              <a:gd name="connsiteY1" fmla="*/ 1034115 h 1054098"/>
              <a:gd name="connsiteX2" fmla="*/ 4669 w 1792244"/>
              <a:gd name="connsiteY2" fmla="*/ 885029 h 1054098"/>
              <a:gd name="connsiteX3" fmla="*/ 263086 w 1792244"/>
              <a:gd name="connsiteY3" fmla="*/ 735942 h 1054098"/>
              <a:gd name="connsiteX4" fmla="*/ 342599 w 1792244"/>
              <a:gd name="connsiteY4" fmla="*/ 308559 h 1054098"/>
              <a:gd name="connsiteX5" fmla="*/ 730225 w 1792244"/>
              <a:gd name="connsiteY5" fmla="*/ 446 h 1054098"/>
              <a:gd name="connsiteX6" fmla="*/ 1724138 w 1792244"/>
              <a:gd name="connsiteY6" fmla="*/ 258863 h 1054098"/>
              <a:gd name="connsiteX7" fmla="*/ 1594930 w 1792244"/>
              <a:gd name="connsiteY7" fmla="*/ 954602 h 1054098"/>
              <a:gd name="connsiteX8" fmla="*/ 700408 w 1792244"/>
              <a:gd name="connsiteY8" fmla="*/ 1044055 h 105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2244" h="1054098">
                <a:moveTo>
                  <a:pt x="700408" y="1044055"/>
                </a:moveTo>
                <a:cubicBezTo>
                  <a:pt x="458556" y="1057307"/>
                  <a:pt x="259773" y="1060619"/>
                  <a:pt x="143816" y="1034115"/>
                </a:cubicBezTo>
                <a:cubicBezTo>
                  <a:pt x="27859" y="1007611"/>
                  <a:pt x="-15209" y="934724"/>
                  <a:pt x="4669" y="885029"/>
                </a:cubicBezTo>
                <a:cubicBezTo>
                  <a:pt x="24547" y="835334"/>
                  <a:pt x="206764" y="832020"/>
                  <a:pt x="263086" y="735942"/>
                </a:cubicBezTo>
                <a:cubicBezTo>
                  <a:pt x="319408" y="639864"/>
                  <a:pt x="264743" y="431142"/>
                  <a:pt x="342599" y="308559"/>
                </a:cubicBezTo>
                <a:cubicBezTo>
                  <a:pt x="420455" y="185976"/>
                  <a:pt x="499968" y="8729"/>
                  <a:pt x="730225" y="446"/>
                </a:cubicBezTo>
                <a:cubicBezTo>
                  <a:pt x="960482" y="-7837"/>
                  <a:pt x="1580021" y="99837"/>
                  <a:pt x="1724138" y="258863"/>
                </a:cubicBezTo>
                <a:cubicBezTo>
                  <a:pt x="1868256" y="417889"/>
                  <a:pt x="1763895" y="823737"/>
                  <a:pt x="1594930" y="954602"/>
                </a:cubicBezTo>
                <a:cubicBezTo>
                  <a:pt x="1425965" y="1085467"/>
                  <a:pt x="942260" y="1030803"/>
                  <a:pt x="700408" y="1044055"/>
                </a:cubicBezTo>
                <a:close/>
              </a:path>
            </a:pathLst>
          </a:cu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28" t="-11842" r="-68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317599" y="1677972"/>
                <a:ext cx="4772717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 startAt="2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: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ignore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…</a:t>
                </a:r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4772717" cy="984885"/>
              </a:xfrm>
              <a:prstGeom prst="rect">
                <a:avLst/>
              </a:prstGeom>
              <a:blipFill rotWithShape="0">
                <a:blip r:embed="rId4"/>
                <a:stretch>
                  <a:fillRect l="-511" t="-4938" r="-2043" b="-12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6494043" y="1863834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043" y="1863834"/>
                <a:ext cx="791883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5500988" y="184294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988" y="1842945"/>
                <a:ext cx="36798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pieren 32"/>
          <p:cNvGrpSpPr/>
          <p:nvPr/>
        </p:nvGrpSpPr>
        <p:grpSpPr>
          <a:xfrm>
            <a:off x="6707199" y="1844685"/>
            <a:ext cx="367986" cy="490428"/>
            <a:chOff x="6556370" y="2343582"/>
            <a:chExt cx="367986" cy="490428"/>
          </a:xfrm>
        </p:grpSpPr>
        <p:sp>
          <p:nvSpPr>
            <p:cNvPr id="34" name="Ellipse 33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/>
                <p:cNvSpPr txBox="1"/>
                <p:nvPr/>
              </p:nvSpPr>
              <p:spPr>
                <a:xfrm>
                  <a:off x="6556370" y="234358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feld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r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5247619" y="2403426"/>
                <a:ext cx="333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619" y="2403426"/>
                <a:ext cx="33304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ieren 6"/>
          <p:cNvGrpSpPr/>
          <p:nvPr/>
        </p:nvGrpSpPr>
        <p:grpSpPr>
          <a:xfrm>
            <a:off x="5705060" y="1413519"/>
            <a:ext cx="2794033" cy="1277645"/>
            <a:chOff x="5705060" y="1413519"/>
            <a:chExt cx="2794033" cy="1277645"/>
          </a:xfrm>
        </p:grpSpPr>
        <p:sp>
          <p:nvSpPr>
            <p:cNvPr id="6" name="Freihandform 5"/>
            <p:cNvSpPr/>
            <p:nvPr/>
          </p:nvSpPr>
          <p:spPr>
            <a:xfrm>
              <a:off x="5705061" y="1413519"/>
              <a:ext cx="2794032" cy="1277643"/>
            </a:xfrm>
            <a:custGeom>
              <a:avLst/>
              <a:gdLst>
                <a:gd name="connsiteX0" fmla="*/ 0 w 2794032"/>
                <a:gd name="connsiteY0" fmla="*/ 913890 h 1277643"/>
                <a:gd name="connsiteX1" fmla="*/ 308113 w 2794032"/>
                <a:gd name="connsiteY1" fmla="*/ 1162368 h 1277643"/>
                <a:gd name="connsiteX2" fmla="*/ 844826 w 2794032"/>
                <a:gd name="connsiteY2" fmla="*/ 1192185 h 1277643"/>
                <a:gd name="connsiteX3" fmla="*/ 1470991 w 2794032"/>
                <a:gd name="connsiteY3" fmla="*/ 1271698 h 1277643"/>
                <a:gd name="connsiteX4" fmla="*/ 1798982 w 2794032"/>
                <a:gd name="connsiteY4" fmla="*/ 1013281 h 1277643"/>
                <a:gd name="connsiteX5" fmla="*/ 2385391 w 2794032"/>
                <a:gd name="connsiteY5" fmla="*/ 903951 h 1277643"/>
                <a:gd name="connsiteX6" fmla="*/ 2763078 w 2794032"/>
                <a:gd name="connsiteY6" fmla="*/ 635594 h 1277643"/>
                <a:gd name="connsiteX7" fmla="*/ 2723322 w 2794032"/>
                <a:gd name="connsiteY7" fmla="*/ 377177 h 1277643"/>
                <a:gd name="connsiteX8" fmla="*/ 2335696 w 2794032"/>
                <a:gd name="connsiteY8" fmla="*/ 168455 h 1277643"/>
                <a:gd name="connsiteX9" fmla="*/ 1580322 w 2794032"/>
                <a:gd name="connsiteY9" fmla="*/ 29307 h 1277643"/>
                <a:gd name="connsiteX10" fmla="*/ 9939 w 2794032"/>
                <a:gd name="connsiteY10" fmla="*/ 764803 h 127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4032" h="1277643">
                  <a:moveTo>
                    <a:pt x="0" y="913890"/>
                  </a:moveTo>
                  <a:cubicBezTo>
                    <a:pt x="83654" y="1014937"/>
                    <a:pt x="167309" y="1115985"/>
                    <a:pt x="308113" y="1162368"/>
                  </a:cubicBezTo>
                  <a:cubicBezTo>
                    <a:pt x="448917" y="1208751"/>
                    <a:pt x="651013" y="1173963"/>
                    <a:pt x="844826" y="1192185"/>
                  </a:cubicBezTo>
                  <a:cubicBezTo>
                    <a:pt x="1038639" y="1210407"/>
                    <a:pt x="1311965" y="1301515"/>
                    <a:pt x="1470991" y="1271698"/>
                  </a:cubicBezTo>
                  <a:cubicBezTo>
                    <a:pt x="1630017" y="1241881"/>
                    <a:pt x="1646582" y="1074572"/>
                    <a:pt x="1798982" y="1013281"/>
                  </a:cubicBezTo>
                  <a:cubicBezTo>
                    <a:pt x="1951382" y="951990"/>
                    <a:pt x="2224708" y="966899"/>
                    <a:pt x="2385391" y="903951"/>
                  </a:cubicBezTo>
                  <a:cubicBezTo>
                    <a:pt x="2546074" y="841003"/>
                    <a:pt x="2706756" y="723390"/>
                    <a:pt x="2763078" y="635594"/>
                  </a:cubicBezTo>
                  <a:cubicBezTo>
                    <a:pt x="2819400" y="547798"/>
                    <a:pt x="2794552" y="455033"/>
                    <a:pt x="2723322" y="377177"/>
                  </a:cubicBezTo>
                  <a:cubicBezTo>
                    <a:pt x="2652092" y="299321"/>
                    <a:pt x="2526196" y="226433"/>
                    <a:pt x="2335696" y="168455"/>
                  </a:cubicBezTo>
                  <a:cubicBezTo>
                    <a:pt x="2145196" y="110477"/>
                    <a:pt x="1967948" y="-70084"/>
                    <a:pt x="1580322" y="29307"/>
                  </a:cubicBezTo>
                  <a:cubicBezTo>
                    <a:pt x="1192696" y="128698"/>
                    <a:pt x="601317" y="446750"/>
                    <a:pt x="9939" y="764803"/>
                  </a:cubicBezTo>
                </a:path>
              </a:pathLst>
            </a:custGeom>
            <a:noFill/>
            <a:ln w="19050">
              <a:solidFill>
                <a:srgbClr val="0066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5705060" y="2317472"/>
              <a:ext cx="2385391" cy="373692"/>
            </a:xfrm>
            <a:custGeom>
              <a:avLst/>
              <a:gdLst>
                <a:gd name="connsiteX0" fmla="*/ 0 w 2794032"/>
                <a:gd name="connsiteY0" fmla="*/ 913890 h 1277643"/>
                <a:gd name="connsiteX1" fmla="*/ 308113 w 2794032"/>
                <a:gd name="connsiteY1" fmla="*/ 1162368 h 1277643"/>
                <a:gd name="connsiteX2" fmla="*/ 844826 w 2794032"/>
                <a:gd name="connsiteY2" fmla="*/ 1192185 h 1277643"/>
                <a:gd name="connsiteX3" fmla="*/ 1470991 w 2794032"/>
                <a:gd name="connsiteY3" fmla="*/ 1271698 h 1277643"/>
                <a:gd name="connsiteX4" fmla="*/ 1798982 w 2794032"/>
                <a:gd name="connsiteY4" fmla="*/ 1013281 h 1277643"/>
                <a:gd name="connsiteX5" fmla="*/ 2385391 w 2794032"/>
                <a:gd name="connsiteY5" fmla="*/ 903951 h 1277643"/>
                <a:gd name="connsiteX6" fmla="*/ 2763078 w 2794032"/>
                <a:gd name="connsiteY6" fmla="*/ 635594 h 1277643"/>
                <a:gd name="connsiteX7" fmla="*/ 2723322 w 2794032"/>
                <a:gd name="connsiteY7" fmla="*/ 377177 h 1277643"/>
                <a:gd name="connsiteX8" fmla="*/ 2335696 w 2794032"/>
                <a:gd name="connsiteY8" fmla="*/ 168455 h 1277643"/>
                <a:gd name="connsiteX9" fmla="*/ 1580322 w 2794032"/>
                <a:gd name="connsiteY9" fmla="*/ 29307 h 1277643"/>
                <a:gd name="connsiteX10" fmla="*/ 9939 w 2794032"/>
                <a:gd name="connsiteY10" fmla="*/ 764803 h 1277643"/>
                <a:gd name="connsiteX0" fmla="*/ 0 w 2723580"/>
                <a:gd name="connsiteY0" fmla="*/ 913890 h 1277643"/>
                <a:gd name="connsiteX1" fmla="*/ 308113 w 2723580"/>
                <a:gd name="connsiteY1" fmla="*/ 1162368 h 1277643"/>
                <a:gd name="connsiteX2" fmla="*/ 844826 w 2723580"/>
                <a:gd name="connsiteY2" fmla="*/ 1192185 h 1277643"/>
                <a:gd name="connsiteX3" fmla="*/ 1470991 w 2723580"/>
                <a:gd name="connsiteY3" fmla="*/ 1271698 h 1277643"/>
                <a:gd name="connsiteX4" fmla="*/ 1798982 w 2723580"/>
                <a:gd name="connsiteY4" fmla="*/ 1013281 h 1277643"/>
                <a:gd name="connsiteX5" fmla="*/ 2385391 w 2723580"/>
                <a:gd name="connsiteY5" fmla="*/ 903951 h 1277643"/>
                <a:gd name="connsiteX6" fmla="*/ 2723322 w 2723580"/>
                <a:gd name="connsiteY6" fmla="*/ 377177 h 1277643"/>
                <a:gd name="connsiteX7" fmla="*/ 2335696 w 2723580"/>
                <a:gd name="connsiteY7" fmla="*/ 168455 h 1277643"/>
                <a:gd name="connsiteX8" fmla="*/ 1580322 w 2723580"/>
                <a:gd name="connsiteY8" fmla="*/ 29307 h 1277643"/>
                <a:gd name="connsiteX9" fmla="*/ 9939 w 2723580"/>
                <a:gd name="connsiteY9" fmla="*/ 764803 h 1277643"/>
                <a:gd name="connsiteX0" fmla="*/ 0 w 2445665"/>
                <a:gd name="connsiteY0" fmla="*/ 913890 h 1277643"/>
                <a:gd name="connsiteX1" fmla="*/ 308113 w 2445665"/>
                <a:gd name="connsiteY1" fmla="*/ 1162368 h 1277643"/>
                <a:gd name="connsiteX2" fmla="*/ 844826 w 2445665"/>
                <a:gd name="connsiteY2" fmla="*/ 1192185 h 1277643"/>
                <a:gd name="connsiteX3" fmla="*/ 1470991 w 2445665"/>
                <a:gd name="connsiteY3" fmla="*/ 1271698 h 1277643"/>
                <a:gd name="connsiteX4" fmla="*/ 1798982 w 2445665"/>
                <a:gd name="connsiteY4" fmla="*/ 1013281 h 1277643"/>
                <a:gd name="connsiteX5" fmla="*/ 2385391 w 2445665"/>
                <a:gd name="connsiteY5" fmla="*/ 903951 h 1277643"/>
                <a:gd name="connsiteX6" fmla="*/ 2335696 w 2445665"/>
                <a:gd name="connsiteY6" fmla="*/ 168455 h 1277643"/>
                <a:gd name="connsiteX7" fmla="*/ 1580322 w 2445665"/>
                <a:gd name="connsiteY7" fmla="*/ 29307 h 1277643"/>
                <a:gd name="connsiteX8" fmla="*/ 9939 w 2445665"/>
                <a:gd name="connsiteY8" fmla="*/ 764803 h 1277643"/>
                <a:gd name="connsiteX0" fmla="*/ 0 w 2445665"/>
                <a:gd name="connsiteY0" fmla="*/ 913890 h 1277643"/>
                <a:gd name="connsiteX1" fmla="*/ 308113 w 2445665"/>
                <a:gd name="connsiteY1" fmla="*/ 1162368 h 1277643"/>
                <a:gd name="connsiteX2" fmla="*/ 844826 w 2445665"/>
                <a:gd name="connsiteY2" fmla="*/ 1192185 h 1277643"/>
                <a:gd name="connsiteX3" fmla="*/ 1470991 w 2445665"/>
                <a:gd name="connsiteY3" fmla="*/ 1271698 h 1277643"/>
                <a:gd name="connsiteX4" fmla="*/ 1798982 w 2445665"/>
                <a:gd name="connsiteY4" fmla="*/ 1013281 h 1277643"/>
                <a:gd name="connsiteX5" fmla="*/ 2385391 w 2445665"/>
                <a:gd name="connsiteY5" fmla="*/ 903951 h 1277643"/>
                <a:gd name="connsiteX6" fmla="*/ 2335696 w 2445665"/>
                <a:gd name="connsiteY6" fmla="*/ 168455 h 1277643"/>
                <a:gd name="connsiteX7" fmla="*/ 1580322 w 2445665"/>
                <a:gd name="connsiteY7" fmla="*/ 29307 h 1277643"/>
                <a:gd name="connsiteX0" fmla="*/ 0 w 2445665"/>
                <a:gd name="connsiteY0" fmla="*/ 745435 h 1109188"/>
                <a:gd name="connsiteX1" fmla="*/ 308113 w 2445665"/>
                <a:gd name="connsiteY1" fmla="*/ 993913 h 1109188"/>
                <a:gd name="connsiteX2" fmla="*/ 844826 w 2445665"/>
                <a:gd name="connsiteY2" fmla="*/ 1023730 h 1109188"/>
                <a:gd name="connsiteX3" fmla="*/ 1470991 w 2445665"/>
                <a:gd name="connsiteY3" fmla="*/ 1103243 h 1109188"/>
                <a:gd name="connsiteX4" fmla="*/ 1798982 w 2445665"/>
                <a:gd name="connsiteY4" fmla="*/ 844826 h 1109188"/>
                <a:gd name="connsiteX5" fmla="*/ 2385391 w 2445665"/>
                <a:gd name="connsiteY5" fmla="*/ 735496 h 1109188"/>
                <a:gd name="connsiteX6" fmla="*/ 2335696 w 2445665"/>
                <a:gd name="connsiteY6" fmla="*/ 0 h 1109188"/>
                <a:gd name="connsiteX0" fmla="*/ 0 w 2385391"/>
                <a:gd name="connsiteY0" fmla="*/ 9939 h 373692"/>
                <a:gd name="connsiteX1" fmla="*/ 308113 w 2385391"/>
                <a:gd name="connsiteY1" fmla="*/ 258417 h 373692"/>
                <a:gd name="connsiteX2" fmla="*/ 844826 w 2385391"/>
                <a:gd name="connsiteY2" fmla="*/ 288234 h 373692"/>
                <a:gd name="connsiteX3" fmla="*/ 1470991 w 2385391"/>
                <a:gd name="connsiteY3" fmla="*/ 367747 h 373692"/>
                <a:gd name="connsiteX4" fmla="*/ 1798982 w 2385391"/>
                <a:gd name="connsiteY4" fmla="*/ 109330 h 373692"/>
                <a:gd name="connsiteX5" fmla="*/ 2385391 w 2385391"/>
                <a:gd name="connsiteY5" fmla="*/ 0 h 373692"/>
                <a:gd name="connsiteX0" fmla="*/ 0 w 2385391"/>
                <a:gd name="connsiteY0" fmla="*/ 9939 h 373692"/>
                <a:gd name="connsiteX1" fmla="*/ 308113 w 2385391"/>
                <a:gd name="connsiteY1" fmla="*/ 258417 h 373692"/>
                <a:gd name="connsiteX2" fmla="*/ 844826 w 2385391"/>
                <a:gd name="connsiteY2" fmla="*/ 288234 h 373692"/>
                <a:gd name="connsiteX3" fmla="*/ 1470991 w 2385391"/>
                <a:gd name="connsiteY3" fmla="*/ 367747 h 373692"/>
                <a:gd name="connsiteX4" fmla="*/ 1798982 w 2385391"/>
                <a:gd name="connsiteY4" fmla="*/ 109330 h 373692"/>
                <a:gd name="connsiteX5" fmla="*/ 2385391 w 2385391"/>
                <a:gd name="connsiteY5" fmla="*/ 0 h 373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5391" h="373692">
                  <a:moveTo>
                    <a:pt x="0" y="9939"/>
                  </a:moveTo>
                  <a:cubicBezTo>
                    <a:pt x="83654" y="110986"/>
                    <a:pt x="167309" y="212034"/>
                    <a:pt x="308113" y="258417"/>
                  </a:cubicBezTo>
                  <a:cubicBezTo>
                    <a:pt x="448917" y="304800"/>
                    <a:pt x="651013" y="270012"/>
                    <a:pt x="844826" y="288234"/>
                  </a:cubicBezTo>
                  <a:cubicBezTo>
                    <a:pt x="1038639" y="306456"/>
                    <a:pt x="1311965" y="397564"/>
                    <a:pt x="1470991" y="367747"/>
                  </a:cubicBezTo>
                  <a:cubicBezTo>
                    <a:pt x="1630017" y="337930"/>
                    <a:pt x="1646582" y="170621"/>
                    <a:pt x="1798982" y="109330"/>
                  </a:cubicBezTo>
                  <a:cubicBezTo>
                    <a:pt x="1951382" y="48039"/>
                    <a:pt x="2219739" y="73071"/>
                    <a:pt x="2385391" y="0"/>
                  </a:cubicBezTo>
                </a:path>
              </a:pathLst>
            </a:custGeom>
            <a:noFill/>
            <a:ln w="1905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hteck 21"/>
              <p:cNvSpPr/>
              <p:nvPr/>
            </p:nvSpPr>
            <p:spPr>
              <a:xfrm>
                <a:off x="8473421" y="1771501"/>
                <a:ext cx="414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en-GB" sz="1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2" name="Rechtec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421" y="1771501"/>
                <a:ext cx="41479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/>
          <p:nvPr/>
        </p:nvSpPr>
        <p:spPr>
          <a:xfrm>
            <a:off x="5868973" y="2794617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time: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601866" y="2795234"/>
                <a:ext cx="349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866" y="2795234"/>
                <a:ext cx="349648" cy="400110"/>
              </a:xfrm>
              <a:prstGeom prst="rect">
                <a:avLst/>
              </a:prstGeom>
              <a:blipFill rotWithShape="0">
                <a:blip r:embed="rId11"/>
                <a:stretch>
                  <a:fillRect t="-13846" r="-385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5312180" y="905586"/>
                <a:ext cx="39474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0" dirty="0" smtClean="0"/>
                  <a:t>,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 smtClean="0">
                    <a:solidFill>
                      <a:srgbClr val="C00000"/>
                    </a:solidFill>
                  </a:rPr>
                  <a:t>fst place in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2400" dirty="0" smtClean="0">
                    <a:solidFill>
                      <a:srgbClr val="C00000"/>
                    </a:solidFill>
                  </a:rPr>
                  <a:t> visited by OPT</a:t>
                </a:r>
                <a:endParaRPr lang="en-GB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180" y="905586"/>
                <a:ext cx="3947491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2315" t="-10667" r="-1543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6601866" y="2802243"/>
                <a:ext cx="473399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866" y="2802243"/>
                <a:ext cx="473399" cy="424283"/>
              </a:xfrm>
              <a:prstGeom prst="rect">
                <a:avLst/>
              </a:prstGeom>
              <a:blipFill rotWithShape="0">
                <a:blip r:embed="rId13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erader Verbinder 43"/>
          <p:cNvCxnSpPr/>
          <p:nvPr/>
        </p:nvCxnSpPr>
        <p:spPr>
          <a:xfrm>
            <a:off x="317599" y="2796570"/>
            <a:ext cx="4713150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7726683" y="2276936"/>
            <a:ext cx="368626" cy="369332"/>
            <a:chOff x="7726683" y="2276936"/>
            <a:chExt cx="368626" cy="369332"/>
          </a:xfrm>
        </p:grpSpPr>
        <p:cxnSp>
          <p:nvCxnSpPr>
            <p:cNvPr id="30" name="Gerade Verbindung mit Pfeil 29"/>
            <p:cNvCxnSpPr/>
            <p:nvPr/>
          </p:nvCxnSpPr>
          <p:spPr>
            <a:xfrm flipV="1">
              <a:off x="8094331" y="233511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/>
                <p:cNvSpPr txBox="1"/>
                <p:nvPr/>
              </p:nvSpPr>
              <p:spPr>
                <a:xfrm>
                  <a:off x="7726683" y="227693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feld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6683" y="2276936"/>
                  <a:ext cx="36862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Ellipse 27"/>
          <p:cNvSpPr/>
          <p:nvPr/>
        </p:nvSpPr>
        <p:spPr>
          <a:xfrm>
            <a:off x="5611176" y="2181088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uppieren 12"/>
          <p:cNvGrpSpPr/>
          <p:nvPr/>
        </p:nvGrpSpPr>
        <p:grpSpPr>
          <a:xfrm>
            <a:off x="5653816" y="1518835"/>
            <a:ext cx="1750105" cy="1101414"/>
            <a:chOff x="5653816" y="1518835"/>
            <a:chExt cx="1750105" cy="1101414"/>
          </a:xfrm>
        </p:grpSpPr>
        <p:sp>
          <p:nvSpPr>
            <p:cNvPr id="9" name="Freihandform 8"/>
            <p:cNvSpPr/>
            <p:nvPr/>
          </p:nvSpPr>
          <p:spPr>
            <a:xfrm>
              <a:off x="5653816" y="1755979"/>
              <a:ext cx="1370248" cy="864270"/>
            </a:xfrm>
            <a:custGeom>
              <a:avLst/>
              <a:gdLst>
                <a:gd name="connsiteX0" fmla="*/ 509917 w 1370248"/>
                <a:gd name="connsiteY0" fmla="*/ 55888 h 864270"/>
                <a:gd name="connsiteX1" fmla="*/ 730051 w 1370248"/>
                <a:gd name="connsiteY1" fmla="*/ 5088 h 864270"/>
                <a:gd name="connsiteX2" fmla="*/ 1348117 w 1370248"/>
                <a:gd name="connsiteY2" fmla="*/ 165954 h 864270"/>
                <a:gd name="connsiteX3" fmla="*/ 1238051 w 1370248"/>
                <a:gd name="connsiteY3" fmla="*/ 572354 h 864270"/>
                <a:gd name="connsiteX4" fmla="*/ 1288851 w 1370248"/>
                <a:gd name="connsiteY4" fmla="*/ 775554 h 864270"/>
                <a:gd name="connsiteX5" fmla="*/ 1212651 w 1370248"/>
                <a:gd name="connsiteY5" fmla="*/ 860221 h 864270"/>
                <a:gd name="connsiteX6" fmla="*/ 907851 w 1370248"/>
                <a:gd name="connsiteY6" fmla="*/ 657021 h 864270"/>
                <a:gd name="connsiteX7" fmla="*/ 823184 w 1370248"/>
                <a:gd name="connsiteY7" fmla="*/ 479221 h 864270"/>
                <a:gd name="connsiteX8" fmla="*/ 645384 w 1370248"/>
                <a:gd name="connsiteY8" fmla="*/ 403021 h 864270"/>
                <a:gd name="connsiteX9" fmla="*/ 86584 w 1370248"/>
                <a:gd name="connsiteY9" fmla="*/ 860221 h 864270"/>
                <a:gd name="connsiteX10" fmla="*/ 10384 w 1370248"/>
                <a:gd name="connsiteY10" fmla="*/ 563888 h 86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0248" h="864270">
                  <a:moveTo>
                    <a:pt x="509917" y="55888"/>
                  </a:moveTo>
                  <a:cubicBezTo>
                    <a:pt x="550134" y="21316"/>
                    <a:pt x="590351" y="-13256"/>
                    <a:pt x="730051" y="5088"/>
                  </a:cubicBezTo>
                  <a:cubicBezTo>
                    <a:pt x="869751" y="23432"/>
                    <a:pt x="1263450" y="71410"/>
                    <a:pt x="1348117" y="165954"/>
                  </a:cubicBezTo>
                  <a:cubicBezTo>
                    <a:pt x="1432784" y="260498"/>
                    <a:pt x="1247929" y="470754"/>
                    <a:pt x="1238051" y="572354"/>
                  </a:cubicBezTo>
                  <a:cubicBezTo>
                    <a:pt x="1228173" y="673954"/>
                    <a:pt x="1293084" y="727576"/>
                    <a:pt x="1288851" y="775554"/>
                  </a:cubicBezTo>
                  <a:cubicBezTo>
                    <a:pt x="1284618" y="823532"/>
                    <a:pt x="1276151" y="879977"/>
                    <a:pt x="1212651" y="860221"/>
                  </a:cubicBezTo>
                  <a:cubicBezTo>
                    <a:pt x="1149151" y="840466"/>
                    <a:pt x="972762" y="720521"/>
                    <a:pt x="907851" y="657021"/>
                  </a:cubicBezTo>
                  <a:cubicBezTo>
                    <a:pt x="842940" y="593521"/>
                    <a:pt x="866928" y="521554"/>
                    <a:pt x="823184" y="479221"/>
                  </a:cubicBezTo>
                  <a:cubicBezTo>
                    <a:pt x="779440" y="436888"/>
                    <a:pt x="768151" y="339521"/>
                    <a:pt x="645384" y="403021"/>
                  </a:cubicBezTo>
                  <a:cubicBezTo>
                    <a:pt x="522617" y="466521"/>
                    <a:pt x="192417" y="833410"/>
                    <a:pt x="86584" y="860221"/>
                  </a:cubicBezTo>
                  <a:cubicBezTo>
                    <a:pt x="-19249" y="887032"/>
                    <a:pt x="-4433" y="725460"/>
                    <a:pt x="10384" y="563888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hteck 37"/>
                <p:cNvSpPr/>
                <p:nvPr/>
              </p:nvSpPr>
              <p:spPr>
                <a:xfrm>
                  <a:off x="6940910" y="1518835"/>
                  <a:ext cx="4630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GB" sz="1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hteck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910" y="1518835"/>
                  <a:ext cx="463011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/>
              <p:cNvSpPr/>
              <p:nvPr/>
            </p:nvSpPr>
            <p:spPr>
              <a:xfrm>
                <a:off x="1717353" y="3064916"/>
                <a:ext cx="1076647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Rechteck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353" y="3064916"/>
                <a:ext cx="1076647" cy="490199"/>
              </a:xfrm>
              <a:prstGeom prst="rect">
                <a:avLst/>
              </a:prstGeom>
              <a:blipFill rotWithShape="0">
                <a:blip r:embed="rId17"/>
                <a:stretch>
                  <a:fillRect l="-1705"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 48"/>
              <p:cNvSpPr/>
              <p:nvPr/>
            </p:nvSpPr>
            <p:spPr>
              <a:xfrm>
                <a:off x="2390701" y="3079182"/>
                <a:ext cx="9216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Rechteck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01" y="3079182"/>
                <a:ext cx="921642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662" r="-4636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/>
              <p:cNvSpPr/>
              <p:nvPr/>
            </p:nvSpPr>
            <p:spPr>
              <a:xfrm>
                <a:off x="3217968" y="3079182"/>
                <a:ext cx="1379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>
                    <a:solidFill>
                      <a:srgbClr val="006600"/>
                    </a:solidFill>
                  </a:rPr>
                  <a:t> </a:t>
                </a:r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0" name="Rechteck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968" y="3079182"/>
                <a:ext cx="1379432" cy="461665"/>
              </a:xfrm>
              <a:prstGeom prst="rect">
                <a:avLst/>
              </a:prstGeom>
              <a:blipFill rotWithShape="0">
                <a:blip r:embed="rId19"/>
                <a:stretch>
                  <a:fillRect r="-3097"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/>
              <p:cNvSpPr/>
              <p:nvPr/>
            </p:nvSpPr>
            <p:spPr>
              <a:xfrm>
                <a:off x="4489541" y="3079182"/>
                <a:ext cx="1379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i="1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>
                  <a:solidFill>
                    <a:srgbClr val="6600CC"/>
                  </a:solidFill>
                </a:endParaRPr>
              </a:p>
            </p:txBody>
          </p:sp>
        </mc:Choice>
        <mc:Fallback xmlns="">
          <p:sp>
            <p:nvSpPr>
              <p:cNvPr id="52" name="Rechteck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41" y="3079182"/>
                <a:ext cx="1379432" cy="461665"/>
              </a:xfrm>
              <a:prstGeom prst="rect">
                <a:avLst/>
              </a:prstGeom>
              <a:blipFill rotWithShape="0">
                <a:blip r:embed="rId20"/>
                <a:stretch>
                  <a:fillRect l="-441"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ieren 13"/>
          <p:cNvGrpSpPr/>
          <p:nvPr/>
        </p:nvGrpSpPr>
        <p:grpSpPr>
          <a:xfrm>
            <a:off x="5653036" y="1377073"/>
            <a:ext cx="1371027" cy="1243176"/>
            <a:chOff x="5653036" y="1377073"/>
            <a:chExt cx="1371027" cy="1243176"/>
          </a:xfrm>
        </p:grpSpPr>
        <p:sp>
          <p:nvSpPr>
            <p:cNvPr id="45" name="Freihandform 44"/>
            <p:cNvSpPr/>
            <p:nvPr/>
          </p:nvSpPr>
          <p:spPr>
            <a:xfrm>
              <a:off x="5653036" y="1756750"/>
              <a:ext cx="1371027" cy="863499"/>
            </a:xfrm>
            <a:custGeom>
              <a:avLst/>
              <a:gdLst>
                <a:gd name="connsiteX0" fmla="*/ 509917 w 1370248"/>
                <a:gd name="connsiteY0" fmla="*/ 55888 h 864270"/>
                <a:gd name="connsiteX1" fmla="*/ 730051 w 1370248"/>
                <a:gd name="connsiteY1" fmla="*/ 5088 h 864270"/>
                <a:gd name="connsiteX2" fmla="*/ 1348117 w 1370248"/>
                <a:gd name="connsiteY2" fmla="*/ 165954 h 864270"/>
                <a:gd name="connsiteX3" fmla="*/ 1238051 w 1370248"/>
                <a:gd name="connsiteY3" fmla="*/ 572354 h 864270"/>
                <a:gd name="connsiteX4" fmla="*/ 1288851 w 1370248"/>
                <a:gd name="connsiteY4" fmla="*/ 775554 h 864270"/>
                <a:gd name="connsiteX5" fmla="*/ 1212651 w 1370248"/>
                <a:gd name="connsiteY5" fmla="*/ 860221 h 864270"/>
                <a:gd name="connsiteX6" fmla="*/ 907851 w 1370248"/>
                <a:gd name="connsiteY6" fmla="*/ 657021 h 864270"/>
                <a:gd name="connsiteX7" fmla="*/ 823184 w 1370248"/>
                <a:gd name="connsiteY7" fmla="*/ 479221 h 864270"/>
                <a:gd name="connsiteX8" fmla="*/ 645384 w 1370248"/>
                <a:gd name="connsiteY8" fmla="*/ 403021 h 864270"/>
                <a:gd name="connsiteX9" fmla="*/ 86584 w 1370248"/>
                <a:gd name="connsiteY9" fmla="*/ 860221 h 864270"/>
                <a:gd name="connsiteX10" fmla="*/ 10384 w 1370248"/>
                <a:gd name="connsiteY10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23963 w 1371027"/>
                <a:gd name="connsiteY7" fmla="*/ 479221 h 864270"/>
                <a:gd name="connsiteX8" fmla="*/ 665213 w 1371027"/>
                <a:gd name="connsiteY8" fmla="*/ 647496 h 864270"/>
                <a:gd name="connsiteX9" fmla="*/ 87363 w 1371027"/>
                <a:gd name="connsiteY9" fmla="*/ 860221 h 864270"/>
                <a:gd name="connsiteX10" fmla="*/ 11163 w 1371027"/>
                <a:gd name="connsiteY10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23963 w 1371027"/>
                <a:gd name="connsiteY7" fmla="*/ 479221 h 864270"/>
                <a:gd name="connsiteX8" fmla="*/ 87363 w 1371027"/>
                <a:gd name="connsiteY8" fmla="*/ 860221 h 864270"/>
                <a:gd name="connsiteX9" fmla="*/ 11163 w 1371027"/>
                <a:gd name="connsiteY9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7363 w 1371027"/>
                <a:gd name="connsiteY7" fmla="*/ 860221 h 864270"/>
                <a:gd name="connsiteX8" fmla="*/ 11163 w 1371027"/>
                <a:gd name="connsiteY8" fmla="*/ 563888 h 864270"/>
                <a:gd name="connsiteX0" fmla="*/ 510696 w 1371027"/>
                <a:gd name="connsiteY0" fmla="*/ 63210 h 871592"/>
                <a:gd name="connsiteX1" fmla="*/ 592189 w 1371027"/>
                <a:gd name="connsiteY1" fmla="*/ 16643 h 871592"/>
                <a:gd name="connsiteX2" fmla="*/ 730830 w 1371027"/>
                <a:gd name="connsiteY2" fmla="*/ 12410 h 871592"/>
                <a:gd name="connsiteX3" fmla="*/ 1348896 w 1371027"/>
                <a:gd name="connsiteY3" fmla="*/ 173276 h 871592"/>
                <a:gd name="connsiteX4" fmla="*/ 1238830 w 1371027"/>
                <a:gd name="connsiteY4" fmla="*/ 579676 h 871592"/>
                <a:gd name="connsiteX5" fmla="*/ 1289630 w 1371027"/>
                <a:gd name="connsiteY5" fmla="*/ 782876 h 871592"/>
                <a:gd name="connsiteX6" fmla="*/ 1213430 w 1371027"/>
                <a:gd name="connsiteY6" fmla="*/ 867543 h 871592"/>
                <a:gd name="connsiteX7" fmla="*/ 908630 w 1371027"/>
                <a:gd name="connsiteY7" fmla="*/ 664343 h 871592"/>
                <a:gd name="connsiteX8" fmla="*/ 87363 w 1371027"/>
                <a:gd name="connsiteY8" fmla="*/ 867543 h 871592"/>
                <a:gd name="connsiteX9" fmla="*/ 11163 w 1371027"/>
                <a:gd name="connsiteY9" fmla="*/ 571210 h 871592"/>
                <a:gd name="connsiteX0" fmla="*/ 307496 w 1371027"/>
                <a:gd name="connsiteY0" fmla="*/ 234660 h 871592"/>
                <a:gd name="connsiteX1" fmla="*/ 592189 w 1371027"/>
                <a:gd name="connsiteY1" fmla="*/ 16643 h 871592"/>
                <a:gd name="connsiteX2" fmla="*/ 730830 w 1371027"/>
                <a:gd name="connsiteY2" fmla="*/ 12410 h 871592"/>
                <a:gd name="connsiteX3" fmla="*/ 1348896 w 1371027"/>
                <a:gd name="connsiteY3" fmla="*/ 173276 h 871592"/>
                <a:gd name="connsiteX4" fmla="*/ 1238830 w 1371027"/>
                <a:gd name="connsiteY4" fmla="*/ 579676 h 871592"/>
                <a:gd name="connsiteX5" fmla="*/ 1289630 w 1371027"/>
                <a:gd name="connsiteY5" fmla="*/ 782876 h 871592"/>
                <a:gd name="connsiteX6" fmla="*/ 1213430 w 1371027"/>
                <a:gd name="connsiteY6" fmla="*/ 867543 h 871592"/>
                <a:gd name="connsiteX7" fmla="*/ 908630 w 1371027"/>
                <a:gd name="connsiteY7" fmla="*/ 664343 h 871592"/>
                <a:gd name="connsiteX8" fmla="*/ 87363 w 1371027"/>
                <a:gd name="connsiteY8" fmla="*/ 867543 h 871592"/>
                <a:gd name="connsiteX9" fmla="*/ 11163 w 1371027"/>
                <a:gd name="connsiteY9" fmla="*/ 571210 h 871592"/>
                <a:gd name="connsiteX0" fmla="*/ 307496 w 1371027"/>
                <a:gd name="connsiteY0" fmla="*/ 225587 h 862519"/>
                <a:gd name="connsiteX1" fmla="*/ 477889 w 1371027"/>
                <a:gd name="connsiteY1" fmla="*/ 55195 h 862519"/>
                <a:gd name="connsiteX2" fmla="*/ 730830 w 1371027"/>
                <a:gd name="connsiteY2" fmla="*/ 3337 h 862519"/>
                <a:gd name="connsiteX3" fmla="*/ 1348896 w 1371027"/>
                <a:gd name="connsiteY3" fmla="*/ 164203 h 862519"/>
                <a:gd name="connsiteX4" fmla="*/ 1238830 w 1371027"/>
                <a:gd name="connsiteY4" fmla="*/ 570603 h 862519"/>
                <a:gd name="connsiteX5" fmla="*/ 1289630 w 1371027"/>
                <a:gd name="connsiteY5" fmla="*/ 773803 h 862519"/>
                <a:gd name="connsiteX6" fmla="*/ 1213430 w 1371027"/>
                <a:gd name="connsiteY6" fmla="*/ 858470 h 862519"/>
                <a:gd name="connsiteX7" fmla="*/ 908630 w 1371027"/>
                <a:gd name="connsiteY7" fmla="*/ 655270 h 862519"/>
                <a:gd name="connsiteX8" fmla="*/ 87363 w 1371027"/>
                <a:gd name="connsiteY8" fmla="*/ 858470 h 862519"/>
                <a:gd name="connsiteX9" fmla="*/ 11163 w 1371027"/>
                <a:gd name="connsiteY9" fmla="*/ 562137 h 862519"/>
                <a:gd name="connsiteX0" fmla="*/ 53496 w 1371027"/>
                <a:gd name="connsiteY0" fmla="*/ 422437 h 862519"/>
                <a:gd name="connsiteX1" fmla="*/ 477889 w 1371027"/>
                <a:gd name="connsiteY1" fmla="*/ 55195 h 862519"/>
                <a:gd name="connsiteX2" fmla="*/ 730830 w 1371027"/>
                <a:gd name="connsiteY2" fmla="*/ 3337 h 862519"/>
                <a:gd name="connsiteX3" fmla="*/ 1348896 w 1371027"/>
                <a:gd name="connsiteY3" fmla="*/ 164203 h 862519"/>
                <a:gd name="connsiteX4" fmla="*/ 1238830 w 1371027"/>
                <a:gd name="connsiteY4" fmla="*/ 570603 h 862519"/>
                <a:gd name="connsiteX5" fmla="*/ 1289630 w 1371027"/>
                <a:gd name="connsiteY5" fmla="*/ 773803 h 862519"/>
                <a:gd name="connsiteX6" fmla="*/ 1213430 w 1371027"/>
                <a:gd name="connsiteY6" fmla="*/ 858470 h 862519"/>
                <a:gd name="connsiteX7" fmla="*/ 908630 w 1371027"/>
                <a:gd name="connsiteY7" fmla="*/ 655270 h 862519"/>
                <a:gd name="connsiteX8" fmla="*/ 87363 w 1371027"/>
                <a:gd name="connsiteY8" fmla="*/ 858470 h 862519"/>
                <a:gd name="connsiteX9" fmla="*/ 11163 w 1371027"/>
                <a:gd name="connsiteY9" fmla="*/ 562137 h 862519"/>
                <a:gd name="connsiteX0" fmla="*/ 53496 w 1371027"/>
                <a:gd name="connsiteY0" fmla="*/ 423417 h 863499"/>
                <a:gd name="connsiteX1" fmla="*/ 328664 w 1371027"/>
                <a:gd name="connsiteY1" fmla="*/ 164125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  <a:gd name="connsiteX0" fmla="*/ 53496 w 1371027"/>
                <a:gd name="connsiteY0" fmla="*/ 423417 h 863499"/>
                <a:gd name="connsiteX1" fmla="*/ 674739 w 1371027"/>
                <a:gd name="connsiteY1" fmla="*/ 389550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  <a:gd name="connsiteX0" fmla="*/ 34446 w 1371027"/>
                <a:gd name="connsiteY0" fmla="*/ 455167 h 863499"/>
                <a:gd name="connsiteX1" fmla="*/ 674739 w 1371027"/>
                <a:gd name="connsiteY1" fmla="*/ 389550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1027" h="863499">
                  <a:moveTo>
                    <a:pt x="34446" y="455167"/>
                  </a:moveTo>
                  <a:cubicBezTo>
                    <a:pt x="80307" y="411952"/>
                    <a:pt x="604007" y="450757"/>
                    <a:pt x="674739" y="389550"/>
                  </a:cubicBezTo>
                  <a:cubicBezTo>
                    <a:pt x="745471" y="328343"/>
                    <a:pt x="410861" y="82810"/>
                    <a:pt x="477889" y="56175"/>
                  </a:cubicBezTo>
                  <a:cubicBezTo>
                    <a:pt x="544917" y="29540"/>
                    <a:pt x="585662" y="-13851"/>
                    <a:pt x="730830" y="4317"/>
                  </a:cubicBezTo>
                  <a:cubicBezTo>
                    <a:pt x="875998" y="22485"/>
                    <a:pt x="1264229" y="70639"/>
                    <a:pt x="1348896" y="165183"/>
                  </a:cubicBezTo>
                  <a:cubicBezTo>
                    <a:pt x="1433563" y="259727"/>
                    <a:pt x="1248708" y="469983"/>
                    <a:pt x="1238830" y="571583"/>
                  </a:cubicBezTo>
                  <a:cubicBezTo>
                    <a:pt x="1228952" y="673183"/>
                    <a:pt x="1293863" y="726805"/>
                    <a:pt x="1289630" y="774783"/>
                  </a:cubicBezTo>
                  <a:cubicBezTo>
                    <a:pt x="1285397" y="822761"/>
                    <a:pt x="1276930" y="879206"/>
                    <a:pt x="1213430" y="859450"/>
                  </a:cubicBezTo>
                  <a:cubicBezTo>
                    <a:pt x="1149930" y="839695"/>
                    <a:pt x="1096308" y="656250"/>
                    <a:pt x="908630" y="656250"/>
                  </a:cubicBezTo>
                  <a:cubicBezTo>
                    <a:pt x="720952" y="656250"/>
                    <a:pt x="236941" y="874972"/>
                    <a:pt x="87363" y="859450"/>
                  </a:cubicBezTo>
                  <a:cubicBezTo>
                    <a:pt x="-21645" y="845515"/>
                    <a:pt x="-3654" y="724689"/>
                    <a:pt x="11163" y="563117"/>
                  </a:cubicBezTo>
                </a:path>
              </a:pathLst>
            </a:custGeom>
            <a:noFill/>
            <a:ln w="19050">
              <a:solidFill>
                <a:srgbClr val="6600C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hteck 45"/>
                <p:cNvSpPr/>
                <p:nvPr/>
              </p:nvSpPr>
              <p:spPr>
                <a:xfrm>
                  <a:off x="6349616" y="1377073"/>
                  <a:ext cx="5001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b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GB" sz="1400" dirty="0">
                    <a:solidFill>
                      <a:srgbClr val="6600CC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hteck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9616" y="1377073"/>
                  <a:ext cx="500137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uppieren 11"/>
          <p:cNvGrpSpPr/>
          <p:nvPr/>
        </p:nvGrpSpPr>
        <p:grpSpPr>
          <a:xfrm>
            <a:off x="5949589" y="1342664"/>
            <a:ext cx="369588" cy="555818"/>
            <a:chOff x="5949589" y="1342664"/>
            <a:chExt cx="369588" cy="555818"/>
          </a:xfrm>
        </p:grpSpPr>
        <p:sp>
          <p:nvSpPr>
            <p:cNvPr id="25" name="Ellipse 24"/>
            <p:cNvSpPr/>
            <p:nvPr/>
          </p:nvSpPr>
          <p:spPr>
            <a:xfrm>
              <a:off x="6059777" y="17508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5949589" y="1342664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589" y="1342664"/>
                  <a:ext cx="369588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Geschweifte Klammer rechts 52"/>
          <p:cNvSpPr/>
          <p:nvPr/>
        </p:nvSpPr>
        <p:spPr>
          <a:xfrm rot="5400000">
            <a:off x="4249252" y="2486642"/>
            <a:ext cx="193256" cy="2179440"/>
          </a:xfrm>
          <a:prstGeom prst="rightBrace">
            <a:avLst>
              <a:gd name="adj1" fmla="val 71124"/>
              <a:gd name="adj2" fmla="val 6224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3716866" y="3697029"/>
                <a:ext cx="706537" cy="469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866" y="3697029"/>
                <a:ext cx="706537" cy="469809"/>
              </a:xfrm>
              <a:prstGeom prst="rect">
                <a:avLst/>
              </a:prstGeom>
              <a:blipFill rotWithShape="0">
                <a:blip r:embed="rId23"/>
                <a:stretch>
                  <a:fillRect r="-2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 54"/>
              <p:cNvSpPr/>
              <p:nvPr/>
            </p:nvSpPr>
            <p:spPr>
              <a:xfrm>
                <a:off x="1749065" y="3674813"/>
                <a:ext cx="1967802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ℛ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|+</m:t>
                    </m:r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55" name="Rechteck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5" y="3674813"/>
                <a:ext cx="1967802" cy="490199"/>
              </a:xfrm>
              <a:prstGeom prst="rect">
                <a:avLst/>
              </a:prstGeom>
              <a:blipFill rotWithShape="0">
                <a:blip r:embed="rId24"/>
                <a:stretch>
                  <a:fillRect l="-929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/>
              <p:cNvSpPr/>
              <p:nvPr/>
            </p:nvSpPr>
            <p:spPr>
              <a:xfrm>
                <a:off x="4483473" y="3674813"/>
                <a:ext cx="3243209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+|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hteck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473" y="3674813"/>
                <a:ext cx="3243209" cy="490199"/>
              </a:xfrm>
              <a:prstGeom prst="rect">
                <a:avLst/>
              </a:prstGeom>
              <a:blipFill rotWithShape="0">
                <a:blip r:embed="rId2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Geschweifte Klammer rechts 56"/>
          <p:cNvSpPr/>
          <p:nvPr/>
        </p:nvSpPr>
        <p:spPr>
          <a:xfrm rot="5400000">
            <a:off x="5546335" y="3580066"/>
            <a:ext cx="149974" cy="1172130"/>
          </a:xfrm>
          <a:prstGeom prst="rightBrace">
            <a:avLst>
              <a:gd name="adj1" fmla="val 71124"/>
              <a:gd name="adj2" fmla="val 6224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/>
              <p:cNvSpPr/>
              <p:nvPr/>
            </p:nvSpPr>
            <p:spPr>
              <a:xfrm>
                <a:off x="4517087" y="4236485"/>
                <a:ext cx="1690300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59" name="Rechteck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087" y="4236485"/>
                <a:ext cx="1690300" cy="509178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>
              <a:xfrm>
                <a:off x="6119847" y="4236485"/>
                <a:ext cx="1606836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47" y="4236485"/>
                <a:ext cx="1606836" cy="509178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 60"/>
              <p:cNvSpPr/>
              <p:nvPr/>
            </p:nvSpPr>
            <p:spPr>
              <a:xfrm>
                <a:off x="7353664" y="4236485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Rechteck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664" y="4236485"/>
                <a:ext cx="1849096" cy="509178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Grafik 6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353" y="4786814"/>
            <a:ext cx="386134" cy="398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/>
              <p:cNvSpPr txBox="1"/>
              <p:nvPr/>
            </p:nvSpPr>
            <p:spPr>
              <a:xfrm>
                <a:off x="320028" y="1677849"/>
                <a:ext cx="4815998" cy="10134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sub>
                    </m:sSub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5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 startAt="2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: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ignore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…</a:t>
                </a:r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feld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" y="1677849"/>
                <a:ext cx="4815998" cy="1013419"/>
              </a:xfrm>
              <a:prstGeom prst="rect">
                <a:avLst/>
              </a:prstGeom>
              <a:blipFill rotWithShape="0">
                <a:blip r:embed="rId30"/>
                <a:stretch>
                  <a:fillRect l="-506" t="-5422" r="-1138" b="-114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304094" y="1241651"/>
                <a:ext cx="30014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 ignored </a:t>
                </a:r>
                <a:r>
                  <a:rPr lang="en-GB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</a:t>
                </a:r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94" y="1241651"/>
                <a:ext cx="3001463" cy="461665"/>
              </a:xfrm>
              <a:prstGeom prst="rect">
                <a:avLst/>
              </a:prstGeom>
              <a:blipFill rotWithShape="0">
                <a:blip r:embed="rId31"/>
                <a:stretch>
                  <a:fillRect l="-610" t="-10667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uppieren 50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64" name="Rechteck 63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394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C -0.0342 0.01064 -0.06493 0.01064 -0.07083 0.01759 C -0.08212 0.03171 -0.0842 0.04213 -0.09688 0.05115 C -0.12292 0.0618 -0.1474 0.03958 -0.18403 0.04143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1" y="268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/>
      <p:bldP spid="5" grpId="0"/>
      <p:bldP spid="22" grpId="0"/>
      <p:bldP spid="37" grpId="0"/>
      <p:bldP spid="39" grpId="0" animBg="1"/>
      <p:bldP spid="47" grpId="0"/>
      <p:bldP spid="48" grpId="0"/>
      <p:bldP spid="49" grpId="0"/>
      <p:bldP spid="50" grpId="0"/>
      <p:bldP spid="52" grpId="0"/>
      <p:bldP spid="53" grpId="0" animBg="1"/>
      <p:bldP spid="54" grpId="0"/>
      <p:bldP spid="55" grpId="0"/>
      <p:bldP spid="56" grpId="0"/>
      <p:bldP spid="57" grpId="0" animBg="1"/>
      <p:bldP spid="59" grpId="0"/>
      <p:bldP spid="60" grpId="0"/>
      <p:bldP spid="61" grpId="0"/>
      <p:bldP spid="63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Competitiveness of PAH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ihandform 6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uppieren 7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9" name="Ellipse 8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Gerade Verbindung mit Pfeil 10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uppieren 12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14" name="Ellipse 13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Gerade Verbindung mit Pfeil 15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uppieren 17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9" name="Ellipse 18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Gerade Verbindung mit Pfeil 20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feld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uppieren 22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24" name="Ellipse 23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feld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Freihandform 25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ieren 26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28" name="Ellipse 27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317599" y="4698845"/>
                <a:ext cx="82984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800" b="0" i="0" dirty="0" smtClean="0"/>
                      <m:t>optimal</m:t>
                    </m:r>
                    <m:r>
                      <m:rPr>
                        <m:nor/>
                      </m:rPr>
                      <a:rPr lang="de-DE" sz="2800" b="0" i="0" dirty="0" smtClean="0"/>
                      <m:t> </m:t>
                    </m:r>
                    <m:r>
                      <m:rPr>
                        <m:nor/>
                      </m:rPr>
                      <a:rPr lang="de-DE" sz="2800" b="0" i="0" dirty="0" smtClean="0"/>
                      <m:t>online</m:t>
                    </m:r>
                    <m:r>
                      <m:rPr>
                        <m:nor/>
                      </m:rPr>
                      <a:rPr lang="de-DE" sz="2800" b="0" i="0" dirty="0" smtClean="0"/>
                      <m:t> </m:t>
                    </m:r>
                    <m:r>
                      <m:rPr>
                        <m:nor/>
                      </m:rPr>
                      <a:rPr lang="de-DE" sz="2800" b="0" i="0" dirty="0" smtClean="0"/>
                      <m:t>algorithm</m:t>
                    </m:r>
                  </m:oMath>
                </a14:m>
                <a:r>
                  <a:rPr lang="en-GB" sz="2800" dirty="0" smtClean="0"/>
                  <a:t>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698845"/>
                <a:ext cx="8298426" cy="523220"/>
              </a:xfrm>
              <a:prstGeom prst="rect">
                <a:avLst/>
              </a:prstGeom>
              <a:blipFill rotWithShape="0">
                <a:blip r:embed="rId13"/>
                <a:stretch>
                  <a:fillRect l="-1543" t="-12791" r="-44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r Verbinder 32"/>
          <p:cNvCxnSpPr/>
          <p:nvPr/>
        </p:nvCxnSpPr>
        <p:spPr>
          <a:xfrm>
            <a:off x="317599" y="3944645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17598" y="4705598"/>
                <a:ext cx="67319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8" y="4705598"/>
                <a:ext cx="6731907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902" t="-12791" r="-815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</a:t>
                </a: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407" t="-10526" r="-2240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uppieren 35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37" name="Rechteck 36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631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2.22222E-6 -0.097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73" name="Rechteck 72">
            <a:hlinkClick r:id="rId2" action="ppaction://hlinksldjump"/>
          </p:cNvPr>
          <p:cNvSpPr/>
          <p:nvPr/>
        </p:nvSpPr>
        <p:spPr>
          <a:xfrm>
            <a:off x="6417263" y="5703216"/>
            <a:ext cx="2726736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Algorithm for H-OLTSP</a:t>
            </a:r>
          </a:p>
        </p:txBody>
      </p:sp>
      <p:grpSp>
        <p:nvGrpSpPr>
          <p:cNvPr id="75" name="Gruppieren 74"/>
          <p:cNvGrpSpPr/>
          <p:nvPr/>
        </p:nvGrpSpPr>
        <p:grpSpPr>
          <a:xfrm>
            <a:off x="8986138" y="1217725"/>
            <a:ext cx="8481177" cy="3781837"/>
            <a:chOff x="301658" y="1217726"/>
            <a:chExt cx="8481177" cy="3781837"/>
          </a:xfrm>
        </p:grpSpPr>
        <p:sp>
          <p:nvSpPr>
            <p:cNvPr id="77" name="Rechteck 76"/>
            <p:cNvSpPr/>
            <p:nvPr/>
          </p:nvSpPr>
          <p:spPr>
            <a:xfrm>
              <a:off x="301658" y="1217726"/>
              <a:ext cx="8481177" cy="378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372731" y="1276647"/>
              <a:ext cx="44948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err="1" smtClean="0"/>
                <a:t>Christofides</a:t>
              </a:r>
              <a:r>
                <a:rPr lang="en-GB" sz="3600" dirty="0"/>
                <a:t> </a:t>
              </a:r>
              <a:r>
                <a:rPr lang="en-GB" sz="3600" dirty="0" smtClean="0"/>
                <a:t>Algorithm:</a:t>
              </a:r>
              <a:endParaRPr lang="en-GB" sz="3600" dirty="0"/>
            </a:p>
          </p:txBody>
        </p:sp>
        <p:sp>
          <p:nvSpPr>
            <p:cNvPr id="82" name="Freihandform 81"/>
            <p:cNvSpPr/>
            <p:nvPr/>
          </p:nvSpPr>
          <p:spPr>
            <a:xfrm>
              <a:off x="5761573" y="1331646"/>
              <a:ext cx="2753777" cy="3120034"/>
            </a:xfrm>
            <a:custGeom>
              <a:avLst/>
              <a:gdLst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131216 w 1696825"/>
                <a:gd name="connsiteY6" fmla="*/ 895546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423447 w 1696825"/>
                <a:gd name="connsiteY6" fmla="*/ 961534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706251"/>
                <a:gd name="connsiteY0" fmla="*/ 0 h 2045616"/>
                <a:gd name="connsiteX1" fmla="*/ 28280 w 1706251"/>
                <a:gd name="connsiteY1" fmla="*/ 273377 h 2045616"/>
                <a:gd name="connsiteX2" fmla="*/ 94268 w 1706251"/>
                <a:gd name="connsiteY2" fmla="*/ 904973 h 2045616"/>
                <a:gd name="connsiteX3" fmla="*/ 282804 w 1706251"/>
                <a:gd name="connsiteY3" fmla="*/ 1319752 h 2045616"/>
                <a:gd name="connsiteX4" fmla="*/ 0 w 1706251"/>
                <a:gd name="connsiteY4" fmla="*/ 1838226 h 2045616"/>
                <a:gd name="connsiteX5" fmla="*/ 1696825 w 1706251"/>
                <a:gd name="connsiteY5" fmla="*/ 2045616 h 2045616"/>
                <a:gd name="connsiteX6" fmla="*/ 1423447 w 1706251"/>
                <a:gd name="connsiteY6" fmla="*/ 961534 h 2045616"/>
                <a:gd name="connsiteX7" fmla="*/ 1706251 w 1706251"/>
                <a:gd name="connsiteY7" fmla="*/ 197962 h 2045616"/>
                <a:gd name="connsiteX8" fmla="*/ 763571 w 1706251"/>
                <a:gd name="connsiteY8" fmla="*/ 0 h 2045616"/>
                <a:gd name="connsiteX0" fmla="*/ 778427 w 1721107"/>
                <a:gd name="connsiteY0" fmla="*/ 0 h 2045616"/>
                <a:gd name="connsiteX1" fmla="*/ 43136 w 1721107"/>
                <a:gd name="connsiteY1" fmla="*/ 273377 h 2045616"/>
                <a:gd name="connsiteX2" fmla="*/ 109124 w 1721107"/>
                <a:gd name="connsiteY2" fmla="*/ 904973 h 2045616"/>
                <a:gd name="connsiteX3" fmla="*/ 297660 w 1721107"/>
                <a:gd name="connsiteY3" fmla="*/ 1319752 h 2045616"/>
                <a:gd name="connsiteX4" fmla="*/ 14856 w 1721107"/>
                <a:gd name="connsiteY4" fmla="*/ 1838226 h 2045616"/>
                <a:gd name="connsiteX5" fmla="*/ 1711681 w 1721107"/>
                <a:gd name="connsiteY5" fmla="*/ 2045616 h 2045616"/>
                <a:gd name="connsiteX6" fmla="*/ 1438303 w 1721107"/>
                <a:gd name="connsiteY6" fmla="*/ 961534 h 2045616"/>
                <a:gd name="connsiteX7" fmla="*/ 1721107 w 1721107"/>
                <a:gd name="connsiteY7" fmla="*/ 197962 h 2045616"/>
                <a:gd name="connsiteX8" fmla="*/ 778427 w 1721107"/>
                <a:gd name="connsiteY8" fmla="*/ 0 h 2045616"/>
                <a:gd name="connsiteX0" fmla="*/ 778427 w 1721107"/>
                <a:gd name="connsiteY0" fmla="*/ 1840 h 2047456"/>
                <a:gd name="connsiteX1" fmla="*/ 43136 w 1721107"/>
                <a:gd name="connsiteY1" fmla="*/ 275217 h 2047456"/>
                <a:gd name="connsiteX2" fmla="*/ 109124 w 1721107"/>
                <a:gd name="connsiteY2" fmla="*/ 906813 h 2047456"/>
                <a:gd name="connsiteX3" fmla="*/ 297660 w 1721107"/>
                <a:gd name="connsiteY3" fmla="*/ 1321592 h 2047456"/>
                <a:gd name="connsiteX4" fmla="*/ 14856 w 1721107"/>
                <a:gd name="connsiteY4" fmla="*/ 1840066 h 2047456"/>
                <a:gd name="connsiteX5" fmla="*/ 1711681 w 1721107"/>
                <a:gd name="connsiteY5" fmla="*/ 2047456 h 2047456"/>
                <a:gd name="connsiteX6" fmla="*/ 1438303 w 1721107"/>
                <a:gd name="connsiteY6" fmla="*/ 963374 h 2047456"/>
                <a:gd name="connsiteX7" fmla="*/ 1721107 w 1721107"/>
                <a:gd name="connsiteY7" fmla="*/ 199802 h 2047456"/>
                <a:gd name="connsiteX8" fmla="*/ 778427 w 1721107"/>
                <a:gd name="connsiteY8" fmla="*/ 1840 h 2047456"/>
                <a:gd name="connsiteX0" fmla="*/ 778427 w 1740599"/>
                <a:gd name="connsiteY0" fmla="*/ 1840 h 2047456"/>
                <a:gd name="connsiteX1" fmla="*/ 43136 w 1740599"/>
                <a:gd name="connsiteY1" fmla="*/ 275217 h 2047456"/>
                <a:gd name="connsiteX2" fmla="*/ 109124 w 1740599"/>
                <a:gd name="connsiteY2" fmla="*/ 906813 h 2047456"/>
                <a:gd name="connsiteX3" fmla="*/ 297660 w 1740599"/>
                <a:gd name="connsiteY3" fmla="*/ 1321592 h 2047456"/>
                <a:gd name="connsiteX4" fmla="*/ 14856 w 1740599"/>
                <a:gd name="connsiteY4" fmla="*/ 1840066 h 2047456"/>
                <a:gd name="connsiteX5" fmla="*/ 1711681 w 1740599"/>
                <a:gd name="connsiteY5" fmla="*/ 2047456 h 2047456"/>
                <a:gd name="connsiteX6" fmla="*/ 1438303 w 1740599"/>
                <a:gd name="connsiteY6" fmla="*/ 963374 h 2047456"/>
                <a:gd name="connsiteX7" fmla="*/ 1721107 w 1740599"/>
                <a:gd name="connsiteY7" fmla="*/ 199802 h 2047456"/>
                <a:gd name="connsiteX8" fmla="*/ 778427 w 1740599"/>
                <a:gd name="connsiteY8" fmla="*/ 1840 h 2047456"/>
                <a:gd name="connsiteX0" fmla="*/ 778427 w 1774414"/>
                <a:gd name="connsiteY0" fmla="*/ 1840 h 2047456"/>
                <a:gd name="connsiteX1" fmla="*/ 43136 w 1774414"/>
                <a:gd name="connsiteY1" fmla="*/ 275217 h 2047456"/>
                <a:gd name="connsiteX2" fmla="*/ 109124 w 1774414"/>
                <a:gd name="connsiteY2" fmla="*/ 906813 h 2047456"/>
                <a:gd name="connsiteX3" fmla="*/ 297660 w 1774414"/>
                <a:gd name="connsiteY3" fmla="*/ 1321592 h 2047456"/>
                <a:gd name="connsiteX4" fmla="*/ 14856 w 1774414"/>
                <a:gd name="connsiteY4" fmla="*/ 1840066 h 2047456"/>
                <a:gd name="connsiteX5" fmla="*/ 1711681 w 1774414"/>
                <a:gd name="connsiteY5" fmla="*/ 2047456 h 2047456"/>
                <a:gd name="connsiteX6" fmla="*/ 1438303 w 1774414"/>
                <a:gd name="connsiteY6" fmla="*/ 963374 h 2047456"/>
                <a:gd name="connsiteX7" fmla="*/ 1721107 w 1774414"/>
                <a:gd name="connsiteY7" fmla="*/ 199802 h 2047456"/>
                <a:gd name="connsiteX8" fmla="*/ 778427 w 1774414"/>
                <a:gd name="connsiteY8" fmla="*/ 1840 h 2047456"/>
                <a:gd name="connsiteX0" fmla="*/ 778427 w 1774414"/>
                <a:gd name="connsiteY0" fmla="*/ 1840 h 2094162"/>
                <a:gd name="connsiteX1" fmla="*/ 43136 w 1774414"/>
                <a:gd name="connsiteY1" fmla="*/ 275217 h 2094162"/>
                <a:gd name="connsiteX2" fmla="*/ 109124 w 1774414"/>
                <a:gd name="connsiteY2" fmla="*/ 906813 h 2094162"/>
                <a:gd name="connsiteX3" fmla="*/ 297660 w 1774414"/>
                <a:gd name="connsiteY3" fmla="*/ 1321592 h 2094162"/>
                <a:gd name="connsiteX4" fmla="*/ 14856 w 1774414"/>
                <a:gd name="connsiteY4" fmla="*/ 1840066 h 2094162"/>
                <a:gd name="connsiteX5" fmla="*/ 1711681 w 1774414"/>
                <a:gd name="connsiteY5" fmla="*/ 2047456 h 2094162"/>
                <a:gd name="connsiteX6" fmla="*/ 1438303 w 1774414"/>
                <a:gd name="connsiteY6" fmla="*/ 963374 h 2094162"/>
                <a:gd name="connsiteX7" fmla="*/ 1721107 w 1774414"/>
                <a:gd name="connsiteY7" fmla="*/ 199802 h 2094162"/>
                <a:gd name="connsiteX8" fmla="*/ 778427 w 1774414"/>
                <a:gd name="connsiteY8" fmla="*/ 1840 h 2094162"/>
                <a:gd name="connsiteX0" fmla="*/ 826336 w 1822323"/>
                <a:gd name="connsiteY0" fmla="*/ 1840 h 2094161"/>
                <a:gd name="connsiteX1" fmla="*/ 91045 w 1822323"/>
                <a:gd name="connsiteY1" fmla="*/ 275217 h 2094161"/>
                <a:gd name="connsiteX2" fmla="*/ 157033 w 1822323"/>
                <a:gd name="connsiteY2" fmla="*/ 906813 h 2094161"/>
                <a:gd name="connsiteX3" fmla="*/ 345569 w 1822323"/>
                <a:gd name="connsiteY3" fmla="*/ 1321592 h 2094161"/>
                <a:gd name="connsiteX4" fmla="*/ 62765 w 1822323"/>
                <a:gd name="connsiteY4" fmla="*/ 1840066 h 2094161"/>
                <a:gd name="connsiteX5" fmla="*/ 1759590 w 1822323"/>
                <a:gd name="connsiteY5" fmla="*/ 2047456 h 2094161"/>
                <a:gd name="connsiteX6" fmla="*/ 1486212 w 1822323"/>
                <a:gd name="connsiteY6" fmla="*/ 963374 h 2094161"/>
                <a:gd name="connsiteX7" fmla="*/ 1769016 w 1822323"/>
                <a:gd name="connsiteY7" fmla="*/ 199802 h 2094161"/>
                <a:gd name="connsiteX8" fmla="*/ 826336 w 182232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963" h="2094161">
                  <a:moveTo>
                    <a:pt x="819976" y="1840"/>
                  </a:moveTo>
                  <a:cubicBezTo>
                    <a:pt x="540314" y="14409"/>
                    <a:pt x="196236" y="124388"/>
                    <a:pt x="84685" y="275217"/>
                  </a:cubicBezTo>
                  <a:cubicBezTo>
                    <a:pt x="-26866" y="426046"/>
                    <a:pt x="76404" y="743419"/>
                    <a:pt x="150673" y="906813"/>
                  </a:cubicBezTo>
                  <a:lnTo>
                    <a:pt x="339209" y="1321592"/>
                  </a:lnTo>
                  <a:cubicBezTo>
                    <a:pt x="403900" y="1463913"/>
                    <a:pt x="-179265" y="1719089"/>
                    <a:pt x="56405" y="1840066"/>
                  </a:cubicBezTo>
                  <a:cubicBezTo>
                    <a:pt x="292075" y="1961043"/>
                    <a:pt x="1515989" y="2193571"/>
                    <a:pt x="1753230" y="2047456"/>
                  </a:cubicBezTo>
                  <a:cubicBezTo>
                    <a:pt x="1990471" y="1901341"/>
                    <a:pt x="1478281" y="1271316"/>
                    <a:pt x="1479852" y="963374"/>
                  </a:cubicBezTo>
                  <a:cubicBezTo>
                    <a:pt x="1481423" y="655432"/>
                    <a:pt x="1872635" y="360058"/>
                    <a:pt x="1762656" y="199802"/>
                  </a:cubicBezTo>
                  <a:cubicBezTo>
                    <a:pt x="1652677" y="39546"/>
                    <a:pt x="1099638" y="-10729"/>
                    <a:pt x="819976" y="1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83" name="Places"/>
            <p:cNvGrpSpPr/>
            <p:nvPr/>
          </p:nvGrpSpPr>
          <p:grpSpPr>
            <a:xfrm>
              <a:off x="6417263" y="1513171"/>
              <a:ext cx="1468860" cy="2447301"/>
              <a:chOff x="6348319" y="1699479"/>
              <a:chExt cx="1468860" cy="2447301"/>
            </a:xfrm>
          </p:grpSpPr>
          <p:grpSp>
            <p:nvGrpSpPr>
              <p:cNvPr id="84" name="Gruppieren 83"/>
              <p:cNvGrpSpPr/>
              <p:nvPr/>
            </p:nvGrpSpPr>
            <p:grpSpPr>
              <a:xfrm>
                <a:off x="6348319" y="1953481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26" name="Ellipse 125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7" name="Ellipse 126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6" name="Gruppieren 85"/>
              <p:cNvGrpSpPr/>
              <p:nvPr/>
            </p:nvGrpSpPr>
            <p:grpSpPr>
              <a:xfrm>
                <a:off x="7233157" y="169947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24" name="Ellipse 12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5" name="Ellipse 124"/>
                <p:cNvSpPr/>
                <p:nvPr/>
              </p:nvSpPr>
              <p:spPr>
                <a:xfrm flipV="1">
                  <a:off x="2936242" y="2500631"/>
                  <a:ext cx="45720" cy="457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7" name="Gruppieren 86"/>
              <p:cNvGrpSpPr/>
              <p:nvPr/>
            </p:nvGrpSpPr>
            <p:grpSpPr>
              <a:xfrm>
                <a:off x="7669569" y="2305165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22" name="Ellipse 12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3" name="Ellipse 122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9" name="Gruppieren 88"/>
              <p:cNvGrpSpPr/>
              <p:nvPr/>
            </p:nvGrpSpPr>
            <p:grpSpPr>
              <a:xfrm>
                <a:off x="7667040" y="3803497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19" name="Ellipse 118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1" name="Ellipse 12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91" name="Gruppieren 90"/>
              <p:cNvGrpSpPr/>
              <p:nvPr/>
            </p:nvGrpSpPr>
            <p:grpSpPr>
              <a:xfrm>
                <a:off x="6808617" y="3999170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15" name="Ellipse 114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8" name="Ellipse 117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93" name="Gruppieren 92"/>
              <p:cNvGrpSpPr/>
              <p:nvPr/>
            </p:nvGrpSpPr>
            <p:grpSpPr>
              <a:xfrm>
                <a:off x="6657575" y="2501282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00" name="Ellipse 99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1" name="Ellipse 10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95" name="Gruppieren 94"/>
              <p:cNvGrpSpPr/>
              <p:nvPr/>
            </p:nvGrpSpPr>
            <p:grpSpPr>
              <a:xfrm>
                <a:off x="6380665" y="332476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7" name="Ellipse 96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8" name="Ellipse 97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7072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-0.95018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01658" y="1217726"/>
            <a:ext cx="8481177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72731" y="1276647"/>
            <a:ext cx="449480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Christofides</a:t>
            </a:r>
            <a:r>
              <a:rPr lang="en-GB" sz="3600" dirty="0"/>
              <a:t> </a:t>
            </a:r>
            <a:r>
              <a:rPr lang="en-GB" sz="3600" dirty="0" smtClean="0"/>
              <a:t>Algorithm</a:t>
            </a:r>
            <a:r>
              <a:rPr lang="en-GB" sz="3600" dirty="0"/>
              <a:t>: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minimal spanning tree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minimum weighted perfect matching of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odd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Euler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tour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Skip double visited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</a:p>
        </p:txBody>
      </p:sp>
      <p:sp>
        <p:nvSpPr>
          <p:cNvPr id="39" name="Freihandform 38"/>
          <p:cNvSpPr/>
          <p:nvPr/>
        </p:nvSpPr>
        <p:spPr>
          <a:xfrm>
            <a:off x="5761573" y="1331646"/>
            <a:ext cx="2753777" cy="3120034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6" name="MST"/>
          <p:cNvGrpSpPr/>
          <p:nvPr/>
        </p:nvGrpSpPr>
        <p:grpSpPr>
          <a:xfrm>
            <a:off x="6485850" y="1593015"/>
            <a:ext cx="1326469" cy="2294472"/>
            <a:chOff x="6416906" y="1779323"/>
            <a:chExt cx="1326469" cy="2294472"/>
          </a:xfrm>
        </p:grpSpPr>
        <p:cxnSp>
          <p:nvCxnSpPr>
            <p:cNvPr id="28" name="Gerader Verbinder 27"/>
            <p:cNvCxnSpPr>
              <a:stCxn id="44" idx="3"/>
              <a:endCxn id="63" idx="0"/>
            </p:cNvCxnSpPr>
            <p:nvPr/>
          </p:nvCxnSpPr>
          <p:spPr>
            <a:xfrm>
              <a:off x="6416906" y="2022888"/>
              <a:ext cx="314475" cy="56040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>
              <a:stCxn id="63" idx="7"/>
              <a:endCxn id="52" idx="1"/>
            </p:cNvCxnSpPr>
            <p:nvPr/>
          </p:nvCxnSpPr>
          <p:spPr>
            <a:xfrm flipV="1">
              <a:off x="6736599" y="2385009"/>
              <a:ext cx="1001557" cy="196117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2" idx="0"/>
              <a:endCxn id="48" idx="1"/>
            </p:cNvCxnSpPr>
            <p:nvPr/>
          </p:nvCxnSpPr>
          <p:spPr>
            <a:xfrm flipH="1" flipV="1">
              <a:off x="7301744" y="1779323"/>
              <a:ext cx="441631" cy="60784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63" idx="0"/>
              <a:endCxn id="66" idx="5"/>
            </p:cNvCxnSpPr>
            <p:nvPr/>
          </p:nvCxnSpPr>
          <p:spPr>
            <a:xfrm flipH="1">
              <a:off x="6459689" y="2583288"/>
              <a:ext cx="271692" cy="81088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>
              <a:stCxn id="66" idx="7"/>
              <a:endCxn id="60" idx="3"/>
            </p:cNvCxnSpPr>
            <p:nvPr/>
          </p:nvCxnSpPr>
          <p:spPr>
            <a:xfrm>
              <a:off x="6459689" y="3404613"/>
              <a:ext cx="417515" cy="66396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stCxn id="60" idx="2"/>
              <a:endCxn id="56" idx="4"/>
            </p:cNvCxnSpPr>
            <p:nvPr/>
          </p:nvCxnSpPr>
          <p:spPr>
            <a:xfrm flipV="1">
              <a:off x="6875042" y="3870742"/>
              <a:ext cx="865804" cy="20305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MWM"/>
          <p:cNvGrpSpPr/>
          <p:nvPr/>
        </p:nvGrpSpPr>
        <p:grpSpPr>
          <a:xfrm>
            <a:off x="6491069" y="1582578"/>
            <a:ext cx="1318721" cy="2101856"/>
            <a:chOff x="6422125" y="1768886"/>
            <a:chExt cx="1318721" cy="2101856"/>
          </a:xfrm>
        </p:grpSpPr>
        <p:cxnSp>
          <p:nvCxnSpPr>
            <p:cNvPr id="78" name="Gerader Verbinder 77"/>
            <p:cNvCxnSpPr>
              <a:stCxn id="44" idx="4"/>
              <a:endCxn id="48" idx="5"/>
            </p:cNvCxnSpPr>
            <p:nvPr/>
          </p:nvCxnSpPr>
          <p:spPr>
            <a:xfrm flipV="1">
              <a:off x="6422125" y="1768886"/>
              <a:ext cx="890056" cy="25184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>
              <a:stCxn id="63" idx="4"/>
              <a:endCxn id="56" idx="4"/>
            </p:cNvCxnSpPr>
            <p:nvPr/>
          </p:nvCxnSpPr>
          <p:spPr>
            <a:xfrm>
              <a:off x="6731381" y="2568527"/>
              <a:ext cx="1009465" cy="130221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Euler Tour"/>
          <p:cNvGrpSpPr/>
          <p:nvPr/>
        </p:nvGrpSpPr>
        <p:grpSpPr>
          <a:xfrm>
            <a:off x="6485850" y="1580416"/>
            <a:ext cx="1333849" cy="2301853"/>
            <a:chOff x="6416906" y="1766724"/>
            <a:chExt cx="1333849" cy="2301853"/>
          </a:xfrm>
        </p:grpSpPr>
        <p:cxnSp>
          <p:nvCxnSpPr>
            <p:cNvPr id="85" name="Gerade Verbindung mit Pfeil 84"/>
            <p:cNvCxnSpPr>
              <a:stCxn id="48" idx="5"/>
              <a:endCxn id="44" idx="3"/>
            </p:cNvCxnSpPr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44" idx="0"/>
              <a:endCxn id="63" idx="2"/>
            </p:cNvCxnSpPr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>
              <a:stCxn id="63" idx="2"/>
              <a:endCxn id="66" idx="2"/>
            </p:cNvCxnSpPr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stCxn id="66" idx="2"/>
              <a:endCxn id="60" idx="3"/>
            </p:cNvCxnSpPr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60" idx="4"/>
              <a:endCxn id="56" idx="5"/>
            </p:cNvCxnSpPr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/>
            <p:cNvCxnSpPr>
              <a:stCxn id="54" idx="1"/>
              <a:endCxn id="63" idx="7"/>
            </p:cNvCxnSpPr>
            <p:nvPr/>
          </p:nvCxnSpPr>
          <p:spPr>
            <a:xfrm flipH="1" flipV="1">
              <a:off x="6736599" y="2581126"/>
              <a:ext cx="952058" cy="1243988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/>
            <p:cNvCxnSpPr>
              <a:stCxn id="63" idx="0"/>
              <a:endCxn id="52" idx="3"/>
            </p:cNvCxnSpPr>
            <p:nvPr/>
          </p:nvCxnSpPr>
          <p:spPr>
            <a:xfrm flipV="1">
              <a:off x="6731381" y="2374572"/>
              <a:ext cx="1006775" cy="20871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/>
            <p:cNvCxnSpPr>
              <a:stCxn id="52" idx="6"/>
              <a:endCxn id="48" idx="4"/>
            </p:cNvCxnSpPr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Tour"/>
          <p:cNvGrpSpPr/>
          <p:nvPr/>
        </p:nvGrpSpPr>
        <p:grpSpPr>
          <a:xfrm>
            <a:off x="6483321" y="1573036"/>
            <a:ext cx="1333849" cy="2301853"/>
            <a:chOff x="6416906" y="1766724"/>
            <a:chExt cx="1333849" cy="2301853"/>
          </a:xfrm>
        </p:grpSpPr>
        <p:cxnSp>
          <p:nvCxnSpPr>
            <p:cNvPr id="110" name="Gerade Verbindung mit Pfeil 109"/>
            <p:cNvCxnSpPr/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/>
            <p:cNvCxnSpPr/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/>
            <p:cNvCxnSpPr/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/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/>
            <p:cNvCxnSpPr/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/>
            <p:cNvCxnSpPr/>
            <p:nvPr/>
          </p:nvCxnSpPr>
          <p:spPr>
            <a:xfrm flipH="1" flipV="1">
              <a:off x="7743374" y="2413786"/>
              <a:ext cx="5218" cy="1436304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/>
            <p:cNvCxnSpPr/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Places"/>
          <p:cNvGrpSpPr/>
          <p:nvPr/>
        </p:nvGrpSpPr>
        <p:grpSpPr>
          <a:xfrm>
            <a:off x="6417263" y="1513171"/>
            <a:ext cx="1468860" cy="2447301"/>
            <a:chOff x="6348319" y="1699479"/>
            <a:chExt cx="1468860" cy="2447301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6348319" y="1953481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2" name="Ellipse 4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7233157" y="169947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7" name="Ellipse 46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llipse 47"/>
              <p:cNvSpPr/>
              <p:nvPr/>
            </p:nvSpPr>
            <p:spPr>
              <a:xfrm flipV="1">
                <a:off x="2936242" y="2500631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7669569" y="2305165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1" name="Ellipse 50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Ellipse 51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7667040" y="3803497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4" name="Ellipse 53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Ellipse 5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8" name="Gruppieren 57"/>
            <p:cNvGrpSpPr/>
            <p:nvPr/>
          </p:nvGrpSpPr>
          <p:grpSpPr>
            <a:xfrm>
              <a:off x="6808617" y="3999170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9" name="Ellipse 58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Ellipse 59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6657575" y="2501282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2" name="Ellipse 6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Ellipse 62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4" name="Gruppieren 63"/>
            <p:cNvGrpSpPr/>
            <p:nvPr/>
          </p:nvGrpSpPr>
          <p:grpSpPr>
            <a:xfrm>
              <a:off x="6380665" y="332476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5" name="Ellipse 64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Ellipse 6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8" name="Odd vertices"/>
          <p:cNvGrpSpPr/>
          <p:nvPr/>
        </p:nvGrpSpPr>
        <p:grpSpPr>
          <a:xfrm>
            <a:off x="6417522" y="1513171"/>
            <a:ext cx="1466072" cy="2251628"/>
            <a:chOff x="6348578" y="1699479"/>
            <a:chExt cx="1466072" cy="2251628"/>
          </a:xfrm>
        </p:grpSpPr>
        <p:sp>
          <p:nvSpPr>
            <p:cNvPr id="104" name="Ellipse 103"/>
            <p:cNvSpPr/>
            <p:nvPr/>
          </p:nvSpPr>
          <p:spPr>
            <a:xfrm>
              <a:off x="7233157" y="16994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6348578" y="19534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657616" y="25010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7667040" y="380349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feld 119"/>
              <p:cNvSpPr txBox="1"/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1,5</m:t>
                    </m:r>
                  </m:oMath>
                </a14:m>
                <a:r>
                  <a:rPr lang="en-GB" sz="2800" dirty="0" smtClean="0"/>
                  <a:t>-</a:t>
                </a:r>
                <a:r>
                  <a:rPr lang="en-GB" sz="2800" dirty="0" err="1" smtClean="0"/>
                  <a:t>approximative</a:t>
                </a:r>
                <a:r>
                  <a:rPr lang="en-GB" sz="2800" dirty="0" smtClean="0"/>
                  <a:t> solution</a:t>
                </a:r>
                <a:endParaRPr lang="en-GB" sz="2800" dirty="0"/>
              </a:p>
            </p:txBody>
          </p:sp>
        </mc:Choice>
        <mc:Fallback xmlns="">
          <p:sp>
            <p:nvSpPr>
              <p:cNvPr id="120" name="Textfeld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0465" r="-1780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feld 67"/>
              <p:cNvSpPr txBox="1"/>
              <p:nvPr/>
            </p:nvSpPr>
            <p:spPr>
              <a:xfrm>
                <a:off x="4370756" y="1896939"/>
                <a:ext cx="15084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≤1⋅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756" y="1896939"/>
                <a:ext cx="1508425" cy="461665"/>
              </a:xfrm>
              <a:prstGeom prst="rect">
                <a:avLst/>
              </a:prstGeom>
              <a:blipFill rotWithShape="0">
                <a:blip r:embed="rId3"/>
                <a:stretch>
                  <a:fillRect r="-810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feld 68"/>
              <p:cNvSpPr txBox="1"/>
              <p:nvPr/>
            </p:nvSpPr>
            <p:spPr>
              <a:xfrm>
                <a:off x="4390793" y="2651497"/>
                <a:ext cx="1468351" cy="523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793" y="2651497"/>
                <a:ext cx="1468351" cy="5230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feld 70"/>
              <p:cNvSpPr txBox="1"/>
              <p:nvPr/>
            </p:nvSpPr>
            <p:spPr>
              <a:xfrm>
                <a:off x="4364643" y="3334241"/>
                <a:ext cx="1468351" cy="52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643" y="3334241"/>
                <a:ext cx="1468351" cy="523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r Verbinder 8"/>
          <p:cNvCxnSpPr/>
          <p:nvPr/>
        </p:nvCxnSpPr>
        <p:spPr>
          <a:xfrm>
            <a:off x="4279581" y="3280738"/>
            <a:ext cx="14818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170358" y="3894868"/>
            <a:ext cx="0" cy="538968"/>
          </a:xfrm>
          <a:prstGeom prst="straightConnector1">
            <a:avLst/>
          </a:prstGeom>
          <a:ln w="127000" cmpd="dbl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>
            <a:off x="6417263" y="5703216"/>
            <a:ext cx="2726736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Algorithm for H-OLTSP</a:t>
            </a:r>
          </a:p>
        </p:txBody>
      </p:sp>
    </p:spTree>
    <p:extLst>
      <p:ext uri="{BB962C8B-B14F-4D97-AF65-F5344CB8AC3E}">
        <p14:creationId xmlns:p14="http://schemas.microsoft.com/office/powerpoint/2010/main" val="60743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68" grpId="0"/>
      <p:bldP spid="69" grpId="0"/>
      <p:bldP spid="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6417263" y="5703216"/>
            <a:ext cx="2726736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Algorithm for H-OLTSP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301658" y="1217726"/>
            <a:ext cx="8481177" cy="3781837"/>
            <a:chOff x="301658" y="1217726"/>
            <a:chExt cx="8481177" cy="3781837"/>
          </a:xfrm>
        </p:grpSpPr>
        <p:grpSp>
          <p:nvGrpSpPr>
            <p:cNvPr id="75" name="Gruppieren 74"/>
            <p:cNvGrpSpPr/>
            <p:nvPr/>
          </p:nvGrpSpPr>
          <p:grpSpPr>
            <a:xfrm>
              <a:off x="301658" y="1217726"/>
              <a:ext cx="8481177" cy="3781837"/>
              <a:chOff x="301658" y="1217726"/>
              <a:chExt cx="8481177" cy="3781837"/>
            </a:xfrm>
          </p:grpSpPr>
          <p:sp>
            <p:nvSpPr>
              <p:cNvPr id="77" name="Rechteck 76"/>
              <p:cNvSpPr/>
              <p:nvPr/>
            </p:nvSpPr>
            <p:spPr>
              <a:xfrm>
                <a:off x="301658" y="1217726"/>
                <a:ext cx="8481177" cy="37818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sz="2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feld 78"/>
              <p:cNvSpPr txBox="1"/>
              <p:nvPr/>
            </p:nvSpPr>
            <p:spPr>
              <a:xfrm>
                <a:off x="372731" y="1276647"/>
                <a:ext cx="4494805" cy="3031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 smtClean="0"/>
                  <a:t>Christofides</a:t>
                </a:r>
                <a:r>
                  <a:rPr lang="en-GB" sz="3600" dirty="0"/>
                  <a:t> </a:t>
                </a:r>
                <a:r>
                  <a:rPr lang="en-GB" sz="3600" dirty="0" smtClean="0"/>
                  <a:t>Algorithm</a:t>
                </a:r>
                <a:r>
                  <a:rPr lang="en-GB" sz="3600" dirty="0"/>
                  <a:t>:</a:t>
                </a:r>
              </a:p>
              <a:p>
                <a:pPr marL="360000" indent="-360000">
                  <a:spcBef>
                    <a:spcPts val="600"/>
                  </a:spcBef>
                  <a:spcAft>
                    <a:spcPts val="600"/>
                  </a:spcAft>
                  <a:buClr>
                    <a:schemeClr val="bg1">
                      <a:lumMod val="50000"/>
                    </a:scheme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minimal spanning tree</a:t>
                </a:r>
                <a:endPara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indent="-360000">
                  <a:spcBef>
                    <a:spcPts val="600"/>
                  </a:spcBef>
                  <a:spcAft>
                    <a:spcPts val="600"/>
                  </a:spcAft>
                  <a:buClr>
                    <a:schemeClr val="bg1">
                      <a:lumMod val="50000"/>
                    </a:scheme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minimum weighted perfect matching of </a:t>
                </a:r>
                <a:r>
                  <a:rPr lang="en-GB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odd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vertices</a:t>
                </a:r>
                <a:endPara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indent="-360000">
                  <a:spcBef>
                    <a:spcPts val="600"/>
                  </a:spcBef>
                  <a:spcAft>
                    <a:spcPts val="600"/>
                  </a:spcAft>
                  <a:buClr>
                    <a:schemeClr val="bg1">
                      <a:lumMod val="50000"/>
                    </a:scheme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Euler </a:t>
                </a:r>
                <a:r>
                  <a:rPr lang="en-GB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tour</a:t>
                </a:r>
              </a:p>
              <a:p>
                <a:pPr marL="360000" indent="-360000">
                  <a:spcBef>
                    <a:spcPts val="600"/>
                  </a:spcBef>
                  <a:spcAft>
                    <a:spcPts val="600"/>
                  </a:spcAft>
                  <a:buClr>
                    <a:schemeClr val="bg1">
                      <a:lumMod val="50000"/>
                    </a:scheme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Skip double visited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vertices</a:t>
                </a:r>
              </a:p>
            </p:txBody>
          </p:sp>
          <p:sp>
            <p:nvSpPr>
              <p:cNvPr id="82" name="Freihandform 81"/>
              <p:cNvSpPr/>
              <p:nvPr/>
            </p:nvSpPr>
            <p:spPr>
              <a:xfrm>
                <a:off x="5761573" y="1331646"/>
                <a:ext cx="2753777" cy="3120034"/>
              </a:xfrm>
              <a:custGeom>
                <a:avLst/>
                <a:gdLst>
                  <a:gd name="connsiteX0" fmla="*/ 763571 w 1696825"/>
                  <a:gd name="connsiteY0" fmla="*/ 0 h 2045616"/>
                  <a:gd name="connsiteX1" fmla="*/ 28280 w 1696825"/>
                  <a:gd name="connsiteY1" fmla="*/ 273377 h 2045616"/>
                  <a:gd name="connsiteX2" fmla="*/ 94268 w 1696825"/>
                  <a:gd name="connsiteY2" fmla="*/ 904973 h 2045616"/>
                  <a:gd name="connsiteX3" fmla="*/ 282804 w 1696825"/>
                  <a:gd name="connsiteY3" fmla="*/ 1319752 h 2045616"/>
                  <a:gd name="connsiteX4" fmla="*/ 0 w 1696825"/>
                  <a:gd name="connsiteY4" fmla="*/ 1838226 h 2045616"/>
                  <a:gd name="connsiteX5" fmla="*/ 1696825 w 1696825"/>
                  <a:gd name="connsiteY5" fmla="*/ 2045616 h 2045616"/>
                  <a:gd name="connsiteX6" fmla="*/ 1131216 w 1696825"/>
                  <a:gd name="connsiteY6" fmla="*/ 895546 h 2045616"/>
                  <a:gd name="connsiteX7" fmla="*/ 1366886 w 1696825"/>
                  <a:gd name="connsiteY7" fmla="*/ 226243 h 2045616"/>
                  <a:gd name="connsiteX8" fmla="*/ 763571 w 1696825"/>
                  <a:gd name="connsiteY8" fmla="*/ 0 h 2045616"/>
                  <a:gd name="connsiteX0" fmla="*/ 763571 w 1696825"/>
                  <a:gd name="connsiteY0" fmla="*/ 0 h 2045616"/>
                  <a:gd name="connsiteX1" fmla="*/ 28280 w 1696825"/>
                  <a:gd name="connsiteY1" fmla="*/ 273377 h 2045616"/>
                  <a:gd name="connsiteX2" fmla="*/ 94268 w 1696825"/>
                  <a:gd name="connsiteY2" fmla="*/ 904973 h 2045616"/>
                  <a:gd name="connsiteX3" fmla="*/ 282804 w 1696825"/>
                  <a:gd name="connsiteY3" fmla="*/ 1319752 h 2045616"/>
                  <a:gd name="connsiteX4" fmla="*/ 0 w 1696825"/>
                  <a:gd name="connsiteY4" fmla="*/ 1838226 h 2045616"/>
                  <a:gd name="connsiteX5" fmla="*/ 1696825 w 1696825"/>
                  <a:gd name="connsiteY5" fmla="*/ 2045616 h 2045616"/>
                  <a:gd name="connsiteX6" fmla="*/ 1423447 w 1696825"/>
                  <a:gd name="connsiteY6" fmla="*/ 961534 h 2045616"/>
                  <a:gd name="connsiteX7" fmla="*/ 1366886 w 1696825"/>
                  <a:gd name="connsiteY7" fmla="*/ 226243 h 2045616"/>
                  <a:gd name="connsiteX8" fmla="*/ 763571 w 1696825"/>
                  <a:gd name="connsiteY8" fmla="*/ 0 h 2045616"/>
                  <a:gd name="connsiteX0" fmla="*/ 763571 w 1706251"/>
                  <a:gd name="connsiteY0" fmla="*/ 0 h 2045616"/>
                  <a:gd name="connsiteX1" fmla="*/ 28280 w 1706251"/>
                  <a:gd name="connsiteY1" fmla="*/ 273377 h 2045616"/>
                  <a:gd name="connsiteX2" fmla="*/ 94268 w 1706251"/>
                  <a:gd name="connsiteY2" fmla="*/ 904973 h 2045616"/>
                  <a:gd name="connsiteX3" fmla="*/ 282804 w 1706251"/>
                  <a:gd name="connsiteY3" fmla="*/ 1319752 h 2045616"/>
                  <a:gd name="connsiteX4" fmla="*/ 0 w 1706251"/>
                  <a:gd name="connsiteY4" fmla="*/ 1838226 h 2045616"/>
                  <a:gd name="connsiteX5" fmla="*/ 1696825 w 1706251"/>
                  <a:gd name="connsiteY5" fmla="*/ 2045616 h 2045616"/>
                  <a:gd name="connsiteX6" fmla="*/ 1423447 w 1706251"/>
                  <a:gd name="connsiteY6" fmla="*/ 961534 h 2045616"/>
                  <a:gd name="connsiteX7" fmla="*/ 1706251 w 1706251"/>
                  <a:gd name="connsiteY7" fmla="*/ 197962 h 2045616"/>
                  <a:gd name="connsiteX8" fmla="*/ 763571 w 1706251"/>
                  <a:gd name="connsiteY8" fmla="*/ 0 h 2045616"/>
                  <a:gd name="connsiteX0" fmla="*/ 778427 w 1721107"/>
                  <a:gd name="connsiteY0" fmla="*/ 0 h 2045616"/>
                  <a:gd name="connsiteX1" fmla="*/ 43136 w 1721107"/>
                  <a:gd name="connsiteY1" fmla="*/ 273377 h 2045616"/>
                  <a:gd name="connsiteX2" fmla="*/ 109124 w 1721107"/>
                  <a:gd name="connsiteY2" fmla="*/ 904973 h 2045616"/>
                  <a:gd name="connsiteX3" fmla="*/ 297660 w 1721107"/>
                  <a:gd name="connsiteY3" fmla="*/ 1319752 h 2045616"/>
                  <a:gd name="connsiteX4" fmla="*/ 14856 w 1721107"/>
                  <a:gd name="connsiteY4" fmla="*/ 1838226 h 2045616"/>
                  <a:gd name="connsiteX5" fmla="*/ 1711681 w 1721107"/>
                  <a:gd name="connsiteY5" fmla="*/ 2045616 h 2045616"/>
                  <a:gd name="connsiteX6" fmla="*/ 1438303 w 1721107"/>
                  <a:gd name="connsiteY6" fmla="*/ 961534 h 2045616"/>
                  <a:gd name="connsiteX7" fmla="*/ 1721107 w 1721107"/>
                  <a:gd name="connsiteY7" fmla="*/ 197962 h 2045616"/>
                  <a:gd name="connsiteX8" fmla="*/ 778427 w 1721107"/>
                  <a:gd name="connsiteY8" fmla="*/ 0 h 2045616"/>
                  <a:gd name="connsiteX0" fmla="*/ 778427 w 1721107"/>
                  <a:gd name="connsiteY0" fmla="*/ 1840 h 2047456"/>
                  <a:gd name="connsiteX1" fmla="*/ 43136 w 1721107"/>
                  <a:gd name="connsiteY1" fmla="*/ 275217 h 2047456"/>
                  <a:gd name="connsiteX2" fmla="*/ 109124 w 1721107"/>
                  <a:gd name="connsiteY2" fmla="*/ 906813 h 2047456"/>
                  <a:gd name="connsiteX3" fmla="*/ 297660 w 1721107"/>
                  <a:gd name="connsiteY3" fmla="*/ 1321592 h 2047456"/>
                  <a:gd name="connsiteX4" fmla="*/ 14856 w 1721107"/>
                  <a:gd name="connsiteY4" fmla="*/ 1840066 h 2047456"/>
                  <a:gd name="connsiteX5" fmla="*/ 1711681 w 1721107"/>
                  <a:gd name="connsiteY5" fmla="*/ 2047456 h 2047456"/>
                  <a:gd name="connsiteX6" fmla="*/ 1438303 w 1721107"/>
                  <a:gd name="connsiteY6" fmla="*/ 963374 h 2047456"/>
                  <a:gd name="connsiteX7" fmla="*/ 1721107 w 1721107"/>
                  <a:gd name="connsiteY7" fmla="*/ 199802 h 2047456"/>
                  <a:gd name="connsiteX8" fmla="*/ 778427 w 1721107"/>
                  <a:gd name="connsiteY8" fmla="*/ 1840 h 2047456"/>
                  <a:gd name="connsiteX0" fmla="*/ 778427 w 1740599"/>
                  <a:gd name="connsiteY0" fmla="*/ 1840 h 2047456"/>
                  <a:gd name="connsiteX1" fmla="*/ 43136 w 1740599"/>
                  <a:gd name="connsiteY1" fmla="*/ 275217 h 2047456"/>
                  <a:gd name="connsiteX2" fmla="*/ 109124 w 1740599"/>
                  <a:gd name="connsiteY2" fmla="*/ 906813 h 2047456"/>
                  <a:gd name="connsiteX3" fmla="*/ 297660 w 1740599"/>
                  <a:gd name="connsiteY3" fmla="*/ 1321592 h 2047456"/>
                  <a:gd name="connsiteX4" fmla="*/ 14856 w 1740599"/>
                  <a:gd name="connsiteY4" fmla="*/ 1840066 h 2047456"/>
                  <a:gd name="connsiteX5" fmla="*/ 1711681 w 1740599"/>
                  <a:gd name="connsiteY5" fmla="*/ 2047456 h 2047456"/>
                  <a:gd name="connsiteX6" fmla="*/ 1438303 w 1740599"/>
                  <a:gd name="connsiteY6" fmla="*/ 963374 h 2047456"/>
                  <a:gd name="connsiteX7" fmla="*/ 1721107 w 1740599"/>
                  <a:gd name="connsiteY7" fmla="*/ 199802 h 2047456"/>
                  <a:gd name="connsiteX8" fmla="*/ 778427 w 1740599"/>
                  <a:gd name="connsiteY8" fmla="*/ 1840 h 2047456"/>
                  <a:gd name="connsiteX0" fmla="*/ 778427 w 1774414"/>
                  <a:gd name="connsiteY0" fmla="*/ 1840 h 2047456"/>
                  <a:gd name="connsiteX1" fmla="*/ 43136 w 1774414"/>
                  <a:gd name="connsiteY1" fmla="*/ 275217 h 2047456"/>
                  <a:gd name="connsiteX2" fmla="*/ 109124 w 1774414"/>
                  <a:gd name="connsiteY2" fmla="*/ 906813 h 2047456"/>
                  <a:gd name="connsiteX3" fmla="*/ 297660 w 1774414"/>
                  <a:gd name="connsiteY3" fmla="*/ 1321592 h 2047456"/>
                  <a:gd name="connsiteX4" fmla="*/ 14856 w 1774414"/>
                  <a:gd name="connsiteY4" fmla="*/ 1840066 h 2047456"/>
                  <a:gd name="connsiteX5" fmla="*/ 1711681 w 1774414"/>
                  <a:gd name="connsiteY5" fmla="*/ 2047456 h 2047456"/>
                  <a:gd name="connsiteX6" fmla="*/ 1438303 w 1774414"/>
                  <a:gd name="connsiteY6" fmla="*/ 963374 h 2047456"/>
                  <a:gd name="connsiteX7" fmla="*/ 1721107 w 1774414"/>
                  <a:gd name="connsiteY7" fmla="*/ 199802 h 2047456"/>
                  <a:gd name="connsiteX8" fmla="*/ 778427 w 1774414"/>
                  <a:gd name="connsiteY8" fmla="*/ 1840 h 2047456"/>
                  <a:gd name="connsiteX0" fmla="*/ 778427 w 1774414"/>
                  <a:gd name="connsiteY0" fmla="*/ 1840 h 2094162"/>
                  <a:gd name="connsiteX1" fmla="*/ 43136 w 1774414"/>
                  <a:gd name="connsiteY1" fmla="*/ 275217 h 2094162"/>
                  <a:gd name="connsiteX2" fmla="*/ 109124 w 1774414"/>
                  <a:gd name="connsiteY2" fmla="*/ 906813 h 2094162"/>
                  <a:gd name="connsiteX3" fmla="*/ 297660 w 1774414"/>
                  <a:gd name="connsiteY3" fmla="*/ 1321592 h 2094162"/>
                  <a:gd name="connsiteX4" fmla="*/ 14856 w 1774414"/>
                  <a:gd name="connsiteY4" fmla="*/ 1840066 h 2094162"/>
                  <a:gd name="connsiteX5" fmla="*/ 1711681 w 1774414"/>
                  <a:gd name="connsiteY5" fmla="*/ 2047456 h 2094162"/>
                  <a:gd name="connsiteX6" fmla="*/ 1438303 w 1774414"/>
                  <a:gd name="connsiteY6" fmla="*/ 963374 h 2094162"/>
                  <a:gd name="connsiteX7" fmla="*/ 1721107 w 1774414"/>
                  <a:gd name="connsiteY7" fmla="*/ 199802 h 2094162"/>
                  <a:gd name="connsiteX8" fmla="*/ 778427 w 1774414"/>
                  <a:gd name="connsiteY8" fmla="*/ 1840 h 2094162"/>
                  <a:gd name="connsiteX0" fmla="*/ 826336 w 1822323"/>
                  <a:gd name="connsiteY0" fmla="*/ 1840 h 2094161"/>
                  <a:gd name="connsiteX1" fmla="*/ 91045 w 1822323"/>
                  <a:gd name="connsiteY1" fmla="*/ 275217 h 2094161"/>
                  <a:gd name="connsiteX2" fmla="*/ 157033 w 1822323"/>
                  <a:gd name="connsiteY2" fmla="*/ 906813 h 2094161"/>
                  <a:gd name="connsiteX3" fmla="*/ 345569 w 1822323"/>
                  <a:gd name="connsiteY3" fmla="*/ 1321592 h 2094161"/>
                  <a:gd name="connsiteX4" fmla="*/ 62765 w 1822323"/>
                  <a:gd name="connsiteY4" fmla="*/ 1840066 h 2094161"/>
                  <a:gd name="connsiteX5" fmla="*/ 1759590 w 1822323"/>
                  <a:gd name="connsiteY5" fmla="*/ 2047456 h 2094161"/>
                  <a:gd name="connsiteX6" fmla="*/ 1486212 w 1822323"/>
                  <a:gd name="connsiteY6" fmla="*/ 963374 h 2094161"/>
                  <a:gd name="connsiteX7" fmla="*/ 1769016 w 1822323"/>
                  <a:gd name="connsiteY7" fmla="*/ 199802 h 2094161"/>
                  <a:gd name="connsiteX8" fmla="*/ 826336 w 1822323"/>
                  <a:gd name="connsiteY8" fmla="*/ 1840 h 2094161"/>
                  <a:gd name="connsiteX0" fmla="*/ 819976 w 1815963"/>
                  <a:gd name="connsiteY0" fmla="*/ 1840 h 2094161"/>
                  <a:gd name="connsiteX1" fmla="*/ 84685 w 1815963"/>
                  <a:gd name="connsiteY1" fmla="*/ 275217 h 2094161"/>
                  <a:gd name="connsiteX2" fmla="*/ 150673 w 1815963"/>
                  <a:gd name="connsiteY2" fmla="*/ 906813 h 2094161"/>
                  <a:gd name="connsiteX3" fmla="*/ 339209 w 1815963"/>
                  <a:gd name="connsiteY3" fmla="*/ 1321592 h 2094161"/>
                  <a:gd name="connsiteX4" fmla="*/ 56405 w 1815963"/>
                  <a:gd name="connsiteY4" fmla="*/ 1840066 h 2094161"/>
                  <a:gd name="connsiteX5" fmla="*/ 1753230 w 1815963"/>
                  <a:gd name="connsiteY5" fmla="*/ 2047456 h 2094161"/>
                  <a:gd name="connsiteX6" fmla="*/ 1479852 w 1815963"/>
                  <a:gd name="connsiteY6" fmla="*/ 963374 h 2094161"/>
                  <a:gd name="connsiteX7" fmla="*/ 1762656 w 1815963"/>
                  <a:gd name="connsiteY7" fmla="*/ 199802 h 2094161"/>
                  <a:gd name="connsiteX8" fmla="*/ 819976 w 1815963"/>
                  <a:gd name="connsiteY8" fmla="*/ 1840 h 2094161"/>
                  <a:gd name="connsiteX0" fmla="*/ 819976 w 1815963"/>
                  <a:gd name="connsiteY0" fmla="*/ 1840 h 2094161"/>
                  <a:gd name="connsiteX1" fmla="*/ 84685 w 1815963"/>
                  <a:gd name="connsiteY1" fmla="*/ 275217 h 2094161"/>
                  <a:gd name="connsiteX2" fmla="*/ 150673 w 1815963"/>
                  <a:gd name="connsiteY2" fmla="*/ 906813 h 2094161"/>
                  <a:gd name="connsiteX3" fmla="*/ 339209 w 1815963"/>
                  <a:gd name="connsiteY3" fmla="*/ 1321592 h 2094161"/>
                  <a:gd name="connsiteX4" fmla="*/ 56405 w 1815963"/>
                  <a:gd name="connsiteY4" fmla="*/ 1840066 h 2094161"/>
                  <a:gd name="connsiteX5" fmla="*/ 1753230 w 1815963"/>
                  <a:gd name="connsiteY5" fmla="*/ 2047456 h 2094161"/>
                  <a:gd name="connsiteX6" fmla="*/ 1479852 w 1815963"/>
                  <a:gd name="connsiteY6" fmla="*/ 963374 h 2094161"/>
                  <a:gd name="connsiteX7" fmla="*/ 1762656 w 1815963"/>
                  <a:gd name="connsiteY7" fmla="*/ 199802 h 2094161"/>
                  <a:gd name="connsiteX8" fmla="*/ 819976 w 1815963"/>
                  <a:gd name="connsiteY8" fmla="*/ 1840 h 20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5963" h="2094161">
                    <a:moveTo>
                      <a:pt x="819976" y="1840"/>
                    </a:moveTo>
                    <a:cubicBezTo>
                      <a:pt x="540314" y="14409"/>
                      <a:pt x="196236" y="124388"/>
                      <a:pt x="84685" y="275217"/>
                    </a:cubicBezTo>
                    <a:cubicBezTo>
                      <a:pt x="-26866" y="426046"/>
                      <a:pt x="76404" y="743419"/>
                      <a:pt x="150673" y="906813"/>
                    </a:cubicBezTo>
                    <a:lnTo>
                      <a:pt x="339209" y="1321592"/>
                    </a:lnTo>
                    <a:cubicBezTo>
                      <a:pt x="403900" y="1463913"/>
                      <a:pt x="-179265" y="1719089"/>
                      <a:pt x="56405" y="1840066"/>
                    </a:cubicBezTo>
                    <a:cubicBezTo>
                      <a:pt x="292075" y="1961043"/>
                      <a:pt x="1515989" y="2193571"/>
                      <a:pt x="1753230" y="2047456"/>
                    </a:cubicBezTo>
                    <a:cubicBezTo>
                      <a:pt x="1990471" y="1901341"/>
                      <a:pt x="1478281" y="1271316"/>
                      <a:pt x="1479852" y="963374"/>
                    </a:cubicBezTo>
                    <a:cubicBezTo>
                      <a:pt x="1481423" y="655432"/>
                      <a:pt x="1872635" y="360058"/>
                      <a:pt x="1762656" y="199802"/>
                    </a:cubicBezTo>
                    <a:cubicBezTo>
                      <a:pt x="1652677" y="39546"/>
                      <a:pt x="1099638" y="-10729"/>
                      <a:pt x="819976" y="184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83" name="MST"/>
              <p:cNvGrpSpPr/>
              <p:nvPr/>
            </p:nvGrpSpPr>
            <p:grpSpPr>
              <a:xfrm>
                <a:off x="6485850" y="1593015"/>
                <a:ext cx="1326469" cy="2294472"/>
                <a:chOff x="6416906" y="1779323"/>
                <a:chExt cx="1326469" cy="2294472"/>
              </a:xfrm>
            </p:grpSpPr>
            <p:cxnSp>
              <p:nvCxnSpPr>
                <p:cNvPr id="145" name="Gerader Verbinder 144"/>
                <p:cNvCxnSpPr>
                  <a:stCxn id="136" idx="3"/>
                  <a:endCxn id="126" idx="0"/>
                </p:cNvCxnSpPr>
                <p:nvPr/>
              </p:nvCxnSpPr>
              <p:spPr>
                <a:xfrm>
                  <a:off x="6416906" y="2022888"/>
                  <a:ext cx="314475" cy="56040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>
                  <a:stCxn id="132" idx="0"/>
                  <a:endCxn id="134" idx="1"/>
                </p:cNvCxnSpPr>
                <p:nvPr/>
              </p:nvCxnSpPr>
              <p:spPr>
                <a:xfrm flipH="1" flipV="1">
                  <a:off x="7301744" y="1779323"/>
                  <a:ext cx="441631" cy="607848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Gerader Verbinder 146"/>
                <p:cNvCxnSpPr>
                  <a:stCxn id="126" idx="0"/>
                  <a:endCxn id="124" idx="5"/>
                </p:cNvCxnSpPr>
                <p:nvPr/>
              </p:nvCxnSpPr>
              <p:spPr>
                <a:xfrm flipH="1">
                  <a:off x="6459689" y="2583288"/>
                  <a:ext cx="271692" cy="810888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Gerader Verbinder 147"/>
                <p:cNvCxnSpPr>
                  <a:stCxn id="124" idx="7"/>
                  <a:endCxn id="128" idx="3"/>
                </p:cNvCxnSpPr>
                <p:nvPr/>
              </p:nvCxnSpPr>
              <p:spPr>
                <a:xfrm>
                  <a:off x="6459689" y="3404613"/>
                  <a:ext cx="417515" cy="663964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Gerader Verbinder 148"/>
                <p:cNvCxnSpPr>
                  <a:stCxn id="128" idx="2"/>
                  <a:endCxn id="130" idx="4"/>
                </p:cNvCxnSpPr>
                <p:nvPr/>
              </p:nvCxnSpPr>
              <p:spPr>
                <a:xfrm flipV="1">
                  <a:off x="6875042" y="3870742"/>
                  <a:ext cx="865804" cy="203053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Euler Tour"/>
              <p:cNvGrpSpPr/>
              <p:nvPr/>
            </p:nvGrpSpPr>
            <p:grpSpPr>
              <a:xfrm>
                <a:off x="6491069" y="1580416"/>
                <a:ext cx="1328630" cy="2301853"/>
                <a:chOff x="6422125" y="1766724"/>
                <a:chExt cx="1328630" cy="2301853"/>
              </a:xfrm>
            </p:grpSpPr>
            <p:cxnSp>
              <p:nvCxnSpPr>
                <p:cNvPr id="140" name="Gerade Verbindung mit Pfeil 139"/>
                <p:cNvCxnSpPr>
                  <a:stCxn id="136" idx="0"/>
                  <a:endCxn id="126" idx="2"/>
                </p:cNvCxnSpPr>
                <p:nvPr/>
              </p:nvCxnSpPr>
              <p:spPr>
                <a:xfrm>
                  <a:off x="6422125" y="2035487"/>
                  <a:ext cx="301875" cy="540420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Gerade Verbindung mit Pfeil 140"/>
                <p:cNvCxnSpPr>
                  <a:stCxn id="126" idx="2"/>
                  <a:endCxn id="124" idx="2"/>
                </p:cNvCxnSpPr>
                <p:nvPr/>
              </p:nvCxnSpPr>
              <p:spPr>
                <a:xfrm flipH="1">
                  <a:off x="6447090" y="2575907"/>
                  <a:ext cx="276910" cy="823487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Gerade Verbindung mit Pfeil 141"/>
                <p:cNvCxnSpPr>
                  <a:stCxn id="124" idx="2"/>
                  <a:endCxn id="128" idx="3"/>
                </p:cNvCxnSpPr>
                <p:nvPr/>
              </p:nvCxnSpPr>
              <p:spPr>
                <a:xfrm>
                  <a:off x="6447090" y="3399394"/>
                  <a:ext cx="430114" cy="669183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 Verbindung mit Pfeil 142"/>
                <p:cNvCxnSpPr>
                  <a:stCxn id="128" idx="4"/>
                  <a:endCxn id="130" idx="5"/>
                </p:cNvCxnSpPr>
                <p:nvPr/>
              </p:nvCxnSpPr>
              <p:spPr>
                <a:xfrm flipV="1">
                  <a:off x="6882423" y="3872904"/>
                  <a:ext cx="863641" cy="193511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 Verbindung mit Pfeil 143"/>
                <p:cNvCxnSpPr>
                  <a:stCxn id="132" idx="6"/>
                  <a:endCxn id="134" idx="4"/>
                </p:cNvCxnSpPr>
                <p:nvPr/>
              </p:nvCxnSpPr>
              <p:spPr>
                <a:xfrm flipH="1" flipV="1">
                  <a:off x="7306963" y="1766724"/>
                  <a:ext cx="443792" cy="613066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Tour"/>
              <p:cNvGrpSpPr/>
              <p:nvPr/>
            </p:nvGrpSpPr>
            <p:grpSpPr>
              <a:xfrm>
                <a:off x="6483321" y="1575198"/>
                <a:ext cx="1331686" cy="2297529"/>
                <a:chOff x="6416906" y="1768886"/>
                <a:chExt cx="1331686" cy="2297529"/>
              </a:xfrm>
            </p:grpSpPr>
            <p:cxnSp>
              <p:nvCxnSpPr>
                <p:cNvPr id="137" name="Gerade Verbindung mit Pfeil 136"/>
                <p:cNvCxnSpPr/>
                <p:nvPr/>
              </p:nvCxnSpPr>
              <p:spPr>
                <a:xfrm flipH="1">
                  <a:off x="6416906" y="1768886"/>
                  <a:ext cx="895275" cy="254002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Gerade Verbindung mit Pfeil 137"/>
                <p:cNvCxnSpPr/>
                <p:nvPr/>
              </p:nvCxnSpPr>
              <p:spPr>
                <a:xfrm flipV="1">
                  <a:off x="6882423" y="3872904"/>
                  <a:ext cx="863641" cy="193511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Gerade Verbindung mit Pfeil 138"/>
                <p:cNvCxnSpPr/>
                <p:nvPr/>
              </p:nvCxnSpPr>
              <p:spPr>
                <a:xfrm flipH="1" flipV="1">
                  <a:off x="7743374" y="2413786"/>
                  <a:ext cx="5218" cy="1436304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Places"/>
              <p:cNvGrpSpPr/>
              <p:nvPr/>
            </p:nvGrpSpPr>
            <p:grpSpPr>
              <a:xfrm>
                <a:off x="6417263" y="1513171"/>
                <a:ext cx="1468860" cy="2447301"/>
                <a:chOff x="6348319" y="1699479"/>
                <a:chExt cx="1468860" cy="2447301"/>
              </a:xfrm>
            </p:grpSpPr>
            <p:grpSp>
              <p:nvGrpSpPr>
                <p:cNvPr id="100" name="Gruppieren 99"/>
                <p:cNvGrpSpPr/>
                <p:nvPr/>
              </p:nvGrpSpPr>
              <p:grpSpPr>
                <a:xfrm>
                  <a:off x="6348319" y="1953481"/>
                  <a:ext cx="147610" cy="147610"/>
                  <a:chOff x="2730500" y="2292350"/>
                  <a:chExt cx="457200" cy="457200"/>
                </a:xfrm>
                <a:solidFill>
                  <a:schemeClr val="tx1"/>
                </a:solidFill>
              </p:grpSpPr>
              <p:sp>
                <p:nvSpPr>
                  <p:cNvPr id="135" name="Ellipse 134"/>
                  <p:cNvSpPr/>
                  <p:nvPr/>
                </p:nvSpPr>
                <p:spPr>
                  <a:xfrm>
                    <a:off x="2730500" y="229235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6" name="Ellipse 135"/>
                  <p:cNvSpPr/>
                  <p:nvPr/>
                </p:nvSpPr>
                <p:spPr>
                  <a:xfrm flipV="1">
                    <a:off x="2936240" y="250063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01" name="Gruppieren 100"/>
                <p:cNvGrpSpPr/>
                <p:nvPr/>
              </p:nvGrpSpPr>
              <p:grpSpPr>
                <a:xfrm>
                  <a:off x="7233157" y="1699479"/>
                  <a:ext cx="147610" cy="147610"/>
                  <a:chOff x="2730500" y="2292350"/>
                  <a:chExt cx="457200" cy="457200"/>
                </a:xfrm>
                <a:solidFill>
                  <a:schemeClr val="tx1"/>
                </a:solidFill>
              </p:grpSpPr>
              <p:sp>
                <p:nvSpPr>
                  <p:cNvPr id="133" name="Ellipse 132"/>
                  <p:cNvSpPr/>
                  <p:nvPr/>
                </p:nvSpPr>
                <p:spPr>
                  <a:xfrm>
                    <a:off x="2730500" y="229235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4" name="Ellipse 133"/>
                  <p:cNvSpPr/>
                  <p:nvPr/>
                </p:nvSpPr>
                <p:spPr>
                  <a:xfrm flipV="1">
                    <a:off x="2936242" y="2500631"/>
                    <a:ext cx="45720" cy="4572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15" name="Gruppieren 114"/>
                <p:cNvGrpSpPr/>
                <p:nvPr/>
              </p:nvGrpSpPr>
              <p:grpSpPr>
                <a:xfrm>
                  <a:off x="7669569" y="2305165"/>
                  <a:ext cx="147610" cy="147610"/>
                  <a:chOff x="2730500" y="2292350"/>
                  <a:chExt cx="457200" cy="457200"/>
                </a:xfrm>
                <a:solidFill>
                  <a:schemeClr val="tx1"/>
                </a:solidFill>
              </p:grpSpPr>
              <p:sp>
                <p:nvSpPr>
                  <p:cNvPr id="131" name="Ellipse 130"/>
                  <p:cNvSpPr/>
                  <p:nvPr/>
                </p:nvSpPr>
                <p:spPr>
                  <a:xfrm>
                    <a:off x="2730500" y="229235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2" name="Ellipse 131"/>
                  <p:cNvSpPr/>
                  <p:nvPr/>
                </p:nvSpPr>
                <p:spPr>
                  <a:xfrm flipV="1">
                    <a:off x="2936240" y="250063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18" name="Gruppieren 117"/>
                <p:cNvGrpSpPr/>
                <p:nvPr/>
              </p:nvGrpSpPr>
              <p:grpSpPr>
                <a:xfrm>
                  <a:off x="7667040" y="3803497"/>
                  <a:ext cx="147610" cy="147610"/>
                  <a:chOff x="2730500" y="2292350"/>
                  <a:chExt cx="457200" cy="457200"/>
                </a:xfrm>
                <a:solidFill>
                  <a:schemeClr val="tx1"/>
                </a:solidFill>
              </p:grpSpPr>
              <p:sp>
                <p:nvSpPr>
                  <p:cNvPr id="129" name="Ellipse 128"/>
                  <p:cNvSpPr/>
                  <p:nvPr/>
                </p:nvSpPr>
                <p:spPr>
                  <a:xfrm>
                    <a:off x="2730500" y="229235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0" name="Ellipse 129"/>
                  <p:cNvSpPr/>
                  <p:nvPr/>
                </p:nvSpPr>
                <p:spPr>
                  <a:xfrm flipV="1">
                    <a:off x="2936240" y="250063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19" name="Gruppieren 118"/>
                <p:cNvGrpSpPr/>
                <p:nvPr/>
              </p:nvGrpSpPr>
              <p:grpSpPr>
                <a:xfrm>
                  <a:off x="6808617" y="3999170"/>
                  <a:ext cx="147610" cy="147610"/>
                  <a:chOff x="2730500" y="2292350"/>
                  <a:chExt cx="457200" cy="457200"/>
                </a:xfrm>
                <a:solidFill>
                  <a:schemeClr val="tx1"/>
                </a:solidFill>
              </p:grpSpPr>
              <p:sp>
                <p:nvSpPr>
                  <p:cNvPr id="127" name="Ellipse 126"/>
                  <p:cNvSpPr/>
                  <p:nvPr/>
                </p:nvSpPr>
                <p:spPr>
                  <a:xfrm>
                    <a:off x="2730500" y="229235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8" name="Ellipse 127"/>
                  <p:cNvSpPr/>
                  <p:nvPr/>
                </p:nvSpPr>
                <p:spPr>
                  <a:xfrm flipV="1">
                    <a:off x="2936240" y="250063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21" name="Gruppieren 120"/>
                <p:cNvGrpSpPr/>
                <p:nvPr/>
              </p:nvGrpSpPr>
              <p:grpSpPr>
                <a:xfrm>
                  <a:off x="6657575" y="2501282"/>
                  <a:ext cx="147610" cy="147610"/>
                  <a:chOff x="2730500" y="2292350"/>
                  <a:chExt cx="457200" cy="457200"/>
                </a:xfrm>
                <a:solidFill>
                  <a:schemeClr val="tx1"/>
                </a:solidFill>
              </p:grpSpPr>
              <p:sp>
                <p:nvSpPr>
                  <p:cNvPr id="125" name="Ellipse 124"/>
                  <p:cNvSpPr/>
                  <p:nvPr/>
                </p:nvSpPr>
                <p:spPr>
                  <a:xfrm>
                    <a:off x="2730500" y="229235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6" name="Ellipse 125"/>
                  <p:cNvSpPr/>
                  <p:nvPr/>
                </p:nvSpPr>
                <p:spPr>
                  <a:xfrm flipV="1">
                    <a:off x="2936240" y="250063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22" name="Gruppieren 121"/>
                <p:cNvGrpSpPr/>
                <p:nvPr/>
              </p:nvGrpSpPr>
              <p:grpSpPr>
                <a:xfrm>
                  <a:off x="6380665" y="3324769"/>
                  <a:ext cx="147610" cy="147610"/>
                  <a:chOff x="2730500" y="2292350"/>
                  <a:chExt cx="457200" cy="457200"/>
                </a:xfrm>
                <a:solidFill>
                  <a:schemeClr val="tx1"/>
                </a:solidFill>
              </p:grpSpPr>
              <p:sp>
                <p:nvSpPr>
                  <p:cNvPr id="123" name="Ellipse 122"/>
                  <p:cNvSpPr/>
                  <p:nvPr/>
                </p:nvSpPr>
                <p:spPr>
                  <a:xfrm>
                    <a:off x="2730500" y="229235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4" name="Ellipse 123"/>
                  <p:cNvSpPr/>
                  <p:nvPr/>
                </p:nvSpPr>
                <p:spPr>
                  <a:xfrm flipV="1">
                    <a:off x="2936240" y="250063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feld 88"/>
                  <p:cNvSpPr txBox="1"/>
                  <p:nvPr/>
                </p:nvSpPr>
                <p:spPr>
                  <a:xfrm>
                    <a:off x="3230773" y="4437988"/>
                    <a:ext cx="411163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1,5</m:t>
                        </m:r>
                      </m:oMath>
                    </a14:m>
                    <a:r>
                      <a:rPr lang="en-GB" sz="2800" dirty="0" smtClean="0"/>
                      <a:t>-</a:t>
                    </a:r>
                    <a:r>
                      <a:rPr lang="en-GB" sz="2800" dirty="0" err="1" smtClean="0"/>
                      <a:t>approximative</a:t>
                    </a:r>
                    <a:r>
                      <a:rPr lang="en-GB" sz="2800" dirty="0" smtClean="0"/>
                      <a:t> solution</a:t>
                    </a:r>
                    <a:endParaRPr lang="en-GB" sz="2800" dirty="0"/>
                  </a:p>
                </p:txBody>
              </p:sp>
            </mc:Choice>
            <mc:Fallback xmlns="">
              <p:sp>
                <p:nvSpPr>
                  <p:cNvPr id="181" name="Textfeld 1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0773" y="4437988"/>
                    <a:ext cx="4111638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10465" r="-1780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7" name="Gerader Verbinder 96"/>
              <p:cNvCxnSpPr/>
              <p:nvPr/>
            </p:nvCxnSpPr>
            <p:spPr>
              <a:xfrm>
                <a:off x="4279581" y="3280738"/>
                <a:ext cx="148180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 Verbindung mit Pfeil 97"/>
              <p:cNvCxnSpPr/>
              <p:nvPr/>
            </p:nvCxnSpPr>
            <p:spPr>
              <a:xfrm>
                <a:off x="5170358" y="3894868"/>
                <a:ext cx="0" cy="538968"/>
              </a:xfrm>
              <a:prstGeom prst="straightConnector1">
                <a:avLst/>
              </a:prstGeom>
              <a:ln w="127000" cmpd="dbl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Textfeld 149"/>
                <p:cNvSpPr txBox="1"/>
                <p:nvPr/>
              </p:nvSpPr>
              <p:spPr>
                <a:xfrm>
                  <a:off x="4370756" y="1896939"/>
                  <a:ext cx="15084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≤1⋅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>
            <p:sp>
              <p:nvSpPr>
                <p:cNvPr id="150" name="Textfeld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756" y="1896939"/>
                  <a:ext cx="1508425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810" b="-171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feld 150"/>
                <p:cNvSpPr txBox="1"/>
                <p:nvPr/>
              </p:nvSpPr>
              <p:spPr>
                <a:xfrm>
                  <a:off x="4390793" y="2651497"/>
                  <a:ext cx="1468351" cy="523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>
            <p:sp>
              <p:nvSpPr>
                <p:cNvPr id="151" name="Textfeld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793" y="2651497"/>
                  <a:ext cx="1468351" cy="52309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feld 151"/>
                <p:cNvSpPr txBox="1"/>
                <p:nvPr/>
              </p:nvSpPr>
              <p:spPr>
                <a:xfrm>
                  <a:off x="4364643" y="3334241"/>
                  <a:ext cx="1468351" cy="523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>
            <p:sp>
              <p:nvSpPr>
                <p:cNvPr id="152" name="Textfeld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643" y="3334241"/>
                  <a:ext cx="1468351" cy="52386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37708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Polynomial Algorithm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17599" y="895547"/>
                <a:ext cx="7298921" cy="3739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o: Find tour though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b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	  with </a:t>
                </a:r>
                <a:r>
                  <a:rPr lang="en-GB" sz="2400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Christofides</a:t>
                </a: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-Heuristic</a:t>
                </a: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go back to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via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(take shortest path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298921" cy="3739485"/>
              </a:xfrm>
              <a:prstGeom prst="rect">
                <a:avLst/>
              </a:prstGeom>
              <a:blipFill rotWithShape="0">
                <a:blip r:embed="rId2"/>
                <a:stretch>
                  <a:fillRect l="-1253" t="-1305" b="-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ieren 12"/>
          <p:cNvGrpSpPr/>
          <p:nvPr/>
        </p:nvGrpSpPr>
        <p:grpSpPr>
          <a:xfrm>
            <a:off x="8577358" y="3218382"/>
            <a:ext cx="353751" cy="485753"/>
            <a:chOff x="5318465" y="3023894"/>
            <a:chExt cx="353751" cy="485753"/>
          </a:xfrm>
        </p:grpSpPr>
        <p:sp>
          <p:nvSpPr>
            <p:cNvPr id="14" name="Ellipse 13"/>
            <p:cNvSpPr/>
            <p:nvPr/>
          </p:nvSpPr>
          <p:spPr>
            <a:xfrm>
              <a:off x="5428653" y="336203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uppieren 104"/>
          <p:cNvGrpSpPr/>
          <p:nvPr/>
        </p:nvGrpSpPr>
        <p:grpSpPr>
          <a:xfrm>
            <a:off x="5960891" y="2661305"/>
            <a:ext cx="2396189" cy="1388011"/>
            <a:chOff x="5960891" y="2661305"/>
            <a:chExt cx="2396189" cy="1388011"/>
          </a:xfrm>
        </p:grpSpPr>
        <p:grpSp>
          <p:nvGrpSpPr>
            <p:cNvPr id="2" name="Gruppieren 1"/>
            <p:cNvGrpSpPr/>
            <p:nvPr/>
          </p:nvGrpSpPr>
          <p:grpSpPr>
            <a:xfrm>
              <a:off x="5960891" y="3261902"/>
              <a:ext cx="367985" cy="485753"/>
              <a:chOff x="5318465" y="3023894"/>
              <a:chExt cx="367985" cy="485753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feld 5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" name="Textfeld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uppieren 6"/>
            <p:cNvGrpSpPr/>
            <p:nvPr/>
          </p:nvGrpSpPr>
          <p:grpSpPr>
            <a:xfrm>
              <a:off x="7679074" y="2661305"/>
              <a:ext cx="367985" cy="485753"/>
              <a:chOff x="5318465" y="3023894"/>
              <a:chExt cx="367985" cy="485753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feld 8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" name="Textfeld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uppieren 9"/>
            <p:cNvGrpSpPr/>
            <p:nvPr/>
          </p:nvGrpSpPr>
          <p:grpSpPr>
            <a:xfrm>
              <a:off x="7989095" y="3563563"/>
              <a:ext cx="367985" cy="485753"/>
              <a:chOff x="5318465" y="3023894"/>
              <a:chExt cx="367985" cy="485753"/>
            </a:xfrm>
          </p:grpSpPr>
          <p:sp>
            <p:nvSpPr>
              <p:cNvPr id="11" name="Ellipse 10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feld 11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𝑦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2" name="Textfeld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Gerader Verbinder 15"/>
            <p:cNvCxnSpPr>
              <a:stCxn id="8" idx="5"/>
              <a:endCxn id="11" idx="1"/>
            </p:cNvCxnSpPr>
            <p:nvPr/>
          </p:nvCxnSpPr>
          <p:spPr>
            <a:xfrm>
              <a:off x="7915255" y="3125441"/>
              <a:ext cx="205645" cy="7978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7667946" y="3461437"/>
              <a:ext cx="368626" cy="369332"/>
              <a:chOff x="7214571" y="3482475"/>
              <a:chExt cx="368626" cy="369332"/>
            </a:xfrm>
          </p:grpSpPr>
          <p:cxnSp>
            <p:nvCxnSpPr>
              <p:cNvPr id="23" name="Gerade Verbindung mit Pfeil 22"/>
              <p:cNvCxnSpPr/>
              <p:nvPr/>
            </p:nvCxnSpPr>
            <p:spPr>
              <a:xfrm flipV="1">
                <a:off x="7565815" y="3550447"/>
                <a:ext cx="0" cy="252979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GB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feld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6" name="Gruppieren 105"/>
          <p:cNvGrpSpPr/>
          <p:nvPr/>
        </p:nvGrpSpPr>
        <p:grpSpPr>
          <a:xfrm>
            <a:off x="6197072" y="3073253"/>
            <a:ext cx="1821005" cy="548409"/>
            <a:chOff x="6197072" y="3073253"/>
            <a:chExt cx="1821005" cy="548409"/>
          </a:xfrm>
        </p:grpSpPr>
        <p:cxnSp>
          <p:nvCxnSpPr>
            <p:cNvPr id="26" name="Gerader Verbinder 25"/>
            <p:cNvCxnSpPr>
              <a:endCxn id="8" idx="5"/>
            </p:cNvCxnSpPr>
            <p:nvPr/>
          </p:nvCxnSpPr>
          <p:spPr>
            <a:xfrm flipH="1" flipV="1">
              <a:off x="7915255" y="3125441"/>
              <a:ext cx="102822" cy="413681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>
              <a:stCxn id="5" idx="7"/>
              <a:endCxn id="8" idx="2"/>
            </p:cNvCxnSpPr>
            <p:nvPr/>
          </p:nvCxnSpPr>
          <p:spPr>
            <a:xfrm flipV="1">
              <a:off x="6197072" y="3073253"/>
              <a:ext cx="1592190" cy="548409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pieren 61"/>
          <p:cNvGrpSpPr/>
          <p:nvPr/>
        </p:nvGrpSpPr>
        <p:grpSpPr>
          <a:xfrm>
            <a:off x="6094284" y="1391985"/>
            <a:ext cx="2003368" cy="1182570"/>
            <a:chOff x="6018883" y="1369932"/>
            <a:chExt cx="2003368" cy="1182570"/>
          </a:xfrm>
        </p:grpSpPr>
        <p:grpSp>
          <p:nvGrpSpPr>
            <p:cNvPr id="30" name="Gruppieren 29"/>
            <p:cNvGrpSpPr/>
            <p:nvPr/>
          </p:nvGrpSpPr>
          <p:grpSpPr>
            <a:xfrm>
              <a:off x="6018883" y="1524591"/>
              <a:ext cx="367985" cy="478704"/>
              <a:chOff x="5325865" y="3030943"/>
              <a:chExt cx="367985" cy="478704"/>
            </a:xfrm>
          </p:grpSpPr>
          <p:sp>
            <p:nvSpPr>
              <p:cNvPr id="31" name="Ellipse 30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feld 31"/>
                  <p:cNvSpPr txBox="1"/>
                  <p:nvPr/>
                </p:nvSpPr>
                <p:spPr>
                  <a:xfrm>
                    <a:off x="5325865" y="3030943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2" name="Textfeld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5865" y="3030943"/>
                    <a:ext cx="367985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6" name="Ellipse 35"/>
            <p:cNvSpPr/>
            <p:nvPr/>
          </p:nvSpPr>
          <p:spPr>
            <a:xfrm>
              <a:off x="6947395" y="1413677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Ellipse 36"/>
            <p:cNvSpPr/>
            <p:nvPr/>
          </p:nvSpPr>
          <p:spPr>
            <a:xfrm>
              <a:off x="6748138" y="2404892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Ellipse 37"/>
            <p:cNvSpPr/>
            <p:nvPr/>
          </p:nvSpPr>
          <p:spPr>
            <a:xfrm>
              <a:off x="7874641" y="2259144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776579" y="1867271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Ellipse 39"/>
            <p:cNvSpPr/>
            <p:nvPr/>
          </p:nvSpPr>
          <p:spPr>
            <a:xfrm>
              <a:off x="7655862" y="1369932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6323065" y="1465790"/>
            <a:ext cx="1700782" cy="961155"/>
            <a:chOff x="6323065" y="1465790"/>
            <a:chExt cx="1700782" cy="961155"/>
          </a:xfrm>
        </p:grpSpPr>
        <p:cxnSp>
          <p:nvCxnSpPr>
            <p:cNvPr id="42" name="Gerader Verbinder 41"/>
            <p:cNvCxnSpPr>
              <a:stCxn id="31" idx="7"/>
              <a:endCxn id="39" idx="1"/>
            </p:cNvCxnSpPr>
            <p:nvPr/>
          </p:nvCxnSpPr>
          <p:spPr>
            <a:xfrm>
              <a:off x="6323065" y="1899355"/>
              <a:ext cx="550532" cy="11586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37" idx="0"/>
              <a:endCxn id="39" idx="4"/>
            </p:cNvCxnSpPr>
            <p:nvPr/>
          </p:nvCxnSpPr>
          <p:spPr>
            <a:xfrm flipV="1">
              <a:off x="6897344" y="2036934"/>
              <a:ext cx="28441" cy="390011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stCxn id="36" idx="3"/>
              <a:endCxn id="39" idx="0"/>
            </p:cNvCxnSpPr>
            <p:nvPr/>
          </p:nvCxnSpPr>
          <p:spPr>
            <a:xfrm flipH="1">
              <a:off x="6925785" y="1561723"/>
              <a:ext cx="118628" cy="327601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>
              <a:stCxn id="36" idx="6"/>
              <a:endCxn id="40" idx="2"/>
            </p:cNvCxnSpPr>
            <p:nvPr/>
          </p:nvCxnSpPr>
          <p:spPr>
            <a:xfrm flipV="1">
              <a:off x="7170406" y="1465790"/>
              <a:ext cx="560857" cy="43745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>
              <a:stCxn id="40" idx="4"/>
              <a:endCxn id="38" idx="0"/>
            </p:cNvCxnSpPr>
            <p:nvPr/>
          </p:nvCxnSpPr>
          <p:spPr>
            <a:xfrm>
              <a:off x="7805068" y="1539595"/>
              <a:ext cx="218779" cy="741602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pieren 86"/>
          <p:cNvGrpSpPr/>
          <p:nvPr/>
        </p:nvGrpSpPr>
        <p:grpSpPr>
          <a:xfrm>
            <a:off x="6323065" y="2003731"/>
            <a:ext cx="1626977" cy="497019"/>
            <a:chOff x="6323065" y="2003731"/>
            <a:chExt cx="1626977" cy="497019"/>
          </a:xfrm>
        </p:grpSpPr>
        <p:cxnSp>
          <p:nvCxnSpPr>
            <p:cNvPr id="64" name="Gerader Verbinder 63"/>
            <p:cNvCxnSpPr>
              <a:stCxn id="39" idx="3"/>
              <a:endCxn id="31" idx="5"/>
            </p:cNvCxnSpPr>
            <p:nvPr/>
          </p:nvCxnSpPr>
          <p:spPr>
            <a:xfrm flipH="1" flipV="1">
              <a:off x="6323065" y="2003731"/>
              <a:ext cx="550532" cy="1158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stCxn id="38" idx="2"/>
              <a:endCxn id="37" idx="6"/>
            </p:cNvCxnSpPr>
            <p:nvPr/>
          </p:nvCxnSpPr>
          <p:spPr>
            <a:xfrm flipH="1">
              <a:off x="6971149" y="2355002"/>
              <a:ext cx="978893" cy="1457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uppieren 99"/>
          <p:cNvGrpSpPr/>
          <p:nvPr/>
        </p:nvGrpSpPr>
        <p:grpSpPr>
          <a:xfrm>
            <a:off x="6323065" y="1465790"/>
            <a:ext cx="1700782" cy="1034960"/>
            <a:chOff x="6323065" y="1465790"/>
            <a:chExt cx="1700782" cy="1034960"/>
          </a:xfrm>
        </p:grpSpPr>
        <p:cxnSp>
          <p:nvCxnSpPr>
            <p:cNvPr id="78" name="Gerade Verbindung mit Pfeil 77"/>
            <p:cNvCxnSpPr>
              <a:stCxn id="31" idx="7"/>
              <a:endCxn id="39" idx="1"/>
            </p:cNvCxnSpPr>
            <p:nvPr/>
          </p:nvCxnSpPr>
          <p:spPr>
            <a:xfrm>
              <a:off x="6323065" y="1899355"/>
              <a:ext cx="550532" cy="1158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stCxn id="39" idx="0"/>
              <a:endCxn id="36" idx="3"/>
            </p:cNvCxnSpPr>
            <p:nvPr/>
          </p:nvCxnSpPr>
          <p:spPr>
            <a:xfrm flipV="1">
              <a:off x="6925785" y="1561723"/>
              <a:ext cx="118628" cy="32760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36" idx="6"/>
              <a:endCxn id="40" idx="2"/>
            </p:cNvCxnSpPr>
            <p:nvPr/>
          </p:nvCxnSpPr>
          <p:spPr>
            <a:xfrm flipV="1">
              <a:off x="7170406" y="1465790"/>
              <a:ext cx="560857" cy="4374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/>
            <p:cNvCxnSpPr>
              <a:stCxn id="40" idx="4"/>
              <a:endCxn id="38" idx="0"/>
            </p:cNvCxnSpPr>
            <p:nvPr/>
          </p:nvCxnSpPr>
          <p:spPr>
            <a:xfrm>
              <a:off x="7805068" y="1539595"/>
              <a:ext cx="218779" cy="74160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38" idx="2"/>
              <a:endCxn id="37" idx="6"/>
            </p:cNvCxnSpPr>
            <p:nvPr/>
          </p:nvCxnSpPr>
          <p:spPr>
            <a:xfrm flipH="1">
              <a:off x="6971149" y="2355002"/>
              <a:ext cx="978893" cy="14574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/>
            <p:cNvCxnSpPr>
              <a:stCxn id="37" idx="1"/>
              <a:endCxn id="31" idx="5"/>
            </p:cNvCxnSpPr>
            <p:nvPr/>
          </p:nvCxnSpPr>
          <p:spPr>
            <a:xfrm flipH="1" flipV="1">
              <a:off x="6323065" y="2003731"/>
              <a:ext cx="522091" cy="44483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feld 106"/>
          <p:cNvSpPr txBox="1"/>
          <p:nvPr/>
        </p:nvSpPr>
        <p:spPr>
          <a:xfrm>
            <a:off x="118608" y="4678530"/>
            <a:ext cx="681661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Theorem:</a:t>
            </a:r>
            <a:r>
              <a:rPr lang="en-GB" sz="2800" cap="small" dirty="0" smtClean="0"/>
              <a:t> 	</a:t>
            </a:r>
            <a:r>
              <a:rPr lang="en-GB" sz="2800" cap="small" dirty="0" err="1" smtClean="0"/>
              <a:t>chr</a:t>
            </a:r>
            <a:r>
              <a:rPr lang="en-GB" sz="2800" dirty="0" smtClean="0"/>
              <a:t> is a polynomial (and correct).</a:t>
            </a:r>
            <a:endParaRPr lang="en-GB" sz="2800" dirty="0"/>
          </a:p>
        </p:txBody>
      </p:sp>
      <p:sp>
        <p:nvSpPr>
          <p:cNvPr id="51" name="Rechteck 50"/>
          <p:cNvSpPr/>
          <p:nvPr/>
        </p:nvSpPr>
        <p:spPr>
          <a:xfrm>
            <a:off x="6423657" y="5703216"/>
            <a:ext cx="272034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5907103" y="1860223"/>
            <a:ext cx="368626" cy="369332"/>
            <a:chOff x="5907103" y="1860223"/>
            <a:chExt cx="368626" cy="369332"/>
          </a:xfrm>
        </p:grpSpPr>
        <p:cxnSp>
          <p:nvCxnSpPr>
            <p:cNvPr id="52" name="Gerade Verbindung mit Pfeil 51"/>
            <p:cNvCxnSpPr/>
            <p:nvPr/>
          </p:nvCxnSpPr>
          <p:spPr>
            <a:xfrm flipV="1">
              <a:off x="6258347" y="1928195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feld 53"/>
                <p:cNvSpPr txBox="1"/>
                <p:nvPr/>
              </p:nvSpPr>
              <p:spPr>
                <a:xfrm>
                  <a:off x="5907103" y="186022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feld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7103" y="1860223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983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pieren 48"/>
          <p:cNvGrpSpPr/>
          <p:nvPr/>
        </p:nvGrpSpPr>
        <p:grpSpPr>
          <a:xfrm>
            <a:off x="5869712" y="1374476"/>
            <a:ext cx="2867888" cy="1601957"/>
            <a:chOff x="5869712" y="1374476"/>
            <a:chExt cx="2867888" cy="1601957"/>
          </a:xfrm>
        </p:grpSpPr>
        <p:sp>
          <p:nvSpPr>
            <p:cNvPr id="48" name="Freihandform 47"/>
            <p:cNvSpPr/>
            <p:nvPr/>
          </p:nvSpPr>
          <p:spPr>
            <a:xfrm>
              <a:off x="5869712" y="1374476"/>
              <a:ext cx="2862464" cy="975024"/>
            </a:xfrm>
            <a:custGeom>
              <a:avLst/>
              <a:gdLst>
                <a:gd name="connsiteX0" fmla="*/ 2861538 w 2862464"/>
                <a:gd name="connsiteY0" fmla="*/ 803574 h 975024"/>
                <a:gd name="connsiteX1" fmla="*/ 2721838 w 2862464"/>
                <a:gd name="connsiteY1" fmla="*/ 219374 h 975024"/>
                <a:gd name="connsiteX2" fmla="*/ 1985238 w 2862464"/>
                <a:gd name="connsiteY2" fmla="*/ 3474 h 975024"/>
                <a:gd name="connsiteX3" fmla="*/ 1572488 w 2862464"/>
                <a:gd name="connsiteY3" fmla="*/ 365424 h 975024"/>
                <a:gd name="connsiteX4" fmla="*/ 670788 w 2862464"/>
                <a:gd name="connsiteY4" fmla="*/ 98724 h 975024"/>
                <a:gd name="connsiteX5" fmla="*/ 23088 w 2862464"/>
                <a:gd name="connsiteY5" fmla="*/ 359074 h 975024"/>
                <a:gd name="connsiteX6" fmla="*/ 207238 w 2862464"/>
                <a:gd name="connsiteY6" fmla="*/ 975024 h 97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2464" h="975024">
                  <a:moveTo>
                    <a:pt x="2861538" y="803574"/>
                  </a:moveTo>
                  <a:cubicBezTo>
                    <a:pt x="2864713" y="578149"/>
                    <a:pt x="2867888" y="352724"/>
                    <a:pt x="2721838" y="219374"/>
                  </a:cubicBezTo>
                  <a:cubicBezTo>
                    <a:pt x="2575788" y="86024"/>
                    <a:pt x="2176796" y="-20868"/>
                    <a:pt x="1985238" y="3474"/>
                  </a:cubicBezTo>
                  <a:cubicBezTo>
                    <a:pt x="1793680" y="27816"/>
                    <a:pt x="1791563" y="349549"/>
                    <a:pt x="1572488" y="365424"/>
                  </a:cubicBezTo>
                  <a:cubicBezTo>
                    <a:pt x="1353413" y="381299"/>
                    <a:pt x="929021" y="99782"/>
                    <a:pt x="670788" y="98724"/>
                  </a:cubicBezTo>
                  <a:cubicBezTo>
                    <a:pt x="412555" y="97666"/>
                    <a:pt x="100346" y="213024"/>
                    <a:pt x="23088" y="359074"/>
                  </a:cubicBezTo>
                  <a:cubicBezTo>
                    <a:pt x="-54170" y="505124"/>
                    <a:pt x="76534" y="740074"/>
                    <a:pt x="207238" y="975024"/>
                  </a:cubicBezTo>
                </a:path>
              </a:pathLst>
            </a:custGeom>
            <a:noFill/>
            <a:ln w="28575">
              <a:solidFill>
                <a:srgbClr val="2E75B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Freihandform 46"/>
            <p:cNvSpPr/>
            <p:nvPr/>
          </p:nvSpPr>
          <p:spPr>
            <a:xfrm>
              <a:off x="6153150" y="2343151"/>
              <a:ext cx="2584450" cy="633282"/>
            </a:xfrm>
            <a:custGeom>
              <a:avLst/>
              <a:gdLst>
                <a:gd name="connsiteX0" fmla="*/ 0 w 2584450"/>
                <a:gd name="connsiteY0" fmla="*/ 146050 h 626511"/>
                <a:gd name="connsiteX1" fmla="*/ 463550 w 2584450"/>
                <a:gd name="connsiteY1" fmla="*/ 495300 h 626511"/>
                <a:gd name="connsiteX2" fmla="*/ 1092200 w 2584450"/>
                <a:gd name="connsiteY2" fmla="*/ 323850 h 626511"/>
                <a:gd name="connsiteX3" fmla="*/ 1968500 w 2584450"/>
                <a:gd name="connsiteY3" fmla="*/ 584200 h 626511"/>
                <a:gd name="connsiteX4" fmla="*/ 2413000 w 2584450"/>
                <a:gd name="connsiteY4" fmla="*/ 565150 h 626511"/>
                <a:gd name="connsiteX5" fmla="*/ 2584450 w 2584450"/>
                <a:gd name="connsiteY5" fmla="*/ 0 h 626511"/>
                <a:gd name="connsiteX0" fmla="*/ 0 w 2584450"/>
                <a:gd name="connsiteY0" fmla="*/ 152400 h 633282"/>
                <a:gd name="connsiteX1" fmla="*/ 463550 w 2584450"/>
                <a:gd name="connsiteY1" fmla="*/ 501650 h 633282"/>
                <a:gd name="connsiteX2" fmla="*/ 1092200 w 2584450"/>
                <a:gd name="connsiteY2" fmla="*/ 330200 h 633282"/>
                <a:gd name="connsiteX3" fmla="*/ 1968500 w 2584450"/>
                <a:gd name="connsiteY3" fmla="*/ 590550 h 633282"/>
                <a:gd name="connsiteX4" fmla="*/ 2413000 w 2584450"/>
                <a:gd name="connsiteY4" fmla="*/ 571500 h 633282"/>
                <a:gd name="connsiteX5" fmla="*/ 2584450 w 2584450"/>
                <a:gd name="connsiteY5" fmla="*/ 0 h 63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4450" h="633282">
                  <a:moveTo>
                    <a:pt x="0" y="152400"/>
                  </a:moveTo>
                  <a:cubicBezTo>
                    <a:pt x="140758" y="312208"/>
                    <a:pt x="281517" y="472017"/>
                    <a:pt x="463550" y="501650"/>
                  </a:cubicBezTo>
                  <a:cubicBezTo>
                    <a:pt x="645583" y="531283"/>
                    <a:pt x="841375" y="315383"/>
                    <a:pt x="1092200" y="330200"/>
                  </a:cubicBezTo>
                  <a:cubicBezTo>
                    <a:pt x="1343025" y="345017"/>
                    <a:pt x="1748367" y="550333"/>
                    <a:pt x="1968500" y="590550"/>
                  </a:cubicBezTo>
                  <a:cubicBezTo>
                    <a:pt x="2188633" y="630767"/>
                    <a:pt x="2310342" y="669925"/>
                    <a:pt x="2413000" y="571500"/>
                  </a:cubicBezTo>
                  <a:cubicBezTo>
                    <a:pt x="2515658" y="473075"/>
                    <a:pt x="2550054" y="233891"/>
                    <a:pt x="2584450" y="0"/>
                  </a:cubicBezTo>
                </a:path>
              </a:pathLst>
            </a:custGeom>
            <a:noFill/>
            <a:ln w="28575">
              <a:solidFill>
                <a:srgbClr val="2E75B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CHR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118608" y="4678530"/>
            <a:ext cx="519847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Goal:	</a:t>
            </a:r>
            <a:r>
              <a:rPr lang="en-GB" sz="2800" cap="small" dirty="0" smtClean="0"/>
              <a:t> 	</a:t>
            </a:r>
            <a:r>
              <a:rPr lang="en-GB" sz="2800" cap="small" dirty="0" err="1" smtClean="0"/>
              <a:t>chr</a:t>
            </a:r>
            <a:r>
              <a:rPr lang="en-GB" sz="2800" dirty="0" smtClean="0"/>
              <a:t> is _-competitive.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17599" y="895547"/>
                <a:ext cx="7298921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last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go back to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via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(take shortest path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298921" cy="2246769"/>
              </a:xfrm>
              <a:prstGeom prst="rect">
                <a:avLst/>
              </a:prstGeom>
              <a:blipFill rotWithShape="0">
                <a:blip r:embed="rId2"/>
                <a:stretch>
                  <a:fillRect l="-1253" t="-2174" b="-5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ieren 6"/>
          <p:cNvGrpSpPr/>
          <p:nvPr/>
        </p:nvGrpSpPr>
        <p:grpSpPr>
          <a:xfrm>
            <a:off x="8552779" y="1851514"/>
            <a:ext cx="353751" cy="485753"/>
            <a:chOff x="5318465" y="3023894"/>
            <a:chExt cx="353751" cy="485753"/>
          </a:xfrm>
        </p:grpSpPr>
        <p:sp>
          <p:nvSpPr>
            <p:cNvPr id="8" name="Ellipse 7"/>
            <p:cNvSpPr/>
            <p:nvPr/>
          </p:nvSpPr>
          <p:spPr>
            <a:xfrm>
              <a:off x="5428653" y="3362037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uppieren 9"/>
          <p:cNvGrpSpPr/>
          <p:nvPr/>
        </p:nvGrpSpPr>
        <p:grpSpPr>
          <a:xfrm>
            <a:off x="5961978" y="1408239"/>
            <a:ext cx="2395102" cy="1388011"/>
            <a:chOff x="5961978" y="2661305"/>
            <a:chExt cx="2395102" cy="1388011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5961978" y="3313604"/>
              <a:ext cx="367985" cy="434051"/>
              <a:chOff x="5319552" y="3075596"/>
              <a:chExt cx="367985" cy="434051"/>
            </a:xfrm>
          </p:grpSpPr>
          <p:sp>
            <p:nvSpPr>
              <p:cNvPr id="22" name="Ellipse 21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feld 22"/>
                  <p:cNvSpPr txBox="1"/>
                  <p:nvPr/>
                </p:nvSpPr>
                <p:spPr>
                  <a:xfrm>
                    <a:off x="5319552" y="3075596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3" name="Textfeld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9552" y="3075596"/>
                    <a:ext cx="36798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uppieren 11"/>
            <p:cNvGrpSpPr/>
            <p:nvPr/>
          </p:nvGrpSpPr>
          <p:grpSpPr>
            <a:xfrm>
              <a:off x="7679074" y="2661305"/>
              <a:ext cx="367985" cy="485753"/>
              <a:chOff x="5318465" y="3023894"/>
              <a:chExt cx="367985" cy="485753"/>
            </a:xfrm>
          </p:grpSpPr>
          <p:sp>
            <p:nvSpPr>
              <p:cNvPr id="20" name="Ellipse 19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feld 20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1" name="Textfeld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uppieren 12"/>
            <p:cNvGrpSpPr/>
            <p:nvPr/>
          </p:nvGrpSpPr>
          <p:grpSpPr>
            <a:xfrm>
              <a:off x="7989095" y="3563563"/>
              <a:ext cx="367985" cy="485753"/>
              <a:chOff x="5318465" y="3023894"/>
              <a:chExt cx="367985" cy="485753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feld 18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𝑦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9" name="Textfeld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Gerader Verbinder 13"/>
            <p:cNvCxnSpPr>
              <a:stCxn id="20" idx="5"/>
              <a:endCxn id="18" idx="1"/>
            </p:cNvCxnSpPr>
            <p:nvPr/>
          </p:nvCxnSpPr>
          <p:spPr>
            <a:xfrm>
              <a:off x="7915255" y="3125441"/>
              <a:ext cx="205645" cy="7978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uppieren 14"/>
            <p:cNvGrpSpPr/>
            <p:nvPr/>
          </p:nvGrpSpPr>
          <p:grpSpPr>
            <a:xfrm>
              <a:off x="7667946" y="3461437"/>
              <a:ext cx="368626" cy="369332"/>
              <a:chOff x="7214571" y="3482475"/>
              <a:chExt cx="368626" cy="369332"/>
            </a:xfrm>
          </p:grpSpPr>
          <p:cxnSp>
            <p:nvCxnSpPr>
              <p:cNvPr id="16" name="Gerade Verbindung mit Pfeil 15"/>
              <p:cNvCxnSpPr/>
              <p:nvPr/>
            </p:nvCxnSpPr>
            <p:spPr>
              <a:xfrm flipV="1">
                <a:off x="7565815" y="3550447"/>
                <a:ext cx="0" cy="252979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feld 16"/>
                  <p:cNvSpPr txBox="1"/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GB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feld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4" name="Gruppieren 23"/>
          <p:cNvGrpSpPr/>
          <p:nvPr/>
        </p:nvGrpSpPr>
        <p:grpSpPr>
          <a:xfrm>
            <a:off x="6197072" y="1820187"/>
            <a:ext cx="1821005" cy="548409"/>
            <a:chOff x="6197072" y="1820187"/>
            <a:chExt cx="1821005" cy="548409"/>
          </a:xfrm>
        </p:grpSpPr>
        <p:cxnSp>
          <p:nvCxnSpPr>
            <p:cNvPr id="25" name="Gerader Verbinder 24"/>
            <p:cNvCxnSpPr>
              <a:endCxn id="20" idx="5"/>
            </p:cNvCxnSpPr>
            <p:nvPr/>
          </p:nvCxnSpPr>
          <p:spPr>
            <a:xfrm flipH="1" flipV="1">
              <a:off x="7915255" y="1872375"/>
              <a:ext cx="102822" cy="413681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22" idx="7"/>
              <a:endCxn id="20" idx="2"/>
            </p:cNvCxnSpPr>
            <p:nvPr/>
          </p:nvCxnSpPr>
          <p:spPr>
            <a:xfrm flipV="1">
              <a:off x="6197072" y="1820187"/>
              <a:ext cx="1592190" cy="548409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Gerader Verbinder 26"/>
          <p:cNvCxnSpPr/>
          <p:nvPr/>
        </p:nvCxnSpPr>
        <p:spPr>
          <a:xfrm>
            <a:off x="317599" y="3209228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317599" y="3407465"/>
                <a:ext cx="1799595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CHR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3407465"/>
                <a:ext cx="1799595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uppieren 44"/>
          <p:cNvGrpSpPr/>
          <p:nvPr/>
        </p:nvGrpSpPr>
        <p:grpSpPr>
          <a:xfrm>
            <a:off x="6197072" y="1820187"/>
            <a:ext cx="1923828" cy="850070"/>
            <a:chOff x="6197072" y="1820187"/>
            <a:chExt cx="1923828" cy="850070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6197072" y="1820187"/>
              <a:ext cx="1923828" cy="850070"/>
              <a:chOff x="6197072" y="1829774"/>
              <a:chExt cx="1923828" cy="850070"/>
            </a:xfrm>
          </p:grpSpPr>
          <p:cxnSp>
            <p:nvCxnSpPr>
              <p:cNvPr id="30" name="Gerader Verbinder 29"/>
              <p:cNvCxnSpPr>
                <a:stCxn id="18" idx="1"/>
                <a:endCxn id="20" idx="5"/>
              </p:cNvCxnSpPr>
              <p:nvPr/>
            </p:nvCxnSpPr>
            <p:spPr>
              <a:xfrm flipH="1" flipV="1">
                <a:off x="7915255" y="1881962"/>
                <a:ext cx="205645" cy="797882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>
                <a:stCxn id="22" idx="7"/>
                <a:endCxn id="20" idx="2"/>
              </p:cNvCxnSpPr>
              <p:nvPr/>
            </p:nvCxnSpPr>
            <p:spPr>
              <a:xfrm flipV="1">
                <a:off x="6197072" y="1829774"/>
                <a:ext cx="1592190" cy="548409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Gerader Verbinder 37"/>
            <p:cNvCxnSpPr>
              <a:stCxn id="22" idx="6"/>
              <a:endCxn id="18" idx="1"/>
            </p:cNvCxnSpPr>
            <p:nvPr/>
          </p:nvCxnSpPr>
          <p:spPr>
            <a:xfrm>
              <a:off x="6218689" y="2420784"/>
              <a:ext cx="1902211" cy="249473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2117194" y="3407465"/>
                <a:ext cx="52852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1" smtClean="0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94" y="3407465"/>
                <a:ext cx="5285293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07" b="-3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7402487" y="3407465"/>
                <a:ext cx="14928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2400" cap="small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chr</m:t>
                          </m:r>
                          <m:r>
                            <a:rPr lang="de-DE" sz="2400" i="1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i="1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de-DE" sz="2400" i="1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2400" dirty="0">
                  <a:solidFill>
                    <a:srgbClr val="2E75B6"/>
                  </a:solidFill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487" y="3407465"/>
                <a:ext cx="149284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3673" r="-408" b="-3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1304984" y="4042997"/>
                <a:ext cx="127272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84" y="4042997"/>
                <a:ext cx="1272721" cy="41684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3479905" y="4042996"/>
                <a:ext cx="2212144" cy="431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         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905" y="4042996"/>
                <a:ext cx="2212144" cy="4317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Geschweifte Klammer rechts 52"/>
          <p:cNvSpPr/>
          <p:nvPr/>
        </p:nvSpPr>
        <p:spPr>
          <a:xfrm rot="5400000">
            <a:off x="4700923" y="1243545"/>
            <a:ext cx="182498" cy="5220632"/>
          </a:xfrm>
          <a:prstGeom prst="rightBrace">
            <a:avLst>
              <a:gd name="adj1" fmla="val 71124"/>
              <a:gd name="adj2" fmla="val 5336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/>
              <p:cNvSpPr txBox="1"/>
              <p:nvPr/>
            </p:nvSpPr>
            <p:spPr>
              <a:xfrm>
                <a:off x="7402487" y="4042995"/>
                <a:ext cx="1606209" cy="431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487" y="4042995"/>
                <a:ext cx="1606209" cy="4317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1304984" y="4042995"/>
                <a:ext cx="7703713" cy="4317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≤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+ </m:t>
                      </m:r>
                      <m:box>
                        <m:box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+ </m:t>
                      </m:r>
                      <m:box>
                        <m:box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84" y="4042995"/>
                <a:ext cx="7703713" cy="4317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18608" y="4678529"/>
                <a:ext cx="679224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cap="small" dirty="0" err="1" smtClean="0"/>
                  <a:t>chr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sz="2800" dirty="0" smtClean="0"/>
                  <a:t>-competitive for H-OLTSP.</a:t>
                </a:r>
                <a:endParaRPr lang="en-GB" sz="2800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29"/>
                <a:ext cx="6792244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883" t="-11628" r="-717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 57"/>
              <p:cNvSpPr/>
              <p:nvPr/>
            </p:nvSpPr>
            <p:spPr>
              <a:xfrm>
                <a:off x="321258" y="1420655"/>
                <a:ext cx="4773367" cy="16990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no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o: Find tour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through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	  with </a:t>
                </a:r>
                <a:r>
                  <a:rPr lang="en-GB" sz="2400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Christofides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-Heuristic</a:t>
                </a:r>
              </a:p>
            </p:txBody>
          </p:sp>
        </mc:Choice>
        <mc:Fallback xmlns="">
          <p:sp>
            <p:nvSpPr>
              <p:cNvPr id="58" name="Rechteck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58" y="1420655"/>
                <a:ext cx="4773367" cy="1699088"/>
              </a:xfrm>
              <a:prstGeom prst="rect">
                <a:avLst/>
              </a:prstGeom>
              <a:blipFill rotWithShape="0">
                <a:blip r:embed="rId17"/>
                <a:stretch>
                  <a:fillRect l="-639" t="-2867" r="-1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>
              <a:xfrm>
                <a:off x="6329963" y="3996830"/>
                <a:ext cx="153439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63" y="3996830"/>
                <a:ext cx="1534394" cy="509178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118608" y="4678529"/>
                <a:ext cx="889782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There is a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sz="2800" dirty="0" smtClean="0"/>
                  <a:t>-competitive algorithm for N-OLTSP.</a:t>
                </a:r>
                <a:endParaRPr lang="en-GB" sz="2800" dirty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29"/>
                <a:ext cx="8897820" cy="523220"/>
              </a:xfrm>
              <a:prstGeom prst="rect">
                <a:avLst/>
              </a:prstGeom>
              <a:blipFill rotWithShape="0">
                <a:blip r:embed="rId19"/>
                <a:stretch>
                  <a:fillRect l="-1438" t="-11628" r="-342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/>
          <p:cNvSpPr/>
          <p:nvPr/>
        </p:nvSpPr>
        <p:spPr>
          <a:xfrm>
            <a:off x="6579909" y="5863472"/>
            <a:ext cx="2436519" cy="348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hteck 58"/>
          <p:cNvSpPr/>
          <p:nvPr/>
        </p:nvSpPr>
        <p:spPr>
          <a:xfrm>
            <a:off x="6423657" y="5703216"/>
            <a:ext cx="272034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982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6" grpId="0"/>
      <p:bldP spid="50" grpId="0"/>
      <p:bldP spid="51" grpId="0"/>
      <p:bldP spid="52" grpId="0"/>
      <p:bldP spid="53" grpId="0" animBg="1"/>
      <p:bldP spid="53" grpId="1" animBg="1"/>
      <p:bldP spid="54" grpId="0"/>
      <p:bldP spid="55" grpId="0" animBg="1"/>
      <p:bldP spid="56" grpId="0" animBg="1"/>
      <p:bldP spid="58" grpId="0" animBg="1"/>
      <p:bldP spid="60" grpId="0"/>
      <p:bldP spid="57" grpId="0" animBg="1"/>
      <p:bldP spid="3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Freihandform 3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7" name="Ellipse 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2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feld 15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8" name="Ellipse 17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uppieren 2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26" name="Gerader Verbinder 25"/>
            <p:cNvCxnSpPr>
              <a:stCxn id="19" idx="6"/>
              <a:endCxn id="18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stCxn id="18" idx="0"/>
              <a:endCxn id="20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20" idx="1"/>
              <a:endCxn id="21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stCxn id="21" idx="3"/>
              <a:endCxn id="22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>
              <a:stCxn id="22" idx="5"/>
              <a:endCxn id="23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23" idx="3"/>
              <a:endCxn id="19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50" name="Gekrümmte Verbindung 49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(metric)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4" name="Rechteck 3">
            <a:hlinkClick r:id="rId4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hteck 36">
            <a:hlinkClick r:id="rId4" action="ppaction://hlinksldjump"/>
          </p:cNvPr>
          <p:cNvSpPr/>
          <p:nvPr/>
        </p:nvSpPr>
        <p:spPr>
          <a:xfrm>
            <a:off x="8984137" y="1217726"/>
            <a:ext cx="301080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04327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/>
      <p:bldP spid="5" grpId="0" animBg="1"/>
      <p:bldP spid="6" grpId="0"/>
      <p:bldP spid="14" grpId="0" uiExpand="1" build="p"/>
      <p:bldP spid="16" grpId="0"/>
      <p:bldP spid="24" grpId="0"/>
      <p:bldP spid="31" grpId="0"/>
      <p:bldP spid="37" grpId="0" animBg="1"/>
      <p:bldP spid="3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Credits &amp; References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87022" y="1338631"/>
            <a:ext cx="8969956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Based on </a:t>
            </a:r>
            <a:r>
              <a:rPr lang="en-US" sz="2800" b="1" dirty="0"/>
              <a:t>Algorithms for the On-Line Travelling Salesman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400" dirty="0"/>
              <a:t>by G. </a:t>
            </a:r>
            <a:r>
              <a:rPr lang="en-US" sz="2400" dirty="0" err="1"/>
              <a:t>Ausiello</a:t>
            </a:r>
            <a:r>
              <a:rPr lang="en-US" sz="2400" dirty="0"/>
              <a:t>, E. Feuerstein, S. </a:t>
            </a:r>
            <a:r>
              <a:rPr lang="en-US" sz="2400" dirty="0" err="1"/>
              <a:t>Leonardi</a:t>
            </a:r>
            <a:r>
              <a:rPr lang="en-US" sz="2400" dirty="0"/>
              <a:t>, L. </a:t>
            </a:r>
            <a:r>
              <a:rPr lang="en-US" sz="2400" dirty="0" err="1"/>
              <a:t>Stougie</a:t>
            </a:r>
            <a:r>
              <a:rPr lang="en-US" sz="2400" dirty="0"/>
              <a:t>, and M. </a:t>
            </a:r>
            <a:r>
              <a:rPr lang="en-US" sz="2400" dirty="0" err="1" smtClean="0"/>
              <a:t>Talamo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in </a:t>
            </a:r>
            <a:r>
              <a:rPr lang="en-US" sz="2400" dirty="0" err="1"/>
              <a:t>Algorithmica</a:t>
            </a:r>
            <a:r>
              <a:rPr lang="en-US" sz="2400" dirty="0"/>
              <a:t> (2001) 29: 560–581, DOI: 10.1007/s004530010071</a:t>
            </a:r>
            <a:br>
              <a:rPr lang="en-US" sz="2400" dirty="0"/>
            </a:br>
            <a:r>
              <a:rPr lang="en-US" sz="2400" dirty="0" smtClean="0"/>
              <a:t>(</a:t>
            </a:r>
            <a:r>
              <a:rPr lang="en-GB" sz="2400" dirty="0" smtClean="0">
                <a:hlinkClick r:id="rId2"/>
              </a:rPr>
              <a:t>http</a:t>
            </a:r>
            <a:r>
              <a:rPr lang="en-GB" sz="2400" dirty="0">
                <a:hlinkClick r:id="rId2"/>
              </a:rPr>
              <a:t>://</a:t>
            </a:r>
            <a:r>
              <a:rPr lang="en-GB" sz="2400" dirty="0" smtClean="0">
                <a:hlinkClick r:id="rId2"/>
              </a:rPr>
              <a:t>citeseerx.ist.psu.edu/viewdoc/summary?doi=10.1.1.8.5620</a:t>
            </a:r>
            <a:r>
              <a:rPr lang="en-GB" sz="2400" dirty="0" smtClean="0"/>
              <a:t>)</a:t>
            </a:r>
            <a:r>
              <a:rPr lang="en-GB" sz="2800" dirty="0" smtClean="0"/>
              <a:t> </a:t>
            </a:r>
          </a:p>
          <a:p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 smtClean="0"/>
              <a:t>Titlepage</a:t>
            </a:r>
            <a:r>
              <a:rPr lang="en-GB" sz="2800" dirty="0" smtClean="0"/>
              <a:t>: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en-GB" sz="2400" dirty="0" smtClean="0"/>
              <a:t>Map: </a:t>
            </a:r>
            <a:r>
              <a:rPr lang="en-GB" sz="2000" dirty="0" smtClean="0">
                <a:hlinkClick r:id="rId3"/>
              </a:rPr>
              <a:t>http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awoiaf.westeros.org/index.php/File:WorldofIceandFire.png</a:t>
            </a:r>
            <a:endParaRPr lang="en-GB" sz="2000" dirty="0"/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en-GB" sz="2400" dirty="0" smtClean="0"/>
              <a:t>Font </a:t>
            </a:r>
            <a:r>
              <a:rPr lang="en-GB" sz="2400" dirty="0"/>
              <a:t>by Charlie </a:t>
            </a:r>
            <a:r>
              <a:rPr lang="en-GB" sz="2400" dirty="0" err="1"/>
              <a:t>Samways</a:t>
            </a:r>
            <a:r>
              <a:rPr lang="en-GB" sz="2400" dirty="0"/>
              <a:t>: </a:t>
            </a:r>
            <a:br>
              <a:rPr lang="en-GB" sz="2400" dirty="0"/>
            </a:br>
            <a:r>
              <a:rPr lang="en-GB" sz="2000" dirty="0" smtClean="0">
                <a:hlinkClick r:id="rId4"/>
              </a:rPr>
              <a:t>http</a:t>
            </a:r>
            <a:r>
              <a:rPr lang="en-GB" sz="2000" dirty="0">
                <a:hlinkClick r:id="rId4"/>
              </a:rPr>
              <a:t>://</a:t>
            </a:r>
            <a:r>
              <a:rPr lang="en-GB" sz="2000" dirty="0" smtClean="0">
                <a:hlinkClick r:id="rId4"/>
              </a:rPr>
              <a:t>www.fonts4free.net/game-of-thrones-font.html</a:t>
            </a:r>
            <a:endParaRPr lang="en-GB" sz="2000" dirty="0" smtClean="0"/>
          </a:p>
        </p:txBody>
      </p:sp>
      <p:sp>
        <p:nvSpPr>
          <p:cNvPr id="5" name="Rechteck 4"/>
          <p:cNvSpPr>
            <a:spLocks/>
          </p:cNvSpPr>
          <p:nvPr/>
        </p:nvSpPr>
        <p:spPr>
          <a:xfrm rot="10800000" flipV="1">
            <a:off x="1895317" y="5382704"/>
            <a:ext cx="2386800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6" name="Rechteck 5"/>
          <p:cNvSpPr>
            <a:spLocks/>
          </p:cNvSpPr>
          <p:nvPr/>
        </p:nvSpPr>
        <p:spPr>
          <a:xfrm rot="10800000" flipV="1">
            <a:off x="0" y="5382704"/>
            <a:ext cx="1895315" cy="3352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Online-TSP</a:t>
            </a:r>
            <a:endParaRPr lang="de-DE" dirty="0"/>
          </a:p>
        </p:txBody>
      </p:sp>
      <p:sp>
        <p:nvSpPr>
          <p:cNvPr id="7" name="Rechteck 6"/>
          <p:cNvSpPr>
            <a:spLocks/>
          </p:cNvSpPr>
          <p:nvPr/>
        </p:nvSpPr>
        <p:spPr>
          <a:xfrm rot="10800000" flipV="1">
            <a:off x="4282114" y="5382705"/>
            <a:ext cx="2141543" cy="33525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8" name="Rechteck 7"/>
          <p:cNvSpPr>
            <a:spLocks/>
          </p:cNvSpPr>
          <p:nvPr/>
        </p:nvSpPr>
        <p:spPr>
          <a:xfrm rot="10800000" flipV="1">
            <a:off x="6423660" y="5382703"/>
            <a:ext cx="2720340" cy="33525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936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N-OLTSP on the Real 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4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hteck 120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(metric)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reihandform 62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Freihandform 63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feld 64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66" name="Gruppieren 65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67" name="Ellipse 6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Ellipse 6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Ellipse 6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Ellipse 95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Ellipse 96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Ellipse 97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feld 98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9" name="Textfeld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3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feld 99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01" name="Gruppieren 100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02" name="Ellipse 101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feld 107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08" name="Textfeld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uppieren 10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110" name="Gerader Verbinder 109"/>
            <p:cNvCxnSpPr>
              <a:stCxn id="103" idx="6"/>
              <a:endCxn id="102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>
              <a:stCxn id="102" idx="0"/>
              <a:endCxn id="104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>
              <a:stCxn id="104" idx="1"/>
              <a:endCxn id="105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/>
            <p:cNvCxnSpPr>
              <a:stCxn id="105" idx="3"/>
              <a:endCxn id="106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/>
            <p:cNvCxnSpPr>
              <a:stCxn id="106" idx="5"/>
              <a:endCxn id="107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/>
            <p:cNvCxnSpPr>
              <a:stCxn id="107" idx="3"/>
              <a:endCxn id="103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uppieren 115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117" name="Gekrümmte Verbindung 116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feld 117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119" name="Textfeld 118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120" name="Textfeld 119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  <p:grpSp>
        <p:nvGrpSpPr>
          <p:cNvPr id="70" name="Gruppieren 69"/>
          <p:cNvGrpSpPr/>
          <p:nvPr/>
        </p:nvGrpSpPr>
        <p:grpSpPr>
          <a:xfrm>
            <a:off x="8986138" y="1217725"/>
            <a:ext cx="8481177" cy="3781837"/>
            <a:chOff x="301658" y="1217726"/>
            <a:chExt cx="8481177" cy="3781837"/>
          </a:xfrm>
        </p:grpSpPr>
        <p:sp>
          <p:nvSpPr>
            <p:cNvPr id="71" name="Rechteck 70"/>
            <p:cNvSpPr/>
            <p:nvPr/>
          </p:nvSpPr>
          <p:spPr>
            <a:xfrm>
              <a:off x="301658" y="1217726"/>
              <a:ext cx="8481177" cy="378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372731" y="1276647"/>
              <a:ext cx="44948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err="1" smtClean="0"/>
                <a:t>Christofides</a:t>
              </a:r>
              <a:r>
                <a:rPr lang="en-GB" sz="3600" dirty="0"/>
                <a:t> </a:t>
              </a:r>
              <a:r>
                <a:rPr lang="en-GB" sz="3600" dirty="0" smtClean="0"/>
                <a:t>Algorithm:</a:t>
              </a:r>
              <a:endParaRPr lang="en-GB" sz="3600" dirty="0"/>
            </a:p>
          </p:txBody>
        </p:sp>
        <p:sp>
          <p:nvSpPr>
            <p:cNvPr id="73" name="Freihandform 72"/>
            <p:cNvSpPr/>
            <p:nvPr/>
          </p:nvSpPr>
          <p:spPr>
            <a:xfrm>
              <a:off x="5761573" y="1331646"/>
              <a:ext cx="2753777" cy="3120034"/>
            </a:xfrm>
            <a:custGeom>
              <a:avLst/>
              <a:gdLst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131216 w 1696825"/>
                <a:gd name="connsiteY6" fmla="*/ 895546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423447 w 1696825"/>
                <a:gd name="connsiteY6" fmla="*/ 961534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706251"/>
                <a:gd name="connsiteY0" fmla="*/ 0 h 2045616"/>
                <a:gd name="connsiteX1" fmla="*/ 28280 w 1706251"/>
                <a:gd name="connsiteY1" fmla="*/ 273377 h 2045616"/>
                <a:gd name="connsiteX2" fmla="*/ 94268 w 1706251"/>
                <a:gd name="connsiteY2" fmla="*/ 904973 h 2045616"/>
                <a:gd name="connsiteX3" fmla="*/ 282804 w 1706251"/>
                <a:gd name="connsiteY3" fmla="*/ 1319752 h 2045616"/>
                <a:gd name="connsiteX4" fmla="*/ 0 w 1706251"/>
                <a:gd name="connsiteY4" fmla="*/ 1838226 h 2045616"/>
                <a:gd name="connsiteX5" fmla="*/ 1696825 w 1706251"/>
                <a:gd name="connsiteY5" fmla="*/ 2045616 h 2045616"/>
                <a:gd name="connsiteX6" fmla="*/ 1423447 w 1706251"/>
                <a:gd name="connsiteY6" fmla="*/ 961534 h 2045616"/>
                <a:gd name="connsiteX7" fmla="*/ 1706251 w 1706251"/>
                <a:gd name="connsiteY7" fmla="*/ 197962 h 2045616"/>
                <a:gd name="connsiteX8" fmla="*/ 763571 w 1706251"/>
                <a:gd name="connsiteY8" fmla="*/ 0 h 2045616"/>
                <a:gd name="connsiteX0" fmla="*/ 778427 w 1721107"/>
                <a:gd name="connsiteY0" fmla="*/ 0 h 2045616"/>
                <a:gd name="connsiteX1" fmla="*/ 43136 w 1721107"/>
                <a:gd name="connsiteY1" fmla="*/ 273377 h 2045616"/>
                <a:gd name="connsiteX2" fmla="*/ 109124 w 1721107"/>
                <a:gd name="connsiteY2" fmla="*/ 904973 h 2045616"/>
                <a:gd name="connsiteX3" fmla="*/ 297660 w 1721107"/>
                <a:gd name="connsiteY3" fmla="*/ 1319752 h 2045616"/>
                <a:gd name="connsiteX4" fmla="*/ 14856 w 1721107"/>
                <a:gd name="connsiteY4" fmla="*/ 1838226 h 2045616"/>
                <a:gd name="connsiteX5" fmla="*/ 1711681 w 1721107"/>
                <a:gd name="connsiteY5" fmla="*/ 2045616 h 2045616"/>
                <a:gd name="connsiteX6" fmla="*/ 1438303 w 1721107"/>
                <a:gd name="connsiteY6" fmla="*/ 961534 h 2045616"/>
                <a:gd name="connsiteX7" fmla="*/ 1721107 w 1721107"/>
                <a:gd name="connsiteY7" fmla="*/ 197962 h 2045616"/>
                <a:gd name="connsiteX8" fmla="*/ 778427 w 1721107"/>
                <a:gd name="connsiteY8" fmla="*/ 0 h 2045616"/>
                <a:gd name="connsiteX0" fmla="*/ 778427 w 1721107"/>
                <a:gd name="connsiteY0" fmla="*/ 1840 h 2047456"/>
                <a:gd name="connsiteX1" fmla="*/ 43136 w 1721107"/>
                <a:gd name="connsiteY1" fmla="*/ 275217 h 2047456"/>
                <a:gd name="connsiteX2" fmla="*/ 109124 w 1721107"/>
                <a:gd name="connsiteY2" fmla="*/ 906813 h 2047456"/>
                <a:gd name="connsiteX3" fmla="*/ 297660 w 1721107"/>
                <a:gd name="connsiteY3" fmla="*/ 1321592 h 2047456"/>
                <a:gd name="connsiteX4" fmla="*/ 14856 w 1721107"/>
                <a:gd name="connsiteY4" fmla="*/ 1840066 h 2047456"/>
                <a:gd name="connsiteX5" fmla="*/ 1711681 w 1721107"/>
                <a:gd name="connsiteY5" fmla="*/ 2047456 h 2047456"/>
                <a:gd name="connsiteX6" fmla="*/ 1438303 w 1721107"/>
                <a:gd name="connsiteY6" fmla="*/ 963374 h 2047456"/>
                <a:gd name="connsiteX7" fmla="*/ 1721107 w 1721107"/>
                <a:gd name="connsiteY7" fmla="*/ 199802 h 2047456"/>
                <a:gd name="connsiteX8" fmla="*/ 778427 w 1721107"/>
                <a:gd name="connsiteY8" fmla="*/ 1840 h 2047456"/>
                <a:gd name="connsiteX0" fmla="*/ 778427 w 1740599"/>
                <a:gd name="connsiteY0" fmla="*/ 1840 h 2047456"/>
                <a:gd name="connsiteX1" fmla="*/ 43136 w 1740599"/>
                <a:gd name="connsiteY1" fmla="*/ 275217 h 2047456"/>
                <a:gd name="connsiteX2" fmla="*/ 109124 w 1740599"/>
                <a:gd name="connsiteY2" fmla="*/ 906813 h 2047456"/>
                <a:gd name="connsiteX3" fmla="*/ 297660 w 1740599"/>
                <a:gd name="connsiteY3" fmla="*/ 1321592 h 2047456"/>
                <a:gd name="connsiteX4" fmla="*/ 14856 w 1740599"/>
                <a:gd name="connsiteY4" fmla="*/ 1840066 h 2047456"/>
                <a:gd name="connsiteX5" fmla="*/ 1711681 w 1740599"/>
                <a:gd name="connsiteY5" fmla="*/ 2047456 h 2047456"/>
                <a:gd name="connsiteX6" fmla="*/ 1438303 w 1740599"/>
                <a:gd name="connsiteY6" fmla="*/ 963374 h 2047456"/>
                <a:gd name="connsiteX7" fmla="*/ 1721107 w 1740599"/>
                <a:gd name="connsiteY7" fmla="*/ 199802 h 2047456"/>
                <a:gd name="connsiteX8" fmla="*/ 778427 w 1740599"/>
                <a:gd name="connsiteY8" fmla="*/ 1840 h 2047456"/>
                <a:gd name="connsiteX0" fmla="*/ 778427 w 1774414"/>
                <a:gd name="connsiteY0" fmla="*/ 1840 h 2047456"/>
                <a:gd name="connsiteX1" fmla="*/ 43136 w 1774414"/>
                <a:gd name="connsiteY1" fmla="*/ 275217 h 2047456"/>
                <a:gd name="connsiteX2" fmla="*/ 109124 w 1774414"/>
                <a:gd name="connsiteY2" fmla="*/ 906813 h 2047456"/>
                <a:gd name="connsiteX3" fmla="*/ 297660 w 1774414"/>
                <a:gd name="connsiteY3" fmla="*/ 1321592 h 2047456"/>
                <a:gd name="connsiteX4" fmla="*/ 14856 w 1774414"/>
                <a:gd name="connsiteY4" fmla="*/ 1840066 h 2047456"/>
                <a:gd name="connsiteX5" fmla="*/ 1711681 w 1774414"/>
                <a:gd name="connsiteY5" fmla="*/ 2047456 h 2047456"/>
                <a:gd name="connsiteX6" fmla="*/ 1438303 w 1774414"/>
                <a:gd name="connsiteY6" fmla="*/ 963374 h 2047456"/>
                <a:gd name="connsiteX7" fmla="*/ 1721107 w 1774414"/>
                <a:gd name="connsiteY7" fmla="*/ 199802 h 2047456"/>
                <a:gd name="connsiteX8" fmla="*/ 778427 w 1774414"/>
                <a:gd name="connsiteY8" fmla="*/ 1840 h 2047456"/>
                <a:gd name="connsiteX0" fmla="*/ 778427 w 1774414"/>
                <a:gd name="connsiteY0" fmla="*/ 1840 h 2094162"/>
                <a:gd name="connsiteX1" fmla="*/ 43136 w 1774414"/>
                <a:gd name="connsiteY1" fmla="*/ 275217 h 2094162"/>
                <a:gd name="connsiteX2" fmla="*/ 109124 w 1774414"/>
                <a:gd name="connsiteY2" fmla="*/ 906813 h 2094162"/>
                <a:gd name="connsiteX3" fmla="*/ 297660 w 1774414"/>
                <a:gd name="connsiteY3" fmla="*/ 1321592 h 2094162"/>
                <a:gd name="connsiteX4" fmla="*/ 14856 w 1774414"/>
                <a:gd name="connsiteY4" fmla="*/ 1840066 h 2094162"/>
                <a:gd name="connsiteX5" fmla="*/ 1711681 w 1774414"/>
                <a:gd name="connsiteY5" fmla="*/ 2047456 h 2094162"/>
                <a:gd name="connsiteX6" fmla="*/ 1438303 w 1774414"/>
                <a:gd name="connsiteY6" fmla="*/ 963374 h 2094162"/>
                <a:gd name="connsiteX7" fmla="*/ 1721107 w 1774414"/>
                <a:gd name="connsiteY7" fmla="*/ 199802 h 2094162"/>
                <a:gd name="connsiteX8" fmla="*/ 778427 w 1774414"/>
                <a:gd name="connsiteY8" fmla="*/ 1840 h 2094162"/>
                <a:gd name="connsiteX0" fmla="*/ 826336 w 1822323"/>
                <a:gd name="connsiteY0" fmla="*/ 1840 h 2094161"/>
                <a:gd name="connsiteX1" fmla="*/ 91045 w 1822323"/>
                <a:gd name="connsiteY1" fmla="*/ 275217 h 2094161"/>
                <a:gd name="connsiteX2" fmla="*/ 157033 w 1822323"/>
                <a:gd name="connsiteY2" fmla="*/ 906813 h 2094161"/>
                <a:gd name="connsiteX3" fmla="*/ 345569 w 1822323"/>
                <a:gd name="connsiteY3" fmla="*/ 1321592 h 2094161"/>
                <a:gd name="connsiteX4" fmla="*/ 62765 w 1822323"/>
                <a:gd name="connsiteY4" fmla="*/ 1840066 h 2094161"/>
                <a:gd name="connsiteX5" fmla="*/ 1759590 w 1822323"/>
                <a:gd name="connsiteY5" fmla="*/ 2047456 h 2094161"/>
                <a:gd name="connsiteX6" fmla="*/ 1486212 w 1822323"/>
                <a:gd name="connsiteY6" fmla="*/ 963374 h 2094161"/>
                <a:gd name="connsiteX7" fmla="*/ 1769016 w 1822323"/>
                <a:gd name="connsiteY7" fmla="*/ 199802 h 2094161"/>
                <a:gd name="connsiteX8" fmla="*/ 826336 w 182232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963" h="2094161">
                  <a:moveTo>
                    <a:pt x="819976" y="1840"/>
                  </a:moveTo>
                  <a:cubicBezTo>
                    <a:pt x="540314" y="14409"/>
                    <a:pt x="196236" y="124388"/>
                    <a:pt x="84685" y="275217"/>
                  </a:cubicBezTo>
                  <a:cubicBezTo>
                    <a:pt x="-26866" y="426046"/>
                    <a:pt x="76404" y="743419"/>
                    <a:pt x="150673" y="906813"/>
                  </a:cubicBezTo>
                  <a:lnTo>
                    <a:pt x="339209" y="1321592"/>
                  </a:lnTo>
                  <a:cubicBezTo>
                    <a:pt x="403900" y="1463913"/>
                    <a:pt x="-179265" y="1719089"/>
                    <a:pt x="56405" y="1840066"/>
                  </a:cubicBezTo>
                  <a:cubicBezTo>
                    <a:pt x="292075" y="1961043"/>
                    <a:pt x="1515989" y="2193571"/>
                    <a:pt x="1753230" y="2047456"/>
                  </a:cubicBezTo>
                  <a:cubicBezTo>
                    <a:pt x="1990471" y="1901341"/>
                    <a:pt x="1478281" y="1271316"/>
                    <a:pt x="1479852" y="963374"/>
                  </a:cubicBezTo>
                  <a:cubicBezTo>
                    <a:pt x="1481423" y="655432"/>
                    <a:pt x="1872635" y="360058"/>
                    <a:pt x="1762656" y="199802"/>
                  </a:cubicBezTo>
                  <a:cubicBezTo>
                    <a:pt x="1652677" y="39546"/>
                    <a:pt x="1099638" y="-10729"/>
                    <a:pt x="819976" y="1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4" name="Places"/>
            <p:cNvGrpSpPr/>
            <p:nvPr/>
          </p:nvGrpSpPr>
          <p:grpSpPr>
            <a:xfrm>
              <a:off x="6417263" y="1513171"/>
              <a:ext cx="1468860" cy="2447301"/>
              <a:chOff x="6348319" y="1699479"/>
              <a:chExt cx="1468860" cy="2447301"/>
            </a:xfrm>
          </p:grpSpPr>
          <p:grpSp>
            <p:nvGrpSpPr>
              <p:cNvPr id="75" name="Gruppieren 74"/>
              <p:cNvGrpSpPr/>
              <p:nvPr/>
            </p:nvGrpSpPr>
            <p:grpSpPr>
              <a:xfrm>
                <a:off x="6348319" y="1953481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4" name="Ellipse 9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6" name="Gruppieren 75"/>
              <p:cNvGrpSpPr/>
              <p:nvPr/>
            </p:nvGrpSpPr>
            <p:grpSpPr>
              <a:xfrm>
                <a:off x="7233157" y="169947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2" name="Ellipse 9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 flipV="1">
                  <a:off x="2936242" y="2500631"/>
                  <a:ext cx="45720" cy="457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7" name="Gruppieren 76"/>
              <p:cNvGrpSpPr/>
              <p:nvPr/>
            </p:nvGrpSpPr>
            <p:grpSpPr>
              <a:xfrm>
                <a:off x="7669569" y="2305165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8" name="Gruppieren 77"/>
              <p:cNvGrpSpPr/>
              <p:nvPr/>
            </p:nvGrpSpPr>
            <p:grpSpPr>
              <a:xfrm>
                <a:off x="7667040" y="3803497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8" name="Ellipse 87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9" name="Ellipse 88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9" name="Gruppieren 78"/>
              <p:cNvGrpSpPr/>
              <p:nvPr/>
            </p:nvGrpSpPr>
            <p:grpSpPr>
              <a:xfrm>
                <a:off x="6808617" y="3999170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6" name="Ellipse 85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7" name="Ellipse 86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0" name="Gruppieren 79"/>
              <p:cNvGrpSpPr/>
              <p:nvPr/>
            </p:nvGrpSpPr>
            <p:grpSpPr>
              <a:xfrm>
                <a:off x="6657575" y="2501282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4" name="Ellipse 8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5" name="Ellipse 8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1" name="Gruppieren 80"/>
              <p:cNvGrpSpPr/>
              <p:nvPr/>
            </p:nvGrpSpPr>
            <p:grpSpPr>
              <a:xfrm>
                <a:off x="6380665" y="332476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2" name="Ellipse 8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3" name="Ellipse 82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702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-0.95018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01658" y="1217726"/>
            <a:ext cx="8481177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72731" y="1276647"/>
            <a:ext cx="449480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Christofides</a:t>
            </a:r>
            <a:r>
              <a:rPr lang="en-GB" sz="3600" dirty="0"/>
              <a:t> </a:t>
            </a:r>
            <a:r>
              <a:rPr lang="en-GB" sz="3600" dirty="0" smtClean="0"/>
              <a:t>Algorithm</a:t>
            </a:r>
            <a:r>
              <a:rPr lang="en-GB" sz="3600" dirty="0"/>
              <a:t>: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minimal spanning tree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minimum weighted perfect matching of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odd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Euler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tour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Skip double visited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</a:p>
        </p:txBody>
      </p:sp>
      <p:sp>
        <p:nvSpPr>
          <p:cNvPr id="39" name="Freihandform 38"/>
          <p:cNvSpPr/>
          <p:nvPr/>
        </p:nvSpPr>
        <p:spPr>
          <a:xfrm>
            <a:off x="5761573" y="1331646"/>
            <a:ext cx="2753777" cy="3120034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6" name="MST"/>
          <p:cNvGrpSpPr/>
          <p:nvPr/>
        </p:nvGrpSpPr>
        <p:grpSpPr>
          <a:xfrm>
            <a:off x="6485850" y="1593015"/>
            <a:ext cx="1326469" cy="2294472"/>
            <a:chOff x="6416906" y="1779323"/>
            <a:chExt cx="1326469" cy="2294472"/>
          </a:xfrm>
        </p:grpSpPr>
        <p:cxnSp>
          <p:nvCxnSpPr>
            <p:cNvPr id="28" name="Gerader Verbinder 27"/>
            <p:cNvCxnSpPr>
              <a:stCxn id="44" idx="3"/>
              <a:endCxn id="63" idx="0"/>
            </p:cNvCxnSpPr>
            <p:nvPr/>
          </p:nvCxnSpPr>
          <p:spPr>
            <a:xfrm>
              <a:off x="6416906" y="2022888"/>
              <a:ext cx="314475" cy="56040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>
              <a:stCxn id="63" idx="7"/>
              <a:endCxn id="52" idx="1"/>
            </p:cNvCxnSpPr>
            <p:nvPr/>
          </p:nvCxnSpPr>
          <p:spPr>
            <a:xfrm flipV="1">
              <a:off x="6736599" y="2385009"/>
              <a:ext cx="1001557" cy="196117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2" idx="0"/>
              <a:endCxn id="48" idx="1"/>
            </p:cNvCxnSpPr>
            <p:nvPr/>
          </p:nvCxnSpPr>
          <p:spPr>
            <a:xfrm flipH="1" flipV="1">
              <a:off x="7301744" y="1779323"/>
              <a:ext cx="441631" cy="60784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63" idx="0"/>
              <a:endCxn id="66" idx="5"/>
            </p:cNvCxnSpPr>
            <p:nvPr/>
          </p:nvCxnSpPr>
          <p:spPr>
            <a:xfrm flipH="1">
              <a:off x="6459689" y="2583288"/>
              <a:ext cx="271692" cy="81088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>
              <a:stCxn id="66" idx="7"/>
              <a:endCxn id="60" idx="3"/>
            </p:cNvCxnSpPr>
            <p:nvPr/>
          </p:nvCxnSpPr>
          <p:spPr>
            <a:xfrm>
              <a:off x="6459689" y="3404613"/>
              <a:ext cx="417515" cy="66396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stCxn id="60" idx="2"/>
              <a:endCxn id="56" idx="4"/>
            </p:cNvCxnSpPr>
            <p:nvPr/>
          </p:nvCxnSpPr>
          <p:spPr>
            <a:xfrm flipV="1">
              <a:off x="6875042" y="3870742"/>
              <a:ext cx="865804" cy="20305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MWM"/>
          <p:cNvGrpSpPr/>
          <p:nvPr/>
        </p:nvGrpSpPr>
        <p:grpSpPr>
          <a:xfrm>
            <a:off x="6491069" y="1582578"/>
            <a:ext cx="1318721" cy="2101856"/>
            <a:chOff x="6422125" y="1768886"/>
            <a:chExt cx="1318721" cy="2101856"/>
          </a:xfrm>
        </p:grpSpPr>
        <p:cxnSp>
          <p:nvCxnSpPr>
            <p:cNvPr id="78" name="Gerader Verbinder 77"/>
            <p:cNvCxnSpPr>
              <a:stCxn id="44" idx="4"/>
              <a:endCxn id="48" idx="5"/>
            </p:cNvCxnSpPr>
            <p:nvPr/>
          </p:nvCxnSpPr>
          <p:spPr>
            <a:xfrm flipV="1">
              <a:off x="6422125" y="1768886"/>
              <a:ext cx="890056" cy="25184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>
              <a:stCxn id="63" idx="4"/>
              <a:endCxn id="56" idx="4"/>
            </p:cNvCxnSpPr>
            <p:nvPr/>
          </p:nvCxnSpPr>
          <p:spPr>
            <a:xfrm>
              <a:off x="6731381" y="2568527"/>
              <a:ext cx="1009465" cy="130221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Euler Tour"/>
          <p:cNvGrpSpPr/>
          <p:nvPr/>
        </p:nvGrpSpPr>
        <p:grpSpPr>
          <a:xfrm>
            <a:off x="6485850" y="1580416"/>
            <a:ext cx="1333849" cy="2301853"/>
            <a:chOff x="6416906" y="1766724"/>
            <a:chExt cx="1333849" cy="2301853"/>
          </a:xfrm>
        </p:grpSpPr>
        <p:cxnSp>
          <p:nvCxnSpPr>
            <p:cNvPr id="85" name="Gerade Verbindung mit Pfeil 84"/>
            <p:cNvCxnSpPr>
              <a:stCxn id="48" idx="5"/>
              <a:endCxn id="44" idx="3"/>
            </p:cNvCxnSpPr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44" idx="0"/>
              <a:endCxn id="63" idx="2"/>
            </p:cNvCxnSpPr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>
              <a:stCxn id="63" idx="2"/>
              <a:endCxn id="66" idx="2"/>
            </p:cNvCxnSpPr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stCxn id="66" idx="2"/>
              <a:endCxn id="60" idx="3"/>
            </p:cNvCxnSpPr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60" idx="4"/>
              <a:endCxn id="56" idx="5"/>
            </p:cNvCxnSpPr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/>
            <p:cNvCxnSpPr>
              <a:stCxn id="54" idx="1"/>
              <a:endCxn id="63" idx="7"/>
            </p:cNvCxnSpPr>
            <p:nvPr/>
          </p:nvCxnSpPr>
          <p:spPr>
            <a:xfrm flipH="1" flipV="1">
              <a:off x="6736599" y="2581126"/>
              <a:ext cx="952058" cy="1243988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/>
            <p:cNvCxnSpPr>
              <a:stCxn id="63" idx="0"/>
              <a:endCxn id="52" idx="3"/>
            </p:cNvCxnSpPr>
            <p:nvPr/>
          </p:nvCxnSpPr>
          <p:spPr>
            <a:xfrm flipV="1">
              <a:off x="6731381" y="2374572"/>
              <a:ext cx="1006775" cy="20871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/>
            <p:cNvCxnSpPr>
              <a:stCxn id="52" idx="6"/>
              <a:endCxn id="48" idx="4"/>
            </p:cNvCxnSpPr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Tour"/>
          <p:cNvGrpSpPr/>
          <p:nvPr/>
        </p:nvGrpSpPr>
        <p:grpSpPr>
          <a:xfrm>
            <a:off x="6483321" y="1573036"/>
            <a:ext cx="1333849" cy="2301853"/>
            <a:chOff x="6416906" y="1766724"/>
            <a:chExt cx="1333849" cy="2301853"/>
          </a:xfrm>
        </p:grpSpPr>
        <p:cxnSp>
          <p:nvCxnSpPr>
            <p:cNvPr id="110" name="Gerade Verbindung mit Pfeil 109"/>
            <p:cNvCxnSpPr/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/>
            <p:cNvCxnSpPr/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/>
            <p:cNvCxnSpPr/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/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/>
            <p:cNvCxnSpPr/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/>
            <p:cNvCxnSpPr/>
            <p:nvPr/>
          </p:nvCxnSpPr>
          <p:spPr>
            <a:xfrm flipH="1" flipV="1">
              <a:off x="7743374" y="2413786"/>
              <a:ext cx="5218" cy="1436304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/>
            <p:cNvCxnSpPr/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Places"/>
          <p:cNvGrpSpPr/>
          <p:nvPr/>
        </p:nvGrpSpPr>
        <p:grpSpPr>
          <a:xfrm>
            <a:off x="6417263" y="1513171"/>
            <a:ext cx="1468860" cy="2447301"/>
            <a:chOff x="6348319" y="1699479"/>
            <a:chExt cx="1468860" cy="2447301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6348319" y="1953481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2" name="Ellipse 4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7233157" y="169947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7" name="Ellipse 46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llipse 47"/>
              <p:cNvSpPr/>
              <p:nvPr/>
            </p:nvSpPr>
            <p:spPr>
              <a:xfrm flipV="1">
                <a:off x="2936242" y="2500631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7669569" y="2305165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1" name="Ellipse 50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Ellipse 51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7667040" y="3803497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4" name="Ellipse 53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Ellipse 5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8" name="Gruppieren 57"/>
            <p:cNvGrpSpPr/>
            <p:nvPr/>
          </p:nvGrpSpPr>
          <p:grpSpPr>
            <a:xfrm>
              <a:off x="6808617" y="3999170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9" name="Ellipse 58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Ellipse 59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6657575" y="2501282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2" name="Ellipse 6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Ellipse 62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4" name="Gruppieren 63"/>
            <p:cNvGrpSpPr/>
            <p:nvPr/>
          </p:nvGrpSpPr>
          <p:grpSpPr>
            <a:xfrm>
              <a:off x="6380665" y="332476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5" name="Ellipse 64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Ellipse 6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8" name="Odd vertices"/>
          <p:cNvGrpSpPr/>
          <p:nvPr/>
        </p:nvGrpSpPr>
        <p:grpSpPr>
          <a:xfrm>
            <a:off x="6417522" y="1513171"/>
            <a:ext cx="1466072" cy="2251628"/>
            <a:chOff x="6348578" y="1699479"/>
            <a:chExt cx="1466072" cy="2251628"/>
          </a:xfrm>
        </p:grpSpPr>
        <p:sp>
          <p:nvSpPr>
            <p:cNvPr id="104" name="Ellipse 103"/>
            <p:cNvSpPr/>
            <p:nvPr/>
          </p:nvSpPr>
          <p:spPr>
            <a:xfrm>
              <a:off x="7233157" y="16994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6348578" y="19534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657616" y="25010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7667040" y="380349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feld 119"/>
              <p:cNvSpPr txBox="1"/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1,5</m:t>
                    </m:r>
                  </m:oMath>
                </a14:m>
                <a:r>
                  <a:rPr lang="en-GB" sz="2800" dirty="0" smtClean="0"/>
                  <a:t>-</a:t>
                </a:r>
                <a:r>
                  <a:rPr lang="en-GB" sz="2800" dirty="0" err="1" smtClean="0"/>
                  <a:t>approximative</a:t>
                </a:r>
                <a:r>
                  <a:rPr lang="en-GB" sz="2800" dirty="0" smtClean="0"/>
                  <a:t> solution</a:t>
                </a:r>
                <a:endParaRPr lang="en-GB" sz="2800" dirty="0"/>
              </a:p>
            </p:txBody>
          </p:sp>
        </mc:Choice>
        <mc:Fallback xmlns="">
          <p:sp>
            <p:nvSpPr>
              <p:cNvPr id="120" name="Textfeld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0465" r="-1780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feld 67"/>
              <p:cNvSpPr txBox="1"/>
              <p:nvPr/>
            </p:nvSpPr>
            <p:spPr>
              <a:xfrm>
                <a:off x="4350717" y="1896939"/>
                <a:ext cx="15084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≤1⋅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717" y="1896939"/>
                <a:ext cx="1508426" cy="461665"/>
              </a:xfrm>
              <a:prstGeom prst="rect">
                <a:avLst/>
              </a:prstGeom>
              <a:blipFill rotWithShape="0">
                <a:blip r:embed="rId3"/>
                <a:stretch>
                  <a:fillRect r="-810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feld 68"/>
              <p:cNvSpPr txBox="1"/>
              <p:nvPr/>
            </p:nvSpPr>
            <p:spPr>
              <a:xfrm>
                <a:off x="4370754" y="2651497"/>
                <a:ext cx="1468351" cy="523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754" y="2651497"/>
                <a:ext cx="1468351" cy="5230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feld 70"/>
              <p:cNvSpPr txBox="1"/>
              <p:nvPr/>
            </p:nvSpPr>
            <p:spPr>
              <a:xfrm>
                <a:off x="4344604" y="3334241"/>
                <a:ext cx="1468351" cy="52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604" y="3334241"/>
                <a:ext cx="1468351" cy="523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r Verbinder 8"/>
          <p:cNvCxnSpPr/>
          <p:nvPr/>
        </p:nvCxnSpPr>
        <p:spPr>
          <a:xfrm>
            <a:off x="4279581" y="3280738"/>
            <a:ext cx="14818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170358" y="3894868"/>
            <a:ext cx="0" cy="538968"/>
          </a:xfrm>
          <a:prstGeom prst="straightConnector1">
            <a:avLst/>
          </a:prstGeom>
          <a:ln w="127000" cmpd="dbl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225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68" grpId="0"/>
      <p:bldP spid="69" grpId="0"/>
      <p:bldP spid="7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73" name="Freihandform 72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Freihandform 7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Textfeld 76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79" name="Gruppieren 78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80" name="Ellipse 79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Ellipse 80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Ellipse 81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Ellipse 82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Ellipse 83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Ellipse 85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7" name="Textfeld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2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feld 88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91" name="Gruppieren 90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93" name="Ellipse 92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Ellipse 94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Ellipse 95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Ellipse 96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Ellipse 97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Ellipse 98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feld 99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00" name="Textfeld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uppieren 100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104" name="Gerader Verbinder 103"/>
            <p:cNvCxnSpPr>
              <a:stCxn id="95" idx="6"/>
              <a:endCxn id="93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>
              <a:stCxn id="93" idx="0"/>
              <a:endCxn id="96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>
              <a:stCxn id="96" idx="1"/>
              <a:endCxn id="97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>
              <a:stCxn id="97" idx="3"/>
              <a:endCxn id="98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>
              <a:stCxn id="98" idx="5"/>
              <a:endCxn id="99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/>
            <p:cNvCxnSpPr>
              <a:stCxn id="99" idx="3"/>
              <a:endCxn id="95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pieren 117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119" name="Gekrümmte Verbindung 118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feld 120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122" name="Textfeld 121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123" name="Textfeld 122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01658" y="1217726"/>
            <a:ext cx="8481177" cy="3781837"/>
            <a:chOff x="301658" y="1217726"/>
            <a:chExt cx="8481177" cy="3781837"/>
          </a:xfrm>
        </p:grpSpPr>
        <p:sp>
          <p:nvSpPr>
            <p:cNvPr id="124" name="Rechteck 123"/>
            <p:cNvSpPr/>
            <p:nvPr/>
          </p:nvSpPr>
          <p:spPr>
            <a:xfrm>
              <a:off x="301658" y="1217726"/>
              <a:ext cx="8481177" cy="378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5" name="Textfeld 124"/>
            <p:cNvSpPr txBox="1"/>
            <p:nvPr/>
          </p:nvSpPr>
          <p:spPr>
            <a:xfrm>
              <a:off x="372731" y="1276647"/>
              <a:ext cx="4494805" cy="303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smtClean="0"/>
                <a:t>Christofides</a:t>
              </a:r>
              <a:r>
                <a:rPr lang="en-GB" sz="3600" dirty="0"/>
                <a:t> </a:t>
              </a:r>
              <a:r>
                <a:rPr lang="en-GB" sz="3600" dirty="0" smtClean="0"/>
                <a:t>Algorithm</a:t>
              </a:r>
              <a:r>
                <a:rPr lang="en-GB" sz="3600" dirty="0"/>
                <a:t>:</a:t>
              </a: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minimal spanning tree</a:t>
              </a:r>
              <a:endPara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minimum weighted perfect matching of </a:t>
              </a: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odd </a:t>
              </a: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vertices</a:t>
              </a:r>
              <a:endPara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Euler </a:t>
              </a: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tour</a:t>
              </a: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Skip double visited </a:t>
              </a: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vertices</a:t>
              </a:r>
            </a:p>
          </p:txBody>
        </p:sp>
        <p:sp>
          <p:nvSpPr>
            <p:cNvPr id="126" name="Freihandform 125"/>
            <p:cNvSpPr/>
            <p:nvPr/>
          </p:nvSpPr>
          <p:spPr>
            <a:xfrm>
              <a:off x="5761573" y="1331646"/>
              <a:ext cx="2753777" cy="3120034"/>
            </a:xfrm>
            <a:custGeom>
              <a:avLst/>
              <a:gdLst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131216 w 1696825"/>
                <a:gd name="connsiteY6" fmla="*/ 895546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423447 w 1696825"/>
                <a:gd name="connsiteY6" fmla="*/ 961534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706251"/>
                <a:gd name="connsiteY0" fmla="*/ 0 h 2045616"/>
                <a:gd name="connsiteX1" fmla="*/ 28280 w 1706251"/>
                <a:gd name="connsiteY1" fmla="*/ 273377 h 2045616"/>
                <a:gd name="connsiteX2" fmla="*/ 94268 w 1706251"/>
                <a:gd name="connsiteY2" fmla="*/ 904973 h 2045616"/>
                <a:gd name="connsiteX3" fmla="*/ 282804 w 1706251"/>
                <a:gd name="connsiteY3" fmla="*/ 1319752 h 2045616"/>
                <a:gd name="connsiteX4" fmla="*/ 0 w 1706251"/>
                <a:gd name="connsiteY4" fmla="*/ 1838226 h 2045616"/>
                <a:gd name="connsiteX5" fmla="*/ 1696825 w 1706251"/>
                <a:gd name="connsiteY5" fmla="*/ 2045616 h 2045616"/>
                <a:gd name="connsiteX6" fmla="*/ 1423447 w 1706251"/>
                <a:gd name="connsiteY6" fmla="*/ 961534 h 2045616"/>
                <a:gd name="connsiteX7" fmla="*/ 1706251 w 1706251"/>
                <a:gd name="connsiteY7" fmla="*/ 197962 h 2045616"/>
                <a:gd name="connsiteX8" fmla="*/ 763571 w 1706251"/>
                <a:gd name="connsiteY8" fmla="*/ 0 h 2045616"/>
                <a:gd name="connsiteX0" fmla="*/ 778427 w 1721107"/>
                <a:gd name="connsiteY0" fmla="*/ 0 h 2045616"/>
                <a:gd name="connsiteX1" fmla="*/ 43136 w 1721107"/>
                <a:gd name="connsiteY1" fmla="*/ 273377 h 2045616"/>
                <a:gd name="connsiteX2" fmla="*/ 109124 w 1721107"/>
                <a:gd name="connsiteY2" fmla="*/ 904973 h 2045616"/>
                <a:gd name="connsiteX3" fmla="*/ 297660 w 1721107"/>
                <a:gd name="connsiteY3" fmla="*/ 1319752 h 2045616"/>
                <a:gd name="connsiteX4" fmla="*/ 14856 w 1721107"/>
                <a:gd name="connsiteY4" fmla="*/ 1838226 h 2045616"/>
                <a:gd name="connsiteX5" fmla="*/ 1711681 w 1721107"/>
                <a:gd name="connsiteY5" fmla="*/ 2045616 h 2045616"/>
                <a:gd name="connsiteX6" fmla="*/ 1438303 w 1721107"/>
                <a:gd name="connsiteY6" fmla="*/ 961534 h 2045616"/>
                <a:gd name="connsiteX7" fmla="*/ 1721107 w 1721107"/>
                <a:gd name="connsiteY7" fmla="*/ 197962 h 2045616"/>
                <a:gd name="connsiteX8" fmla="*/ 778427 w 1721107"/>
                <a:gd name="connsiteY8" fmla="*/ 0 h 2045616"/>
                <a:gd name="connsiteX0" fmla="*/ 778427 w 1721107"/>
                <a:gd name="connsiteY0" fmla="*/ 1840 h 2047456"/>
                <a:gd name="connsiteX1" fmla="*/ 43136 w 1721107"/>
                <a:gd name="connsiteY1" fmla="*/ 275217 h 2047456"/>
                <a:gd name="connsiteX2" fmla="*/ 109124 w 1721107"/>
                <a:gd name="connsiteY2" fmla="*/ 906813 h 2047456"/>
                <a:gd name="connsiteX3" fmla="*/ 297660 w 1721107"/>
                <a:gd name="connsiteY3" fmla="*/ 1321592 h 2047456"/>
                <a:gd name="connsiteX4" fmla="*/ 14856 w 1721107"/>
                <a:gd name="connsiteY4" fmla="*/ 1840066 h 2047456"/>
                <a:gd name="connsiteX5" fmla="*/ 1711681 w 1721107"/>
                <a:gd name="connsiteY5" fmla="*/ 2047456 h 2047456"/>
                <a:gd name="connsiteX6" fmla="*/ 1438303 w 1721107"/>
                <a:gd name="connsiteY6" fmla="*/ 963374 h 2047456"/>
                <a:gd name="connsiteX7" fmla="*/ 1721107 w 1721107"/>
                <a:gd name="connsiteY7" fmla="*/ 199802 h 2047456"/>
                <a:gd name="connsiteX8" fmla="*/ 778427 w 1721107"/>
                <a:gd name="connsiteY8" fmla="*/ 1840 h 2047456"/>
                <a:gd name="connsiteX0" fmla="*/ 778427 w 1740599"/>
                <a:gd name="connsiteY0" fmla="*/ 1840 h 2047456"/>
                <a:gd name="connsiteX1" fmla="*/ 43136 w 1740599"/>
                <a:gd name="connsiteY1" fmla="*/ 275217 h 2047456"/>
                <a:gd name="connsiteX2" fmla="*/ 109124 w 1740599"/>
                <a:gd name="connsiteY2" fmla="*/ 906813 h 2047456"/>
                <a:gd name="connsiteX3" fmla="*/ 297660 w 1740599"/>
                <a:gd name="connsiteY3" fmla="*/ 1321592 h 2047456"/>
                <a:gd name="connsiteX4" fmla="*/ 14856 w 1740599"/>
                <a:gd name="connsiteY4" fmla="*/ 1840066 h 2047456"/>
                <a:gd name="connsiteX5" fmla="*/ 1711681 w 1740599"/>
                <a:gd name="connsiteY5" fmla="*/ 2047456 h 2047456"/>
                <a:gd name="connsiteX6" fmla="*/ 1438303 w 1740599"/>
                <a:gd name="connsiteY6" fmla="*/ 963374 h 2047456"/>
                <a:gd name="connsiteX7" fmla="*/ 1721107 w 1740599"/>
                <a:gd name="connsiteY7" fmla="*/ 199802 h 2047456"/>
                <a:gd name="connsiteX8" fmla="*/ 778427 w 1740599"/>
                <a:gd name="connsiteY8" fmla="*/ 1840 h 2047456"/>
                <a:gd name="connsiteX0" fmla="*/ 778427 w 1774414"/>
                <a:gd name="connsiteY0" fmla="*/ 1840 h 2047456"/>
                <a:gd name="connsiteX1" fmla="*/ 43136 w 1774414"/>
                <a:gd name="connsiteY1" fmla="*/ 275217 h 2047456"/>
                <a:gd name="connsiteX2" fmla="*/ 109124 w 1774414"/>
                <a:gd name="connsiteY2" fmla="*/ 906813 h 2047456"/>
                <a:gd name="connsiteX3" fmla="*/ 297660 w 1774414"/>
                <a:gd name="connsiteY3" fmla="*/ 1321592 h 2047456"/>
                <a:gd name="connsiteX4" fmla="*/ 14856 w 1774414"/>
                <a:gd name="connsiteY4" fmla="*/ 1840066 h 2047456"/>
                <a:gd name="connsiteX5" fmla="*/ 1711681 w 1774414"/>
                <a:gd name="connsiteY5" fmla="*/ 2047456 h 2047456"/>
                <a:gd name="connsiteX6" fmla="*/ 1438303 w 1774414"/>
                <a:gd name="connsiteY6" fmla="*/ 963374 h 2047456"/>
                <a:gd name="connsiteX7" fmla="*/ 1721107 w 1774414"/>
                <a:gd name="connsiteY7" fmla="*/ 199802 h 2047456"/>
                <a:gd name="connsiteX8" fmla="*/ 778427 w 1774414"/>
                <a:gd name="connsiteY8" fmla="*/ 1840 h 2047456"/>
                <a:gd name="connsiteX0" fmla="*/ 778427 w 1774414"/>
                <a:gd name="connsiteY0" fmla="*/ 1840 h 2094162"/>
                <a:gd name="connsiteX1" fmla="*/ 43136 w 1774414"/>
                <a:gd name="connsiteY1" fmla="*/ 275217 h 2094162"/>
                <a:gd name="connsiteX2" fmla="*/ 109124 w 1774414"/>
                <a:gd name="connsiteY2" fmla="*/ 906813 h 2094162"/>
                <a:gd name="connsiteX3" fmla="*/ 297660 w 1774414"/>
                <a:gd name="connsiteY3" fmla="*/ 1321592 h 2094162"/>
                <a:gd name="connsiteX4" fmla="*/ 14856 w 1774414"/>
                <a:gd name="connsiteY4" fmla="*/ 1840066 h 2094162"/>
                <a:gd name="connsiteX5" fmla="*/ 1711681 w 1774414"/>
                <a:gd name="connsiteY5" fmla="*/ 2047456 h 2094162"/>
                <a:gd name="connsiteX6" fmla="*/ 1438303 w 1774414"/>
                <a:gd name="connsiteY6" fmla="*/ 963374 h 2094162"/>
                <a:gd name="connsiteX7" fmla="*/ 1721107 w 1774414"/>
                <a:gd name="connsiteY7" fmla="*/ 199802 h 2094162"/>
                <a:gd name="connsiteX8" fmla="*/ 778427 w 1774414"/>
                <a:gd name="connsiteY8" fmla="*/ 1840 h 2094162"/>
                <a:gd name="connsiteX0" fmla="*/ 826336 w 1822323"/>
                <a:gd name="connsiteY0" fmla="*/ 1840 h 2094161"/>
                <a:gd name="connsiteX1" fmla="*/ 91045 w 1822323"/>
                <a:gd name="connsiteY1" fmla="*/ 275217 h 2094161"/>
                <a:gd name="connsiteX2" fmla="*/ 157033 w 1822323"/>
                <a:gd name="connsiteY2" fmla="*/ 906813 h 2094161"/>
                <a:gd name="connsiteX3" fmla="*/ 345569 w 1822323"/>
                <a:gd name="connsiteY3" fmla="*/ 1321592 h 2094161"/>
                <a:gd name="connsiteX4" fmla="*/ 62765 w 1822323"/>
                <a:gd name="connsiteY4" fmla="*/ 1840066 h 2094161"/>
                <a:gd name="connsiteX5" fmla="*/ 1759590 w 1822323"/>
                <a:gd name="connsiteY5" fmla="*/ 2047456 h 2094161"/>
                <a:gd name="connsiteX6" fmla="*/ 1486212 w 1822323"/>
                <a:gd name="connsiteY6" fmla="*/ 963374 h 2094161"/>
                <a:gd name="connsiteX7" fmla="*/ 1769016 w 1822323"/>
                <a:gd name="connsiteY7" fmla="*/ 199802 h 2094161"/>
                <a:gd name="connsiteX8" fmla="*/ 826336 w 182232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963" h="2094161">
                  <a:moveTo>
                    <a:pt x="819976" y="1840"/>
                  </a:moveTo>
                  <a:cubicBezTo>
                    <a:pt x="540314" y="14409"/>
                    <a:pt x="196236" y="124388"/>
                    <a:pt x="84685" y="275217"/>
                  </a:cubicBezTo>
                  <a:cubicBezTo>
                    <a:pt x="-26866" y="426046"/>
                    <a:pt x="76404" y="743419"/>
                    <a:pt x="150673" y="906813"/>
                  </a:cubicBezTo>
                  <a:lnTo>
                    <a:pt x="339209" y="1321592"/>
                  </a:lnTo>
                  <a:cubicBezTo>
                    <a:pt x="403900" y="1463913"/>
                    <a:pt x="-179265" y="1719089"/>
                    <a:pt x="56405" y="1840066"/>
                  </a:cubicBezTo>
                  <a:cubicBezTo>
                    <a:pt x="292075" y="1961043"/>
                    <a:pt x="1515989" y="2193571"/>
                    <a:pt x="1753230" y="2047456"/>
                  </a:cubicBezTo>
                  <a:cubicBezTo>
                    <a:pt x="1990471" y="1901341"/>
                    <a:pt x="1478281" y="1271316"/>
                    <a:pt x="1479852" y="963374"/>
                  </a:cubicBezTo>
                  <a:cubicBezTo>
                    <a:pt x="1481423" y="655432"/>
                    <a:pt x="1872635" y="360058"/>
                    <a:pt x="1762656" y="199802"/>
                  </a:cubicBezTo>
                  <a:cubicBezTo>
                    <a:pt x="1652677" y="39546"/>
                    <a:pt x="1099638" y="-10729"/>
                    <a:pt x="819976" y="1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7" name="MST"/>
            <p:cNvGrpSpPr/>
            <p:nvPr/>
          </p:nvGrpSpPr>
          <p:grpSpPr>
            <a:xfrm>
              <a:off x="6485850" y="1593015"/>
              <a:ext cx="1326469" cy="2294472"/>
              <a:chOff x="6416906" y="1779323"/>
              <a:chExt cx="1326469" cy="2294472"/>
            </a:xfrm>
          </p:grpSpPr>
          <p:cxnSp>
            <p:nvCxnSpPr>
              <p:cNvPr id="128" name="Gerader Verbinder 127"/>
              <p:cNvCxnSpPr>
                <a:stCxn id="175" idx="3"/>
                <a:endCxn id="165" idx="0"/>
              </p:cNvCxnSpPr>
              <p:nvPr/>
            </p:nvCxnSpPr>
            <p:spPr>
              <a:xfrm>
                <a:off x="6416906" y="2022888"/>
                <a:ext cx="314475" cy="560400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r Verbinder 129"/>
              <p:cNvCxnSpPr>
                <a:stCxn id="171" idx="0"/>
                <a:endCxn id="173" idx="1"/>
              </p:cNvCxnSpPr>
              <p:nvPr/>
            </p:nvCxnSpPr>
            <p:spPr>
              <a:xfrm flipH="1" flipV="1">
                <a:off x="7301744" y="1779323"/>
                <a:ext cx="441631" cy="60784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r Verbinder 130"/>
              <p:cNvCxnSpPr>
                <a:stCxn id="165" idx="0"/>
                <a:endCxn id="163" idx="5"/>
              </p:cNvCxnSpPr>
              <p:nvPr/>
            </p:nvCxnSpPr>
            <p:spPr>
              <a:xfrm flipH="1">
                <a:off x="6459689" y="2583288"/>
                <a:ext cx="271692" cy="81088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>
                <a:stCxn id="163" idx="7"/>
                <a:endCxn id="167" idx="3"/>
              </p:cNvCxnSpPr>
              <p:nvPr/>
            </p:nvCxnSpPr>
            <p:spPr>
              <a:xfrm>
                <a:off x="6459689" y="3404613"/>
                <a:ext cx="417515" cy="663964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>
                <a:stCxn id="167" idx="2"/>
                <a:endCxn id="169" idx="4"/>
              </p:cNvCxnSpPr>
              <p:nvPr/>
            </p:nvCxnSpPr>
            <p:spPr>
              <a:xfrm flipV="1">
                <a:off x="6875042" y="3870742"/>
                <a:ext cx="865804" cy="20305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Euler Tour"/>
            <p:cNvGrpSpPr/>
            <p:nvPr/>
          </p:nvGrpSpPr>
          <p:grpSpPr>
            <a:xfrm>
              <a:off x="6491069" y="1580416"/>
              <a:ext cx="1328630" cy="2301853"/>
              <a:chOff x="6422125" y="1766724"/>
              <a:chExt cx="1328630" cy="2301853"/>
            </a:xfrm>
          </p:grpSpPr>
          <p:cxnSp>
            <p:nvCxnSpPr>
              <p:cNvPr id="139" name="Gerade Verbindung mit Pfeil 138"/>
              <p:cNvCxnSpPr>
                <a:stCxn id="175" idx="0"/>
                <a:endCxn id="165" idx="2"/>
              </p:cNvCxnSpPr>
              <p:nvPr/>
            </p:nvCxnSpPr>
            <p:spPr>
              <a:xfrm>
                <a:off x="6422125" y="2035487"/>
                <a:ext cx="301875" cy="540420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 Verbindung mit Pfeil 139"/>
              <p:cNvCxnSpPr>
                <a:stCxn id="165" idx="2"/>
                <a:endCxn id="163" idx="2"/>
              </p:cNvCxnSpPr>
              <p:nvPr/>
            </p:nvCxnSpPr>
            <p:spPr>
              <a:xfrm flipH="1">
                <a:off x="6447090" y="2575907"/>
                <a:ext cx="276910" cy="823487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mit Pfeil 140"/>
              <p:cNvCxnSpPr>
                <a:stCxn id="163" idx="2"/>
                <a:endCxn id="167" idx="3"/>
              </p:cNvCxnSpPr>
              <p:nvPr/>
            </p:nvCxnSpPr>
            <p:spPr>
              <a:xfrm>
                <a:off x="6447090" y="3399394"/>
                <a:ext cx="430114" cy="669183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/>
              <p:cNvCxnSpPr>
                <a:stCxn id="167" idx="4"/>
                <a:endCxn id="169" idx="5"/>
              </p:cNvCxnSpPr>
              <p:nvPr/>
            </p:nvCxnSpPr>
            <p:spPr>
              <a:xfrm flipV="1">
                <a:off x="6882423" y="3872904"/>
                <a:ext cx="863641" cy="193511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 Verbindung mit Pfeil 144"/>
              <p:cNvCxnSpPr>
                <a:stCxn id="171" idx="6"/>
                <a:endCxn id="173" idx="4"/>
              </p:cNvCxnSpPr>
              <p:nvPr/>
            </p:nvCxnSpPr>
            <p:spPr>
              <a:xfrm flipH="1" flipV="1">
                <a:off x="7306963" y="1766724"/>
                <a:ext cx="443792" cy="613066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Tour"/>
            <p:cNvGrpSpPr/>
            <p:nvPr/>
          </p:nvGrpSpPr>
          <p:grpSpPr>
            <a:xfrm>
              <a:off x="6483321" y="1575198"/>
              <a:ext cx="1331686" cy="2297529"/>
              <a:chOff x="6416906" y="1768886"/>
              <a:chExt cx="1331686" cy="2297529"/>
            </a:xfrm>
          </p:grpSpPr>
          <p:cxnSp>
            <p:nvCxnSpPr>
              <p:cNvPr id="147" name="Gerade Verbindung mit Pfeil 146"/>
              <p:cNvCxnSpPr/>
              <p:nvPr/>
            </p:nvCxnSpPr>
            <p:spPr>
              <a:xfrm flipH="1">
                <a:off x="6416906" y="1768886"/>
                <a:ext cx="895275" cy="254002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 Verbindung mit Pfeil 150"/>
              <p:cNvCxnSpPr/>
              <p:nvPr/>
            </p:nvCxnSpPr>
            <p:spPr>
              <a:xfrm flipV="1">
                <a:off x="6882423" y="3872904"/>
                <a:ext cx="863641" cy="193511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 Verbindung mit Pfeil 151"/>
              <p:cNvCxnSpPr/>
              <p:nvPr/>
            </p:nvCxnSpPr>
            <p:spPr>
              <a:xfrm flipH="1" flipV="1">
                <a:off x="7743374" y="2413786"/>
                <a:ext cx="5218" cy="1436304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Places"/>
            <p:cNvGrpSpPr/>
            <p:nvPr/>
          </p:nvGrpSpPr>
          <p:grpSpPr>
            <a:xfrm>
              <a:off x="6417263" y="1513171"/>
              <a:ext cx="1468860" cy="2447301"/>
              <a:chOff x="6348319" y="1699479"/>
              <a:chExt cx="1468860" cy="2447301"/>
            </a:xfrm>
          </p:grpSpPr>
          <p:grpSp>
            <p:nvGrpSpPr>
              <p:cNvPr id="155" name="Gruppieren 154"/>
              <p:cNvGrpSpPr/>
              <p:nvPr/>
            </p:nvGrpSpPr>
            <p:grpSpPr>
              <a:xfrm>
                <a:off x="6348319" y="1953481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4" name="Ellipse 17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5" name="Ellipse 17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6" name="Gruppieren 155"/>
              <p:cNvGrpSpPr/>
              <p:nvPr/>
            </p:nvGrpSpPr>
            <p:grpSpPr>
              <a:xfrm>
                <a:off x="7233157" y="169947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2" name="Ellipse 17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3" name="Ellipse 172"/>
                <p:cNvSpPr/>
                <p:nvPr/>
              </p:nvSpPr>
              <p:spPr>
                <a:xfrm flipV="1">
                  <a:off x="2936242" y="2500631"/>
                  <a:ext cx="45720" cy="457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7" name="Gruppieren 156"/>
              <p:cNvGrpSpPr/>
              <p:nvPr/>
            </p:nvGrpSpPr>
            <p:grpSpPr>
              <a:xfrm>
                <a:off x="7669569" y="2305165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0" name="Ellipse 169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Ellipse 17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8" name="Gruppieren 157"/>
              <p:cNvGrpSpPr/>
              <p:nvPr/>
            </p:nvGrpSpPr>
            <p:grpSpPr>
              <a:xfrm>
                <a:off x="7667040" y="3803497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8" name="Ellipse 167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9" name="Ellipse 168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9" name="Gruppieren 158"/>
              <p:cNvGrpSpPr/>
              <p:nvPr/>
            </p:nvGrpSpPr>
            <p:grpSpPr>
              <a:xfrm>
                <a:off x="6808617" y="3999170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6" name="Ellipse 165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7" name="Ellipse 166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0" name="Gruppieren 159"/>
              <p:cNvGrpSpPr/>
              <p:nvPr/>
            </p:nvGrpSpPr>
            <p:grpSpPr>
              <a:xfrm>
                <a:off x="6657575" y="2501282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4" name="Ellipse 16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5" name="Ellipse 16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1" name="Gruppieren 160"/>
              <p:cNvGrpSpPr/>
              <p:nvPr/>
            </p:nvGrpSpPr>
            <p:grpSpPr>
              <a:xfrm>
                <a:off x="6380665" y="332476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2" name="Ellipse 16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feld 180"/>
                <p:cNvSpPr txBox="1"/>
                <p:nvPr/>
              </p:nvSpPr>
              <p:spPr>
                <a:xfrm>
                  <a:off x="3230773" y="4437988"/>
                  <a:ext cx="41116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1,5</m:t>
                      </m:r>
                    </m:oMath>
                  </a14:m>
                  <a:r>
                    <a:rPr lang="en-GB" sz="2800" dirty="0" smtClean="0"/>
                    <a:t>-</a:t>
                  </a:r>
                  <a:r>
                    <a:rPr lang="en-GB" sz="2800" dirty="0" err="1" smtClean="0"/>
                    <a:t>approximative</a:t>
                  </a:r>
                  <a:r>
                    <a:rPr lang="en-GB" sz="2800" dirty="0" smtClean="0"/>
                    <a:t> solution</a:t>
                  </a:r>
                  <a:endParaRPr lang="en-GB" sz="2800" dirty="0"/>
                </a:p>
              </p:txBody>
            </p:sp>
          </mc:Choice>
          <mc:Fallback xmlns="">
            <p:sp>
              <p:nvSpPr>
                <p:cNvPr id="181" name="Textfeld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773" y="4437988"/>
                  <a:ext cx="4111638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465" r="-1780" b="-3255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Textfeld 181"/>
                <p:cNvSpPr txBox="1"/>
                <p:nvPr/>
              </p:nvSpPr>
              <p:spPr>
                <a:xfrm>
                  <a:off x="4334002" y="1896939"/>
                  <a:ext cx="150842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≤1⋅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>
            <p:sp>
              <p:nvSpPr>
                <p:cNvPr id="182" name="Textfeld 1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4002" y="1896939"/>
                  <a:ext cx="1508426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810" b="-171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Textfeld 182"/>
                <p:cNvSpPr txBox="1"/>
                <p:nvPr/>
              </p:nvSpPr>
              <p:spPr>
                <a:xfrm>
                  <a:off x="4354039" y="2651497"/>
                  <a:ext cx="1468351" cy="523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>
            <p:sp>
              <p:nvSpPr>
                <p:cNvPr id="183" name="Textfeld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039" y="2651497"/>
                  <a:ext cx="1468351" cy="52309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Textfeld 183"/>
                <p:cNvSpPr txBox="1"/>
                <p:nvPr/>
              </p:nvSpPr>
              <p:spPr>
                <a:xfrm>
                  <a:off x="4327889" y="3334241"/>
                  <a:ext cx="1468351" cy="523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>
            <p:sp>
              <p:nvSpPr>
                <p:cNvPr id="184" name="Textfeld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889" y="3334241"/>
                  <a:ext cx="1468351" cy="52386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Gerader Verbinder 184"/>
            <p:cNvCxnSpPr/>
            <p:nvPr/>
          </p:nvCxnSpPr>
          <p:spPr>
            <a:xfrm>
              <a:off x="4279581" y="3280738"/>
              <a:ext cx="14818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mit Pfeil 185"/>
            <p:cNvCxnSpPr/>
            <p:nvPr/>
          </p:nvCxnSpPr>
          <p:spPr>
            <a:xfrm>
              <a:off x="5170358" y="3894868"/>
              <a:ext cx="0" cy="538968"/>
            </a:xfrm>
            <a:prstGeom prst="straightConnector1">
              <a:avLst/>
            </a:prstGeom>
            <a:ln w="127000" cmpd="dbl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hteck 84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hlinkClick r:id="rId8" action="ppaction://hlinksldjump"/>
          </p:cNvPr>
          <p:cNvSpPr/>
          <p:nvPr/>
        </p:nvSpPr>
        <p:spPr>
          <a:xfrm>
            <a:off x="-122550" y="-153153"/>
            <a:ext cx="9389097" cy="7051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380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 1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Freihandform 59"/>
          <p:cNvSpPr/>
          <p:nvPr/>
        </p:nvSpPr>
        <p:spPr>
          <a:xfrm>
            <a:off x="6282267" y="1210733"/>
            <a:ext cx="2446866" cy="2311400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Online</a:t>
            </a:r>
            <a:r>
              <a:rPr lang="en-GB" dirty="0" smtClean="0"/>
              <a:t>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231085" y="3828242"/>
            <a:ext cx="151656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N-OLTSP</a:t>
            </a:r>
          </a:p>
          <a:p>
            <a:pPr algn="ctr"/>
            <a:r>
              <a:rPr lang="en-GB" sz="2400" i="1" dirty="0" smtClean="0"/>
              <a:t>“nomadic”</a:t>
            </a:r>
            <a:endParaRPr lang="en-GB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030228" y="3824446"/>
                <a:ext cx="40920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Def:</a:t>
                </a:r>
                <a:r>
                  <a:rPr lang="en-GB" sz="2800" dirty="0" smtClean="0"/>
                  <a:t> 	ALG is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i="1" dirty="0" smtClean="0"/>
                  <a:t>-competitive</a:t>
                </a:r>
                <a:endParaRPr lang="en-GB" sz="2800" i="1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228" y="3824446"/>
                <a:ext cx="409201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3130" t="-11628" r="-2086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51" name="Gruppieren 50"/>
          <p:cNvGrpSpPr/>
          <p:nvPr/>
        </p:nvGrpSpPr>
        <p:grpSpPr>
          <a:xfrm>
            <a:off x="3890579" y="2787697"/>
            <a:ext cx="2281501" cy="584775"/>
            <a:chOff x="2626640" y="2787697"/>
            <a:chExt cx="3729029" cy="584775"/>
          </a:xfrm>
        </p:grpSpPr>
        <p:cxnSp>
          <p:nvCxnSpPr>
            <p:cNvPr id="52" name="Gekrümmte Verbindung 51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/>
            <p:cNvSpPr txBox="1"/>
            <p:nvPr/>
          </p:nvSpPr>
          <p:spPr>
            <a:xfrm>
              <a:off x="3948603" y="2787697"/>
              <a:ext cx="11756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308380" y="1610548"/>
                <a:ext cx="3057247" cy="1508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starting-point: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b="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solidFill>
                      <a:schemeClr val="tx1"/>
                    </a:solidFill>
                  </a:rPr>
                  <a:t>request-sequence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</a:rPr>
                  <a:t>: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80" y="1610548"/>
                <a:ext cx="3057247" cy="1508105"/>
              </a:xfrm>
              <a:prstGeom prst="rect">
                <a:avLst/>
              </a:prstGeom>
              <a:blipFill rotWithShape="0">
                <a:blip r:embed="rId3"/>
                <a:stretch>
                  <a:fillRect l="-2794" t="-3226" r="-1996" b="-8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ieren 4"/>
          <p:cNvGrpSpPr/>
          <p:nvPr/>
        </p:nvGrpSpPr>
        <p:grpSpPr>
          <a:xfrm>
            <a:off x="6672763" y="2638932"/>
            <a:ext cx="367985" cy="485753"/>
            <a:chOff x="6810471" y="1917308"/>
            <a:chExt cx="367985" cy="485753"/>
          </a:xfrm>
        </p:grpSpPr>
        <p:sp>
          <p:nvSpPr>
            <p:cNvPr id="56" name="Ellipse 55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feld 56"/>
                <p:cNvSpPr txBox="1"/>
                <p:nvPr/>
              </p:nvSpPr>
              <p:spPr>
                <a:xfrm>
                  <a:off x="6810471" y="1917308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7" name="Textfeld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Textfeld 60"/>
          <p:cNvSpPr txBox="1"/>
          <p:nvPr/>
        </p:nvSpPr>
        <p:spPr>
          <a:xfrm>
            <a:off x="4326352" y="2305424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time</a:t>
            </a:r>
            <a:r>
              <a:rPr lang="en-GB" sz="2000" dirty="0" smtClean="0"/>
              <a:t>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5152219" y="2351590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219" y="2351590"/>
                <a:ext cx="23884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8205" r="-3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uppieren 61"/>
          <p:cNvGrpSpPr/>
          <p:nvPr/>
        </p:nvGrpSpPr>
        <p:grpSpPr>
          <a:xfrm>
            <a:off x="8078421" y="1273962"/>
            <a:ext cx="367986" cy="485753"/>
            <a:chOff x="6810471" y="1917308"/>
            <a:chExt cx="367986" cy="485753"/>
          </a:xfrm>
        </p:grpSpPr>
        <p:sp>
          <p:nvSpPr>
            <p:cNvPr id="63" name="Ellipse 62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feld 63"/>
                <p:cNvSpPr txBox="1"/>
                <p:nvPr/>
              </p:nvSpPr>
              <p:spPr>
                <a:xfrm>
                  <a:off x="6810471" y="191730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feld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798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1305581" y="3008264"/>
                <a:ext cx="1771245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581" y="3008264"/>
                <a:ext cx="1771245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2937387" y="3008263"/>
                <a:ext cx="598241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387" y="3008263"/>
                <a:ext cx="598241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r Verbinder 10"/>
          <p:cNvCxnSpPr>
            <a:stCxn id="56" idx="7"/>
            <a:endCxn id="63" idx="3"/>
          </p:cNvCxnSpPr>
          <p:nvPr/>
        </p:nvCxnSpPr>
        <p:spPr>
          <a:xfrm flipV="1">
            <a:off x="6908944" y="1738098"/>
            <a:ext cx="1301282" cy="126059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/>
              <p:cNvSpPr txBox="1"/>
              <p:nvPr/>
            </p:nvSpPr>
            <p:spPr>
              <a:xfrm>
                <a:off x="5152219" y="235159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7" name="Textfeld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219" y="2351590"/>
                <a:ext cx="23884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8205" r="-3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Ellipse 68"/>
          <p:cNvSpPr/>
          <p:nvPr/>
        </p:nvSpPr>
        <p:spPr>
          <a:xfrm>
            <a:off x="7777613" y="3219951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7851651" y="30647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651" y="3064702"/>
                <a:ext cx="3679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uppieren 70"/>
          <p:cNvGrpSpPr/>
          <p:nvPr/>
        </p:nvGrpSpPr>
        <p:grpSpPr>
          <a:xfrm>
            <a:off x="6550643" y="1489711"/>
            <a:ext cx="353751" cy="485753"/>
            <a:chOff x="6810471" y="1917308"/>
            <a:chExt cx="353751" cy="485753"/>
          </a:xfrm>
        </p:grpSpPr>
        <p:sp>
          <p:nvSpPr>
            <p:cNvPr id="72" name="Ellipse 71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feld 72"/>
                <p:cNvSpPr txBox="1"/>
                <p:nvPr/>
              </p:nvSpPr>
              <p:spPr>
                <a:xfrm>
                  <a:off x="6810471" y="1917308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feld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53751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Gerader Verbinder 64"/>
          <p:cNvCxnSpPr/>
          <p:nvPr/>
        </p:nvCxnSpPr>
        <p:spPr>
          <a:xfrm flipV="1">
            <a:off x="6906597" y="2336276"/>
            <a:ext cx="688003" cy="662417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/>
        </p:nvGrpSpPr>
        <p:grpSpPr>
          <a:xfrm>
            <a:off x="6786824" y="1685910"/>
            <a:ext cx="1401785" cy="1607846"/>
            <a:chOff x="6786824" y="1685910"/>
            <a:chExt cx="1401785" cy="1607846"/>
          </a:xfrm>
        </p:grpSpPr>
        <p:cxnSp>
          <p:nvCxnSpPr>
            <p:cNvPr id="74" name="Gerader Verbinder 73"/>
            <p:cNvCxnSpPr>
              <a:stCxn id="69" idx="0"/>
            </p:cNvCxnSpPr>
            <p:nvPr/>
          </p:nvCxnSpPr>
          <p:spPr>
            <a:xfrm flipH="1" flipV="1">
              <a:off x="7589085" y="2336276"/>
              <a:ext cx="262333" cy="883675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/>
            <p:cNvCxnSpPr>
              <a:stCxn id="69" idx="2"/>
              <a:endCxn id="72" idx="5"/>
            </p:cNvCxnSpPr>
            <p:nvPr/>
          </p:nvCxnSpPr>
          <p:spPr>
            <a:xfrm flipH="1" flipV="1">
              <a:off x="6786824" y="1953847"/>
              <a:ext cx="990789" cy="133990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/>
            <p:cNvCxnSpPr>
              <a:stCxn id="72" idx="6"/>
              <a:endCxn id="63" idx="2"/>
            </p:cNvCxnSpPr>
            <p:nvPr/>
          </p:nvCxnSpPr>
          <p:spPr>
            <a:xfrm flipV="1">
              <a:off x="6808441" y="1685910"/>
              <a:ext cx="1380168" cy="21574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Gerader Verbinder 88"/>
          <p:cNvCxnSpPr>
            <a:stCxn id="69" idx="0"/>
          </p:cNvCxnSpPr>
          <p:nvPr/>
        </p:nvCxnSpPr>
        <p:spPr>
          <a:xfrm flipH="1" flipV="1">
            <a:off x="7588444" y="2336276"/>
            <a:ext cx="262974" cy="883675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endCxn id="69" idx="2"/>
          </p:cNvCxnSpPr>
          <p:nvPr/>
        </p:nvCxnSpPr>
        <p:spPr>
          <a:xfrm>
            <a:off x="6950428" y="2175673"/>
            <a:ext cx="827185" cy="1118083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feld 94"/>
              <p:cNvSpPr txBox="1"/>
              <p:nvPr/>
            </p:nvSpPr>
            <p:spPr>
              <a:xfrm>
                <a:off x="5150884" y="2351590"/>
                <a:ext cx="23884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5" name="Textfeld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884" y="2351590"/>
                <a:ext cx="238848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/>
              <p:cNvSpPr txBox="1"/>
              <p:nvPr/>
            </p:nvSpPr>
            <p:spPr>
              <a:xfrm>
                <a:off x="5150884" y="2351590"/>
                <a:ext cx="47128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3,5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6" name="Textfeld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884" y="2351590"/>
                <a:ext cx="471283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5584" r="-16883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uppieren 96"/>
          <p:cNvGrpSpPr/>
          <p:nvPr/>
        </p:nvGrpSpPr>
        <p:grpSpPr>
          <a:xfrm>
            <a:off x="7220458" y="1144916"/>
            <a:ext cx="369332" cy="485753"/>
            <a:chOff x="6810471" y="1917308"/>
            <a:chExt cx="369332" cy="485753"/>
          </a:xfrm>
        </p:grpSpPr>
        <p:sp>
          <p:nvSpPr>
            <p:cNvPr id="98" name="Ellipse 97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feld 98"/>
                <p:cNvSpPr txBox="1"/>
                <p:nvPr/>
              </p:nvSpPr>
              <p:spPr>
                <a:xfrm>
                  <a:off x="6810471" y="1917308"/>
                  <a:ext cx="36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feld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9332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pieren 3"/>
          <p:cNvGrpSpPr/>
          <p:nvPr/>
        </p:nvGrpSpPr>
        <p:grpSpPr>
          <a:xfrm>
            <a:off x="6672763" y="3047293"/>
            <a:ext cx="368626" cy="513869"/>
            <a:chOff x="7381822" y="3550447"/>
            <a:chExt cx="368626" cy="513869"/>
          </a:xfrm>
        </p:grpSpPr>
        <p:cxnSp>
          <p:nvCxnSpPr>
            <p:cNvPr id="58" name="Gerade Verbindung mit Pfeil 57"/>
            <p:cNvCxnSpPr/>
            <p:nvPr/>
          </p:nvCxnSpPr>
          <p:spPr>
            <a:xfrm flipV="1">
              <a:off x="7565815" y="3550447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feld 58"/>
                <p:cNvSpPr txBox="1"/>
                <p:nvPr/>
              </p:nvSpPr>
              <p:spPr>
                <a:xfrm>
                  <a:off x="7381822" y="369498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feld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1822" y="3694984"/>
                  <a:ext cx="36862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0" name="Textfeld 99"/>
          <p:cNvSpPr txBox="1"/>
          <p:nvPr/>
        </p:nvSpPr>
        <p:spPr>
          <a:xfrm>
            <a:off x="2037685" y="3828242"/>
            <a:ext cx="15824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H-OLTSP</a:t>
            </a:r>
          </a:p>
          <a:p>
            <a:pPr algn="ctr"/>
            <a:r>
              <a:rPr lang="en-GB" sz="2800" i="1" dirty="0" smtClean="0"/>
              <a:t>“homing”</a:t>
            </a:r>
            <a:endParaRPr lang="en-GB" sz="2400" i="1" dirty="0"/>
          </a:p>
        </p:txBody>
      </p:sp>
      <p:cxnSp>
        <p:nvCxnSpPr>
          <p:cNvPr id="102" name="Gerade Verbindung mit Pfeil 101"/>
          <p:cNvCxnSpPr>
            <a:endCxn id="48" idx="0"/>
          </p:cNvCxnSpPr>
          <p:nvPr/>
        </p:nvCxnSpPr>
        <p:spPr>
          <a:xfrm flipH="1">
            <a:off x="989370" y="3522133"/>
            <a:ext cx="758284" cy="30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endCxn id="100" idx="0"/>
          </p:cNvCxnSpPr>
          <p:nvPr/>
        </p:nvCxnSpPr>
        <p:spPr>
          <a:xfrm>
            <a:off x="1738002" y="3522133"/>
            <a:ext cx="1090926" cy="30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uppieren 144"/>
          <p:cNvGrpSpPr/>
          <p:nvPr/>
        </p:nvGrpSpPr>
        <p:grpSpPr>
          <a:xfrm>
            <a:off x="274214" y="4717736"/>
            <a:ext cx="1375987" cy="508102"/>
            <a:chOff x="274214" y="4717736"/>
            <a:chExt cx="1375987" cy="508102"/>
          </a:xfrm>
        </p:grpSpPr>
        <p:grpSp>
          <p:nvGrpSpPr>
            <p:cNvPr id="111" name="Gruppieren 110"/>
            <p:cNvGrpSpPr/>
            <p:nvPr/>
          </p:nvGrpSpPr>
          <p:grpSpPr>
            <a:xfrm>
              <a:off x="274214" y="4717736"/>
              <a:ext cx="1375987" cy="508102"/>
              <a:chOff x="223997" y="4720794"/>
              <a:chExt cx="1375987" cy="508102"/>
            </a:xfrm>
          </p:grpSpPr>
          <p:sp>
            <p:nvSpPr>
              <p:cNvPr id="106" name="Ellipse 105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Ellipse 107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" name="Ellipse 109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6" name="Gruppieren 125"/>
            <p:cNvGrpSpPr/>
            <p:nvPr/>
          </p:nvGrpSpPr>
          <p:grpSpPr>
            <a:xfrm>
              <a:off x="346239" y="4789761"/>
              <a:ext cx="1231937" cy="393886"/>
              <a:chOff x="346239" y="4789761"/>
              <a:chExt cx="1231937" cy="393886"/>
            </a:xfrm>
          </p:grpSpPr>
          <p:cxnSp>
            <p:nvCxnSpPr>
              <p:cNvPr id="119" name="Gerader Verbinder 118"/>
              <p:cNvCxnSpPr>
                <a:stCxn id="106" idx="7"/>
                <a:endCxn id="107" idx="3"/>
              </p:cNvCxnSpPr>
              <p:nvPr/>
            </p:nvCxnSpPr>
            <p:spPr>
              <a:xfrm flipV="1">
                <a:off x="346239" y="4789761"/>
                <a:ext cx="302794" cy="17778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/>
              <p:cNvCxnSpPr>
                <a:stCxn id="107" idx="5"/>
                <a:endCxn id="108" idx="1"/>
              </p:cNvCxnSpPr>
              <p:nvPr/>
            </p:nvCxnSpPr>
            <p:spPr>
              <a:xfrm>
                <a:off x="708700" y="4789761"/>
                <a:ext cx="111272" cy="219977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>
                <a:stCxn id="108" idx="5"/>
                <a:endCxn id="109" idx="2"/>
              </p:cNvCxnSpPr>
              <p:nvPr/>
            </p:nvCxnSpPr>
            <p:spPr>
              <a:xfrm>
                <a:off x="879639" y="5069405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>
                <a:stCxn id="109" idx="7"/>
                <a:endCxn id="110" idx="3"/>
              </p:cNvCxnSpPr>
              <p:nvPr/>
            </p:nvCxnSpPr>
            <p:spPr>
              <a:xfrm flipV="1">
                <a:off x="1264873" y="4942831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4" name="Gruppieren 143"/>
          <p:cNvGrpSpPr/>
          <p:nvPr/>
        </p:nvGrpSpPr>
        <p:grpSpPr>
          <a:xfrm>
            <a:off x="2157743" y="4714667"/>
            <a:ext cx="1375987" cy="508102"/>
            <a:chOff x="2157743" y="4714667"/>
            <a:chExt cx="1375987" cy="508102"/>
          </a:xfrm>
        </p:grpSpPr>
        <p:grpSp>
          <p:nvGrpSpPr>
            <p:cNvPr id="112" name="Gruppieren 111"/>
            <p:cNvGrpSpPr/>
            <p:nvPr/>
          </p:nvGrpSpPr>
          <p:grpSpPr>
            <a:xfrm>
              <a:off x="2157743" y="4714667"/>
              <a:ext cx="1375987" cy="508102"/>
              <a:chOff x="223997" y="4720794"/>
              <a:chExt cx="1375987" cy="508102"/>
            </a:xfrm>
          </p:grpSpPr>
          <p:sp>
            <p:nvSpPr>
              <p:cNvPr id="113" name="Ellipse 112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Ellipse 115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43" name="Gruppieren 142"/>
            <p:cNvGrpSpPr/>
            <p:nvPr/>
          </p:nvGrpSpPr>
          <p:grpSpPr>
            <a:xfrm>
              <a:off x="2229768" y="4756859"/>
              <a:ext cx="1231937" cy="423719"/>
              <a:chOff x="2229768" y="4756859"/>
              <a:chExt cx="1231937" cy="423719"/>
            </a:xfrm>
          </p:grpSpPr>
          <p:cxnSp>
            <p:nvCxnSpPr>
              <p:cNvPr id="127" name="Gerader Verbinder 126"/>
              <p:cNvCxnSpPr>
                <a:stCxn id="115" idx="2"/>
                <a:endCxn id="113" idx="6"/>
              </p:cNvCxnSpPr>
              <p:nvPr/>
            </p:nvCxnSpPr>
            <p:spPr>
              <a:xfrm flipH="1" flipV="1">
                <a:off x="2242126" y="4994312"/>
                <a:ext cx="449017" cy="42191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r Verbinder 130"/>
              <p:cNvCxnSpPr>
                <a:stCxn id="116" idx="2"/>
                <a:endCxn id="115" idx="5"/>
              </p:cNvCxnSpPr>
              <p:nvPr/>
            </p:nvCxnSpPr>
            <p:spPr>
              <a:xfrm flipH="1" flipV="1">
                <a:off x="2763168" y="5066336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>
                <a:stCxn id="117" idx="3"/>
                <a:endCxn id="116" idx="7"/>
              </p:cNvCxnSpPr>
              <p:nvPr/>
            </p:nvCxnSpPr>
            <p:spPr>
              <a:xfrm flipH="1">
                <a:off x="3148402" y="4939762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r Verbinder 136"/>
              <p:cNvCxnSpPr>
                <a:stCxn id="114" idx="6"/>
                <a:endCxn id="117" idx="1"/>
              </p:cNvCxnSpPr>
              <p:nvPr/>
            </p:nvCxnSpPr>
            <p:spPr>
              <a:xfrm>
                <a:off x="2604587" y="4756859"/>
                <a:ext cx="857118" cy="12323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>
                <a:stCxn id="113" idx="7"/>
                <a:endCxn id="114" idx="2"/>
              </p:cNvCxnSpPr>
              <p:nvPr/>
            </p:nvCxnSpPr>
            <p:spPr>
              <a:xfrm flipV="1">
                <a:off x="2229768" y="4756859"/>
                <a:ext cx="290436" cy="207619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feld 145"/>
              <p:cNvSpPr txBox="1"/>
              <p:nvPr/>
            </p:nvSpPr>
            <p:spPr>
              <a:xfrm>
                <a:off x="5011926" y="4304168"/>
                <a:ext cx="3684174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ALG</m:t>
                              </m:r>
                            </m:sup>
                          </m:sSup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46" name="Textfeld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926" y="4304168"/>
                <a:ext cx="3684174" cy="50917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Textfeld 146"/>
          <p:cNvSpPr txBox="1"/>
          <p:nvPr/>
        </p:nvSpPr>
        <p:spPr>
          <a:xfrm>
            <a:off x="5011925" y="4820747"/>
            <a:ext cx="393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dirty="0" smtClean="0"/>
              <a:t>for all request- </a:t>
            </a:r>
            <a:r>
              <a:rPr lang="en-GB" sz="2800" dirty="0" smtClean="0"/>
              <a:t>sequences</a:t>
            </a:r>
            <a:endParaRPr lang="en-GB" sz="2800" dirty="0"/>
          </a:p>
        </p:txBody>
      </p:sp>
      <p:sp>
        <p:nvSpPr>
          <p:cNvPr id="80" name="Rechteck 79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556757" y="3008263"/>
                <a:ext cx="965585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7" y="3008263"/>
                <a:ext cx="965585" cy="61555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2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0.08038 -0.1046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523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1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decel="888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38 -0.10463 L 0.1118 0.04098 " pathEditMode="relative" rAng="0" ptsTypes="AA">
                                      <p:cBhvr>
                                        <p:cTn id="84" dur="2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250"/>
                            </p:stCondLst>
                            <p:childTnLst>
                              <p:par>
                                <p:cTn id="86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0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8 0.04098 L 0.01024 -0.12916 " pathEditMode="relative" rAng="0" ptsTypes="AA">
                                      <p:cBhvr>
                                        <p:cTn id="97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87" y="-851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0" grpId="0" animBg="1"/>
      <p:bldP spid="48" grpId="0"/>
      <p:bldP spid="49" grpId="0"/>
      <p:bldP spid="61" grpId="0"/>
      <p:bldP spid="6" grpId="0"/>
      <p:bldP spid="8" grpId="0"/>
      <p:bldP spid="8" grpId="1"/>
      <p:bldP spid="9" grpId="0"/>
      <p:bldP spid="67" grpId="0" animBg="1"/>
      <p:bldP spid="69" grpId="0" animBg="1"/>
      <p:bldP spid="70" grpId="0"/>
      <p:bldP spid="70" grpId="1"/>
      <p:bldP spid="95" grpId="0" animBg="1"/>
      <p:bldP spid="96" grpId="0" animBg="1"/>
      <p:bldP spid="100" grpId="0"/>
      <p:bldP spid="146" grpId="0"/>
      <p:bldP spid="147" grpId="0"/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/>
          </p:cNvSpPr>
          <p:nvPr/>
        </p:nvSpPr>
        <p:spPr>
          <a:xfrm rot="10800000" flipV="1">
            <a:off x="1895317" y="5382704"/>
            <a:ext cx="2386800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1138624" y="895547"/>
            <a:ext cx="57334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300000"/>
              </a:lnSpc>
              <a:buFont typeface="+mj-lt"/>
              <a:buAutoNum type="romanUcPeriod"/>
            </a:pPr>
            <a:r>
              <a:rPr lang="en-GB" sz="2800" dirty="0" smtClean="0"/>
              <a:t>Find online-algorithms</a:t>
            </a:r>
          </a:p>
          <a:p>
            <a:pPr marL="571500" indent="-571500">
              <a:lnSpc>
                <a:spcPct val="300000"/>
              </a:lnSpc>
              <a:buFont typeface="+mj-lt"/>
              <a:buAutoNum type="romanUcPeriod"/>
            </a:pPr>
            <a:r>
              <a:rPr lang="en-GB" sz="2800" dirty="0" smtClean="0"/>
              <a:t>Find lower bounds</a:t>
            </a:r>
          </a:p>
          <a:p>
            <a:pPr marL="571500" indent="-571500">
              <a:lnSpc>
                <a:spcPct val="300000"/>
              </a:lnSpc>
              <a:buFont typeface="+mj-lt"/>
              <a:buAutoNum type="romanUcPeriod"/>
            </a:pPr>
            <a:r>
              <a:rPr lang="en-GB" sz="2800" dirty="0" smtClean="0"/>
              <a:t>Find </a:t>
            </a:r>
            <a:r>
              <a:rPr lang="en-GB" sz="2800" i="1" dirty="0" smtClean="0"/>
              <a:t>polynomial</a:t>
            </a:r>
            <a:r>
              <a:rPr lang="en-GB" sz="2800" dirty="0" smtClean="0"/>
              <a:t> online-algorithms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020738" y="1529483"/>
            <a:ext cx="30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 (</a:t>
            </a:r>
            <a:r>
              <a:rPr lang="en-GB" sz="2800" dirty="0" err="1"/>
              <a:t>superpolynomial</a:t>
            </a:r>
            <a:r>
              <a:rPr lang="en-GB" sz="2800" dirty="0"/>
              <a:t>) </a:t>
            </a:r>
          </a:p>
        </p:txBody>
      </p:sp>
      <p:sp>
        <p:nvSpPr>
          <p:cNvPr id="10" name="Rechteck 9"/>
          <p:cNvSpPr>
            <a:spLocks/>
          </p:cNvSpPr>
          <p:nvPr/>
        </p:nvSpPr>
        <p:spPr>
          <a:xfrm rot="10800000" flipV="1">
            <a:off x="0" y="5382704"/>
            <a:ext cx="1895315" cy="3352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Online-TSP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/>
        </p:nvSpPr>
        <p:spPr>
          <a:xfrm rot="10800000" flipV="1">
            <a:off x="4282114" y="5382705"/>
            <a:ext cx="2141543" cy="33525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/>
        </p:nvSpPr>
        <p:spPr>
          <a:xfrm rot="10800000" flipV="1">
            <a:off x="6423660" y="5382703"/>
            <a:ext cx="2720340" cy="33525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87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uiExpand="1" build="p"/>
      <p:bldP spid="8" grpId="0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5377330" y="1528837"/>
            <a:ext cx="3427325" cy="1367990"/>
            <a:chOff x="5377330" y="1528837"/>
            <a:chExt cx="3427325" cy="1367990"/>
          </a:xfrm>
        </p:grpSpPr>
        <p:sp>
          <p:nvSpPr>
            <p:cNvPr id="8" name="Ellipse 7"/>
            <p:cNvSpPr/>
            <p:nvPr/>
          </p:nvSpPr>
          <p:spPr>
            <a:xfrm>
              <a:off x="6339115" y="2103420"/>
              <a:ext cx="147610" cy="14761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7939315" y="2416686"/>
              <a:ext cx="147610" cy="1476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99"/>
                </a:solidFill>
              </a:endParaRPr>
            </a:p>
          </p:txBody>
        </p:sp>
        <p:sp>
          <p:nvSpPr>
            <p:cNvPr id="11" name="Ellipse 10"/>
            <p:cNvSpPr/>
            <p:nvPr/>
          </p:nvSpPr>
          <p:spPr>
            <a:xfrm>
              <a:off x="5729515" y="2564296"/>
              <a:ext cx="147610" cy="14761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5480636" y="1861715"/>
              <a:ext cx="147610" cy="14761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8657045" y="1787910"/>
              <a:ext cx="147610" cy="1476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99"/>
                </a:solidFill>
              </a:endParaRPr>
            </a:p>
          </p:txBody>
        </p:sp>
        <p:cxnSp>
          <p:nvCxnSpPr>
            <p:cNvPr id="16" name="Gerader Verbinder 15"/>
            <p:cNvCxnSpPr>
              <a:stCxn id="8" idx="3"/>
              <a:endCxn id="11" idx="7"/>
            </p:cNvCxnSpPr>
            <p:nvPr/>
          </p:nvCxnSpPr>
          <p:spPr>
            <a:xfrm flipH="1">
              <a:off x="5855508" y="2229413"/>
              <a:ext cx="505224" cy="3565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12" idx="4"/>
              <a:endCxn id="11" idx="1"/>
            </p:cNvCxnSpPr>
            <p:nvPr/>
          </p:nvCxnSpPr>
          <p:spPr>
            <a:xfrm>
              <a:off x="5554441" y="2009325"/>
              <a:ext cx="196691" cy="576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>
              <a:stCxn id="8" idx="6"/>
            </p:cNvCxnSpPr>
            <p:nvPr/>
          </p:nvCxnSpPr>
          <p:spPr>
            <a:xfrm>
              <a:off x="6486725" y="2177225"/>
              <a:ext cx="726295" cy="15663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feld 29"/>
                <p:cNvSpPr txBox="1"/>
                <p:nvPr/>
              </p:nvSpPr>
              <p:spPr>
                <a:xfrm>
                  <a:off x="6233356" y="1777253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0" name="Textfeld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3356" y="1777253"/>
                  <a:ext cx="36798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/>
                <p:cNvSpPr txBox="1"/>
                <p:nvPr/>
              </p:nvSpPr>
              <p:spPr>
                <a:xfrm>
                  <a:off x="7814258" y="2044747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feld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258" y="2044747"/>
                  <a:ext cx="37138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feld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feld 50"/>
                <p:cNvSpPr txBox="1"/>
                <p:nvPr/>
              </p:nvSpPr>
              <p:spPr>
                <a:xfrm>
                  <a:off x="5377330" y="152883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1" name="Textfeld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330" y="1528837"/>
                  <a:ext cx="3679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algorithm for N-OLSTP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317599" y="4324868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Greedily Travelling between Requests (GTR)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shortest path through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𝒰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blipFill rotWithShape="0">
                <a:blip r:embed="rId6"/>
                <a:stretch>
                  <a:fillRect l="-1249" t="-1762" b="-3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uppieren 44"/>
          <p:cNvGrpSpPr/>
          <p:nvPr/>
        </p:nvGrpSpPr>
        <p:grpSpPr>
          <a:xfrm>
            <a:off x="6486725" y="1913903"/>
            <a:ext cx="2191937" cy="576588"/>
            <a:chOff x="6486726" y="2902427"/>
            <a:chExt cx="2191937" cy="576588"/>
          </a:xfrm>
        </p:grpSpPr>
        <p:cxnSp>
          <p:nvCxnSpPr>
            <p:cNvPr id="15" name="Gerader Verbinder 14"/>
            <p:cNvCxnSpPr>
              <a:stCxn id="8" idx="6"/>
              <a:endCxn id="10" idx="2"/>
            </p:cNvCxnSpPr>
            <p:nvPr/>
          </p:nvCxnSpPr>
          <p:spPr>
            <a:xfrm>
              <a:off x="6486726" y="3165749"/>
              <a:ext cx="1452590" cy="31326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>
              <a:stCxn id="10" idx="7"/>
              <a:endCxn id="13" idx="3"/>
            </p:cNvCxnSpPr>
            <p:nvPr/>
          </p:nvCxnSpPr>
          <p:spPr>
            <a:xfrm flipV="1">
              <a:off x="8065309" y="2902427"/>
              <a:ext cx="613354" cy="524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Ellipse 32"/>
          <p:cNvSpPr/>
          <p:nvPr/>
        </p:nvSpPr>
        <p:spPr>
          <a:xfrm>
            <a:off x="6776067" y="1675746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GB" dirty="0" smtClean="0"/>
                  <a:t> places requested until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⊇</m:t>
                    </m:r>
                    <m:r>
                      <a:rPr lang="en-GB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GB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≔ </m:t>
                    </m:r>
                  </m:oMath>
                </a14:m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places yet to visit at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blipFill rotWithShape="0">
                <a:blip r:embed="rId8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6465108" y="1801739"/>
            <a:ext cx="2213554" cy="636564"/>
            <a:chOff x="6476483" y="2787436"/>
            <a:chExt cx="2213554" cy="636564"/>
          </a:xfrm>
        </p:grpSpPr>
        <p:cxnSp>
          <p:nvCxnSpPr>
            <p:cNvPr id="37" name="Gerader Verbinder 36"/>
            <p:cNvCxnSpPr/>
            <p:nvPr/>
          </p:nvCxnSpPr>
          <p:spPr>
            <a:xfrm flipH="1" flipV="1">
              <a:off x="6501088" y="3163961"/>
              <a:ext cx="735456" cy="15663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>
              <a:stCxn id="8" idx="7"/>
              <a:endCxn id="33" idx="3"/>
            </p:cNvCxnSpPr>
            <p:nvPr/>
          </p:nvCxnSpPr>
          <p:spPr>
            <a:xfrm flipV="1">
              <a:off x="6476483" y="2787436"/>
              <a:ext cx="332576" cy="32329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>
              <a:stCxn id="10" idx="1"/>
              <a:endCxn id="33" idx="5"/>
            </p:cNvCxnSpPr>
            <p:nvPr/>
          </p:nvCxnSpPr>
          <p:spPr>
            <a:xfrm flipH="1" flipV="1">
              <a:off x="6913435" y="2787436"/>
              <a:ext cx="1058872" cy="6365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13" idx="3"/>
              <a:endCxn id="10" idx="7"/>
            </p:cNvCxnSpPr>
            <p:nvPr/>
          </p:nvCxnSpPr>
          <p:spPr>
            <a:xfrm flipH="1">
              <a:off x="8076683" y="2899600"/>
              <a:ext cx="613354" cy="5244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hteck 34"/>
          <p:cNvSpPr/>
          <p:nvPr/>
        </p:nvSpPr>
        <p:spPr>
          <a:xfrm>
            <a:off x="1892300" y="5703216"/>
            <a:ext cx="454727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32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1" animBg="1"/>
      <p:bldP spid="34" grpId="1"/>
      <p:bldP spid="34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pieren 69"/>
          <p:cNvGrpSpPr/>
          <p:nvPr/>
        </p:nvGrpSpPr>
        <p:grpSpPr>
          <a:xfrm>
            <a:off x="5191093" y="1037271"/>
            <a:ext cx="3961064" cy="2789713"/>
            <a:chOff x="5191093" y="1037271"/>
            <a:chExt cx="3961064" cy="2789713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5191093" y="1037271"/>
              <a:ext cx="3612917" cy="2256213"/>
              <a:chOff x="5191093" y="1037271"/>
              <a:chExt cx="3612917" cy="2256213"/>
            </a:xfrm>
          </p:grpSpPr>
          <p:sp>
            <p:nvSpPr>
              <p:cNvPr id="23" name="Freihandform 22"/>
              <p:cNvSpPr/>
              <p:nvPr/>
            </p:nvSpPr>
            <p:spPr>
              <a:xfrm>
                <a:off x="5191093" y="1037271"/>
                <a:ext cx="3612917" cy="2156675"/>
              </a:xfrm>
              <a:custGeom>
                <a:avLst/>
                <a:gdLst>
                  <a:gd name="connsiteX0" fmla="*/ 219676 w 3578826"/>
                  <a:gd name="connsiteY0" fmla="*/ 2022439 h 2227573"/>
                  <a:gd name="connsiteX1" fmla="*/ 613376 w 3578826"/>
                  <a:gd name="connsiteY1" fmla="*/ 2225639 h 2227573"/>
                  <a:gd name="connsiteX2" fmla="*/ 1388076 w 3578826"/>
                  <a:gd name="connsiteY2" fmla="*/ 1914489 h 2227573"/>
                  <a:gd name="connsiteX3" fmla="*/ 105376 w 3578826"/>
                  <a:gd name="connsiteY3" fmla="*/ 1203289 h 2227573"/>
                  <a:gd name="connsiteX4" fmla="*/ 289526 w 3578826"/>
                  <a:gd name="connsiteY4" fmla="*/ 492089 h 2227573"/>
                  <a:gd name="connsiteX5" fmla="*/ 1997676 w 3578826"/>
                  <a:gd name="connsiteY5" fmla="*/ 574639 h 2227573"/>
                  <a:gd name="connsiteX6" fmla="*/ 1972276 w 3578826"/>
                  <a:gd name="connsiteY6" fmla="*/ 1057239 h 2227573"/>
                  <a:gd name="connsiteX7" fmla="*/ 1095976 w 3578826"/>
                  <a:gd name="connsiteY7" fmla="*/ 1260439 h 2227573"/>
                  <a:gd name="connsiteX8" fmla="*/ 937226 w 3578826"/>
                  <a:gd name="connsiteY8" fmla="*/ 1495389 h 2227573"/>
                  <a:gd name="connsiteX9" fmla="*/ 1235676 w 3578826"/>
                  <a:gd name="connsiteY9" fmla="*/ 2136739 h 2227573"/>
                  <a:gd name="connsiteX10" fmla="*/ 2531076 w 3578826"/>
                  <a:gd name="connsiteY10" fmla="*/ 2092289 h 2227573"/>
                  <a:gd name="connsiteX11" fmla="*/ 2975576 w 3578826"/>
                  <a:gd name="connsiteY11" fmla="*/ 1012789 h 2227573"/>
                  <a:gd name="connsiteX12" fmla="*/ 2893026 w 3578826"/>
                  <a:gd name="connsiteY12" fmla="*/ 250789 h 2227573"/>
                  <a:gd name="connsiteX13" fmla="*/ 3343876 w 3578826"/>
                  <a:gd name="connsiteY13" fmla="*/ 15839 h 2227573"/>
                  <a:gd name="connsiteX14" fmla="*/ 3578826 w 3578826"/>
                  <a:gd name="connsiteY14" fmla="*/ 625439 h 2227573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898557 w 3540157"/>
                  <a:gd name="connsiteY8" fmla="*/ 14953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44607 w 3540157"/>
                  <a:gd name="connsiteY7" fmla="*/ 129218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41352"/>
                  <a:gd name="connsiteX1" fmla="*/ 574707 w 3540157"/>
                  <a:gd name="connsiteY1" fmla="*/ 2225639 h 2241352"/>
                  <a:gd name="connsiteX2" fmla="*/ 816007 w 3540157"/>
                  <a:gd name="connsiteY2" fmla="*/ 1711289 h 2241352"/>
                  <a:gd name="connsiteX3" fmla="*/ 66707 w 3540157"/>
                  <a:gd name="connsiteY3" fmla="*/ 1203289 h 2241352"/>
                  <a:gd name="connsiteX4" fmla="*/ 250857 w 3540157"/>
                  <a:gd name="connsiteY4" fmla="*/ 492089 h 2241352"/>
                  <a:gd name="connsiteX5" fmla="*/ 1959007 w 3540157"/>
                  <a:gd name="connsiteY5" fmla="*/ 574639 h 2241352"/>
                  <a:gd name="connsiteX6" fmla="*/ 1933607 w 3540157"/>
                  <a:gd name="connsiteY6" fmla="*/ 1057239 h 2241352"/>
                  <a:gd name="connsiteX7" fmla="*/ 1044607 w 3540157"/>
                  <a:gd name="connsiteY7" fmla="*/ 1292189 h 2241352"/>
                  <a:gd name="connsiteX8" fmla="*/ 930307 w 3540157"/>
                  <a:gd name="connsiteY8" fmla="*/ 1736689 h 2241352"/>
                  <a:gd name="connsiteX9" fmla="*/ 1197007 w 3540157"/>
                  <a:gd name="connsiteY9" fmla="*/ 2136739 h 2241352"/>
                  <a:gd name="connsiteX10" fmla="*/ 2924207 w 3540157"/>
                  <a:gd name="connsiteY10" fmla="*/ 2143089 h 2241352"/>
                  <a:gd name="connsiteX11" fmla="*/ 2936907 w 3540157"/>
                  <a:gd name="connsiteY11" fmla="*/ 1012789 h 2241352"/>
                  <a:gd name="connsiteX12" fmla="*/ 2854357 w 3540157"/>
                  <a:gd name="connsiteY12" fmla="*/ 250789 h 2241352"/>
                  <a:gd name="connsiteX13" fmla="*/ 3305207 w 3540157"/>
                  <a:gd name="connsiteY13" fmla="*/ 15839 h 2241352"/>
                  <a:gd name="connsiteX14" fmla="*/ 3540157 w 3540157"/>
                  <a:gd name="connsiteY14" fmla="*/ 625439 h 2241352"/>
                  <a:gd name="connsiteX0" fmla="*/ 181007 w 3540157"/>
                  <a:gd name="connsiteY0" fmla="*/ 2021903 h 2244047"/>
                  <a:gd name="connsiteX1" fmla="*/ 574707 w 3540157"/>
                  <a:gd name="connsiteY1" fmla="*/ 2225103 h 2244047"/>
                  <a:gd name="connsiteX2" fmla="*/ 816007 w 3540157"/>
                  <a:gd name="connsiteY2" fmla="*/ 1710753 h 2244047"/>
                  <a:gd name="connsiteX3" fmla="*/ 66707 w 3540157"/>
                  <a:gd name="connsiteY3" fmla="*/ 1202753 h 2244047"/>
                  <a:gd name="connsiteX4" fmla="*/ 250857 w 3540157"/>
                  <a:gd name="connsiteY4" fmla="*/ 491553 h 2244047"/>
                  <a:gd name="connsiteX5" fmla="*/ 1959007 w 3540157"/>
                  <a:gd name="connsiteY5" fmla="*/ 574103 h 2244047"/>
                  <a:gd name="connsiteX6" fmla="*/ 1933607 w 3540157"/>
                  <a:gd name="connsiteY6" fmla="*/ 1056703 h 2244047"/>
                  <a:gd name="connsiteX7" fmla="*/ 1044607 w 3540157"/>
                  <a:gd name="connsiteY7" fmla="*/ 1291653 h 2244047"/>
                  <a:gd name="connsiteX8" fmla="*/ 930307 w 3540157"/>
                  <a:gd name="connsiteY8" fmla="*/ 1736153 h 2244047"/>
                  <a:gd name="connsiteX9" fmla="*/ 1197007 w 3540157"/>
                  <a:gd name="connsiteY9" fmla="*/ 2136203 h 2244047"/>
                  <a:gd name="connsiteX10" fmla="*/ 2924207 w 3540157"/>
                  <a:gd name="connsiteY10" fmla="*/ 2142553 h 2244047"/>
                  <a:gd name="connsiteX11" fmla="*/ 2606707 w 3540157"/>
                  <a:gd name="connsiteY11" fmla="*/ 967803 h 2244047"/>
                  <a:gd name="connsiteX12" fmla="*/ 2854357 w 3540157"/>
                  <a:gd name="connsiteY12" fmla="*/ 250253 h 2244047"/>
                  <a:gd name="connsiteX13" fmla="*/ 3305207 w 3540157"/>
                  <a:gd name="connsiteY13" fmla="*/ 15303 h 2244047"/>
                  <a:gd name="connsiteX14" fmla="*/ 3540157 w 3540157"/>
                  <a:gd name="connsiteY14" fmla="*/ 624903 h 2244047"/>
                  <a:gd name="connsiteX0" fmla="*/ 181007 w 3540157"/>
                  <a:gd name="connsiteY0" fmla="*/ 2021078 h 2243222"/>
                  <a:gd name="connsiteX1" fmla="*/ 574707 w 3540157"/>
                  <a:gd name="connsiteY1" fmla="*/ 2224278 h 2243222"/>
                  <a:gd name="connsiteX2" fmla="*/ 816007 w 3540157"/>
                  <a:gd name="connsiteY2" fmla="*/ 1709928 h 2243222"/>
                  <a:gd name="connsiteX3" fmla="*/ 66707 w 3540157"/>
                  <a:gd name="connsiteY3" fmla="*/ 1201928 h 2243222"/>
                  <a:gd name="connsiteX4" fmla="*/ 250857 w 3540157"/>
                  <a:gd name="connsiteY4" fmla="*/ 490728 h 2243222"/>
                  <a:gd name="connsiteX5" fmla="*/ 1959007 w 3540157"/>
                  <a:gd name="connsiteY5" fmla="*/ 573278 h 2243222"/>
                  <a:gd name="connsiteX6" fmla="*/ 1933607 w 3540157"/>
                  <a:gd name="connsiteY6" fmla="*/ 1055878 h 2243222"/>
                  <a:gd name="connsiteX7" fmla="*/ 1044607 w 3540157"/>
                  <a:gd name="connsiteY7" fmla="*/ 1290828 h 2243222"/>
                  <a:gd name="connsiteX8" fmla="*/ 930307 w 3540157"/>
                  <a:gd name="connsiteY8" fmla="*/ 1735328 h 2243222"/>
                  <a:gd name="connsiteX9" fmla="*/ 1197007 w 3540157"/>
                  <a:gd name="connsiteY9" fmla="*/ 2135378 h 2243222"/>
                  <a:gd name="connsiteX10" fmla="*/ 2924207 w 3540157"/>
                  <a:gd name="connsiteY10" fmla="*/ 2141728 h 2243222"/>
                  <a:gd name="connsiteX11" fmla="*/ 2606707 w 3540157"/>
                  <a:gd name="connsiteY11" fmla="*/ 966978 h 2243222"/>
                  <a:gd name="connsiteX12" fmla="*/ 2746407 w 3540157"/>
                  <a:gd name="connsiteY12" fmla="*/ 255778 h 2243222"/>
                  <a:gd name="connsiteX13" fmla="*/ 3305207 w 3540157"/>
                  <a:gd name="connsiteY13" fmla="*/ 14478 h 2243222"/>
                  <a:gd name="connsiteX14" fmla="*/ 3540157 w 3540157"/>
                  <a:gd name="connsiteY14" fmla="*/ 624078 h 2243222"/>
                  <a:gd name="connsiteX0" fmla="*/ 181007 w 3540157"/>
                  <a:gd name="connsiteY0" fmla="*/ 1934531 h 2156675"/>
                  <a:gd name="connsiteX1" fmla="*/ 574707 w 3540157"/>
                  <a:gd name="connsiteY1" fmla="*/ 2137731 h 2156675"/>
                  <a:gd name="connsiteX2" fmla="*/ 816007 w 3540157"/>
                  <a:gd name="connsiteY2" fmla="*/ 1623381 h 2156675"/>
                  <a:gd name="connsiteX3" fmla="*/ 66707 w 3540157"/>
                  <a:gd name="connsiteY3" fmla="*/ 1115381 h 2156675"/>
                  <a:gd name="connsiteX4" fmla="*/ 250857 w 3540157"/>
                  <a:gd name="connsiteY4" fmla="*/ 404181 h 2156675"/>
                  <a:gd name="connsiteX5" fmla="*/ 1959007 w 3540157"/>
                  <a:gd name="connsiteY5" fmla="*/ 486731 h 2156675"/>
                  <a:gd name="connsiteX6" fmla="*/ 1933607 w 3540157"/>
                  <a:gd name="connsiteY6" fmla="*/ 969331 h 2156675"/>
                  <a:gd name="connsiteX7" fmla="*/ 1044607 w 3540157"/>
                  <a:gd name="connsiteY7" fmla="*/ 1204281 h 2156675"/>
                  <a:gd name="connsiteX8" fmla="*/ 930307 w 3540157"/>
                  <a:gd name="connsiteY8" fmla="*/ 1648781 h 2156675"/>
                  <a:gd name="connsiteX9" fmla="*/ 1197007 w 3540157"/>
                  <a:gd name="connsiteY9" fmla="*/ 2048831 h 2156675"/>
                  <a:gd name="connsiteX10" fmla="*/ 2924207 w 3540157"/>
                  <a:gd name="connsiteY10" fmla="*/ 2055181 h 2156675"/>
                  <a:gd name="connsiteX11" fmla="*/ 2606707 w 3540157"/>
                  <a:gd name="connsiteY11" fmla="*/ 880431 h 2156675"/>
                  <a:gd name="connsiteX12" fmla="*/ 2746407 w 3540157"/>
                  <a:gd name="connsiteY12" fmla="*/ 169231 h 2156675"/>
                  <a:gd name="connsiteX13" fmla="*/ 3451257 w 3540157"/>
                  <a:gd name="connsiteY13" fmla="*/ 23181 h 2156675"/>
                  <a:gd name="connsiteX14" fmla="*/ 3540157 w 3540157"/>
                  <a:gd name="connsiteY14" fmla="*/ 537531 h 2156675"/>
                  <a:gd name="connsiteX0" fmla="*/ 181007 w 3612917"/>
                  <a:gd name="connsiteY0" fmla="*/ 1934531 h 2156675"/>
                  <a:gd name="connsiteX1" fmla="*/ 574707 w 3612917"/>
                  <a:gd name="connsiteY1" fmla="*/ 2137731 h 2156675"/>
                  <a:gd name="connsiteX2" fmla="*/ 816007 w 3612917"/>
                  <a:gd name="connsiteY2" fmla="*/ 1623381 h 2156675"/>
                  <a:gd name="connsiteX3" fmla="*/ 66707 w 3612917"/>
                  <a:gd name="connsiteY3" fmla="*/ 1115381 h 2156675"/>
                  <a:gd name="connsiteX4" fmla="*/ 250857 w 3612917"/>
                  <a:gd name="connsiteY4" fmla="*/ 404181 h 2156675"/>
                  <a:gd name="connsiteX5" fmla="*/ 1959007 w 3612917"/>
                  <a:gd name="connsiteY5" fmla="*/ 486731 h 2156675"/>
                  <a:gd name="connsiteX6" fmla="*/ 1933607 w 3612917"/>
                  <a:gd name="connsiteY6" fmla="*/ 969331 h 2156675"/>
                  <a:gd name="connsiteX7" fmla="*/ 1044607 w 3612917"/>
                  <a:gd name="connsiteY7" fmla="*/ 1204281 h 2156675"/>
                  <a:gd name="connsiteX8" fmla="*/ 930307 w 3612917"/>
                  <a:gd name="connsiteY8" fmla="*/ 1648781 h 2156675"/>
                  <a:gd name="connsiteX9" fmla="*/ 1197007 w 3612917"/>
                  <a:gd name="connsiteY9" fmla="*/ 2048831 h 2156675"/>
                  <a:gd name="connsiteX10" fmla="*/ 2924207 w 3612917"/>
                  <a:gd name="connsiteY10" fmla="*/ 2055181 h 2156675"/>
                  <a:gd name="connsiteX11" fmla="*/ 2606707 w 3612917"/>
                  <a:gd name="connsiteY11" fmla="*/ 880431 h 2156675"/>
                  <a:gd name="connsiteX12" fmla="*/ 2746407 w 3612917"/>
                  <a:gd name="connsiteY12" fmla="*/ 169231 h 2156675"/>
                  <a:gd name="connsiteX13" fmla="*/ 3451257 w 3612917"/>
                  <a:gd name="connsiteY13" fmla="*/ 23181 h 2156675"/>
                  <a:gd name="connsiteX14" fmla="*/ 3540157 w 3612917"/>
                  <a:gd name="connsiteY14" fmla="*/ 537531 h 215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12917" h="2156675">
                    <a:moveTo>
                      <a:pt x="181007" y="1934531"/>
                    </a:moveTo>
                    <a:cubicBezTo>
                      <a:pt x="280490" y="2045127"/>
                      <a:pt x="468874" y="2189589"/>
                      <a:pt x="574707" y="2137731"/>
                    </a:cubicBezTo>
                    <a:cubicBezTo>
                      <a:pt x="680540" y="2085873"/>
                      <a:pt x="900674" y="1793773"/>
                      <a:pt x="816007" y="1623381"/>
                    </a:cubicBezTo>
                    <a:cubicBezTo>
                      <a:pt x="731340" y="1452989"/>
                      <a:pt x="160899" y="1318581"/>
                      <a:pt x="66707" y="1115381"/>
                    </a:cubicBezTo>
                    <a:cubicBezTo>
                      <a:pt x="-27485" y="912181"/>
                      <a:pt x="-64526" y="508956"/>
                      <a:pt x="250857" y="404181"/>
                    </a:cubicBezTo>
                    <a:cubicBezTo>
                      <a:pt x="566240" y="299406"/>
                      <a:pt x="1678549" y="392539"/>
                      <a:pt x="1959007" y="486731"/>
                    </a:cubicBezTo>
                    <a:cubicBezTo>
                      <a:pt x="2239465" y="580923"/>
                      <a:pt x="2086007" y="849739"/>
                      <a:pt x="1933607" y="969331"/>
                    </a:cubicBezTo>
                    <a:cubicBezTo>
                      <a:pt x="1781207" y="1088923"/>
                      <a:pt x="1211824" y="1091039"/>
                      <a:pt x="1044607" y="1204281"/>
                    </a:cubicBezTo>
                    <a:cubicBezTo>
                      <a:pt x="877390" y="1317523"/>
                      <a:pt x="904907" y="1508023"/>
                      <a:pt x="930307" y="1648781"/>
                    </a:cubicBezTo>
                    <a:cubicBezTo>
                      <a:pt x="955707" y="1789539"/>
                      <a:pt x="864690" y="1981098"/>
                      <a:pt x="1197007" y="2048831"/>
                    </a:cubicBezTo>
                    <a:cubicBezTo>
                      <a:pt x="1529324" y="2116564"/>
                      <a:pt x="2689257" y="2249914"/>
                      <a:pt x="2924207" y="2055181"/>
                    </a:cubicBezTo>
                    <a:cubicBezTo>
                      <a:pt x="3159157" y="1860448"/>
                      <a:pt x="2636340" y="1194756"/>
                      <a:pt x="2606707" y="880431"/>
                    </a:cubicBezTo>
                    <a:cubicBezTo>
                      <a:pt x="2577074" y="566106"/>
                      <a:pt x="2605649" y="312106"/>
                      <a:pt x="2746407" y="169231"/>
                    </a:cubicBezTo>
                    <a:cubicBezTo>
                      <a:pt x="2887165" y="26356"/>
                      <a:pt x="3318965" y="-38202"/>
                      <a:pt x="3451257" y="23181"/>
                    </a:cubicBezTo>
                    <a:cubicBezTo>
                      <a:pt x="3583549" y="84564"/>
                      <a:pt x="3689382" y="263952"/>
                      <a:pt x="3540157" y="537531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GB" sz="24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feld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5942" r="-144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Textfeld 67"/>
            <p:cNvSpPr txBox="1"/>
            <p:nvPr/>
          </p:nvSpPr>
          <p:spPr>
            <a:xfrm>
              <a:off x="7232977" y="3180653"/>
              <a:ext cx="19191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opt. path ignoring </a:t>
              </a:r>
            </a:p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request times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+                    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box>
                      <m:boxPr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+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GB" sz="2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blipFill rotWithShape="0">
                <a:blip r:embed="rId10"/>
                <a:stretch>
                  <a:fillRect l="-595" t="-22388" b="-11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11842" r="-4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2059209" y="3756606"/>
                <a:ext cx="57069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09" y="3756606"/>
                <a:ext cx="5706947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pieren 62"/>
          <p:cNvGrpSpPr/>
          <p:nvPr/>
        </p:nvGrpSpPr>
        <p:grpSpPr>
          <a:xfrm>
            <a:off x="149127" y="3333898"/>
            <a:ext cx="1732910" cy="468362"/>
            <a:chOff x="149127" y="3333898"/>
            <a:chExt cx="1732910" cy="468362"/>
          </a:xfrm>
        </p:grpSpPr>
        <p:sp>
          <p:nvSpPr>
            <p:cNvPr id="59" name="Textfeld 58"/>
            <p:cNvSpPr txBox="1"/>
            <p:nvPr/>
          </p:nvSpPr>
          <p:spPr>
            <a:xfrm>
              <a:off x="149127" y="3333898"/>
              <a:ext cx="1732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path found by GTR</a:t>
              </a:r>
              <a:endParaRPr lang="en-GB" sz="1600" dirty="0"/>
            </a:p>
          </p:txBody>
        </p:sp>
        <p:cxnSp>
          <p:nvCxnSpPr>
            <p:cNvPr id="61" name="Gerade Verbindung mit Pfeil 60"/>
            <p:cNvCxnSpPr/>
            <p:nvPr/>
          </p:nvCxnSpPr>
          <p:spPr>
            <a:xfrm>
              <a:off x="1108460" y="3614620"/>
              <a:ext cx="0" cy="187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6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7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grpSp>
        <p:nvGrpSpPr>
          <p:cNvPr id="80" name="Gruppieren 79"/>
          <p:cNvGrpSpPr/>
          <p:nvPr/>
        </p:nvGrpSpPr>
        <p:grpSpPr>
          <a:xfrm>
            <a:off x="-175809" y="4563173"/>
            <a:ext cx="2472392" cy="584775"/>
            <a:chOff x="-175809" y="4563173"/>
            <a:chExt cx="2472392" cy="584775"/>
          </a:xfrm>
        </p:grpSpPr>
        <p:sp>
          <p:nvSpPr>
            <p:cNvPr id="66" name="Textfeld 65"/>
            <p:cNvSpPr txBox="1"/>
            <p:nvPr/>
          </p:nvSpPr>
          <p:spPr>
            <a:xfrm>
              <a:off x="-175809" y="4563173"/>
              <a:ext cx="15460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 smtClean="0"/>
                <a:t>path found by</a:t>
              </a:r>
            </a:p>
            <a:p>
              <a:pPr algn="r"/>
              <a:r>
                <a:rPr lang="en-GB" sz="1600" dirty="0" smtClean="0"/>
                <a:t>opt. offline-ALG</a:t>
              </a:r>
              <a:endParaRPr lang="en-GB" sz="1600" dirty="0"/>
            </a:p>
          </p:txBody>
        </p:sp>
        <p:sp>
          <p:nvSpPr>
            <p:cNvPr id="79" name="Freihandform 78"/>
            <p:cNvSpPr/>
            <p:nvPr/>
          </p:nvSpPr>
          <p:spPr>
            <a:xfrm>
              <a:off x="1331383" y="4694045"/>
              <a:ext cx="965200" cy="146772"/>
            </a:xfrm>
            <a:custGeom>
              <a:avLst/>
              <a:gdLst>
                <a:gd name="connsiteX0" fmla="*/ 0 w 1123950"/>
                <a:gd name="connsiteY0" fmla="*/ 82793 h 106076"/>
                <a:gd name="connsiteX1" fmla="*/ 808566 w 1123950"/>
                <a:gd name="connsiteY1" fmla="*/ 243 h 106076"/>
                <a:gd name="connsiteX2" fmla="*/ 1123950 w 1123950"/>
                <a:gd name="connsiteY2" fmla="*/ 106076 h 106076"/>
                <a:gd name="connsiteX0" fmla="*/ 0 w 1123950"/>
                <a:gd name="connsiteY0" fmla="*/ 87006 h 110289"/>
                <a:gd name="connsiteX1" fmla="*/ 594782 w 1123950"/>
                <a:gd name="connsiteY1" fmla="*/ 223 h 110289"/>
                <a:gd name="connsiteX2" fmla="*/ 1123950 w 1123950"/>
                <a:gd name="connsiteY2" fmla="*/ 110289 h 110289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787 h 107953"/>
                <a:gd name="connsiteX1" fmla="*/ 594782 w 1181100"/>
                <a:gd name="connsiteY1" fmla="*/ 4 h 107953"/>
                <a:gd name="connsiteX2" fmla="*/ 1181100 w 1181100"/>
                <a:gd name="connsiteY2" fmla="*/ 107953 h 107953"/>
                <a:gd name="connsiteX0" fmla="*/ 0 w 1181100"/>
                <a:gd name="connsiteY0" fmla="*/ 86865 h 108031"/>
                <a:gd name="connsiteX1" fmla="*/ 594782 w 1181100"/>
                <a:gd name="connsiteY1" fmla="*/ 82 h 108031"/>
                <a:gd name="connsiteX2" fmla="*/ 1181100 w 1181100"/>
                <a:gd name="connsiteY2" fmla="*/ 108031 h 108031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31227 h 231227"/>
                <a:gd name="connsiteX1" fmla="*/ 645583 w 1214967"/>
                <a:gd name="connsiteY1" fmla="*/ 4744 h 231227"/>
                <a:gd name="connsiteX2" fmla="*/ 1214967 w 1214967"/>
                <a:gd name="connsiteY2" fmla="*/ 95760 h 231227"/>
                <a:gd name="connsiteX0" fmla="*/ 0 w 1214967"/>
                <a:gd name="connsiteY0" fmla="*/ 226897 h 226897"/>
                <a:gd name="connsiteX1" fmla="*/ 645583 w 1214967"/>
                <a:gd name="connsiteY1" fmla="*/ 414 h 226897"/>
                <a:gd name="connsiteX2" fmla="*/ 1214967 w 1214967"/>
                <a:gd name="connsiteY2" fmla="*/ 91430 h 226897"/>
                <a:gd name="connsiteX0" fmla="*/ 0 w 1096433"/>
                <a:gd name="connsiteY0" fmla="*/ 230376 h 230376"/>
                <a:gd name="connsiteX1" fmla="*/ 645583 w 1096433"/>
                <a:gd name="connsiteY1" fmla="*/ 3893 h 230376"/>
                <a:gd name="connsiteX2" fmla="*/ 1096433 w 1096433"/>
                <a:gd name="connsiteY2" fmla="*/ 103376 h 230376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146772">
                  <a:moveTo>
                    <a:pt x="0" y="146772"/>
                  </a:moveTo>
                  <a:cubicBezTo>
                    <a:pt x="297920" y="35824"/>
                    <a:pt x="353483" y="8483"/>
                    <a:pt x="514350" y="722"/>
                  </a:cubicBezTo>
                  <a:cubicBezTo>
                    <a:pt x="675217" y="-7039"/>
                    <a:pt x="901170" y="49228"/>
                    <a:pt x="965200" y="100205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" name="Rechteck 48"/>
          <p:cNvSpPr/>
          <p:nvPr/>
        </p:nvSpPr>
        <p:spPr>
          <a:xfrm>
            <a:off x="1892300" y="5703216"/>
            <a:ext cx="454727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/>
              <p:cNvSpPr/>
              <p:nvPr/>
            </p:nvSpPr>
            <p:spPr>
              <a:xfrm>
                <a:off x="7528276" y="3756606"/>
                <a:ext cx="11619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srgbClr val="5B9BD5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srgbClr val="5B9BD5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i="1">
                                  <a:solidFill>
                                    <a:srgbClr val="5B9BD5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276" y="3756606"/>
                <a:ext cx="1161921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76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1" grpId="0"/>
      <p:bldP spid="52" grpId="0"/>
      <p:bldP spid="52" grpId="1"/>
      <p:bldP spid="53" grpId="0"/>
      <p:bldP spid="55" grpId="0"/>
      <p:bldP spid="56" grpId="0"/>
      <p:bldP spid="57" grpId="0"/>
      <p:bldP spid="58" grpId="0"/>
      <p:bldP spid="71" grpId="0" animBg="1"/>
      <p:bldP spid="72" grpId="0" animBg="1"/>
      <p:bldP spid="9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/>
        </p:nvGrpSpPr>
        <p:grpSpPr>
          <a:xfrm>
            <a:off x="5191093" y="1037271"/>
            <a:ext cx="3612917" cy="2256213"/>
            <a:chOff x="5191093" y="1037271"/>
            <a:chExt cx="3612917" cy="2256213"/>
          </a:xfrm>
        </p:grpSpPr>
        <p:sp>
          <p:nvSpPr>
            <p:cNvPr id="23" name="Freihandform 22"/>
            <p:cNvSpPr/>
            <p:nvPr/>
          </p:nvSpPr>
          <p:spPr>
            <a:xfrm>
              <a:off x="5191093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942" r="-1449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316571" y="3502357"/>
                <a:ext cx="70129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2,5</m:t>
                    </m:r>
                  </m:oMath>
                </a14:m>
                <a:r>
                  <a:rPr lang="en-GB" sz="2800" dirty="0" smtClean="0"/>
                  <a:t>-competitive for N-OLTSP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3502357"/>
                <a:ext cx="7012945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913" t="-12941" r="-696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316571" y="4072290"/>
                <a:ext cx="76701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 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also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2,5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4072290"/>
                <a:ext cx="7670177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749" t="-11628" r="-556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hteck 46"/>
          <p:cNvSpPr/>
          <p:nvPr/>
        </p:nvSpPr>
        <p:spPr>
          <a:xfrm>
            <a:off x="4279900" y="5703216"/>
            <a:ext cx="215967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Rechteck 51"/>
          <p:cNvSpPr/>
          <p:nvPr/>
        </p:nvSpPr>
        <p:spPr>
          <a:xfrm>
            <a:off x="1892300" y="6273800"/>
            <a:ext cx="238760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929074" y="6342489"/>
                <a:ext cx="2294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GTR (Greedy):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=2,5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074" y="6342489"/>
                <a:ext cx="2294474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2122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hteck 56"/>
          <p:cNvSpPr/>
          <p:nvPr/>
        </p:nvSpPr>
        <p:spPr>
          <a:xfrm>
            <a:off x="1892300" y="5703216"/>
            <a:ext cx="23876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78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8" grpId="0"/>
      <p:bldP spid="49" grpId="0"/>
      <p:bldP spid="60" grpId="0"/>
      <p:bldP spid="39" grpId="0"/>
      <p:bldP spid="56" grpId="0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erader Verbinder 76"/>
          <p:cNvCxnSpPr>
            <a:endCxn id="74" idx="1"/>
          </p:cNvCxnSpPr>
          <p:nvPr/>
        </p:nvCxnSpPr>
        <p:spPr>
          <a:xfrm>
            <a:off x="7614788" y="1921911"/>
            <a:ext cx="1080895" cy="856731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4018249" y="2328048"/>
            <a:ext cx="350672" cy="407849"/>
            <a:chOff x="4018249" y="2328048"/>
            <a:chExt cx="350672" cy="407849"/>
          </a:xfrm>
        </p:grpSpPr>
        <p:sp>
          <p:nvSpPr>
            <p:cNvPr id="64" name="Geschweifte Klammer rechts 63"/>
            <p:cNvSpPr/>
            <p:nvPr/>
          </p:nvSpPr>
          <p:spPr>
            <a:xfrm rot="16200000">
              <a:off x="4133050" y="2520375"/>
              <a:ext cx="121070" cy="309973"/>
            </a:xfrm>
            <a:prstGeom prst="rightBrace">
              <a:avLst>
                <a:gd name="adj1" fmla="val 95142"/>
                <a:gd name="adj2" fmla="val 4948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4099129" y="2464625"/>
              <a:ext cx="188912" cy="152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4018249" y="2328048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5" name="Textfeld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8249" y="2328048"/>
                  <a:ext cx="35067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Gerader Verbinder 60"/>
          <p:cNvCxnSpPr>
            <a:stCxn id="57" idx="3"/>
            <a:endCxn id="63" idx="1"/>
          </p:cNvCxnSpPr>
          <p:nvPr/>
        </p:nvCxnSpPr>
        <p:spPr>
          <a:xfrm>
            <a:off x="4038598" y="2830830"/>
            <a:ext cx="1417838" cy="877914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3905156" y="1915160"/>
            <a:ext cx="729215" cy="915670"/>
          </a:xfrm>
          <a:custGeom>
            <a:avLst/>
            <a:gdLst>
              <a:gd name="connsiteX0" fmla="*/ 433647 w 709380"/>
              <a:gd name="connsiteY0" fmla="*/ 0 h 909320"/>
              <a:gd name="connsiteX1" fmla="*/ 692727 w 709380"/>
              <a:gd name="connsiteY1" fmla="*/ 259080 h 909320"/>
              <a:gd name="connsiteX2" fmla="*/ 12007 w 709380"/>
              <a:gd name="connsiteY2" fmla="*/ 523240 h 909320"/>
              <a:gd name="connsiteX3" fmla="*/ 240607 w 709380"/>
              <a:gd name="connsiteY3" fmla="*/ 909320 h 909320"/>
              <a:gd name="connsiteX4" fmla="*/ 240607 w 709380"/>
              <a:gd name="connsiteY4" fmla="*/ 909320 h 909320"/>
              <a:gd name="connsiteX0" fmla="*/ 433658 w 709391"/>
              <a:gd name="connsiteY0" fmla="*/ 0 h 1046903"/>
              <a:gd name="connsiteX1" fmla="*/ 692738 w 709391"/>
              <a:gd name="connsiteY1" fmla="*/ 259080 h 1046903"/>
              <a:gd name="connsiteX2" fmla="*/ 12018 w 709391"/>
              <a:gd name="connsiteY2" fmla="*/ 523240 h 1046903"/>
              <a:gd name="connsiteX3" fmla="*/ 240618 w 709391"/>
              <a:gd name="connsiteY3" fmla="*/ 909320 h 1046903"/>
              <a:gd name="connsiteX4" fmla="*/ 14135 w 709391"/>
              <a:gd name="connsiteY4" fmla="*/ 1046903 h 1046903"/>
              <a:gd name="connsiteX0" fmla="*/ 433658 w 709391"/>
              <a:gd name="connsiteY0" fmla="*/ 0 h 909320"/>
              <a:gd name="connsiteX1" fmla="*/ 692738 w 709391"/>
              <a:gd name="connsiteY1" fmla="*/ 259080 h 909320"/>
              <a:gd name="connsiteX2" fmla="*/ 12018 w 709391"/>
              <a:gd name="connsiteY2" fmla="*/ 523240 h 909320"/>
              <a:gd name="connsiteX3" fmla="*/ 240618 w 709391"/>
              <a:gd name="connsiteY3" fmla="*/ 909320 h 909320"/>
              <a:gd name="connsiteX0" fmla="*/ 452291 w 728024"/>
              <a:gd name="connsiteY0" fmla="*/ 0 h 909320"/>
              <a:gd name="connsiteX1" fmla="*/ 711371 w 728024"/>
              <a:gd name="connsiteY1" fmla="*/ 259080 h 909320"/>
              <a:gd name="connsiteX2" fmla="*/ 30651 w 728024"/>
              <a:gd name="connsiteY2" fmla="*/ 523240 h 909320"/>
              <a:gd name="connsiteX3" fmla="*/ 108968 w 728024"/>
              <a:gd name="connsiteY3" fmla="*/ 909320 h 909320"/>
              <a:gd name="connsiteX0" fmla="*/ 448181 w 723914"/>
              <a:gd name="connsiteY0" fmla="*/ 0 h 915670"/>
              <a:gd name="connsiteX1" fmla="*/ 707261 w 723914"/>
              <a:gd name="connsiteY1" fmla="*/ 259080 h 915670"/>
              <a:gd name="connsiteX2" fmla="*/ 26541 w 723914"/>
              <a:gd name="connsiteY2" fmla="*/ 523240 h 915670"/>
              <a:gd name="connsiteX3" fmla="*/ 128141 w 723914"/>
              <a:gd name="connsiteY3" fmla="*/ 915670 h 915670"/>
              <a:gd name="connsiteX0" fmla="*/ 453482 w 729215"/>
              <a:gd name="connsiteY0" fmla="*/ 0 h 915670"/>
              <a:gd name="connsiteX1" fmla="*/ 712562 w 729215"/>
              <a:gd name="connsiteY1" fmla="*/ 259080 h 915670"/>
              <a:gd name="connsiteX2" fmla="*/ 31842 w 729215"/>
              <a:gd name="connsiteY2" fmla="*/ 523240 h 915670"/>
              <a:gd name="connsiteX3" fmla="*/ 133442 w 729215"/>
              <a:gd name="connsiteY3" fmla="*/ 915670 h 91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215" h="915670">
                <a:moveTo>
                  <a:pt x="453482" y="0"/>
                </a:moveTo>
                <a:cubicBezTo>
                  <a:pt x="618158" y="85936"/>
                  <a:pt x="782835" y="171873"/>
                  <a:pt x="712562" y="259080"/>
                </a:cubicBezTo>
                <a:cubicBezTo>
                  <a:pt x="642289" y="346287"/>
                  <a:pt x="128362" y="413808"/>
                  <a:pt x="31842" y="523240"/>
                </a:cubicBezTo>
                <a:cubicBezTo>
                  <a:pt x="-64678" y="632672"/>
                  <a:pt x="84406" y="836859"/>
                  <a:pt x="133442" y="915670"/>
                </a:cubicBezTo>
              </a:path>
            </a:pathLst>
          </a:custGeom>
          <a:noFill/>
          <a:ln w="28575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N-OLTSP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N-OLTSP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452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18608" y="895547"/>
            <a:ext cx="213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time, request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460996" y="895547"/>
            <a:ext cx="182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Online-ALG</a:t>
            </a:r>
            <a:endParaRPr lang="en-GB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352550" y="895547"/>
            <a:ext cx="2524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Opt. </a:t>
            </a:r>
            <a:r>
              <a:rPr lang="en-GB" sz="2800" dirty="0"/>
              <a:t>o</a:t>
            </a:r>
            <a:r>
              <a:rPr lang="en-GB" sz="2800" dirty="0" smtClean="0"/>
              <a:t>ffline-ALG</a:t>
            </a:r>
            <a:endParaRPr lang="en-GB" sz="28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5754" y="1805792"/>
            <a:ext cx="2679575" cy="196850"/>
            <a:chOff x="3035754" y="1805792"/>
            <a:chExt cx="2679575" cy="196850"/>
          </a:xfrm>
        </p:grpSpPr>
        <p:cxnSp>
          <p:nvCxnSpPr>
            <p:cNvPr id="15" name="Gerader Verbinder 1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99148" y="1485673"/>
            <a:ext cx="2781219" cy="516969"/>
            <a:chOff x="2934110" y="1485673"/>
            <a:chExt cx="2781219" cy="51696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3035754" y="1805792"/>
              <a:ext cx="2679575" cy="196850"/>
              <a:chOff x="3035754" y="1805792"/>
              <a:chExt cx="2679575" cy="196850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3035754" y="1904217"/>
                <a:ext cx="26795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>
                <a:off x="320357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550862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27454" y="2562870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562870"/>
                <a:ext cx="4651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pieren 43"/>
          <p:cNvGrpSpPr/>
          <p:nvPr/>
        </p:nvGrpSpPr>
        <p:grpSpPr>
          <a:xfrm>
            <a:off x="3035754" y="2730339"/>
            <a:ext cx="2679575" cy="196850"/>
            <a:chOff x="3035754" y="1805792"/>
            <a:chExt cx="2679575" cy="196850"/>
          </a:xfrm>
        </p:grpSpPr>
        <p:cxnSp>
          <p:nvCxnSpPr>
            <p:cNvPr id="45" name="Gerader Verbinder 4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035753" y="3658029"/>
            <a:ext cx="2679575" cy="196850"/>
            <a:chOff x="3035754" y="1805792"/>
            <a:chExt cx="2679575" cy="196850"/>
          </a:xfrm>
        </p:grpSpPr>
        <p:cxnSp>
          <p:nvCxnSpPr>
            <p:cNvPr id="50" name="Gerader Verbinder 4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 Verbindung mit Pfeil 53"/>
          <p:cNvCxnSpPr/>
          <p:nvPr/>
        </p:nvCxnSpPr>
        <p:spPr>
          <a:xfrm flipV="1">
            <a:off x="4349750" y="191237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038598" y="282448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439511" y="2754986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434819" y="368712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5508624" y="3756454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327454" y="3552655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3552655"/>
                <a:ext cx="1067343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pieren 68"/>
          <p:cNvGrpSpPr/>
          <p:nvPr/>
        </p:nvGrpSpPr>
        <p:grpSpPr>
          <a:xfrm>
            <a:off x="6275000" y="2726055"/>
            <a:ext cx="2679575" cy="196850"/>
            <a:chOff x="3035754" y="1805792"/>
            <a:chExt cx="2679575" cy="196850"/>
          </a:xfrm>
        </p:grpSpPr>
        <p:cxnSp>
          <p:nvCxnSpPr>
            <p:cNvPr id="70" name="Gerader Verbinder 6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Ellipse 73"/>
          <p:cNvSpPr/>
          <p:nvPr/>
        </p:nvSpPr>
        <p:spPr>
          <a:xfrm>
            <a:off x="8674066" y="2757025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7614787" y="1904217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8747871" y="283311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 81"/>
              <p:cNvSpPr/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ALG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Rechtec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/>
              <p:cNvSpPr/>
              <p:nvPr/>
            </p:nvSpPr>
            <p:spPr>
              <a:xfrm>
                <a:off x="6568845" y="4075875"/>
                <a:ext cx="206274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Rechteck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5875"/>
                <a:ext cx="2062744" cy="5091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514567" y="2569220"/>
                <a:ext cx="1335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de-DE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7" y="2569220"/>
                <a:ext cx="1335622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ieren 3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78" name="Rechteck 77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feld 78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79" name="Textfeld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0" name="Rechteck 79"/>
          <p:cNvSpPr/>
          <p:nvPr/>
        </p:nvSpPr>
        <p:spPr>
          <a:xfrm>
            <a:off x="4288041" y="6351672"/>
            <a:ext cx="2012751" cy="512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Rechteck 59"/>
          <p:cNvSpPr/>
          <p:nvPr/>
        </p:nvSpPr>
        <p:spPr>
          <a:xfrm>
            <a:off x="4279900" y="5711593"/>
            <a:ext cx="2162921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968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" grpId="0"/>
      <p:bldP spid="11" grpId="0"/>
      <p:bldP spid="34" grpId="0"/>
      <p:bldP spid="59" grpId="0" animBg="1"/>
      <p:bldP spid="63" grpId="0" animBg="1"/>
      <p:bldP spid="68" grpId="0"/>
      <p:bldP spid="74" grpId="0" animBg="1"/>
      <p:bldP spid="82" grpId="0"/>
      <p:bldP spid="83" grpId="0"/>
      <p:bldP spid="84" grpId="0"/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erader Verbinder 76"/>
          <p:cNvCxnSpPr>
            <a:endCxn id="74" idx="1"/>
          </p:cNvCxnSpPr>
          <p:nvPr/>
        </p:nvCxnSpPr>
        <p:spPr>
          <a:xfrm>
            <a:off x="7614787" y="1912371"/>
            <a:ext cx="1080896" cy="564080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57" idx="3"/>
            <a:endCxn id="63" idx="1"/>
          </p:cNvCxnSpPr>
          <p:nvPr/>
        </p:nvCxnSpPr>
        <p:spPr>
          <a:xfrm>
            <a:off x="4038598" y="2536030"/>
            <a:ext cx="1417838" cy="608423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3905156" y="1915160"/>
            <a:ext cx="729215" cy="620870"/>
          </a:xfrm>
          <a:custGeom>
            <a:avLst/>
            <a:gdLst>
              <a:gd name="connsiteX0" fmla="*/ 433647 w 709380"/>
              <a:gd name="connsiteY0" fmla="*/ 0 h 909320"/>
              <a:gd name="connsiteX1" fmla="*/ 692727 w 709380"/>
              <a:gd name="connsiteY1" fmla="*/ 259080 h 909320"/>
              <a:gd name="connsiteX2" fmla="*/ 12007 w 709380"/>
              <a:gd name="connsiteY2" fmla="*/ 523240 h 909320"/>
              <a:gd name="connsiteX3" fmla="*/ 240607 w 709380"/>
              <a:gd name="connsiteY3" fmla="*/ 909320 h 909320"/>
              <a:gd name="connsiteX4" fmla="*/ 240607 w 709380"/>
              <a:gd name="connsiteY4" fmla="*/ 909320 h 909320"/>
              <a:gd name="connsiteX0" fmla="*/ 433658 w 709391"/>
              <a:gd name="connsiteY0" fmla="*/ 0 h 1046903"/>
              <a:gd name="connsiteX1" fmla="*/ 692738 w 709391"/>
              <a:gd name="connsiteY1" fmla="*/ 259080 h 1046903"/>
              <a:gd name="connsiteX2" fmla="*/ 12018 w 709391"/>
              <a:gd name="connsiteY2" fmla="*/ 523240 h 1046903"/>
              <a:gd name="connsiteX3" fmla="*/ 240618 w 709391"/>
              <a:gd name="connsiteY3" fmla="*/ 909320 h 1046903"/>
              <a:gd name="connsiteX4" fmla="*/ 14135 w 709391"/>
              <a:gd name="connsiteY4" fmla="*/ 1046903 h 1046903"/>
              <a:gd name="connsiteX0" fmla="*/ 433658 w 709391"/>
              <a:gd name="connsiteY0" fmla="*/ 0 h 909320"/>
              <a:gd name="connsiteX1" fmla="*/ 692738 w 709391"/>
              <a:gd name="connsiteY1" fmla="*/ 259080 h 909320"/>
              <a:gd name="connsiteX2" fmla="*/ 12018 w 709391"/>
              <a:gd name="connsiteY2" fmla="*/ 523240 h 909320"/>
              <a:gd name="connsiteX3" fmla="*/ 240618 w 709391"/>
              <a:gd name="connsiteY3" fmla="*/ 909320 h 909320"/>
              <a:gd name="connsiteX0" fmla="*/ 452291 w 728024"/>
              <a:gd name="connsiteY0" fmla="*/ 0 h 909320"/>
              <a:gd name="connsiteX1" fmla="*/ 711371 w 728024"/>
              <a:gd name="connsiteY1" fmla="*/ 259080 h 909320"/>
              <a:gd name="connsiteX2" fmla="*/ 30651 w 728024"/>
              <a:gd name="connsiteY2" fmla="*/ 523240 h 909320"/>
              <a:gd name="connsiteX3" fmla="*/ 108968 w 728024"/>
              <a:gd name="connsiteY3" fmla="*/ 909320 h 909320"/>
              <a:gd name="connsiteX0" fmla="*/ 448181 w 723914"/>
              <a:gd name="connsiteY0" fmla="*/ 0 h 915670"/>
              <a:gd name="connsiteX1" fmla="*/ 707261 w 723914"/>
              <a:gd name="connsiteY1" fmla="*/ 259080 h 915670"/>
              <a:gd name="connsiteX2" fmla="*/ 26541 w 723914"/>
              <a:gd name="connsiteY2" fmla="*/ 523240 h 915670"/>
              <a:gd name="connsiteX3" fmla="*/ 128141 w 723914"/>
              <a:gd name="connsiteY3" fmla="*/ 915670 h 915670"/>
              <a:gd name="connsiteX0" fmla="*/ 453482 w 729215"/>
              <a:gd name="connsiteY0" fmla="*/ 0 h 915670"/>
              <a:gd name="connsiteX1" fmla="*/ 712562 w 729215"/>
              <a:gd name="connsiteY1" fmla="*/ 259080 h 915670"/>
              <a:gd name="connsiteX2" fmla="*/ 31842 w 729215"/>
              <a:gd name="connsiteY2" fmla="*/ 523240 h 915670"/>
              <a:gd name="connsiteX3" fmla="*/ 133442 w 729215"/>
              <a:gd name="connsiteY3" fmla="*/ 915670 h 91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215" h="915670">
                <a:moveTo>
                  <a:pt x="453482" y="0"/>
                </a:moveTo>
                <a:cubicBezTo>
                  <a:pt x="618158" y="85936"/>
                  <a:pt x="782835" y="171873"/>
                  <a:pt x="712562" y="259080"/>
                </a:cubicBezTo>
                <a:cubicBezTo>
                  <a:pt x="642289" y="346287"/>
                  <a:pt x="128362" y="413808"/>
                  <a:pt x="31842" y="523240"/>
                </a:cubicBezTo>
                <a:cubicBezTo>
                  <a:pt x="-64678" y="632672"/>
                  <a:pt x="84406" y="836859"/>
                  <a:pt x="133442" y="915670"/>
                </a:cubicBezTo>
              </a:path>
            </a:pathLst>
          </a:custGeom>
          <a:noFill/>
          <a:ln w="28575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N-OLTSP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452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18608" y="895547"/>
            <a:ext cx="213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time, request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460996" y="895547"/>
            <a:ext cx="182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Online-ALG</a:t>
            </a:r>
            <a:endParaRPr lang="en-GB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341271" y="895547"/>
            <a:ext cx="2524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Opt. offline-ALG</a:t>
            </a:r>
            <a:endParaRPr lang="en-GB" sz="28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5754" y="1805792"/>
            <a:ext cx="2679575" cy="196850"/>
            <a:chOff x="3035754" y="1805792"/>
            <a:chExt cx="2679575" cy="196850"/>
          </a:xfrm>
        </p:grpSpPr>
        <p:cxnSp>
          <p:nvCxnSpPr>
            <p:cNvPr id="15" name="Gerader Verbinder 1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99148" y="1485673"/>
            <a:ext cx="2781219" cy="516969"/>
            <a:chOff x="2934110" y="1485673"/>
            <a:chExt cx="2781219" cy="51696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3035754" y="1805792"/>
              <a:ext cx="2679575" cy="196850"/>
              <a:chOff x="3035754" y="1805792"/>
              <a:chExt cx="2679575" cy="196850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3035754" y="1904217"/>
                <a:ext cx="26795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>
                <a:off x="320357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550862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27454" y="2260679"/>
                <a:ext cx="14558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de-DE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260679"/>
                <a:ext cx="145584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pieren 43"/>
          <p:cNvGrpSpPr/>
          <p:nvPr/>
        </p:nvGrpSpPr>
        <p:grpSpPr>
          <a:xfrm>
            <a:off x="3035754" y="2428148"/>
            <a:ext cx="2679575" cy="196850"/>
            <a:chOff x="3035754" y="1805792"/>
            <a:chExt cx="2679575" cy="196850"/>
          </a:xfrm>
        </p:grpSpPr>
        <p:cxnSp>
          <p:nvCxnSpPr>
            <p:cNvPr id="45" name="Gerader Verbinder 4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035753" y="3093738"/>
            <a:ext cx="2679575" cy="196850"/>
            <a:chOff x="3035754" y="1805792"/>
            <a:chExt cx="2679575" cy="196850"/>
          </a:xfrm>
        </p:grpSpPr>
        <p:cxnSp>
          <p:nvCxnSpPr>
            <p:cNvPr id="50" name="Gerader Verbinder 4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 Verbindung mit Pfeil 53"/>
          <p:cNvCxnSpPr/>
          <p:nvPr/>
        </p:nvCxnSpPr>
        <p:spPr>
          <a:xfrm flipV="1">
            <a:off x="4349750" y="191237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038598" y="2522289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439511" y="2452795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434819" y="312283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5508624" y="3192163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327454" y="2988364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988364"/>
                <a:ext cx="1067343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pieren 68"/>
          <p:cNvGrpSpPr/>
          <p:nvPr/>
        </p:nvGrpSpPr>
        <p:grpSpPr>
          <a:xfrm>
            <a:off x="6275000" y="2423864"/>
            <a:ext cx="2679575" cy="196850"/>
            <a:chOff x="3035754" y="1805792"/>
            <a:chExt cx="2679575" cy="196850"/>
          </a:xfrm>
        </p:grpSpPr>
        <p:cxnSp>
          <p:nvCxnSpPr>
            <p:cNvPr id="70" name="Gerader Verbinder 6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Ellipse 73"/>
          <p:cNvSpPr/>
          <p:nvPr/>
        </p:nvSpPr>
        <p:spPr>
          <a:xfrm>
            <a:off x="8674066" y="2454834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7614787" y="1904217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8747871" y="253092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/>
              <p:cNvSpPr/>
              <p:nvPr/>
            </p:nvSpPr>
            <p:spPr>
              <a:xfrm>
                <a:off x="6568845" y="4075875"/>
                <a:ext cx="206274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Rechteck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5875"/>
                <a:ext cx="2062744" cy="5091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uppieren 84"/>
          <p:cNvGrpSpPr/>
          <p:nvPr/>
        </p:nvGrpSpPr>
        <p:grpSpPr>
          <a:xfrm>
            <a:off x="6274999" y="3046482"/>
            <a:ext cx="2679575" cy="196850"/>
            <a:chOff x="3035754" y="1805792"/>
            <a:chExt cx="2679575" cy="196850"/>
          </a:xfrm>
        </p:grpSpPr>
        <p:cxnSp>
          <p:nvCxnSpPr>
            <p:cNvPr id="86" name="Gerader Verbinder 85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Gerader Verbinder 89"/>
          <p:cNvCxnSpPr>
            <a:endCxn id="74" idx="3"/>
          </p:cNvCxnSpPr>
          <p:nvPr/>
        </p:nvCxnSpPr>
        <p:spPr>
          <a:xfrm flipV="1">
            <a:off x="7588995" y="2580827"/>
            <a:ext cx="1106688" cy="563626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flipV="1">
            <a:off x="7575959" y="3116842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 81"/>
              <p:cNvSpPr/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ALG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Rechtec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uppieren 77"/>
          <p:cNvGrpSpPr/>
          <p:nvPr/>
        </p:nvGrpSpPr>
        <p:grpSpPr>
          <a:xfrm>
            <a:off x="3035751" y="3714530"/>
            <a:ext cx="2679575" cy="196850"/>
            <a:chOff x="3035754" y="1805792"/>
            <a:chExt cx="2679575" cy="196850"/>
          </a:xfrm>
        </p:grpSpPr>
        <p:cxnSp>
          <p:nvCxnSpPr>
            <p:cNvPr id="79" name="Gerader Verbinder 78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Gerader Verbinder 91"/>
          <p:cNvCxnSpPr>
            <a:endCxn id="63" idx="3"/>
          </p:cNvCxnSpPr>
          <p:nvPr/>
        </p:nvCxnSpPr>
        <p:spPr>
          <a:xfrm flipV="1">
            <a:off x="4349747" y="3248829"/>
            <a:ext cx="1106689" cy="543350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 flipV="1">
            <a:off x="4349747" y="378489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feld 93"/>
              <p:cNvSpPr txBox="1"/>
              <p:nvPr/>
            </p:nvSpPr>
            <p:spPr>
              <a:xfrm>
                <a:off x="327454" y="3573388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4" name="Textfeld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3573388"/>
                <a:ext cx="1067343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ALG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hteck 95"/>
              <p:cNvSpPr/>
              <p:nvPr/>
            </p:nvSpPr>
            <p:spPr>
              <a:xfrm>
                <a:off x="6568845" y="4078315"/>
                <a:ext cx="2062744" cy="509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6" name="Rechteck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8315"/>
                <a:ext cx="2062744" cy="50917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feld 96"/>
              <p:cNvSpPr txBox="1"/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H-OLTSP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≥1,5.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97" name="Textfeld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1400" t="-11628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uppieren 98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100" name="Rechteck 99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feld 100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" name="Rechteck 101"/>
          <p:cNvSpPr/>
          <p:nvPr/>
        </p:nvSpPr>
        <p:spPr>
          <a:xfrm>
            <a:off x="4288041" y="6351672"/>
            <a:ext cx="2012751" cy="512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feld 97"/>
              <p:cNvSpPr txBox="1"/>
              <p:nvPr/>
            </p:nvSpPr>
            <p:spPr>
              <a:xfrm>
                <a:off x="4992969" y="6333138"/>
                <a:ext cx="976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≥1,5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98" name="Textfeld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969" y="6333138"/>
                <a:ext cx="976165" cy="369332"/>
              </a:xfrm>
              <a:prstGeom prst="rect">
                <a:avLst/>
              </a:prstGeom>
              <a:blipFill rotWithShape="0"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94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 animBg="1"/>
      <p:bldP spid="96" grpId="0" animBg="1"/>
      <p:bldP spid="97" grpId="0" animBg="1"/>
      <p:bldP spid="98" grpId="0"/>
    </p:bld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nsti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970</Words>
  <Application>Microsoft Office PowerPoint</Application>
  <PresentationFormat>Bildschirmpräsentation (4:3)</PresentationFormat>
  <Paragraphs>387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35" baseType="lpstr">
      <vt:lpstr>Arial</vt:lpstr>
      <vt:lpstr>Calibri</vt:lpstr>
      <vt:lpstr>Calibri Light</vt:lpstr>
      <vt:lpstr>Cambria</vt:lpstr>
      <vt:lpstr>Cambria Math</vt:lpstr>
      <vt:lpstr>Copperplate Gothic Light</vt:lpstr>
      <vt:lpstr>Courier New</vt:lpstr>
      <vt:lpstr>Game of Thrones</vt:lpstr>
      <vt:lpstr>Symbol</vt:lpstr>
      <vt:lpstr>Benutzerdefiniertes Design</vt:lpstr>
      <vt:lpstr>Sonstige</vt:lpstr>
      <vt:lpstr>PowerPoint-Präsentation</vt:lpstr>
      <vt:lpstr>Online-TSP</vt:lpstr>
      <vt:lpstr>Online-TSP</vt:lpstr>
      <vt:lpstr>Goals</vt:lpstr>
      <vt:lpstr>An algorithm for N-OLSTP</vt:lpstr>
      <vt:lpstr>Competitiveness of GTR</vt:lpstr>
      <vt:lpstr>Competitiveness of GTR</vt:lpstr>
      <vt:lpstr>Lower Bound for N-OLTSP</vt:lpstr>
      <vt:lpstr>Lower Bound for H-OLTSP</vt:lpstr>
      <vt:lpstr>Lower Bound for H-OLTSP</vt:lpstr>
      <vt:lpstr>A better algorithm for H-OLTSP</vt:lpstr>
      <vt:lpstr>Competitiveness of PAH</vt:lpstr>
      <vt:lpstr>Competitiveness of PAH</vt:lpstr>
      <vt:lpstr>Competitiveness of PAH</vt:lpstr>
      <vt:lpstr>Polynomial Algorithm for H-OLTSP</vt:lpstr>
      <vt:lpstr>Polynomial Algorithm for H-OLTSP</vt:lpstr>
      <vt:lpstr>Polynomial Algorithm for H-OLTSP</vt:lpstr>
      <vt:lpstr>Polynomial Algorithm for H-OLTSP</vt:lpstr>
      <vt:lpstr>Competitiveness of CHR</vt:lpstr>
      <vt:lpstr>Credits &amp; References</vt:lpstr>
      <vt:lpstr>N-OLTSP on the Real Line</vt:lpstr>
      <vt:lpstr>Online-TSP</vt:lpstr>
      <vt:lpstr>Online-TSP</vt:lpstr>
      <vt:lpstr>Online-TSP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 G</dc:creator>
  <cp:lastModifiedBy>L G</cp:lastModifiedBy>
  <cp:revision>159</cp:revision>
  <dcterms:created xsi:type="dcterms:W3CDTF">2016-03-13T22:19:08Z</dcterms:created>
  <dcterms:modified xsi:type="dcterms:W3CDTF">2016-03-20T20:50:59Z</dcterms:modified>
</cp:coreProperties>
</file>