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9"/>
  </p:notesMasterIdLst>
  <p:sldIdLst>
    <p:sldId id="256" r:id="rId3"/>
    <p:sldId id="257" r:id="rId4"/>
    <p:sldId id="259" r:id="rId5"/>
    <p:sldId id="261" r:id="rId6"/>
    <p:sldId id="260" r:id="rId7"/>
    <p:sldId id="267" r:id="rId8"/>
    <p:sldId id="274" r:id="rId9"/>
    <p:sldId id="262" r:id="rId10"/>
    <p:sldId id="275" r:id="rId11"/>
    <p:sldId id="269" r:id="rId12"/>
    <p:sldId id="263" r:id="rId13"/>
    <p:sldId id="277" r:id="rId14"/>
    <p:sldId id="280" r:id="rId15"/>
    <p:sldId id="271" r:id="rId16"/>
    <p:sldId id="281" r:id="rId17"/>
    <p:sldId id="283" r:id="rId18"/>
    <p:sldId id="282" r:id="rId19"/>
    <p:sldId id="264" r:id="rId20"/>
    <p:sldId id="272" r:id="rId21"/>
    <p:sldId id="273" r:id="rId22"/>
    <p:sldId id="265" r:id="rId23"/>
    <p:sldId id="284" r:id="rId24"/>
    <p:sldId id="285" r:id="rId25"/>
    <p:sldId id="279" r:id="rId26"/>
    <p:sldId id="266" r:id="rId27"/>
    <p:sldId id="278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81"/>
            <p14:sldId id="283"/>
            <p14:sldId id="282"/>
            <p14:sldId id="264"/>
            <p14:sldId id="272"/>
          </p14:sldIdLst>
        </p14:section>
        <p14:section name="End" id="{DCC55255-7A14-4B61-8751-EF3E9E8336BD}">
          <p14:sldIdLst>
            <p14:sldId id="273"/>
          </p14:sldIdLst>
        </p14:section>
        <p14:section name="IV - The Real Line" id="{D7F188EE-88E3-4FED-96A6-63D6AF1CFA58}">
          <p14:sldIdLst>
            <p14:sldId id="265"/>
            <p14:sldId id="284"/>
            <p14:sldId id="285"/>
          </p14:sldIdLst>
        </p14:section>
        <p14:section name="Christofides" id="{089F4D8B-F7E2-4F35-9761-98874742C6A0}">
          <p14:sldIdLst>
            <p14:sldId id="279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6600CC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7" autoAdjust="0"/>
    <p:restoredTop sz="93875" autoAdjust="0"/>
  </p:normalViewPr>
  <p:slideViewPr>
    <p:cSldViewPr snapToGrid="0">
      <p:cViewPr>
        <p:scale>
          <a:sx n="75" d="100"/>
          <a:sy n="75" d="100"/>
        </p:scale>
        <p:origin x="248" y="-24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20/03/2016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1892300" y="5707780"/>
            <a:ext cx="72517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 rot="10800000" flipV="1">
            <a:off x="-1" y="5382705"/>
            <a:ext cx="9144000" cy="325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>
            <a:spLocks/>
          </p:cNvSpPr>
          <p:nvPr userDrawn="1"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8" name="Rechteck 37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accent4">
                    <a:lumMod val="75000"/>
                  </a:schemeClr>
                </a:gs>
                <a:gs pos="0">
                  <a:schemeClr val="bg1"/>
                </a:gs>
                <a:gs pos="85000">
                  <a:schemeClr val="accent4">
                    <a:lumMod val="75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>
            <a:spLocks/>
          </p:cNvSpPr>
          <p:nvPr userDrawn="1"/>
        </p:nvSpPr>
        <p:spPr>
          <a:xfrm rot="10800000" flipV="1">
            <a:off x="1895317" y="5382704"/>
            <a:ext cx="238680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hteck 40"/>
          <p:cNvSpPr>
            <a:spLocks/>
          </p:cNvSpPr>
          <p:nvPr userDrawn="1"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57589" y="584024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N-OLTSP</a:t>
            </a:r>
            <a:endParaRPr lang="en-GB" b="1" dirty="0"/>
          </a:p>
        </p:txBody>
      </p:sp>
      <p:sp>
        <p:nvSpPr>
          <p:cNvPr id="42" name="Textfeld 41"/>
          <p:cNvSpPr txBox="1"/>
          <p:nvPr userDrawn="1"/>
        </p:nvSpPr>
        <p:spPr>
          <a:xfrm>
            <a:off x="59370" y="633177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H-OLTSP</a:t>
            </a:r>
            <a:endParaRPr lang="en-GB" b="1" dirty="0"/>
          </a:p>
        </p:txBody>
      </p:sp>
      <p:sp>
        <p:nvSpPr>
          <p:cNvPr id="43" name="Rechteck 42"/>
          <p:cNvSpPr>
            <a:spLocks/>
          </p:cNvSpPr>
          <p:nvPr userDrawn="1"/>
        </p:nvSpPr>
        <p:spPr>
          <a:xfrm rot="10800000" flipV="1">
            <a:off x="4282117" y="5382705"/>
            <a:ext cx="2141543" cy="335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44" name="Rechteck 43"/>
          <p:cNvSpPr>
            <a:spLocks/>
          </p:cNvSpPr>
          <p:nvPr userDrawn="1"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9074" y="5837544"/>
                <a:ext cx="2294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2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PAH:                 </a:t>
                </a:r>
                <a:r>
                  <a:rPr lang="en-GB" b="0" baseline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924375" y="6345902"/>
                <a:ext cx="214058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6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5837544"/>
                <a:ext cx="799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992969" y="6333138"/>
                <a:ext cx="7998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CHR (</a:t>
                </a:r>
                <a:r>
                  <a:rPr lang="en-GB" b="0" dirty="0" err="1" smtClean="0"/>
                  <a:t>Christofides</a:t>
                </a:r>
                <a:r>
                  <a:rPr lang="en-GB" b="0" dirty="0" smtClean="0"/>
                  <a:t>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6331778"/>
                <a:ext cx="25615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MST:                 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6582465" y="5845996"/>
                <a:ext cx="258327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12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81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32" Type="http://schemas.openxmlformats.org/officeDocument/2006/relationships/image" Target="../media/image312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18" Type="http://schemas.openxmlformats.org/officeDocument/2006/relationships/image" Target="../media/image312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7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0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5.png"/><Relationship Id="rId10" Type="http://schemas.openxmlformats.org/officeDocument/2006/relationships/image" Target="../media/image15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onts4free.net/game-of-thrones-fon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0.png"/><Relationship Id="rId4" Type="http://schemas.openxmlformats.org/officeDocument/2006/relationships/image" Target="../media/image13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310.png"/><Relationship Id="rId7" Type="http://schemas.openxmlformats.org/officeDocument/2006/relationships/image" Target="../media/image137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0.png"/><Relationship Id="rId5" Type="http://schemas.openxmlformats.org/officeDocument/2006/relationships/image" Target="../media/image1350.png"/><Relationship Id="rId4" Type="http://schemas.openxmlformats.org/officeDocument/2006/relationships/image" Target="../media/image7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140.png"/><Relationship Id="rId7" Type="http://schemas.openxmlformats.org/officeDocument/2006/relationships/image" Target="../media/image26.png"/><Relationship Id="rId12" Type="http://schemas.openxmlformats.org/officeDocument/2006/relationships/image" Target="../media/image220.png"/><Relationship Id="rId17" Type="http://schemas.openxmlformats.org/officeDocument/2006/relationships/image" Target="../media/image32.png"/><Relationship Id="rId2" Type="http://schemas.openxmlformats.org/officeDocument/2006/relationships/image" Target="../media/image13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0.png"/><Relationship Id="rId17" Type="http://schemas.openxmlformats.org/officeDocument/2006/relationships/image" Target="../media/image312.png"/><Relationship Id="rId2" Type="http://schemas.openxmlformats.org/officeDocument/2006/relationships/image" Target="../media/image13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0.png"/><Relationship Id="rId5" Type="http://schemas.openxmlformats.org/officeDocument/2006/relationships/image" Target="../media/image710.png"/><Relationship Id="rId15" Type="http://schemas.openxmlformats.org/officeDocument/2006/relationships/image" Target="../media/image24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0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12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4783" y="1044998"/>
            <a:ext cx="2406911" cy="1584105"/>
            <a:chOff x="5674783" y="1044998"/>
            <a:chExt cx="2406911" cy="1584105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4783" y="1501470"/>
              <a:ext cx="2406911" cy="1127633"/>
              <a:chOff x="5674783" y="1501470"/>
              <a:chExt cx="2406911" cy="1127633"/>
            </a:xfrm>
          </p:grpSpPr>
          <p:cxnSp>
            <p:nvCxnSpPr>
              <p:cNvPr id="97" name="Gerader Verbinder 96"/>
              <p:cNvCxnSpPr>
                <a:stCxn id="36" idx="0"/>
                <a:endCxn id="21" idx="4"/>
              </p:cNvCxnSpPr>
              <p:nvPr/>
            </p:nvCxnSpPr>
            <p:spPr>
              <a:xfrm flipH="1" flipV="1">
                <a:off x="5674783" y="1575275"/>
                <a:ext cx="12572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endCxn id="20" idx="4"/>
              </p:cNvCxnSpPr>
              <p:nvPr/>
            </p:nvCxnSpPr>
            <p:spPr>
              <a:xfrm flipV="1">
                <a:off x="8081694" y="1575275"/>
                <a:ext cx="0" cy="1053828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739818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+4−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87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96" name="Rechteck 95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9" name="Rechteck 38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4" name="Rechteck 3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uppieren 50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64" name="Rechteck 63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ieren 35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37" name="Rechteck 36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>
            <a:hlinkClick r:id="rId2" action="ppaction://hlinksldjump"/>
          </p:cNvPr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7" name="Rechteck 76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82" name="Freihandform 81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3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84" name="Gruppieren 83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6" name="Ellipse 12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6" name="Gruppieren 8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22" name="Ellipse 12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9" name="Ellipse 11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1" name="Ellipse 12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15" name="Ellipse 11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3" name="Gruppieren 92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5" name="Gruppieren 94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7" name="Ellipse 9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Ellipse 97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07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6" y="1896939"/>
                <a:ext cx="1508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93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43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</p:spTree>
    <p:extLst>
      <p:ext uri="{BB962C8B-B14F-4D97-AF65-F5344CB8AC3E}">
        <p14:creationId xmlns:p14="http://schemas.microsoft.com/office/powerpoint/2010/main" val="6074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6417263" y="5703216"/>
            <a:ext cx="2726736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Algorithm for H-OLTSP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301658" y="1217726"/>
              <a:ext cx="8481177" cy="3781837"/>
              <a:chOff x="301658" y="1217726"/>
              <a:chExt cx="8481177" cy="3781837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301658" y="1217726"/>
                <a:ext cx="8481177" cy="37818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feld 78"/>
              <p:cNvSpPr txBox="1"/>
              <p:nvPr/>
            </p:nvSpPr>
            <p:spPr>
              <a:xfrm>
                <a:off x="372731" y="1276647"/>
                <a:ext cx="4494805" cy="3031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Christofides</a:t>
                </a:r>
                <a:r>
                  <a:rPr lang="en-GB" sz="3600" dirty="0"/>
                  <a:t> </a:t>
                </a:r>
                <a:r>
                  <a:rPr lang="en-GB" sz="3600" dirty="0" smtClean="0"/>
                  <a:t>Algorithm</a:t>
                </a:r>
                <a:r>
                  <a:rPr lang="en-GB" sz="3600" dirty="0"/>
                  <a:t>: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minimal spanning tree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minimum weighted perfect matching of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odd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Euler </a:t>
                </a: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tour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  <a:buClr>
                    <a:schemeClr val="bg1">
                      <a:lumMod val="50000"/>
                    </a:scheme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Skip double visited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vertices</a:t>
                </a:r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5761573" y="1331646"/>
                <a:ext cx="2753777" cy="3120034"/>
              </a:xfrm>
              <a:custGeom>
                <a:avLst/>
                <a:gdLst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131216 w 1696825"/>
                  <a:gd name="connsiteY6" fmla="*/ 895546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696825"/>
                  <a:gd name="connsiteY0" fmla="*/ 0 h 2045616"/>
                  <a:gd name="connsiteX1" fmla="*/ 28280 w 1696825"/>
                  <a:gd name="connsiteY1" fmla="*/ 273377 h 2045616"/>
                  <a:gd name="connsiteX2" fmla="*/ 94268 w 1696825"/>
                  <a:gd name="connsiteY2" fmla="*/ 904973 h 2045616"/>
                  <a:gd name="connsiteX3" fmla="*/ 282804 w 1696825"/>
                  <a:gd name="connsiteY3" fmla="*/ 1319752 h 2045616"/>
                  <a:gd name="connsiteX4" fmla="*/ 0 w 1696825"/>
                  <a:gd name="connsiteY4" fmla="*/ 1838226 h 2045616"/>
                  <a:gd name="connsiteX5" fmla="*/ 1696825 w 1696825"/>
                  <a:gd name="connsiteY5" fmla="*/ 2045616 h 2045616"/>
                  <a:gd name="connsiteX6" fmla="*/ 1423447 w 1696825"/>
                  <a:gd name="connsiteY6" fmla="*/ 961534 h 2045616"/>
                  <a:gd name="connsiteX7" fmla="*/ 1366886 w 1696825"/>
                  <a:gd name="connsiteY7" fmla="*/ 226243 h 2045616"/>
                  <a:gd name="connsiteX8" fmla="*/ 763571 w 1696825"/>
                  <a:gd name="connsiteY8" fmla="*/ 0 h 2045616"/>
                  <a:gd name="connsiteX0" fmla="*/ 763571 w 1706251"/>
                  <a:gd name="connsiteY0" fmla="*/ 0 h 2045616"/>
                  <a:gd name="connsiteX1" fmla="*/ 28280 w 1706251"/>
                  <a:gd name="connsiteY1" fmla="*/ 273377 h 2045616"/>
                  <a:gd name="connsiteX2" fmla="*/ 94268 w 1706251"/>
                  <a:gd name="connsiteY2" fmla="*/ 904973 h 2045616"/>
                  <a:gd name="connsiteX3" fmla="*/ 282804 w 1706251"/>
                  <a:gd name="connsiteY3" fmla="*/ 1319752 h 2045616"/>
                  <a:gd name="connsiteX4" fmla="*/ 0 w 1706251"/>
                  <a:gd name="connsiteY4" fmla="*/ 1838226 h 2045616"/>
                  <a:gd name="connsiteX5" fmla="*/ 1696825 w 1706251"/>
                  <a:gd name="connsiteY5" fmla="*/ 2045616 h 2045616"/>
                  <a:gd name="connsiteX6" fmla="*/ 1423447 w 1706251"/>
                  <a:gd name="connsiteY6" fmla="*/ 961534 h 2045616"/>
                  <a:gd name="connsiteX7" fmla="*/ 1706251 w 1706251"/>
                  <a:gd name="connsiteY7" fmla="*/ 197962 h 2045616"/>
                  <a:gd name="connsiteX8" fmla="*/ 763571 w 1706251"/>
                  <a:gd name="connsiteY8" fmla="*/ 0 h 2045616"/>
                  <a:gd name="connsiteX0" fmla="*/ 778427 w 1721107"/>
                  <a:gd name="connsiteY0" fmla="*/ 0 h 2045616"/>
                  <a:gd name="connsiteX1" fmla="*/ 43136 w 1721107"/>
                  <a:gd name="connsiteY1" fmla="*/ 273377 h 2045616"/>
                  <a:gd name="connsiteX2" fmla="*/ 109124 w 1721107"/>
                  <a:gd name="connsiteY2" fmla="*/ 904973 h 2045616"/>
                  <a:gd name="connsiteX3" fmla="*/ 297660 w 1721107"/>
                  <a:gd name="connsiteY3" fmla="*/ 1319752 h 2045616"/>
                  <a:gd name="connsiteX4" fmla="*/ 14856 w 1721107"/>
                  <a:gd name="connsiteY4" fmla="*/ 1838226 h 2045616"/>
                  <a:gd name="connsiteX5" fmla="*/ 1711681 w 1721107"/>
                  <a:gd name="connsiteY5" fmla="*/ 2045616 h 2045616"/>
                  <a:gd name="connsiteX6" fmla="*/ 1438303 w 1721107"/>
                  <a:gd name="connsiteY6" fmla="*/ 961534 h 2045616"/>
                  <a:gd name="connsiteX7" fmla="*/ 1721107 w 1721107"/>
                  <a:gd name="connsiteY7" fmla="*/ 197962 h 2045616"/>
                  <a:gd name="connsiteX8" fmla="*/ 778427 w 1721107"/>
                  <a:gd name="connsiteY8" fmla="*/ 0 h 2045616"/>
                  <a:gd name="connsiteX0" fmla="*/ 778427 w 1721107"/>
                  <a:gd name="connsiteY0" fmla="*/ 1840 h 2047456"/>
                  <a:gd name="connsiteX1" fmla="*/ 43136 w 1721107"/>
                  <a:gd name="connsiteY1" fmla="*/ 275217 h 2047456"/>
                  <a:gd name="connsiteX2" fmla="*/ 109124 w 1721107"/>
                  <a:gd name="connsiteY2" fmla="*/ 906813 h 2047456"/>
                  <a:gd name="connsiteX3" fmla="*/ 297660 w 1721107"/>
                  <a:gd name="connsiteY3" fmla="*/ 1321592 h 2047456"/>
                  <a:gd name="connsiteX4" fmla="*/ 14856 w 1721107"/>
                  <a:gd name="connsiteY4" fmla="*/ 1840066 h 2047456"/>
                  <a:gd name="connsiteX5" fmla="*/ 1711681 w 1721107"/>
                  <a:gd name="connsiteY5" fmla="*/ 2047456 h 2047456"/>
                  <a:gd name="connsiteX6" fmla="*/ 1438303 w 1721107"/>
                  <a:gd name="connsiteY6" fmla="*/ 963374 h 2047456"/>
                  <a:gd name="connsiteX7" fmla="*/ 1721107 w 1721107"/>
                  <a:gd name="connsiteY7" fmla="*/ 199802 h 2047456"/>
                  <a:gd name="connsiteX8" fmla="*/ 778427 w 1721107"/>
                  <a:gd name="connsiteY8" fmla="*/ 1840 h 2047456"/>
                  <a:gd name="connsiteX0" fmla="*/ 778427 w 1740599"/>
                  <a:gd name="connsiteY0" fmla="*/ 1840 h 2047456"/>
                  <a:gd name="connsiteX1" fmla="*/ 43136 w 1740599"/>
                  <a:gd name="connsiteY1" fmla="*/ 275217 h 2047456"/>
                  <a:gd name="connsiteX2" fmla="*/ 109124 w 1740599"/>
                  <a:gd name="connsiteY2" fmla="*/ 906813 h 2047456"/>
                  <a:gd name="connsiteX3" fmla="*/ 297660 w 1740599"/>
                  <a:gd name="connsiteY3" fmla="*/ 1321592 h 2047456"/>
                  <a:gd name="connsiteX4" fmla="*/ 14856 w 1740599"/>
                  <a:gd name="connsiteY4" fmla="*/ 1840066 h 2047456"/>
                  <a:gd name="connsiteX5" fmla="*/ 1711681 w 1740599"/>
                  <a:gd name="connsiteY5" fmla="*/ 2047456 h 2047456"/>
                  <a:gd name="connsiteX6" fmla="*/ 1438303 w 1740599"/>
                  <a:gd name="connsiteY6" fmla="*/ 963374 h 2047456"/>
                  <a:gd name="connsiteX7" fmla="*/ 1721107 w 1740599"/>
                  <a:gd name="connsiteY7" fmla="*/ 199802 h 2047456"/>
                  <a:gd name="connsiteX8" fmla="*/ 778427 w 1740599"/>
                  <a:gd name="connsiteY8" fmla="*/ 1840 h 2047456"/>
                  <a:gd name="connsiteX0" fmla="*/ 778427 w 1774414"/>
                  <a:gd name="connsiteY0" fmla="*/ 1840 h 2047456"/>
                  <a:gd name="connsiteX1" fmla="*/ 43136 w 1774414"/>
                  <a:gd name="connsiteY1" fmla="*/ 275217 h 2047456"/>
                  <a:gd name="connsiteX2" fmla="*/ 109124 w 1774414"/>
                  <a:gd name="connsiteY2" fmla="*/ 906813 h 2047456"/>
                  <a:gd name="connsiteX3" fmla="*/ 297660 w 1774414"/>
                  <a:gd name="connsiteY3" fmla="*/ 1321592 h 2047456"/>
                  <a:gd name="connsiteX4" fmla="*/ 14856 w 1774414"/>
                  <a:gd name="connsiteY4" fmla="*/ 1840066 h 2047456"/>
                  <a:gd name="connsiteX5" fmla="*/ 1711681 w 1774414"/>
                  <a:gd name="connsiteY5" fmla="*/ 2047456 h 2047456"/>
                  <a:gd name="connsiteX6" fmla="*/ 1438303 w 1774414"/>
                  <a:gd name="connsiteY6" fmla="*/ 963374 h 2047456"/>
                  <a:gd name="connsiteX7" fmla="*/ 1721107 w 1774414"/>
                  <a:gd name="connsiteY7" fmla="*/ 199802 h 2047456"/>
                  <a:gd name="connsiteX8" fmla="*/ 778427 w 1774414"/>
                  <a:gd name="connsiteY8" fmla="*/ 1840 h 2047456"/>
                  <a:gd name="connsiteX0" fmla="*/ 778427 w 1774414"/>
                  <a:gd name="connsiteY0" fmla="*/ 1840 h 2094162"/>
                  <a:gd name="connsiteX1" fmla="*/ 43136 w 1774414"/>
                  <a:gd name="connsiteY1" fmla="*/ 275217 h 2094162"/>
                  <a:gd name="connsiteX2" fmla="*/ 109124 w 1774414"/>
                  <a:gd name="connsiteY2" fmla="*/ 906813 h 2094162"/>
                  <a:gd name="connsiteX3" fmla="*/ 297660 w 1774414"/>
                  <a:gd name="connsiteY3" fmla="*/ 1321592 h 2094162"/>
                  <a:gd name="connsiteX4" fmla="*/ 14856 w 1774414"/>
                  <a:gd name="connsiteY4" fmla="*/ 1840066 h 2094162"/>
                  <a:gd name="connsiteX5" fmla="*/ 1711681 w 1774414"/>
                  <a:gd name="connsiteY5" fmla="*/ 2047456 h 2094162"/>
                  <a:gd name="connsiteX6" fmla="*/ 1438303 w 1774414"/>
                  <a:gd name="connsiteY6" fmla="*/ 963374 h 2094162"/>
                  <a:gd name="connsiteX7" fmla="*/ 1721107 w 1774414"/>
                  <a:gd name="connsiteY7" fmla="*/ 199802 h 2094162"/>
                  <a:gd name="connsiteX8" fmla="*/ 778427 w 1774414"/>
                  <a:gd name="connsiteY8" fmla="*/ 1840 h 2094162"/>
                  <a:gd name="connsiteX0" fmla="*/ 826336 w 1822323"/>
                  <a:gd name="connsiteY0" fmla="*/ 1840 h 2094161"/>
                  <a:gd name="connsiteX1" fmla="*/ 91045 w 1822323"/>
                  <a:gd name="connsiteY1" fmla="*/ 275217 h 2094161"/>
                  <a:gd name="connsiteX2" fmla="*/ 157033 w 1822323"/>
                  <a:gd name="connsiteY2" fmla="*/ 906813 h 2094161"/>
                  <a:gd name="connsiteX3" fmla="*/ 345569 w 1822323"/>
                  <a:gd name="connsiteY3" fmla="*/ 1321592 h 2094161"/>
                  <a:gd name="connsiteX4" fmla="*/ 62765 w 1822323"/>
                  <a:gd name="connsiteY4" fmla="*/ 1840066 h 2094161"/>
                  <a:gd name="connsiteX5" fmla="*/ 1759590 w 1822323"/>
                  <a:gd name="connsiteY5" fmla="*/ 2047456 h 2094161"/>
                  <a:gd name="connsiteX6" fmla="*/ 1486212 w 1822323"/>
                  <a:gd name="connsiteY6" fmla="*/ 963374 h 2094161"/>
                  <a:gd name="connsiteX7" fmla="*/ 1769016 w 1822323"/>
                  <a:gd name="connsiteY7" fmla="*/ 199802 h 2094161"/>
                  <a:gd name="connsiteX8" fmla="*/ 826336 w 182232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  <a:gd name="connsiteX0" fmla="*/ 819976 w 1815963"/>
                  <a:gd name="connsiteY0" fmla="*/ 1840 h 2094161"/>
                  <a:gd name="connsiteX1" fmla="*/ 84685 w 1815963"/>
                  <a:gd name="connsiteY1" fmla="*/ 275217 h 2094161"/>
                  <a:gd name="connsiteX2" fmla="*/ 150673 w 1815963"/>
                  <a:gd name="connsiteY2" fmla="*/ 906813 h 2094161"/>
                  <a:gd name="connsiteX3" fmla="*/ 339209 w 1815963"/>
                  <a:gd name="connsiteY3" fmla="*/ 1321592 h 2094161"/>
                  <a:gd name="connsiteX4" fmla="*/ 56405 w 1815963"/>
                  <a:gd name="connsiteY4" fmla="*/ 1840066 h 2094161"/>
                  <a:gd name="connsiteX5" fmla="*/ 1753230 w 1815963"/>
                  <a:gd name="connsiteY5" fmla="*/ 2047456 h 2094161"/>
                  <a:gd name="connsiteX6" fmla="*/ 1479852 w 1815963"/>
                  <a:gd name="connsiteY6" fmla="*/ 963374 h 2094161"/>
                  <a:gd name="connsiteX7" fmla="*/ 1762656 w 1815963"/>
                  <a:gd name="connsiteY7" fmla="*/ 199802 h 2094161"/>
                  <a:gd name="connsiteX8" fmla="*/ 819976 w 1815963"/>
                  <a:gd name="connsiteY8" fmla="*/ 1840 h 20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5963" h="2094161">
                    <a:moveTo>
                      <a:pt x="819976" y="1840"/>
                    </a:moveTo>
                    <a:cubicBezTo>
                      <a:pt x="540314" y="14409"/>
                      <a:pt x="196236" y="124388"/>
                      <a:pt x="84685" y="275217"/>
                    </a:cubicBezTo>
                    <a:cubicBezTo>
                      <a:pt x="-26866" y="426046"/>
                      <a:pt x="76404" y="743419"/>
                      <a:pt x="150673" y="906813"/>
                    </a:cubicBezTo>
                    <a:lnTo>
                      <a:pt x="339209" y="1321592"/>
                    </a:lnTo>
                    <a:cubicBezTo>
                      <a:pt x="403900" y="1463913"/>
                      <a:pt x="-179265" y="1719089"/>
                      <a:pt x="56405" y="1840066"/>
                    </a:cubicBezTo>
                    <a:cubicBezTo>
                      <a:pt x="292075" y="1961043"/>
                      <a:pt x="1515989" y="2193571"/>
                      <a:pt x="1753230" y="2047456"/>
                    </a:cubicBezTo>
                    <a:cubicBezTo>
                      <a:pt x="1990471" y="1901341"/>
                      <a:pt x="1478281" y="1271316"/>
                      <a:pt x="1479852" y="963374"/>
                    </a:cubicBezTo>
                    <a:cubicBezTo>
                      <a:pt x="1481423" y="655432"/>
                      <a:pt x="1872635" y="360058"/>
                      <a:pt x="1762656" y="199802"/>
                    </a:cubicBezTo>
                    <a:cubicBezTo>
                      <a:pt x="1652677" y="39546"/>
                      <a:pt x="1099638" y="-10729"/>
                      <a:pt x="819976" y="184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3" name="MST"/>
              <p:cNvGrpSpPr/>
              <p:nvPr/>
            </p:nvGrpSpPr>
            <p:grpSpPr>
              <a:xfrm>
                <a:off x="6485850" y="1593015"/>
                <a:ext cx="1326469" cy="2294472"/>
                <a:chOff x="6416906" y="1779323"/>
                <a:chExt cx="1326469" cy="2294472"/>
              </a:xfrm>
            </p:grpSpPr>
            <p:cxnSp>
              <p:nvCxnSpPr>
                <p:cNvPr id="145" name="Gerader Verbinder 144"/>
                <p:cNvCxnSpPr>
                  <a:stCxn id="136" idx="3"/>
                  <a:endCxn id="126" idx="0"/>
                </p:cNvCxnSpPr>
                <p:nvPr/>
              </p:nvCxnSpPr>
              <p:spPr>
                <a:xfrm>
                  <a:off x="6416906" y="2022888"/>
                  <a:ext cx="314475" cy="56040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>
                  <a:stCxn id="132" idx="0"/>
                  <a:endCxn id="134" idx="1"/>
                </p:cNvCxnSpPr>
                <p:nvPr/>
              </p:nvCxnSpPr>
              <p:spPr>
                <a:xfrm flipH="1" flipV="1">
                  <a:off x="7301744" y="1779323"/>
                  <a:ext cx="441631" cy="60784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/>
                <p:cNvCxnSpPr>
                  <a:stCxn id="126" idx="0"/>
                  <a:endCxn id="124" idx="5"/>
                </p:cNvCxnSpPr>
                <p:nvPr/>
              </p:nvCxnSpPr>
              <p:spPr>
                <a:xfrm flipH="1">
                  <a:off x="6459689" y="2583288"/>
                  <a:ext cx="271692" cy="810888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r Verbinder 147"/>
                <p:cNvCxnSpPr>
                  <a:stCxn id="124" idx="7"/>
                  <a:endCxn id="128" idx="3"/>
                </p:cNvCxnSpPr>
                <p:nvPr/>
              </p:nvCxnSpPr>
              <p:spPr>
                <a:xfrm>
                  <a:off x="6459689" y="3404613"/>
                  <a:ext cx="417515" cy="663964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r Verbinder 148"/>
                <p:cNvCxnSpPr>
                  <a:stCxn id="128" idx="2"/>
                  <a:endCxn id="130" idx="4"/>
                </p:cNvCxnSpPr>
                <p:nvPr/>
              </p:nvCxnSpPr>
              <p:spPr>
                <a:xfrm flipV="1">
                  <a:off x="6875042" y="3870742"/>
                  <a:ext cx="865804" cy="203053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Euler Tour"/>
              <p:cNvGrpSpPr/>
              <p:nvPr/>
            </p:nvGrpSpPr>
            <p:grpSpPr>
              <a:xfrm>
                <a:off x="6491069" y="1580416"/>
                <a:ext cx="1328630" cy="2301853"/>
                <a:chOff x="6422125" y="1766724"/>
                <a:chExt cx="1328630" cy="2301853"/>
              </a:xfrm>
            </p:grpSpPr>
            <p:cxnSp>
              <p:nvCxnSpPr>
                <p:cNvPr id="140" name="Gerade Verbindung mit Pfeil 139"/>
                <p:cNvCxnSpPr>
                  <a:stCxn id="136" idx="0"/>
                  <a:endCxn id="126" idx="2"/>
                </p:cNvCxnSpPr>
                <p:nvPr/>
              </p:nvCxnSpPr>
              <p:spPr>
                <a:xfrm>
                  <a:off x="6422125" y="2035487"/>
                  <a:ext cx="301875" cy="54042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stCxn id="126" idx="2"/>
                  <a:endCxn id="124" idx="2"/>
                </p:cNvCxnSpPr>
                <p:nvPr/>
              </p:nvCxnSpPr>
              <p:spPr>
                <a:xfrm flipH="1">
                  <a:off x="6447090" y="2575907"/>
                  <a:ext cx="276910" cy="823487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stCxn id="124" idx="2"/>
                  <a:endCxn id="128" idx="3"/>
                </p:cNvCxnSpPr>
                <p:nvPr/>
              </p:nvCxnSpPr>
              <p:spPr>
                <a:xfrm>
                  <a:off x="6447090" y="3399394"/>
                  <a:ext cx="430114" cy="669183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stCxn id="128" idx="4"/>
                  <a:endCxn id="130" idx="5"/>
                </p:cNvCxnSpPr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stCxn id="132" idx="6"/>
                  <a:endCxn id="134" idx="4"/>
                </p:cNvCxnSpPr>
                <p:nvPr/>
              </p:nvCxnSpPr>
              <p:spPr>
                <a:xfrm flipH="1" flipV="1">
                  <a:off x="7306963" y="1766724"/>
                  <a:ext cx="443792" cy="613066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Tour"/>
              <p:cNvGrpSpPr/>
              <p:nvPr/>
            </p:nvGrpSpPr>
            <p:grpSpPr>
              <a:xfrm>
                <a:off x="6483321" y="1575198"/>
                <a:ext cx="1331686" cy="2297529"/>
                <a:chOff x="6416906" y="1768886"/>
                <a:chExt cx="1331686" cy="2297529"/>
              </a:xfrm>
            </p:grpSpPr>
            <p:cxnSp>
              <p:nvCxnSpPr>
                <p:cNvPr id="137" name="Gerade Verbindung mit Pfeil 136"/>
                <p:cNvCxnSpPr/>
                <p:nvPr/>
              </p:nvCxnSpPr>
              <p:spPr>
                <a:xfrm flipH="1">
                  <a:off x="6416906" y="1768886"/>
                  <a:ext cx="895275" cy="254002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137"/>
                <p:cNvCxnSpPr/>
                <p:nvPr/>
              </p:nvCxnSpPr>
              <p:spPr>
                <a:xfrm flipV="1">
                  <a:off x="6882423" y="3872904"/>
                  <a:ext cx="863641" cy="193511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/>
                <p:nvPr/>
              </p:nvCxnSpPr>
              <p:spPr>
                <a:xfrm flipH="1" flipV="1">
                  <a:off x="7743374" y="2413786"/>
                  <a:ext cx="5218" cy="1436304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Places"/>
              <p:cNvGrpSpPr/>
              <p:nvPr/>
            </p:nvGrpSpPr>
            <p:grpSpPr>
              <a:xfrm>
                <a:off x="6417263" y="1513171"/>
                <a:ext cx="1468860" cy="2447301"/>
                <a:chOff x="6348319" y="1699479"/>
                <a:chExt cx="1468860" cy="2447301"/>
              </a:xfrm>
            </p:grpSpPr>
            <p:grpSp>
              <p:nvGrpSpPr>
                <p:cNvPr id="100" name="Gruppieren 99"/>
                <p:cNvGrpSpPr/>
                <p:nvPr/>
              </p:nvGrpSpPr>
              <p:grpSpPr>
                <a:xfrm>
                  <a:off x="6348319" y="1953481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5" name="Ellipse 13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1" name="Gruppieren 100"/>
                <p:cNvGrpSpPr/>
                <p:nvPr/>
              </p:nvGrpSpPr>
              <p:grpSpPr>
                <a:xfrm>
                  <a:off x="7233157" y="169947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3" name="Ellipse 13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4" name="Ellipse 133"/>
                  <p:cNvSpPr/>
                  <p:nvPr/>
                </p:nvSpPr>
                <p:spPr>
                  <a:xfrm flipV="1">
                    <a:off x="2936242" y="2500631"/>
                    <a:ext cx="45720" cy="4572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5" name="Gruppieren 114"/>
                <p:cNvGrpSpPr/>
                <p:nvPr/>
              </p:nvGrpSpPr>
              <p:grpSpPr>
                <a:xfrm>
                  <a:off x="7669569" y="2305165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31" name="Ellipse 130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2" name="Ellipse 131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8" name="Gruppieren 117"/>
                <p:cNvGrpSpPr/>
                <p:nvPr/>
              </p:nvGrpSpPr>
              <p:grpSpPr>
                <a:xfrm>
                  <a:off x="7667040" y="3803497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9" name="Ellipse 128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0" name="Ellipse 129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19" name="Gruppieren 118"/>
                <p:cNvGrpSpPr/>
                <p:nvPr/>
              </p:nvGrpSpPr>
              <p:grpSpPr>
                <a:xfrm>
                  <a:off x="6808617" y="3999170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7" name="Ellipse 126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1" name="Gruppieren 120"/>
                <p:cNvGrpSpPr/>
                <p:nvPr/>
              </p:nvGrpSpPr>
              <p:grpSpPr>
                <a:xfrm>
                  <a:off x="6657575" y="2501282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5" name="Ellipse 124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2" name="Gruppieren 121"/>
                <p:cNvGrpSpPr/>
                <p:nvPr/>
              </p:nvGrpSpPr>
              <p:grpSpPr>
                <a:xfrm>
                  <a:off x="6380665" y="3324769"/>
                  <a:ext cx="147610" cy="147610"/>
                  <a:chOff x="2730500" y="2292350"/>
                  <a:chExt cx="457200" cy="457200"/>
                </a:xfrm>
                <a:solidFill>
                  <a:schemeClr val="tx1"/>
                </a:solidFill>
              </p:grpSpPr>
              <p:sp>
                <p:nvSpPr>
                  <p:cNvPr id="123" name="Ellipse 122"/>
                  <p:cNvSpPr/>
                  <p:nvPr/>
                </p:nvSpPr>
                <p:spPr>
                  <a:xfrm>
                    <a:off x="2730500" y="2292350"/>
                    <a:ext cx="457200" cy="4572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Ellipse 123"/>
                  <p:cNvSpPr/>
                  <p:nvPr/>
                </p:nvSpPr>
                <p:spPr>
                  <a:xfrm flipV="1">
                    <a:off x="2936240" y="2500631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feld 88"/>
                  <p:cNvSpPr txBox="1"/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1,5</m:t>
                        </m:r>
                      </m:oMath>
                    </a14:m>
                    <a:r>
                      <a:rPr lang="en-GB" sz="2800" dirty="0" smtClean="0"/>
                      <a:t>-</a:t>
                    </a:r>
                    <a:r>
                      <a:rPr lang="en-GB" sz="2800" dirty="0" err="1" smtClean="0"/>
                      <a:t>approximative</a:t>
                    </a:r>
                    <a:r>
                      <a:rPr lang="en-GB" sz="2800" dirty="0" smtClean="0"/>
                      <a:t> solution</a:t>
                    </a:r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81" name="Textfeld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773" y="4437988"/>
                    <a:ext cx="411163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465" r="-1780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Gerader Verbinder 96"/>
              <p:cNvCxnSpPr/>
              <p:nvPr/>
            </p:nvCxnSpPr>
            <p:spPr>
              <a:xfrm>
                <a:off x="4279581" y="3280738"/>
                <a:ext cx="14818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>
                <a:off x="5170358" y="3894868"/>
                <a:ext cx="0" cy="538968"/>
              </a:xfrm>
              <a:prstGeom prst="straightConnector1">
                <a:avLst/>
              </a:prstGeom>
              <a:ln w="127000" cmpd="dbl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feld 149"/>
                <p:cNvSpPr txBox="1"/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0" name="Textfeld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756" y="1896939"/>
                  <a:ext cx="15084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/>
                <p:cNvSpPr txBox="1"/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1" name="Textfeld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793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feld 151"/>
                <p:cNvSpPr txBox="1"/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2" name="Textfeld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643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7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  <p:sp>
        <p:nvSpPr>
          <p:cNvPr id="51" name="Rechteck 50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907103" y="1860223"/>
            <a:ext cx="368626" cy="369332"/>
            <a:chOff x="5907103" y="1860223"/>
            <a:chExt cx="368626" cy="369332"/>
          </a:xfrm>
        </p:grpSpPr>
        <p:cxnSp>
          <p:nvCxnSpPr>
            <p:cNvPr id="52" name="Gerade Verbindung mit Pfeil 51"/>
            <p:cNvCxnSpPr/>
            <p:nvPr/>
          </p:nvCxnSpPr>
          <p:spPr>
            <a:xfrm flipV="1">
              <a:off x="6258347" y="1928195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/>
                <p:cNvSpPr txBox="1"/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103" y="1860223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400" cap="small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chr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sz="2400" i="1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4928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673" r="-408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for H-OLTSP.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579909" y="5863472"/>
            <a:ext cx="2436519" cy="34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23657" y="5703216"/>
            <a:ext cx="272034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  <p:bldP spid="3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>
            <a:hlinkClick r:id="rId4" action="ppaction://hlinksldjump"/>
          </p:cNvPr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N-OLTSP on the Real Line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1:</a:t>
                </a:r>
                <a:r>
                  <a:rPr lang="en-GB" sz="2800" cap="small" dirty="0" smtClean="0"/>
                  <a:t> </a:t>
                </a:r>
                <a:r>
                  <a:rPr lang="en-GB" sz="2800" cap="small" dirty="0" smtClean="0"/>
                  <a:t>	</a:t>
                </a:r>
                <a:r>
                  <a:rPr lang="en-GB" sz="2800" dirty="0" smtClean="0"/>
                  <a:t>The lower bound of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 was shown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895547"/>
                <a:ext cx="767030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68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18607" y="1529483"/>
                <a:ext cx="916282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 2:</a:t>
                </a:r>
                <a:r>
                  <a:rPr lang="en-GB" sz="2800" cap="small" dirty="0" smtClean="0"/>
                  <a:t> </a:t>
                </a:r>
                <a:r>
                  <a:rPr lang="en-GB" sz="2800" cap="small" dirty="0" smtClean="0"/>
                  <a:t>	</a:t>
                </a:r>
                <a:r>
                  <a:rPr lang="en-GB" sz="2800" dirty="0" smtClean="0"/>
                  <a:t>Competitive ratio of 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can is tight – even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7" y="1529483"/>
                <a:ext cx="9162829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/>
              <p:cNvSpPr/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797355"/>
                <a:ext cx="5043541" cy="2400657"/>
              </a:xfrm>
              <a:prstGeom prst="rect">
                <a:avLst/>
              </a:prstGeom>
              <a:blipFill rotWithShape="0">
                <a:blip r:embed="rId4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Question:</a:t>
                </a:r>
                <a:r>
                  <a:rPr lang="en-GB" sz="2800" cap="small" dirty="0" smtClean="0"/>
                  <a:t> </a:t>
                </a:r>
                <a:r>
                  <a:rPr lang="en-GB" sz="2800" cap="small" dirty="0" smtClean="0"/>
                  <a:t>	</a:t>
                </a:r>
                <a:r>
                  <a:rPr lang="en-GB" sz="2800" dirty="0" smtClean="0"/>
                  <a:t>Better algorithm possible on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800" dirty="0" smtClean="0"/>
                  <a:t>?</a:t>
                </a:r>
                <a:endParaRPr lang="en-GB" sz="28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" y="2163419"/>
                <a:ext cx="666836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920" t="-12791" r="-1097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/>
          <p:cNvGrpSpPr/>
          <p:nvPr/>
        </p:nvGrpSpPr>
        <p:grpSpPr>
          <a:xfrm>
            <a:off x="5835775" y="3299257"/>
            <a:ext cx="2679575" cy="196850"/>
            <a:chOff x="3035754" y="1805792"/>
            <a:chExt cx="2679575" cy="196850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8" y="2839834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54519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8085833" y="3321196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36" y="3887113"/>
                <a:ext cx="268067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789081" y="3323762"/>
            <a:ext cx="147839" cy="1478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6420455" y="2800707"/>
            <a:ext cx="1902162" cy="882326"/>
            <a:chOff x="6420455" y="3456554"/>
            <a:chExt cx="1902162" cy="882326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20" name="Textfeld 19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23" name="Gerader Verbinder 22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hteck 24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>
            <p:sp>
              <p:nvSpPr>
                <p:cNvPr id="25" name="Rechteck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hteck 25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>
            <p:sp>
              <p:nvSpPr>
                <p:cNvPr id="26" name="Rechteck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uppieren 29"/>
          <p:cNvGrpSpPr/>
          <p:nvPr/>
        </p:nvGrpSpPr>
        <p:grpSpPr>
          <a:xfrm>
            <a:off x="7604600" y="3322278"/>
            <a:ext cx="368626" cy="369332"/>
            <a:chOff x="7604600" y="3978125"/>
            <a:chExt cx="368626" cy="369332"/>
          </a:xfrm>
        </p:grpSpPr>
        <p:cxnSp>
          <p:nvCxnSpPr>
            <p:cNvPr id="28" name="Gerade Verbindung mit Pfeil 27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feld 31"/>
          <p:cNvSpPr txBox="1"/>
          <p:nvPr/>
        </p:nvSpPr>
        <p:spPr>
          <a:xfrm>
            <a:off x="5318637" y="4272838"/>
            <a:ext cx="3825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Extreme Nearest to </a:t>
            </a:r>
          </a:p>
          <a:p>
            <a:pPr algn="ctr"/>
            <a:r>
              <a:rPr lang="en-GB" sz="3200" dirty="0" smtClean="0"/>
              <a:t>the Origin first (ENO)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-0.14809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6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09 -0.00115 L 0.02274 -0.0011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 animBg="1"/>
      <p:bldP spid="16" grpId="0" animBg="1"/>
      <p:bldP spid="18" grpId="0"/>
      <p:bldP spid="31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/>
              <p:cNvSpPr/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be minimal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de-DE" sz="2400" b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de-DE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Else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		     Go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043541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814" t="-2030" b="-4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ENO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128020" y="895547"/>
                <a:ext cx="5043541" cy="25545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Go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GB" sz="24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Start traversing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400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895547"/>
                <a:ext cx="5043541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814" t="-1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5839498" y="1305986"/>
            <a:ext cx="3172758" cy="196850"/>
            <a:chOff x="3035754" y="1805792"/>
            <a:chExt cx="3172758" cy="196850"/>
          </a:xfrm>
        </p:grpSpPr>
        <p:cxnSp>
          <p:nvCxnSpPr>
            <p:cNvPr id="5" name="Gerader Verbinder 4"/>
            <p:cNvCxnSpPr/>
            <p:nvPr/>
          </p:nvCxnSpPr>
          <p:spPr>
            <a:xfrm flipV="1">
              <a:off x="3035754" y="1896785"/>
              <a:ext cx="3172758" cy="743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6970591" y="84656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591" y="84656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/>
          <p:cNvGrpSpPr/>
          <p:nvPr/>
        </p:nvGrpSpPr>
        <p:grpSpPr>
          <a:xfrm>
            <a:off x="6424178" y="807436"/>
            <a:ext cx="1902162" cy="882326"/>
            <a:chOff x="6420455" y="3456554"/>
            <a:chExt cx="1902162" cy="88232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458236" y="3692549"/>
              <a:ext cx="1864381" cy="646331"/>
              <a:chOff x="6458236" y="3692549"/>
              <a:chExt cx="1864381" cy="646331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6458236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[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7996887" y="3692549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2E75B6"/>
                    </a:solidFill>
                  </a:rPr>
                  <a:t>]</a:t>
                </a:r>
                <a:endParaRPr lang="en-GB" sz="3600" dirty="0">
                  <a:solidFill>
                    <a:srgbClr val="2E75B6"/>
                  </a:solidFill>
                </a:endParaRPr>
              </a:p>
            </p:txBody>
          </p:sp>
          <p:cxnSp>
            <p:nvCxnSpPr>
              <p:cNvPr id="18" name="Gerader Verbinder 17"/>
              <p:cNvCxnSpPr/>
              <p:nvPr/>
            </p:nvCxnSpPr>
            <p:spPr>
              <a:xfrm>
                <a:off x="6606179" y="4050962"/>
                <a:ext cx="1553573" cy="0"/>
              </a:xfrm>
              <a:prstGeom prst="line">
                <a:avLst/>
              </a:prstGeom>
              <a:ln w="28575">
                <a:solidFill>
                  <a:srgbClr val="2E75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hteck 13"/>
                <p:cNvSpPr/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>
            <p:sp>
              <p:nvSpPr>
                <p:cNvPr id="14" name="Rechteck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455" y="3488469"/>
                  <a:ext cx="3714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hteck 14"/>
                <p:cNvSpPr/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oMath>
                    </m:oMathPara>
                  </a14:m>
                  <a:endParaRPr lang="en-GB" dirty="0">
                    <a:solidFill>
                      <a:srgbClr val="2E75B6"/>
                    </a:solidFill>
                  </a:endParaRPr>
                </a:p>
              </p:txBody>
            </p:sp>
          </mc:Choice>
          <mc:Fallback>
            <p:sp>
              <p:nvSpPr>
                <p:cNvPr id="15" name="Rechteck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69" y="3456554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ieren 18"/>
          <p:cNvGrpSpPr/>
          <p:nvPr/>
        </p:nvGrpSpPr>
        <p:grpSpPr>
          <a:xfrm>
            <a:off x="7292581" y="1329007"/>
            <a:ext cx="368626" cy="369332"/>
            <a:chOff x="7604600" y="3978125"/>
            <a:chExt cx="368626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 flipV="1">
              <a:off x="7955844" y="404609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00" y="3978125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feld 21"/>
          <p:cNvSpPr txBox="1"/>
          <p:nvPr/>
        </p:nvSpPr>
        <p:spPr>
          <a:xfrm>
            <a:off x="118608" y="4730947"/>
            <a:ext cx="63341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dirty="0" smtClean="0"/>
              <a:t>ENO is polynomial an correct.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ENO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r>
                  <a:rPr lang="en-GB" sz="2800" dirty="0" smtClean="0"/>
                  <a:t>-competitive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en-GB" sz="2800" dirty="0" smtClean="0"/>
                  <a:t>)</a:t>
                </a:r>
                <a:endParaRPr lang="en-GB" sz="2800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4730947"/>
                <a:ext cx="6395084" cy="567078"/>
              </a:xfrm>
              <a:prstGeom prst="rect">
                <a:avLst/>
              </a:prstGeom>
              <a:blipFill rotWithShape="0">
                <a:blip r:embed="rId8"/>
                <a:stretch>
                  <a:fillRect l="-2002" t="-10753" r="-1049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923986" y="1338604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8675070" y="1331086"/>
            <a:ext cx="131613" cy="131613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00C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/>
              <p:cNvSpPr/>
              <p:nvPr/>
            </p:nvSpPr>
            <p:spPr>
              <a:xfrm>
                <a:off x="5804068" y="1507505"/>
                <a:ext cx="31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𝑙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68" y="1507505"/>
                <a:ext cx="31701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/>
              <p:cNvSpPr/>
              <p:nvPr/>
            </p:nvSpPr>
            <p:spPr>
              <a:xfrm>
                <a:off x="8582371" y="1513673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𝑟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9" name="Rechteck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71" y="1513673"/>
                <a:ext cx="3516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/>
              <p:cNvSpPr/>
              <p:nvPr/>
            </p:nvSpPr>
            <p:spPr>
              <a:xfrm>
                <a:off x="4674656" y="1748137"/>
                <a:ext cx="26302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rgbClr val="6600CC"/>
                    </a:solidFill>
                  </a:rPr>
                  <a:t>leftmost request (all time)</a:t>
                </a:r>
              </a:p>
              <a:p>
                <a:pPr algn="ctr"/>
                <a:r>
                  <a:rPr lang="en-GB" dirty="0" smtClean="0">
                    <a:solidFill>
                      <a:srgbClr val="6600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 if no request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 smtClean="0">
                    <a:solidFill>
                      <a:srgbClr val="6600CC"/>
                    </a:solidFill>
                  </a:rPr>
                  <a:t>)</a:t>
                </a:r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56" y="1748137"/>
                <a:ext cx="2630272" cy="646331"/>
              </a:xfrm>
              <a:prstGeom prst="rect">
                <a:avLst/>
              </a:prstGeom>
              <a:blipFill rotWithShape="0">
                <a:blip r:embed="rId11"/>
                <a:stretch>
                  <a:fillRect l="-2088" t="-5660" r="-1392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4595922" y="2415181"/>
                <a:ext cx="4422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de-DE" sz="2400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GB" sz="2400" dirty="0" smtClean="0"/>
                  <a:t>and </a:t>
                </a:r>
                <a:r>
                  <a:rPr lang="en-GB" sz="24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22" y="2415181"/>
                <a:ext cx="442223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31" t="-26230" r="-552" b="-49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400" b="0" dirty="0" smtClean="0"/>
                  <a:t>Case-by-case analysis:</a:t>
                </a:r>
              </a:p>
              <a:p>
                <a:pPr marL="514350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 smtClean="0"/>
                  <a:t>  </a:t>
                </a:r>
              </a:p>
              <a:p>
                <a:pPr marL="514350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GB" sz="2400" b="0" dirty="0" smtClean="0"/>
              </a:p>
              <a:p>
                <a:pPr marL="514350" indent="-51435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b="0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dirty="0" smtClean="0">
                        <a:solidFill>
                          <a:srgbClr val="6600CC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sz="2400" b="0" dirty="0" smtClean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2550073"/>
                <a:ext cx="2933304" cy="2031325"/>
              </a:xfrm>
              <a:prstGeom prst="rect">
                <a:avLst/>
              </a:prstGeom>
              <a:blipFill rotWithShape="0">
                <a:blip r:embed="rId13"/>
                <a:stretch>
                  <a:fillRect l="-3326" t="-2395" r="-2287" b="-5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87022" y="1338631"/>
            <a:ext cx="8969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Based on </a:t>
            </a:r>
            <a:r>
              <a:rPr lang="en-US" sz="2800" b="1" dirty="0"/>
              <a:t>Algorithms for the On-Line Travelling Salesman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dirty="0"/>
              <a:t>by G. </a:t>
            </a:r>
            <a:r>
              <a:rPr lang="en-US" sz="2400" dirty="0" err="1"/>
              <a:t>Ausiello</a:t>
            </a:r>
            <a:r>
              <a:rPr lang="en-US" sz="2400" dirty="0"/>
              <a:t>, E. Feuerstein, S. </a:t>
            </a:r>
            <a:r>
              <a:rPr lang="en-US" sz="2400" dirty="0" err="1"/>
              <a:t>Leonardi</a:t>
            </a:r>
            <a:r>
              <a:rPr lang="en-US" sz="2400" dirty="0"/>
              <a:t>, L. </a:t>
            </a:r>
            <a:r>
              <a:rPr lang="en-US" sz="2400" dirty="0" err="1"/>
              <a:t>Stougie</a:t>
            </a:r>
            <a:r>
              <a:rPr lang="en-US" sz="2400" dirty="0"/>
              <a:t>, and M. </a:t>
            </a:r>
            <a:r>
              <a:rPr lang="en-US" sz="2400" dirty="0" err="1" smtClean="0"/>
              <a:t>Talamo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dirty="0" err="1"/>
              <a:t>Algorithmica</a:t>
            </a:r>
            <a:r>
              <a:rPr lang="en-US" sz="2400" dirty="0"/>
              <a:t> (2001) 29: 560–581, DOI: 10.1007/s004530010071</a:t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citeseerx.ist.psu.edu/viewdoc/summary?doi=10.1.1.8.5620</a:t>
            </a:r>
            <a:r>
              <a:rPr lang="en-GB" sz="2400" dirty="0" smtClean="0"/>
              <a:t>)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Titlepage</a:t>
            </a:r>
            <a:r>
              <a:rPr lang="en-GB" sz="2800" dirty="0" smtClean="0"/>
              <a:t>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Map: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awoiaf.westeros.org/index.php/File:WorldofIceandFire.png</a:t>
            </a:r>
            <a:endParaRPr lang="en-GB" sz="2000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GB" sz="2400" dirty="0" smtClean="0"/>
              <a:t>Font </a:t>
            </a:r>
            <a:r>
              <a:rPr lang="en-GB" sz="2400" dirty="0"/>
              <a:t>by Charlie </a:t>
            </a:r>
            <a:r>
              <a:rPr lang="en-GB" sz="2400" dirty="0" err="1"/>
              <a:t>Samways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000" dirty="0" smtClean="0">
                <a:hlinkClick r:id="rId4"/>
              </a:rPr>
              <a:t>http</a:t>
            </a:r>
            <a:r>
              <a:rPr lang="en-GB" sz="2000" dirty="0">
                <a:hlinkClick r:id="rId4"/>
              </a:rPr>
              <a:t>://</a:t>
            </a:r>
            <a:r>
              <a:rPr lang="en-GB" sz="2000" dirty="0" smtClean="0">
                <a:hlinkClick r:id="rId4"/>
              </a:rPr>
              <a:t>www.fonts4free.net/game-of-thrones-font.html</a:t>
            </a:r>
            <a:endParaRPr lang="en-GB" sz="2000" dirty="0" smtClean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8" name="Rechteck 7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8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120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17" y="1896939"/>
                <a:ext cx="1508426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81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54" y="2651497"/>
                <a:ext cx="1468351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604" y="3334241"/>
                <a:ext cx="1468351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02" y="1896939"/>
                  <a:ext cx="150842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810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039" y="2651497"/>
                  <a:ext cx="1468351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889" y="3334241"/>
                  <a:ext cx="1468351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hlinkClick r:id="rId8" action="ppaction://hlinksldjump"/>
          </p:cNvPr>
          <p:cNvSpPr/>
          <p:nvPr/>
        </p:nvSpPr>
        <p:spPr>
          <a:xfrm>
            <a:off x="-122550" y="-153153"/>
            <a:ext cx="9389097" cy="7051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150810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3226" r="-1996" b="-8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  <p:sp>
        <p:nvSpPr>
          <p:cNvPr id="80" name="Rechteck 79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" y="3008263"/>
                <a:ext cx="965585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84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/>
          </p:cNvSpPr>
          <p:nvPr/>
        </p:nvSpPr>
        <p:spPr>
          <a:xfrm rot="10800000" flipV="1">
            <a:off x="1895317" y="5382704"/>
            <a:ext cx="2386800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334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3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020738" y="1529483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  <p:sp>
        <p:nvSpPr>
          <p:cNvPr id="10" name="Rechteck 9"/>
          <p:cNvSpPr>
            <a:spLocks/>
          </p:cNvSpPr>
          <p:nvPr/>
        </p:nvSpPr>
        <p:spPr>
          <a:xfrm rot="10800000" flipV="1">
            <a:off x="0" y="5382704"/>
            <a:ext cx="1895315" cy="335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Online-TSP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/>
        </p:nvSpPr>
        <p:spPr>
          <a:xfrm rot="10800000" flipV="1">
            <a:off x="4282114" y="5382705"/>
            <a:ext cx="2141543" cy="33525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/>
        </p:nvSpPr>
        <p:spPr>
          <a:xfrm rot="10800000" flipV="1">
            <a:off x="6423660" y="5382703"/>
            <a:ext cx="2720340" cy="335257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uiExpand="1" build="p"/>
      <p:bldP spid="8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77330" y="1528837"/>
            <a:ext cx="3427325" cy="1367990"/>
            <a:chOff x="5377330" y="1528837"/>
            <a:chExt cx="3427325" cy="1367990"/>
          </a:xfrm>
        </p:grpSpPr>
        <p:sp>
          <p:nvSpPr>
            <p:cNvPr id="8" name="Ellipse 7"/>
            <p:cNvSpPr/>
            <p:nvPr/>
          </p:nvSpPr>
          <p:spPr>
            <a:xfrm>
              <a:off x="6339115" y="2103420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939315" y="2416686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729515" y="2564296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480636" y="1861715"/>
              <a:ext cx="147610" cy="1476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8657045" y="1787910"/>
              <a:ext cx="147610" cy="1476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Gerader Verbinder 15"/>
            <p:cNvCxnSpPr>
              <a:stCxn id="8" idx="3"/>
              <a:endCxn id="11" idx="7"/>
            </p:cNvCxnSpPr>
            <p:nvPr/>
          </p:nvCxnSpPr>
          <p:spPr>
            <a:xfrm flipH="1">
              <a:off x="5855508" y="2229413"/>
              <a:ext cx="505224" cy="356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>
              <a:stCxn id="12" idx="4"/>
              <a:endCxn id="11" idx="1"/>
            </p:cNvCxnSpPr>
            <p:nvPr/>
          </p:nvCxnSpPr>
          <p:spPr>
            <a:xfrm>
              <a:off x="5554441" y="2009325"/>
              <a:ext cx="196691" cy="576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8" idx="6"/>
            </p:cNvCxnSpPr>
            <p:nvPr/>
          </p:nvCxnSpPr>
          <p:spPr>
            <a:xfrm>
              <a:off x="6486725" y="2177225"/>
              <a:ext cx="726295" cy="15663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6" y="177725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258" y="2044747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feld 50"/>
                <p:cNvSpPr txBox="1"/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feld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330" y="1528837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for N-OLSTP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6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en-GB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hteck 34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1" animBg="1"/>
      <p:bldP spid="34" grpId="1"/>
      <p:bldP spid="3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570694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/>
          <p:cNvSpPr/>
          <p:nvPr/>
        </p:nvSpPr>
        <p:spPr>
          <a:xfrm>
            <a:off x="1892300" y="5703216"/>
            <a:ext cx="45472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rgbClr val="5B9BD5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76" y="3756606"/>
                <a:ext cx="1161921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2" grpId="1"/>
      <p:bldP spid="53" grpId="0"/>
      <p:bldP spid="55" grpId="0"/>
      <p:bldP spid="56" grpId="0"/>
      <p:bldP spid="57" grpId="0"/>
      <p:bldP spid="58" grpId="0"/>
      <p:bldP spid="71" grpId="0" animBg="1"/>
      <p:bldP spid="72" grpId="0" animBg="1"/>
      <p:bldP spid="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072290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hteck 46"/>
          <p:cNvSpPr/>
          <p:nvPr/>
        </p:nvSpPr>
        <p:spPr>
          <a:xfrm>
            <a:off x="4279900" y="5703216"/>
            <a:ext cx="2159672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1892300" y="6273800"/>
            <a:ext cx="2387600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 smtClean="0"/>
                  <a:t>GTR (Greedy):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74" y="6342489"/>
                <a:ext cx="22944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hteck 56"/>
          <p:cNvSpPr/>
          <p:nvPr/>
        </p:nvSpPr>
        <p:spPr>
          <a:xfrm>
            <a:off x="1892300" y="5703216"/>
            <a:ext cx="23876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60" grpId="0"/>
      <p:bldP spid="39" grpId="0"/>
      <p:bldP spid="56" grpId="0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52550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</a:t>
            </a:r>
            <a:r>
              <a:rPr lang="en-GB" sz="2800" dirty="0"/>
              <a:t>o</a:t>
            </a:r>
            <a:r>
              <a:rPr lang="en-GB" sz="2800" dirty="0" smtClean="0"/>
              <a:t>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78" name="Rechteck 77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Rechteck 79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/>
          <p:cNvSpPr/>
          <p:nvPr/>
        </p:nvSpPr>
        <p:spPr>
          <a:xfrm>
            <a:off x="4279900" y="5711593"/>
            <a:ext cx="2162921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41271" y="895547"/>
            <a:ext cx="252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Opt. 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62744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569999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6274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uppieren 98"/>
          <p:cNvGrpSpPr/>
          <p:nvPr/>
        </p:nvGrpSpPr>
        <p:grpSpPr>
          <a:xfrm>
            <a:off x="1892300" y="6273800"/>
            <a:ext cx="2387600" cy="584200"/>
            <a:chOff x="1892300" y="6273800"/>
            <a:chExt cx="2387600" cy="584200"/>
          </a:xfrm>
        </p:grpSpPr>
        <p:sp>
          <p:nvSpPr>
            <p:cNvPr id="100" name="Rechteck 99"/>
            <p:cNvSpPr/>
            <p:nvPr/>
          </p:nvSpPr>
          <p:spPr>
            <a:xfrm>
              <a:off x="1892300" y="6273800"/>
              <a:ext cx="23876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feld 100"/>
                <p:cNvSpPr txBox="1"/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0" dirty="0" smtClean="0"/>
                    <a:t>GTR (Greedy):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=2,5</m:t>
                      </m:r>
                    </m:oMath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01" name="Textfeld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074" y="6342489"/>
                  <a:ext cx="229447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122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Rechteck 101"/>
          <p:cNvSpPr/>
          <p:nvPr/>
        </p:nvSpPr>
        <p:spPr>
          <a:xfrm>
            <a:off x="4288041" y="6351672"/>
            <a:ext cx="2012751" cy="51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/>
              <p:cNvSpPr txBox="1"/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≥1,5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8" name="Textfeld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69" y="6333138"/>
                <a:ext cx="976165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  <p:bldP spid="9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1124</Words>
  <Application>Microsoft Office PowerPoint</Application>
  <PresentationFormat>Bildschirmpräsentation (4:3)</PresentationFormat>
  <Paragraphs>438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Symbol</vt:lpstr>
      <vt:lpstr>Benutzerdefiniertes Design</vt:lpstr>
      <vt:lpstr>Sonstige</vt:lpstr>
      <vt:lpstr>PowerPoint-Präsentation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Polynomial Algorithm for H-OLTSP</vt:lpstr>
      <vt:lpstr>Polynomial Algorithm for H-OLTSP</vt:lpstr>
      <vt:lpstr>Polynomial Algorithm for H-OLTSP</vt:lpstr>
      <vt:lpstr>Competitiveness of CHR</vt:lpstr>
      <vt:lpstr>Credits &amp; References</vt:lpstr>
      <vt:lpstr>N-OLTSP on the Real Line</vt:lpstr>
      <vt:lpstr>Competitiveness of ENO</vt:lpstr>
      <vt:lpstr>Credits &amp; References</vt:lpstr>
      <vt:lpstr>Online-TSP</vt:lpstr>
      <vt:lpstr>Online-TSP</vt:lpstr>
      <vt:lpstr>Online-TSP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168</cp:revision>
  <dcterms:created xsi:type="dcterms:W3CDTF">2016-03-13T22:19:08Z</dcterms:created>
  <dcterms:modified xsi:type="dcterms:W3CDTF">2016-03-20T21:49:00Z</dcterms:modified>
</cp:coreProperties>
</file>