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6" r:id="rId2"/>
  </p:sldMasterIdLst>
  <p:notesMasterIdLst>
    <p:notesMasterId r:id="rId25"/>
  </p:notesMasterIdLst>
  <p:sldIdLst>
    <p:sldId id="256" r:id="rId3"/>
    <p:sldId id="257" r:id="rId4"/>
    <p:sldId id="279" r:id="rId5"/>
    <p:sldId id="266" r:id="rId6"/>
    <p:sldId id="278" r:id="rId7"/>
    <p:sldId id="259" r:id="rId8"/>
    <p:sldId id="261" r:id="rId9"/>
    <p:sldId id="260" r:id="rId10"/>
    <p:sldId id="267" r:id="rId11"/>
    <p:sldId id="274" r:id="rId12"/>
    <p:sldId id="262" r:id="rId13"/>
    <p:sldId id="275" r:id="rId14"/>
    <p:sldId id="269" r:id="rId15"/>
    <p:sldId id="263" r:id="rId16"/>
    <p:sldId id="277" r:id="rId17"/>
    <p:sldId id="280" r:id="rId18"/>
    <p:sldId id="271" r:id="rId19"/>
    <p:sldId id="264" r:id="rId20"/>
    <p:sldId id="272" r:id="rId21"/>
    <p:sldId id="273" r:id="rId22"/>
    <p:sldId id="265" r:id="rId23"/>
    <p:sldId id="276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869092D-1DDE-4BC8-8361-A0C39CE7E5B4}">
          <p14:sldIdLst>
            <p14:sldId id="256"/>
          </p14:sldIdLst>
        </p14:section>
        <p14:section name="Introduction" id="{D943B1A2-9B33-477D-A48A-E0EFE650149A}">
          <p14:sldIdLst>
            <p14:sldId id="257"/>
            <p14:sldId id="279"/>
            <p14:sldId id="266"/>
            <p14:sldId id="278"/>
            <p14:sldId id="259"/>
            <p14:sldId id="261"/>
          </p14:sldIdLst>
        </p14:section>
        <p14:section name="I - Algorithms A" id="{EF57F5C4-EE04-49BF-8E7F-3B23674A80CD}">
          <p14:sldIdLst>
            <p14:sldId id="260"/>
            <p14:sldId id="267"/>
            <p14:sldId id="274"/>
          </p14:sldIdLst>
        </p14:section>
        <p14:section name="II - Lower Bounds" id="{8FF7A1A5-678F-48DA-B9D2-792DF24AF142}">
          <p14:sldIdLst>
            <p14:sldId id="262"/>
            <p14:sldId id="275"/>
            <p14:sldId id="269"/>
          </p14:sldIdLst>
        </p14:section>
        <p14:section name="I - Algorithms B" id="{AEEB55B3-9E63-4B59-A617-086307ACB17D}">
          <p14:sldIdLst>
            <p14:sldId id="263"/>
            <p14:sldId id="277"/>
            <p14:sldId id="280"/>
            <p14:sldId id="271"/>
          </p14:sldIdLst>
        </p14:section>
        <p14:section name="III - Polynomial Algorithms" id="{882CACD4-5592-4EEC-A46F-76B828647F41}">
          <p14:sldIdLst>
            <p14:sldId id="264"/>
            <p14:sldId id="272"/>
          </p14:sldIdLst>
        </p14:section>
        <p14:section name="End" id="{DCC55255-7A14-4B61-8751-EF3E9E8336BD}">
          <p14:sldIdLst>
            <p14:sldId id="273"/>
          </p14:sldIdLst>
        </p14:section>
        <p14:section name="IV - The Real Line" id="{D7F188EE-88E3-4FED-96A6-63D6AF1CFA58}">
          <p14:sldIdLst>
            <p14:sldId id="265"/>
          </p14:sldIdLst>
        </p14:section>
        <p14:section name="Unused" id="{36E0F452-D7A2-4DB4-B308-9E6A8ACA0904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99"/>
    <a:srgbClr val="6600CC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47" autoAdjust="0"/>
    <p:restoredTop sz="93875" autoAdjust="0"/>
  </p:normalViewPr>
  <p:slideViewPr>
    <p:cSldViewPr snapToGrid="0">
      <p:cViewPr varScale="1">
        <p:scale>
          <a:sx n="68" d="100"/>
          <a:sy n="68" d="100"/>
        </p:scale>
        <p:origin x="948" y="60"/>
      </p:cViewPr>
      <p:guideLst/>
    </p:cSldViewPr>
  </p:slideViewPr>
  <p:outlineViewPr>
    <p:cViewPr>
      <p:scale>
        <a:sx n="33" d="100"/>
        <a:sy n="33" d="100"/>
      </p:scale>
      <p:origin x="0" y="-68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46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3D8D4-D3A1-4B65-B809-1CAFDB505F87}" type="datetimeFigureOut">
              <a:rPr lang="en-GB" smtClean="0"/>
              <a:t>20/03/2016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A89D5-6574-43EC-B0E8-9A86498206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436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Not necessary since this is a special case of 2a)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A89D5-6574-43EC-B0E8-9A86498206C3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085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lei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1892300" y="5707780"/>
            <a:ext cx="7251700" cy="11502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>
            <a:spLocks/>
          </p:cNvSpPr>
          <p:nvPr userDrawn="1"/>
        </p:nvSpPr>
        <p:spPr>
          <a:xfrm rot="10800000" flipV="1">
            <a:off x="-1" y="5382705"/>
            <a:ext cx="9144000" cy="3250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5" name="Gerader Verbinder 4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C00000"/>
                </a:gs>
                <a:gs pos="0">
                  <a:schemeClr val="bg1"/>
                </a:gs>
                <a:gs pos="85000">
                  <a:srgbClr val="C00000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78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6600CC"/>
                </a:gs>
                <a:gs pos="0">
                  <a:schemeClr val="bg1"/>
                </a:gs>
                <a:gs pos="85000">
                  <a:srgbClr val="6600CC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>
            <a:spLocks/>
          </p:cNvSpPr>
          <p:nvPr userDrawn="1"/>
        </p:nvSpPr>
        <p:spPr>
          <a:xfrm rot="10800000" flipV="1">
            <a:off x="1895317" y="5382704"/>
            <a:ext cx="2386800" cy="329939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38" name="Rechteck 37"/>
          <p:cNvSpPr/>
          <p:nvPr userDrawn="1"/>
        </p:nvSpPr>
        <p:spPr>
          <a:xfrm>
            <a:off x="6423657" y="5703216"/>
            <a:ext cx="2720342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240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6423657" y="5703216"/>
            <a:ext cx="2720342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000099"/>
                </a:gs>
                <a:gs pos="0">
                  <a:schemeClr val="bg1"/>
                </a:gs>
                <a:gs pos="85000">
                  <a:srgbClr val="000099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>
            <a:spLocks/>
          </p:cNvSpPr>
          <p:nvPr userDrawn="1"/>
        </p:nvSpPr>
        <p:spPr>
          <a:xfrm rot="10800000" flipV="1">
            <a:off x="4282114" y="5382705"/>
            <a:ext cx="2141543" cy="33525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118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006600"/>
                </a:gs>
                <a:gs pos="0">
                  <a:schemeClr val="bg1"/>
                </a:gs>
                <a:gs pos="85000">
                  <a:srgbClr val="006600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>
            <a:spLocks/>
          </p:cNvSpPr>
          <p:nvPr userDrawn="1"/>
        </p:nvSpPr>
        <p:spPr>
          <a:xfrm rot="10800000" flipV="1">
            <a:off x="6423660" y="5382703"/>
            <a:ext cx="2720340" cy="335257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589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chemeClr val="accent4">
                    <a:lumMod val="75000"/>
                  </a:schemeClr>
                </a:gs>
                <a:gs pos="0">
                  <a:schemeClr val="bg1"/>
                </a:gs>
                <a:gs pos="85000">
                  <a:schemeClr val="accent4">
                    <a:lumMod val="75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8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71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/>
          <p:cNvSpPr>
            <a:spLocks/>
          </p:cNvSpPr>
          <p:nvPr userDrawn="1"/>
        </p:nvSpPr>
        <p:spPr>
          <a:xfrm rot="10800000" flipV="1">
            <a:off x="1895317" y="5382704"/>
            <a:ext cx="2386800" cy="33525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ieren 8"/>
          <p:cNvGrpSpPr/>
          <p:nvPr userDrawn="1"/>
        </p:nvGrpSpPr>
        <p:grpSpPr>
          <a:xfrm>
            <a:off x="1060394" y="5920186"/>
            <a:ext cx="640186" cy="236397"/>
            <a:chOff x="274214" y="4717736"/>
            <a:chExt cx="1375987" cy="508102"/>
          </a:xfrm>
        </p:grpSpPr>
        <p:grpSp>
          <p:nvGrpSpPr>
            <p:cNvPr id="10" name="Gruppieren 9"/>
            <p:cNvGrpSpPr/>
            <p:nvPr/>
          </p:nvGrpSpPr>
          <p:grpSpPr>
            <a:xfrm>
              <a:off x="274214" y="4717736"/>
              <a:ext cx="1375987" cy="508102"/>
              <a:chOff x="223997" y="4720794"/>
              <a:chExt cx="1375987" cy="508102"/>
            </a:xfrm>
          </p:grpSpPr>
          <p:sp>
            <p:nvSpPr>
              <p:cNvPr id="20" name="Ellipse 19"/>
              <p:cNvSpPr/>
              <p:nvPr/>
            </p:nvSpPr>
            <p:spPr>
              <a:xfrm>
                <a:off x="223997" y="4958247"/>
                <a:ext cx="84383" cy="8438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Ellipse 20"/>
              <p:cNvSpPr/>
              <p:nvPr/>
            </p:nvSpPr>
            <p:spPr>
              <a:xfrm>
                <a:off x="586458" y="472079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" name="Ellipse 21"/>
              <p:cNvSpPr/>
              <p:nvPr/>
            </p:nvSpPr>
            <p:spPr>
              <a:xfrm>
                <a:off x="757397" y="5000438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" name="Ellipse 22"/>
              <p:cNvSpPr/>
              <p:nvPr/>
            </p:nvSpPr>
            <p:spPr>
              <a:xfrm>
                <a:off x="1142631" y="5144513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" name="Ellipse 23"/>
              <p:cNvSpPr/>
              <p:nvPr/>
            </p:nvSpPr>
            <p:spPr>
              <a:xfrm>
                <a:off x="1515601" y="487386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1" name="Gruppieren 10"/>
            <p:cNvGrpSpPr/>
            <p:nvPr/>
          </p:nvGrpSpPr>
          <p:grpSpPr>
            <a:xfrm>
              <a:off x="346239" y="4789761"/>
              <a:ext cx="1231937" cy="393886"/>
              <a:chOff x="346239" y="4789761"/>
              <a:chExt cx="1231937" cy="393886"/>
            </a:xfrm>
          </p:grpSpPr>
          <p:cxnSp>
            <p:nvCxnSpPr>
              <p:cNvPr id="12" name="Gerader Verbinder 11"/>
              <p:cNvCxnSpPr>
                <a:stCxn id="20" idx="7"/>
                <a:endCxn id="21" idx="3"/>
              </p:cNvCxnSpPr>
              <p:nvPr/>
            </p:nvCxnSpPr>
            <p:spPr>
              <a:xfrm flipV="1">
                <a:off x="346239" y="4789761"/>
                <a:ext cx="302794" cy="177786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/>
              <p:cNvCxnSpPr>
                <a:stCxn id="21" idx="5"/>
                <a:endCxn id="22" idx="1"/>
              </p:cNvCxnSpPr>
              <p:nvPr/>
            </p:nvCxnSpPr>
            <p:spPr>
              <a:xfrm>
                <a:off x="708700" y="4789761"/>
                <a:ext cx="111272" cy="219977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/>
              <p:cNvCxnSpPr>
                <a:stCxn id="22" idx="5"/>
                <a:endCxn id="23" idx="2"/>
              </p:cNvCxnSpPr>
              <p:nvPr/>
            </p:nvCxnSpPr>
            <p:spPr>
              <a:xfrm>
                <a:off x="879639" y="5069405"/>
                <a:ext cx="313209" cy="11424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/>
              <p:cNvCxnSpPr>
                <a:stCxn id="23" idx="7"/>
                <a:endCxn id="24" idx="3"/>
              </p:cNvCxnSpPr>
              <p:nvPr/>
            </p:nvCxnSpPr>
            <p:spPr>
              <a:xfrm flipV="1">
                <a:off x="1264873" y="4942831"/>
                <a:ext cx="313303" cy="21098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uppieren 24"/>
          <p:cNvGrpSpPr/>
          <p:nvPr userDrawn="1"/>
        </p:nvGrpSpPr>
        <p:grpSpPr>
          <a:xfrm>
            <a:off x="1060394" y="6438124"/>
            <a:ext cx="651445" cy="240555"/>
            <a:chOff x="2157743" y="4714667"/>
            <a:chExt cx="1375987" cy="508102"/>
          </a:xfrm>
        </p:grpSpPr>
        <p:grpSp>
          <p:nvGrpSpPr>
            <p:cNvPr id="26" name="Gruppieren 25"/>
            <p:cNvGrpSpPr/>
            <p:nvPr/>
          </p:nvGrpSpPr>
          <p:grpSpPr>
            <a:xfrm>
              <a:off x="2157743" y="4714667"/>
              <a:ext cx="1375987" cy="508102"/>
              <a:chOff x="223997" y="4720794"/>
              <a:chExt cx="1375987" cy="508102"/>
            </a:xfrm>
          </p:grpSpPr>
          <p:sp>
            <p:nvSpPr>
              <p:cNvPr id="33" name="Ellipse 32"/>
              <p:cNvSpPr/>
              <p:nvPr/>
            </p:nvSpPr>
            <p:spPr>
              <a:xfrm>
                <a:off x="223997" y="4958247"/>
                <a:ext cx="84383" cy="8438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4" name="Ellipse 33"/>
              <p:cNvSpPr/>
              <p:nvPr/>
            </p:nvSpPr>
            <p:spPr>
              <a:xfrm>
                <a:off x="586458" y="472079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" name="Ellipse 34"/>
              <p:cNvSpPr/>
              <p:nvPr/>
            </p:nvSpPr>
            <p:spPr>
              <a:xfrm>
                <a:off x="757397" y="5000438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" name="Ellipse 35"/>
              <p:cNvSpPr/>
              <p:nvPr/>
            </p:nvSpPr>
            <p:spPr>
              <a:xfrm>
                <a:off x="1142631" y="5144513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7" name="Ellipse 36"/>
              <p:cNvSpPr/>
              <p:nvPr/>
            </p:nvSpPr>
            <p:spPr>
              <a:xfrm>
                <a:off x="1515601" y="487386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7" name="Gruppieren 26"/>
            <p:cNvGrpSpPr/>
            <p:nvPr/>
          </p:nvGrpSpPr>
          <p:grpSpPr>
            <a:xfrm>
              <a:off x="2229768" y="4756859"/>
              <a:ext cx="1231937" cy="423719"/>
              <a:chOff x="2229768" y="4756859"/>
              <a:chExt cx="1231937" cy="423719"/>
            </a:xfrm>
          </p:grpSpPr>
          <p:cxnSp>
            <p:nvCxnSpPr>
              <p:cNvPr id="28" name="Gerader Verbinder 27"/>
              <p:cNvCxnSpPr>
                <a:stCxn id="35" idx="2"/>
                <a:endCxn id="33" idx="6"/>
              </p:cNvCxnSpPr>
              <p:nvPr/>
            </p:nvCxnSpPr>
            <p:spPr>
              <a:xfrm flipH="1" flipV="1">
                <a:off x="2242126" y="4994312"/>
                <a:ext cx="449017" cy="42191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>
                <a:stCxn id="36" idx="2"/>
                <a:endCxn id="35" idx="5"/>
              </p:cNvCxnSpPr>
              <p:nvPr/>
            </p:nvCxnSpPr>
            <p:spPr>
              <a:xfrm flipH="1" flipV="1">
                <a:off x="2763168" y="5066336"/>
                <a:ext cx="313209" cy="11424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>
                <a:stCxn id="37" idx="3"/>
                <a:endCxn id="36" idx="7"/>
              </p:cNvCxnSpPr>
              <p:nvPr/>
            </p:nvCxnSpPr>
            <p:spPr>
              <a:xfrm flipH="1">
                <a:off x="3148402" y="4939762"/>
                <a:ext cx="313303" cy="21098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>
                <a:stCxn id="34" idx="6"/>
                <a:endCxn id="37" idx="1"/>
              </p:cNvCxnSpPr>
              <p:nvPr/>
            </p:nvCxnSpPr>
            <p:spPr>
              <a:xfrm>
                <a:off x="2604587" y="4756859"/>
                <a:ext cx="857118" cy="123236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>
                <a:stCxn id="33" idx="7"/>
                <a:endCxn id="34" idx="2"/>
              </p:cNvCxnSpPr>
              <p:nvPr/>
            </p:nvCxnSpPr>
            <p:spPr>
              <a:xfrm flipV="1">
                <a:off x="2229768" y="4756859"/>
                <a:ext cx="290436" cy="207619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Rechteck 40"/>
          <p:cNvSpPr>
            <a:spLocks/>
          </p:cNvSpPr>
          <p:nvPr userDrawn="1"/>
        </p:nvSpPr>
        <p:spPr>
          <a:xfrm rot="10800000" flipV="1">
            <a:off x="0" y="5382704"/>
            <a:ext cx="1895315" cy="33525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Online-TSP</a:t>
            </a:r>
            <a:endParaRPr lang="de-DE" dirty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57589" y="5840246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N-OLTSP</a:t>
            </a:r>
            <a:endParaRPr lang="en-GB" b="1" dirty="0"/>
          </a:p>
        </p:txBody>
      </p:sp>
      <p:sp>
        <p:nvSpPr>
          <p:cNvPr id="42" name="Textfeld 41"/>
          <p:cNvSpPr txBox="1"/>
          <p:nvPr userDrawn="1"/>
        </p:nvSpPr>
        <p:spPr>
          <a:xfrm>
            <a:off x="59370" y="6331778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H-OLTSP</a:t>
            </a:r>
            <a:endParaRPr lang="en-GB" b="1" dirty="0"/>
          </a:p>
        </p:txBody>
      </p:sp>
      <p:sp>
        <p:nvSpPr>
          <p:cNvPr id="43" name="Rechteck 42"/>
          <p:cNvSpPr>
            <a:spLocks/>
          </p:cNvSpPr>
          <p:nvPr userDrawn="1"/>
        </p:nvSpPr>
        <p:spPr>
          <a:xfrm rot="10800000" flipV="1">
            <a:off x="4282117" y="5382705"/>
            <a:ext cx="2141543" cy="3352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44" name="Rechteck 43"/>
          <p:cNvSpPr>
            <a:spLocks/>
          </p:cNvSpPr>
          <p:nvPr userDrawn="1"/>
        </p:nvSpPr>
        <p:spPr>
          <a:xfrm rot="10800000" flipV="1">
            <a:off x="6423660" y="5382703"/>
            <a:ext cx="2720340" cy="33525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 userDrawn="1"/>
            </p:nvSpPr>
            <p:spPr>
              <a:xfrm>
                <a:off x="1929074" y="5837544"/>
                <a:ext cx="22944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0" dirty="0" smtClean="0"/>
                  <a:t>GTR (Greedy):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=2,5</m:t>
                    </m:r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1929074" y="5837544"/>
                <a:ext cx="2294474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122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/>
              <p:cNvSpPr txBox="1"/>
              <p:nvPr userDrawn="1"/>
            </p:nvSpPr>
            <p:spPr>
              <a:xfrm>
                <a:off x="1924375" y="6345902"/>
                <a:ext cx="21405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0" dirty="0" smtClean="0"/>
                  <a:t>PAH:                 </a:t>
                </a:r>
                <a:r>
                  <a:rPr lang="en-GB" b="0" baseline="0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46" name="Textfeld 45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1924375" y="6345902"/>
                <a:ext cx="2140586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564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/>
              <p:cNvSpPr txBox="1"/>
              <p:nvPr userDrawn="1"/>
            </p:nvSpPr>
            <p:spPr>
              <a:xfrm>
                <a:off x="4992969" y="5837544"/>
                <a:ext cx="7998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4992969" y="5837544"/>
                <a:ext cx="799834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 userDrawn="1"/>
            </p:nvSpPr>
            <p:spPr>
              <a:xfrm>
                <a:off x="4992969" y="6333138"/>
                <a:ext cx="7998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4992969" y="6333138"/>
                <a:ext cx="799834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 userDrawn="1"/>
            </p:nvSpPr>
            <p:spPr>
              <a:xfrm>
                <a:off x="6582465" y="6331778"/>
                <a:ext cx="25615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0" dirty="0" smtClean="0"/>
                  <a:t>CHR (</a:t>
                </a:r>
                <a:r>
                  <a:rPr lang="en-GB" b="0" dirty="0" err="1" smtClean="0"/>
                  <a:t>Christofides</a:t>
                </a:r>
                <a:r>
                  <a:rPr lang="en-GB" b="0" dirty="0" smtClean="0"/>
                  <a:t>):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6582465" y="6331778"/>
                <a:ext cx="2561535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2143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/>
              <p:cNvSpPr txBox="1"/>
              <p:nvPr userDrawn="1"/>
            </p:nvSpPr>
            <p:spPr>
              <a:xfrm>
                <a:off x="6582465" y="5845996"/>
                <a:ext cx="2583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0" dirty="0" smtClean="0"/>
                  <a:t>MST:                        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6582465" y="5845996"/>
                <a:ext cx="2583271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2123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1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8" r:id="rId2"/>
    <p:sldLayoutId id="2147483664" r:id="rId3"/>
    <p:sldLayoutId id="2147483669" r:id="rId4"/>
    <p:sldLayoutId id="214748367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5703216"/>
            <a:ext cx="9144000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226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70.png"/><Relationship Id="rId3" Type="http://schemas.openxmlformats.org/officeDocument/2006/relationships/image" Target="../media/image140.png"/><Relationship Id="rId7" Type="http://schemas.openxmlformats.org/officeDocument/2006/relationships/image" Target="../media/image170.png"/><Relationship Id="rId12" Type="http://schemas.openxmlformats.org/officeDocument/2006/relationships/image" Target="../media/image260.png"/><Relationship Id="rId17" Type="http://schemas.openxmlformats.org/officeDocument/2006/relationships/image" Target="../media/image312.png"/><Relationship Id="rId2" Type="http://schemas.openxmlformats.org/officeDocument/2006/relationships/image" Target="../media/image131.png"/><Relationship Id="rId16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50.png"/><Relationship Id="rId5" Type="http://schemas.openxmlformats.org/officeDocument/2006/relationships/image" Target="../media/image710.png"/><Relationship Id="rId15" Type="http://schemas.openxmlformats.org/officeDocument/2006/relationships/image" Target="../media/image240.png"/><Relationship Id="rId10" Type="http://schemas.openxmlformats.org/officeDocument/2006/relationships/image" Target="../media/image211.png"/><Relationship Id="rId4" Type="http://schemas.openxmlformats.org/officeDocument/2006/relationships/image" Target="../media/image150.png"/><Relationship Id="rId9" Type="http://schemas.openxmlformats.org/officeDocument/2006/relationships/image" Target="../media/image280.png"/><Relationship Id="rId14" Type="http://schemas.openxmlformats.org/officeDocument/2006/relationships/image" Target="../media/image29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0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0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2.png"/><Relationship Id="rId18" Type="http://schemas.openxmlformats.org/officeDocument/2006/relationships/image" Target="../media/image312.png"/><Relationship Id="rId3" Type="http://schemas.openxmlformats.org/officeDocument/2006/relationships/image" Target="../media/image330.png"/><Relationship Id="rId7" Type="http://schemas.openxmlformats.org/officeDocument/2006/relationships/image" Target="../media/image37.png"/><Relationship Id="rId12" Type="http://schemas.openxmlformats.org/officeDocument/2006/relationships/image" Target="../media/image43.png"/><Relationship Id="rId17" Type="http://schemas.openxmlformats.org/officeDocument/2006/relationships/image" Target="../media/image50.png"/><Relationship Id="rId2" Type="http://schemas.openxmlformats.org/officeDocument/2006/relationships/image" Target="../media/image320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image" Target="../media/image46.png"/><Relationship Id="rId5" Type="http://schemas.openxmlformats.org/officeDocument/2006/relationships/image" Target="../media/image35.png"/><Relationship Id="rId15" Type="http://schemas.openxmlformats.org/officeDocument/2006/relationships/image" Target="../media/image48.png"/><Relationship Id="rId10" Type="http://schemas.openxmlformats.org/officeDocument/2006/relationships/image" Target="../media/image40.png"/><Relationship Id="rId19" Type="http://schemas.openxmlformats.org/officeDocument/2006/relationships/image" Target="../media/image51.png"/><Relationship Id="rId4" Type="http://schemas.openxmlformats.org/officeDocument/2006/relationships/image" Target="../media/image34.png"/><Relationship Id="rId9" Type="http://schemas.openxmlformats.org/officeDocument/2006/relationships/image" Target="../media/image45.png"/><Relationship Id="rId1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26" Type="http://schemas.openxmlformats.org/officeDocument/2006/relationships/image" Target="../media/image76.png"/><Relationship Id="rId3" Type="http://schemas.openxmlformats.org/officeDocument/2006/relationships/image" Target="../media/image53.png"/><Relationship Id="rId21" Type="http://schemas.openxmlformats.org/officeDocument/2006/relationships/image" Target="../media/image71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5" Type="http://schemas.openxmlformats.org/officeDocument/2006/relationships/image" Target="../media/image75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24" Type="http://schemas.openxmlformats.org/officeDocument/2006/relationships/image" Target="../media/image74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23" Type="http://schemas.openxmlformats.org/officeDocument/2006/relationships/image" Target="../media/image73.png"/><Relationship Id="rId28" Type="http://schemas.openxmlformats.org/officeDocument/2006/relationships/image" Target="../media/image78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Relationship Id="rId22" Type="http://schemas.openxmlformats.org/officeDocument/2006/relationships/image" Target="../media/image72.png"/><Relationship Id="rId27" Type="http://schemas.openxmlformats.org/officeDocument/2006/relationships/image" Target="../media/image7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png"/><Relationship Id="rId13" Type="http://schemas.openxmlformats.org/officeDocument/2006/relationships/image" Target="../media/image620.png"/><Relationship Id="rId18" Type="http://schemas.openxmlformats.org/officeDocument/2006/relationships/image" Target="../media/image312.png"/><Relationship Id="rId3" Type="http://schemas.openxmlformats.org/officeDocument/2006/relationships/image" Target="../media/image520.png"/><Relationship Id="rId7" Type="http://schemas.openxmlformats.org/officeDocument/2006/relationships/image" Target="../media/image560.png"/><Relationship Id="rId12" Type="http://schemas.openxmlformats.org/officeDocument/2006/relationships/image" Target="../media/image6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1" Type="http://schemas.openxmlformats.org/officeDocument/2006/relationships/image" Target="../media/image600.png"/><Relationship Id="rId5" Type="http://schemas.openxmlformats.org/officeDocument/2006/relationships/image" Target="../media/image540.png"/><Relationship Id="rId10" Type="http://schemas.openxmlformats.org/officeDocument/2006/relationships/image" Target="../media/image590.png"/><Relationship Id="rId4" Type="http://schemas.openxmlformats.org/officeDocument/2006/relationships/image" Target="../media/image530.png"/><Relationship Id="rId9" Type="http://schemas.openxmlformats.org/officeDocument/2006/relationships/image" Target="../media/image58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79.png"/><Relationship Id="rId18" Type="http://schemas.openxmlformats.org/officeDocument/2006/relationships/image" Target="../media/image681.png"/><Relationship Id="rId3" Type="http://schemas.openxmlformats.org/officeDocument/2006/relationships/image" Target="../media/image610.png"/><Relationship Id="rId7" Type="http://schemas.openxmlformats.org/officeDocument/2006/relationships/image" Target="../media/image730.png"/><Relationship Id="rId12" Type="http://schemas.openxmlformats.org/officeDocument/2006/relationships/image" Target="../media/image780.png"/><Relationship Id="rId17" Type="http://schemas.openxmlformats.org/officeDocument/2006/relationships/image" Target="../media/image671.png"/><Relationship Id="rId2" Type="http://schemas.openxmlformats.org/officeDocument/2006/relationships/image" Target="../media/image631.png"/><Relationship Id="rId16" Type="http://schemas.openxmlformats.org/officeDocument/2006/relationships/image" Target="../media/image810.png"/><Relationship Id="rId20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0.png"/><Relationship Id="rId11" Type="http://schemas.openxmlformats.org/officeDocument/2006/relationships/image" Target="../media/image770.png"/><Relationship Id="rId5" Type="http://schemas.openxmlformats.org/officeDocument/2006/relationships/image" Target="../media/image711.png"/><Relationship Id="rId15" Type="http://schemas.openxmlformats.org/officeDocument/2006/relationships/image" Target="../media/image81.png"/><Relationship Id="rId10" Type="http://schemas.openxmlformats.org/officeDocument/2006/relationships/image" Target="../media/image651.png"/><Relationship Id="rId19" Type="http://schemas.openxmlformats.org/officeDocument/2006/relationships/image" Target="../media/image82.png"/><Relationship Id="rId4" Type="http://schemas.openxmlformats.org/officeDocument/2006/relationships/image" Target="../media/image700.png"/><Relationship Id="rId9" Type="http://schemas.openxmlformats.org/officeDocument/2006/relationships/image" Target="../media/image641.png"/><Relationship Id="rId14" Type="http://schemas.openxmlformats.org/officeDocument/2006/relationships/image" Target="../media/image8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26" Type="http://schemas.openxmlformats.org/officeDocument/2006/relationships/image" Target="../media/image100.png"/><Relationship Id="rId3" Type="http://schemas.openxmlformats.org/officeDocument/2006/relationships/image" Target="../media/image631.png"/><Relationship Id="rId21" Type="http://schemas.openxmlformats.org/officeDocument/2006/relationships/image" Target="../media/image95.png"/><Relationship Id="rId12" Type="http://schemas.openxmlformats.org/officeDocument/2006/relationships/image" Target="../media/image85.png"/><Relationship Id="rId17" Type="http://schemas.openxmlformats.org/officeDocument/2006/relationships/image" Target="../media/image91.png"/><Relationship Id="rId25" Type="http://schemas.openxmlformats.org/officeDocument/2006/relationships/image" Target="../media/image99.png"/><Relationship Id="rId2" Type="http://schemas.openxmlformats.org/officeDocument/2006/relationships/image" Target="../media/image610.png"/><Relationship Id="rId16" Type="http://schemas.openxmlformats.org/officeDocument/2006/relationships/image" Target="../media/image90.png"/><Relationship Id="rId20" Type="http://schemas.openxmlformats.org/officeDocument/2006/relationships/image" Target="../media/image94.png"/><Relationship Id="rId29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0.png"/><Relationship Id="rId11" Type="http://schemas.openxmlformats.org/officeDocument/2006/relationships/image" Target="../media/image84.png"/><Relationship Id="rId24" Type="http://schemas.openxmlformats.org/officeDocument/2006/relationships/image" Target="../media/image98.png"/><Relationship Id="rId32" Type="http://schemas.openxmlformats.org/officeDocument/2006/relationships/image" Target="../media/image312.png"/><Relationship Id="rId5" Type="http://schemas.openxmlformats.org/officeDocument/2006/relationships/image" Target="../media/image83.png"/><Relationship Id="rId15" Type="http://schemas.openxmlformats.org/officeDocument/2006/relationships/image" Target="../media/image89.png"/><Relationship Id="rId23" Type="http://schemas.openxmlformats.org/officeDocument/2006/relationships/image" Target="../media/image97.png"/><Relationship Id="rId28" Type="http://schemas.openxmlformats.org/officeDocument/2006/relationships/image" Target="../media/image102.png"/><Relationship Id="rId10" Type="http://schemas.openxmlformats.org/officeDocument/2006/relationships/image" Target="../media/image820.png"/><Relationship Id="rId19" Type="http://schemas.openxmlformats.org/officeDocument/2006/relationships/image" Target="../media/image93.png"/><Relationship Id="rId31" Type="http://schemas.openxmlformats.org/officeDocument/2006/relationships/image" Target="../media/image104.png"/><Relationship Id="rId4" Type="http://schemas.openxmlformats.org/officeDocument/2006/relationships/image" Target="../media/image690.png"/><Relationship Id="rId9" Type="http://schemas.openxmlformats.org/officeDocument/2006/relationships/image" Target="../media/image760.png"/><Relationship Id="rId14" Type="http://schemas.openxmlformats.org/officeDocument/2006/relationships/image" Target="../media/image88.png"/><Relationship Id="rId22" Type="http://schemas.openxmlformats.org/officeDocument/2006/relationships/image" Target="../media/image96.png"/><Relationship Id="rId27" Type="http://schemas.openxmlformats.org/officeDocument/2006/relationships/image" Target="../media/image101.png"/><Relationship Id="rId30" Type="http://schemas.openxmlformats.org/officeDocument/2006/relationships/image" Target="../media/image10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png"/><Relationship Id="rId13" Type="http://schemas.openxmlformats.org/officeDocument/2006/relationships/image" Target="../media/image105.png"/><Relationship Id="rId18" Type="http://schemas.openxmlformats.org/officeDocument/2006/relationships/image" Target="../media/image312.png"/><Relationship Id="rId3" Type="http://schemas.openxmlformats.org/officeDocument/2006/relationships/image" Target="../media/image520.png"/><Relationship Id="rId7" Type="http://schemas.openxmlformats.org/officeDocument/2006/relationships/image" Target="../media/image560.png"/><Relationship Id="rId12" Type="http://schemas.openxmlformats.org/officeDocument/2006/relationships/image" Target="../media/image87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1" Type="http://schemas.openxmlformats.org/officeDocument/2006/relationships/image" Target="../media/image600.png"/><Relationship Id="rId5" Type="http://schemas.openxmlformats.org/officeDocument/2006/relationships/image" Target="../media/image540.png"/><Relationship Id="rId15" Type="http://schemas.openxmlformats.org/officeDocument/2006/relationships/image" Target="../media/image620.png"/><Relationship Id="rId10" Type="http://schemas.openxmlformats.org/officeDocument/2006/relationships/image" Target="../media/image590.png"/><Relationship Id="rId4" Type="http://schemas.openxmlformats.org/officeDocument/2006/relationships/image" Target="../media/image530.png"/><Relationship Id="rId9" Type="http://schemas.openxmlformats.org/officeDocument/2006/relationships/image" Target="../media/image580.png"/><Relationship Id="rId14" Type="http://schemas.openxmlformats.org/officeDocument/2006/relationships/image" Target="../media/image10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4.png"/><Relationship Id="rId18" Type="http://schemas.openxmlformats.org/officeDocument/2006/relationships/image" Target="../media/image129.png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17" Type="http://schemas.openxmlformats.org/officeDocument/2006/relationships/image" Target="../media/image128.png"/><Relationship Id="rId2" Type="http://schemas.openxmlformats.org/officeDocument/2006/relationships/image" Target="../media/image115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6.png"/><Relationship Id="rId15" Type="http://schemas.openxmlformats.org/officeDocument/2006/relationships/image" Target="../media/image126.png"/><Relationship Id="rId10" Type="http://schemas.openxmlformats.org/officeDocument/2006/relationships/image" Target="../media/image121.png"/><Relationship Id="rId19" Type="http://schemas.openxmlformats.org/officeDocument/2006/relationships/image" Target="../media/image130.png"/><Relationship Id="rId4" Type="http://schemas.openxmlformats.org/officeDocument/2006/relationships/image" Target="../media/image1150.png"/><Relationship Id="rId9" Type="http://schemas.openxmlformats.org/officeDocument/2006/relationships/image" Target="../media/image120.png"/><Relationship Id="rId14" Type="http://schemas.openxmlformats.org/officeDocument/2006/relationships/image" Target="../media/image1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awoiaf.westeros.org/index.php/File:WorldofIceandFire.png" TargetMode="External"/><Relationship Id="rId2" Type="http://schemas.openxmlformats.org/officeDocument/2006/relationships/hyperlink" Target="http://citeseerx.ist.psu.edu/viewdoc/summary?doi=10.1.1.8.5620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fonts4free.net/game-of-thrones-font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13" Type="http://schemas.openxmlformats.org/officeDocument/2006/relationships/image" Target="../media/image560.png"/><Relationship Id="rId18" Type="http://schemas.openxmlformats.org/officeDocument/2006/relationships/image" Target="../media/image670.png"/><Relationship Id="rId3" Type="http://schemas.openxmlformats.org/officeDocument/2006/relationships/image" Target="../media/image510.png"/><Relationship Id="rId7" Type="http://schemas.openxmlformats.org/officeDocument/2006/relationships/image" Target="../media/image610.png"/><Relationship Id="rId12" Type="http://schemas.openxmlformats.org/officeDocument/2006/relationships/image" Target="../media/image550.png"/><Relationship Id="rId17" Type="http://schemas.openxmlformats.org/officeDocument/2006/relationships/image" Target="../media/image13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50.png"/><Relationship Id="rId20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11" Type="http://schemas.openxmlformats.org/officeDocument/2006/relationships/image" Target="../media/image540.png"/><Relationship Id="rId5" Type="http://schemas.openxmlformats.org/officeDocument/2006/relationships/image" Target="../media/image580.png"/><Relationship Id="rId15" Type="http://schemas.openxmlformats.org/officeDocument/2006/relationships/image" Target="../media/image640.png"/><Relationship Id="rId10" Type="http://schemas.openxmlformats.org/officeDocument/2006/relationships/image" Target="../media/image530.png"/><Relationship Id="rId19" Type="http://schemas.openxmlformats.org/officeDocument/2006/relationships/image" Target="../media/image680.png"/><Relationship Id="rId4" Type="http://schemas.openxmlformats.org/officeDocument/2006/relationships/image" Target="../media/image570.png"/><Relationship Id="rId9" Type="http://schemas.openxmlformats.org/officeDocument/2006/relationships/image" Target="../media/image520.png"/><Relationship Id="rId14" Type="http://schemas.openxmlformats.org/officeDocument/2006/relationships/image" Target="../media/image59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1.png"/><Relationship Id="rId4" Type="http://schemas.openxmlformats.org/officeDocument/2006/relationships/image" Target="../media/image5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7" Type="http://schemas.openxmlformats.org/officeDocument/2006/relationships/image" Target="../media/image611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1.png"/><Relationship Id="rId5" Type="http://schemas.openxmlformats.org/officeDocument/2006/relationships/image" Target="../media/image410.png"/><Relationship Id="rId4" Type="http://schemas.openxmlformats.org/officeDocument/2006/relationships/image" Target="../media/image7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31.png"/><Relationship Id="rId18" Type="http://schemas.openxmlformats.org/officeDocument/2006/relationships/image" Target="../media/image33.png"/><Relationship Id="rId3" Type="http://schemas.openxmlformats.org/officeDocument/2006/relationships/image" Target="../media/image140.png"/><Relationship Id="rId7" Type="http://schemas.openxmlformats.org/officeDocument/2006/relationships/image" Target="../media/image26.png"/><Relationship Id="rId12" Type="http://schemas.openxmlformats.org/officeDocument/2006/relationships/image" Target="../media/image220.png"/><Relationship Id="rId17" Type="http://schemas.openxmlformats.org/officeDocument/2006/relationships/image" Target="../media/image32.png"/><Relationship Id="rId2" Type="http://schemas.openxmlformats.org/officeDocument/2006/relationships/image" Target="../media/image131.png"/><Relationship Id="rId16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11.png"/><Relationship Id="rId5" Type="http://schemas.openxmlformats.org/officeDocument/2006/relationships/image" Target="../media/image710.png"/><Relationship Id="rId15" Type="http://schemas.openxmlformats.org/officeDocument/2006/relationships/image" Target="../media/image250.png"/><Relationship Id="rId10" Type="http://schemas.openxmlformats.org/officeDocument/2006/relationships/image" Target="../media/image200.png"/><Relationship Id="rId4" Type="http://schemas.openxmlformats.org/officeDocument/2006/relationships/image" Target="../media/image150.png"/><Relationship Id="rId9" Type="http://schemas.openxmlformats.org/officeDocument/2006/relationships/image" Target="../media/image190.png"/><Relationship Id="rId14" Type="http://schemas.openxmlformats.org/officeDocument/2006/relationships/image" Target="../media/image2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13850" cy="5693790"/>
          </a:xfrm>
          <a:prstGeom prst="rect">
            <a:avLst/>
          </a:prstGeom>
        </p:spPr>
      </p:pic>
      <p:grpSp>
        <p:nvGrpSpPr>
          <p:cNvPr id="25" name="Gruppieren 24"/>
          <p:cNvGrpSpPr/>
          <p:nvPr/>
        </p:nvGrpSpPr>
        <p:grpSpPr>
          <a:xfrm>
            <a:off x="781050" y="2868612"/>
            <a:ext cx="821267" cy="770467"/>
            <a:chOff x="781050" y="2868612"/>
            <a:chExt cx="821267" cy="770467"/>
          </a:xfrm>
        </p:grpSpPr>
        <p:cxnSp>
          <p:nvCxnSpPr>
            <p:cNvPr id="19" name="Gerader Verbinder 18"/>
            <p:cNvCxnSpPr>
              <a:stCxn id="3" idx="2"/>
              <a:endCxn id="5" idx="6"/>
            </p:cNvCxnSpPr>
            <p:nvPr/>
          </p:nvCxnSpPr>
          <p:spPr>
            <a:xfrm flipH="1" flipV="1">
              <a:off x="823383" y="2868612"/>
              <a:ext cx="778934" cy="13493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>
              <a:stCxn id="7" idx="0"/>
              <a:endCxn id="5" idx="4"/>
            </p:cNvCxnSpPr>
            <p:nvPr/>
          </p:nvCxnSpPr>
          <p:spPr>
            <a:xfrm flipV="1">
              <a:off x="781050" y="2910945"/>
              <a:ext cx="0" cy="72813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feld 5">
            <a:hlinkClick r:id="" action="ppaction://hlinkshowjump?jump=nextslide"/>
          </p:cNvPr>
          <p:cNvSpPr txBox="1"/>
          <p:nvPr/>
        </p:nvSpPr>
        <p:spPr>
          <a:xfrm>
            <a:off x="0" y="-8467"/>
            <a:ext cx="9144000" cy="222675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5000"/>
                </a:schemeClr>
              </a:gs>
              <a:gs pos="66000">
                <a:schemeClr val="bg1"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6600" dirty="0" smtClean="0">
                <a:latin typeface="Game of Thrones" panose="02000500000000000000" pitchFamily="2" charset="0"/>
              </a:rPr>
              <a:t>Online</a:t>
            </a:r>
            <a:r>
              <a:rPr lang="de-DE" sz="6000" dirty="0" smtClean="0">
                <a:latin typeface="Game of Thrones" panose="02000500000000000000" pitchFamily="2" charset="0"/>
              </a:rPr>
              <a:t> </a:t>
            </a:r>
            <a:r>
              <a:rPr lang="de-DE" sz="9600" dirty="0" smtClean="0">
                <a:latin typeface="Copperplate Gothic Light" panose="020E0507020206020404" pitchFamily="34" charset="0"/>
              </a:rPr>
              <a:t>-</a:t>
            </a:r>
            <a:r>
              <a:rPr lang="de-DE" sz="4800" dirty="0" smtClean="0">
                <a:latin typeface="Copperplate Gothic Light" panose="020E0507020206020404" pitchFamily="34" charset="0"/>
              </a:rPr>
              <a:t> </a:t>
            </a:r>
            <a:r>
              <a:rPr lang="de-DE" sz="6600" dirty="0" smtClean="0">
                <a:latin typeface="Game of Thrones" panose="02000500000000000000" pitchFamily="2" charset="0"/>
              </a:rPr>
              <a:t>TSP</a:t>
            </a:r>
            <a:endParaRPr lang="de-DE" sz="8000" dirty="0">
              <a:latin typeface="Game of Thrones" panose="02000500000000000000" pitchFamily="2" charset="0"/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602317" y="2961217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Ellipse 4"/>
          <p:cNvSpPr/>
          <p:nvPr/>
        </p:nvSpPr>
        <p:spPr>
          <a:xfrm>
            <a:off x="738717" y="2826279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llipse 6"/>
          <p:cNvSpPr/>
          <p:nvPr/>
        </p:nvSpPr>
        <p:spPr>
          <a:xfrm>
            <a:off x="738717" y="3639079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llipse 7"/>
          <p:cNvSpPr/>
          <p:nvPr/>
        </p:nvSpPr>
        <p:spPr>
          <a:xfrm>
            <a:off x="1942042" y="3793067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llipse 8"/>
          <p:cNvSpPr/>
          <p:nvPr/>
        </p:nvSpPr>
        <p:spPr>
          <a:xfrm>
            <a:off x="2535767" y="3877733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lipse 9"/>
          <p:cNvSpPr/>
          <p:nvPr/>
        </p:nvSpPr>
        <p:spPr>
          <a:xfrm>
            <a:off x="2700867" y="3405717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llipse 10"/>
          <p:cNvSpPr/>
          <p:nvPr/>
        </p:nvSpPr>
        <p:spPr>
          <a:xfrm>
            <a:off x="3393652" y="3884083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llipse 11"/>
          <p:cNvSpPr/>
          <p:nvPr/>
        </p:nvSpPr>
        <p:spPr>
          <a:xfrm>
            <a:off x="2519892" y="2918884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lipse 12"/>
          <p:cNvSpPr/>
          <p:nvPr/>
        </p:nvSpPr>
        <p:spPr>
          <a:xfrm>
            <a:off x="4856692" y="3639079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Ellipse 13"/>
          <p:cNvSpPr/>
          <p:nvPr/>
        </p:nvSpPr>
        <p:spPr>
          <a:xfrm>
            <a:off x="5802842" y="2697692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Ellipse 14"/>
          <p:cNvSpPr/>
          <p:nvPr/>
        </p:nvSpPr>
        <p:spPr>
          <a:xfrm>
            <a:off x="6237817" y="4367754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Ellipse 16"/>
          <p:cNvSpPr/>
          <p:nvPr/>
        </p:nvSpPr>
        <p:spPr>
          <a:xfrm>
            <a:off x="4812242" y="4713829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Ellipse 17"/>
          <p:cNvSpPr/>
          <p:nvPr/>
        </p:nvSpPr>
        <p:spPr>
          <a:xfrm>
            <a:off x="7237942" y="3490383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Gerader Verbinder 25"/>
          <p:cNvCxnSpPr>
            <a:stCxn id="5" idx="6"/>
            <a:endCxn id="3" idx="2"/>
          </p:cNvCxnSpPr>
          <p:nvPr/>
        </p:nvCxnSpPr>
        <p:spPr>
          <a:xfrm>
            <a:off x="823383" y="2868612"/>
            <a:ext cx="778934" cy="134938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5" idx="4"/>
          </p:cNvCxnSpPr>
          <p:nvPr/>
        </p:nvCxnSpPr>
        <p:spPr>
          <a:xfrm>
            <a:off x="781050" y="2910945"/>
            <a:ext cx="0" cy="389468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1246717" y="3321051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2" name="Gruppieren 41"/>
          <p:cNvGrpSpPr/>
          <p:nvPr/>
        </p:nvGrpSpPr>
        <p:grpSpPr>
          <a:xfrm>
            <a:off x="781050" y="3300413"/>
            <a:ext cx="1160992" cy="534987"/>
            <a:chOff x="781050" y="3300413"/>
            <a:chExt cx="1160992" cy="534987"/>
          </a:xfrm>
        </p:grpSpPr>
        <p:cxnSp>
          <p:nvCxnSpPr>
            <p:cNvPr id="33" name="Gerader Verbinder 32"/>
            <p:cNvCxnSpPr>
              <a:stCxn id="32" idx="2"/>
            </p:cNvCxnSpPr>
            <p:nvPr/>
          </p:nvCxnSpPr>
          <p:spPr>
            <a:xfrm flipH="1" flipV="1">
              <a:off x="781050" y="3300413"/>
              <a:ext cx="465667" cy="6297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>
              <a:stCxn id="7" idx="7"/>
              <a:endCxn id="32" idx="3"/>
            </p:cNvCxnSpPr>
            <p:nvPr/>
          </p:nvCxnSpPr>
          <p:spPr>
            <a:xfrm flipV="1">
              <a:off x="810984" y="3393318"/>
              <a:ext cx="448132" cy="25816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>
              <a:stCxn id="7" idx="6"/>
              <a:endCxn id="8" idx="2"/>
            </p:cNvCxnSpPr>
            <p:nvPr/>
          </p:nvCxnSpPr>
          <p:spPr>
            <a:xfrm>
              <a:off x="823383" y="3681412"/>
              <a:ext cx="1118659" cy="15398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Gerader Verbinder 42"/>
          <p:cNvCxnSpPr/>
          <p:nvPr/>
        </p:nvCxnSpPr>
        <p:spPr>
          <a:xfrm>
            <a:off x="781050" y="3300413"/>
            <a:ext cx="474134" cy="62971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stCxn id="32" idx="3"/>
            <a:endCxn id="7" idx="7"/>
          </p:cNvCxnSpPr>
          <p:nvPr/>
        </p:nvCxnSpPr>
        <p:spPr>
          <a:xfrm flipH="1">
            <a:off x="810984" y="3393318"/>
            <a:ext cx="448132" cy="258160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uppieren 48"/>
          <p:cNvGrpSpPr/>
          <p:nvPr/>
        </p:nvGrpSpPr>
        <p:grpSpPr>
          <a:xfrm>
            <a:off x="2026708" y="3003549"/>
            <a:ext cx="716491" cy="916510"/>
            <a:chOff x="596558" y="2717042"/>
            <a:chExt cx="682521" cy="1164064"/>
          </a:xfrm>
        </p:grpSpPr>
        <p:cxnSp>
          <p:nvCxnSpPr>
            <p:cNvPr id="50" name="Gerader Verbinder 49"/>
            <p:cNvCxnSpPr>
              <a:stCxn id="9" idx="2"/>
              <a:endCxn id="8" idx="6"/>
            </p:cNvCxnSpPr>
            <p:nvPr/>
          </p:nvCxnSpPr>
          <p:spPr>
            <a:xfrm flipH="1" flipV="1">
              <a:off x="596558" y="3773571"/>
              <a:ext cx="484924" cy="107535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/>
            <p:cNvCxnSpPr>
              <a:endCxn id="12" idx="4"/>
            </p:cNvCxnSpPr>
            <p:nvPr/>
          </p:nvCxnSpPr>
          <p:spPr>
            <a:xfrm flipH="1" flipV="1">
              <a:off x="1106685" y="2717042"/>
              <a:ext cx="172394" cy="53230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>
              <a:stCxn id="9" idx="0"/>
              <a:endCxn id="10" idx="4"/>
            </p:cNvCxnSpPr>
            <p:nvPr/>
          </p:nvCxnSpPr>
          <p:spPr>
            <a:xfrm flipV="1">
              <a:off x="1121807" y="3335364"/>
              <a:ext cx="157272" cy="49197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Gerader Verbinder 60"/>
          <p:cNvCxnSpPr>
            <a:stCxn id="8" idx="2"/>
            <a:endCxn id="7" idx="6"/>
          </p:cNvCxnSpPr>
          <p:nvPr/>
        </p:nvCxnSpPr>
        <p:spPr>
          <a:xfrm flipH="1" flipV="1">
            <a:off x="823383" y="3681412"/>
            <a:ext cx="1118659" cy="153988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>
            <a:stCxn id="9" idx="2"/>
            <a:endCxn id="8" idx="6"/>
          </p:cNvCxnSpPr>
          <p:nvPr/>
        </p:nvCxnSpPr>
        <p:spPr>
          <a:xfrm flipH="1" flipV="1">
            <a:off x="2026708" y="3835400"/>
            <a:ext cx="509059" cy="84666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uppieren 79"/>
          <p:cNvGrpSpPr/>
          <p:nvPr/>
        </p:nvGrpSpPr>
        <p:grpSpPr>
          <a:xfrm>
            <a:off x="2562225" y="3003550"/>
            <a:ext cx="2294467" cy="892932"/>
            <a:chOff x="2562225" y="3003550"/>
            <a:chExt cx="2294467" cy="892932"/>
          </a:xfrm>
        </p:grpSpPr>
        <p:cxnSp>
          <p:nvCxnSpPr>
            <p:cNvPr id="67" name="Gerader Verbinder 66"/>
            <p:cNvCxnSpPr>
              <a:stCxn id="9" idx="0"/>
              <a:endCxn id="12" idx="4"/>
            </p:cNvCxnSpPr>
            <p:nvPr/>
          </p:nvCxnSpPr>
          <p:spPr>
            <a:xfrm flipH="1" flipV="1">
              <a:off x="2562225" y="3003550"/>
              <a:ext cx="15875" cy="87418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stCxn id="10" idx="0"/>
              <a:endCxn id="12" idx="4"/>
            </p:cNvCxnSpPr>
            <p:nvPr/>
          </p:nvCxnSpPr>
          <p:spPr>
            <a:xfrm flipH="1" flipV="1">
              <a:off x="2562225" y="3003550"/>
              <a:ext cx="180975" cy="40216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/>
            <p:cNvCxnSpPr>
              <a:stCxn id="11" idx="1"/>
              <a:endCxn id="10" idx="5"/>
            </p:cNvCxnSpPr>
            <p:nvPr/>
          </p:nvCxnSpPr>
          <p:spPr>
            <a:xfrm flipH="1" flipV="1">
              <a:off x="2773134" y="3477984"/>
              <a:ext cx="632917" cy="41849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/>
            <p:cNvCxnSpPr>
              <a:stCxn id="13" idx="2"/>
              <a:endCxn id="11" idx="7"/>
            </p:cNvCxnSpPr>
            <p:nvPr/>
          </p:nvCxnSpPr>
          <p:spPr>
            <a:xfrm flipH="1">
              <a:off x="3465919" y="3681412"/>
              <a:ext cx="1390773" cy="21507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Gerader Verbinder 80"/>
          <p:cNvCxnSpPr>
            <a:stCxn id="12" idx="4"/>
            <a:endCxn id="9" idx="0"/>
          </p:cNvCxnSpPr>
          <p:nvPr/>
        </p:nvCxnSpPr>
        <p:spPr>
          <a:xfrm>
            <a:off x="2562225" y="3003550"/>
            <a:ext cx="15875" cy="874183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/>
          <p:cNvCxnSpPr>
            <a:stCxn id="12" idx="4"/>
            <a:endCxn id="10" idx="0"/>
          </p:cNvCxnSpPr>
          <p:nvPr/>
        </p:nvCxnSpPr>
        <p:spPr>
          <a:xfrm>
            <a:off x="2562225" y="3003550"/>
            <a:ext cx="180975" cy="402167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>
            <a:stCxn id="10" idx="5"/>
            <a:endCxn id="11" idx="1"/>
          </p:cNvCxnSpPr>
          <p:nvPr/>
        </p:nvCxnSpPr>
        <p:spPr>
          <a:xfrm>
            <a:off x="2773134" y="3477984"/>
            <a:ext cx="632917" cy="418498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uppieren 100"/>
          <p:cNvGrpSpPr/>
          <p:nvPr/>
        </p:nvGrpSpPr>
        <p:grpSpPr>
          <a:xfrm>
            <a:off x="3465919" y="2769959"/>
            <a:ext cx="2349322" cy="1956269"/>
            <a:chOff x="3465919" y="2769959"/>
            <a:chExt cx="2349322" cy="1956269"/>
          </a:xfrm>
        </p:grpSpPr>
        <p:cxnSp>
          <p:nvCxnSpPr>
            <p:cNvPr id="90" name="Gerader Verbinder 89"/>
            <p:cNvCxnSpPr>
              <a:stCxn id="17" idx="1"/>
              <a:endCxn id="11" idx="5"/>
            </p:cNvCxnSpPr>
            <p:nvPr/>
          </p:nvCxnSpPr>
          <p:spPr>
            <a:xfrm flipH="1" flipV="1">
              <a:off x="3465919" y="3956350"/>
              <a:ext cx="1358722" cy="76987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/>
            <p:cNvCxnSpPr>
              <a:stCxn id="13" idx="4"/>
            </p:cNvCxnSpPr>
            <p:nvPr/>
          </p:nvCxnSpPr>
          <p:spPr>
            <a:xfrm flipH="1">
              <a:off x="4851869" y="3723745"/>
              <a:ext cx="47156" cy="990085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/>
            <p:cNvCxnSpPr>
              <a:stCxn id="14" idx="3"/>
              <a:endCxn id="13" idx="7"/>
            </p:cNvCxnSpPr>
            <p:nvPr/>
          </p:nvCxnSpPr>
          <p:spPr>
            <a:xfrm flipH="1">
              <a:off x="4928959" y="2769959"/>
              <a:ext cx="886282" cy="881519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Gerader Verbinder 101"/>
          <p:cNvCxnSpPr>
            <a:stCxn id="11" idx="5"/>
            <a:endCxn id="17" idx="1"/>
          </p:cNvCxnSpPr>
          <p:nvPr/>
        </p:nvCxnSpPr>
        <p:spPr>
          <a:xfrm>
            <a:off x="3465919" y="3956350"/>
            <a:ext cx="1358722" cy="769878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/>
          <p:cNvCxnSpPr>
            <a:stCxn id="13" idx="4"/>
            <a:endCxn id="17" idx="0"/>
          </p:cNvCxnSpPr>
          <p:nvPr/>
        </p:nvCxnSpPr>
        <p:spPr>
          <a:xfrm flipH="1">
            <a:off x="4854575" y="3723745"/>
            <a:ext cx="44450" cy="990084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uppieren 118"/>
          <p:cNvGrpSpPr/>
          <p:nvPr/>
        </p:nvGrpSpPr>
        <p:grpSpPr>
          <a:xfrm>
            <a:off x="5887508" y="2740025"/>
            <a:ext cx="1362833" cy="1640128"/>
            <a:chOff x="5887508" y="2740025"/>
            <a:chExt cx="1362833" cy="1640128"/>
          </a:xfrm>
        </p:grpSpPr>
        <p:cxnSp>
          <p:nvCxnSpPr>
            <p:cNvPr id="109" name="Gerader Verbinder 108"/>
            <p:cNvCxnSpPr>
              <a:stCxn id="14" idx="6"/>
              <a:endCxn id="18" idx="1"/>
            </p:cNvCxnSpPr>
            <p:nvPr/>
          </p:nvCxnSpPr>
          <p:spPr>
            <a:xfrm>
              <a:off x="5887508" y="2740025"/>
              <a:ext cx="1362833" cy="76275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r Verbinder 113"/>
            <p:cNvCxnSpPr>
              <a:stCxn id="18" idx="3"/>
              <a:endCxn id="15" idx="7"/>
            </p:cNvCxnSpPr>
            <p:nvPr/>
          </p:nvCxnSpPr>
          <p:spPr>
            <a:xfrm flipH="1">
              <a:off x="6310084" y="3562650"/>
              <a:ext cx="940257" cy="81750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0" name="Gerader Verbinder 119"/>
          <p:cNvCxnSpPr>
            <a:stCxn id="13" idx="7"/>
            <a:endCxn id="14" idx="3"/>
          </p:cNvCxnSpPr>
          <p:nvPr/>
        </p:nvCxnSpPr>
        <p:spPr>
          <a:xfrm flipV="1">
            <a:off x="4928959" y="2769959"/>
            <a:ext cx="886282" cy="881519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/>
          <p:cNvCxnSpPr>
            <a:stCxn id="18" idx="1"/>
            <a:endCxn id="14" idx="6"/>
          </p:cNvCxnSpPr>
          <p:nvPr/>
        </p:nvCxnSpPr>
        <p:spPr>
          <a:xfrm flipH="1" flipV="1">
            <a:off x="5887508" y="2740025"/>
            <a:ext cx="1362833" cy="762757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r Verbinder 125"/>
          <p:cNvCxnSpPr>
            <a:stCxn id="15" idx="7"/>
            <a:endCxn id="18" idx="3"/>
          </p:cNvCxnSpPr>
          <p:nvPr/>
        </p:nvCxnSpPr>
        <p:spPr>
          <a:xfrm flipV="1">
            <a:off x="6310084" y="3562650"/>
            <a:ext cx="940257" cy="817503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82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4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2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3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3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4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4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8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500"/>
                            </p:stCondLst>
                            <p:childTnLst>
                              <p:par>
                                <p:cTn id="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10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3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45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6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3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500"/>
                            </p:stCondLst>
                            <p:childTnLst>
                              <p:par>
                                <p:cTn id="10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10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6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7000"/>
                            </p:stCondLst>
                            <p:childTnLst>
                              <p:par>
                                <p:cTn id="1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4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15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420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2500"/>
                            </p:stCondLst>
                            <p:childTnLst>
                              <p:par>
                                <p:cTn id="1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4750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6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4000"/>
                            </p:stCondLst>
                            <p:childTnLst>
                              <p:par>
                                <p:cTn id="1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5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ieren 24"/>
          <p:cNvGrpSpPr/>
          <p:nvPr/>
        </p:nvGrpSpPr>
        <p:grpSpPr>
          <a:xfrm>
            <a:off x="5191093" y="1037271"/>
            <a:ext cx="3612917" cy="2256213"/>
            <a:chOff x="5191093" y="1037271"/>
            <a:chExt cx="3612917" cy="2256213"/>
          </a:xfrm>
        </p:grpSpPr>
        <p:sp>
          <p:nvSpPr>
            <p:cNvPr id="23" name="Freihandform 22"/>
            <p:cNvSpPr/>
            <p:nvPr/>
          </p:nvSpPr>
          <p:spPr>
            <a:xfrm>
              <a:off x="5191093" y="1037271"/>
              <a:ext cx="3612917" cy="2156675"/>
            </a:xfrm>
            <a:custGeom>
              <a:avLst/>
              <a:gdLst>
                <a:gd name="connsiteX0" fmla="*/ 219676 w 3578826"/>
                <a:gd name="connsiteY0" fmla="*/ 2022439 h 2227573"/>
                <a:gd name="connsiteX1" fmla="*/ 613376 w 3578826"/>
                <a:gd name="connsiteY1" fmla="*/ 2225639 h 2227573"/>
                <a:gd name="connsiteX2" fmla="*/ 1388076 w 3578826"/>
                <a:gd name="connsiteY2" fmla="*/ 1914489 h 2227573"/>
                <a:gd name="connsiteX3" fmla="*/ 105376 w 3578826"/>
                <a:gd name="connsiteY3" fmla="*/ 1203289 h 2227573"/>
                <a:gd name="connsiteX4" fmla="*/ 289526 w 3578826"/>
                <a:gd name="connsiteY4" fmla="*/ 492089 h 2227573"/>
                <a:gd name="connsiteX5" fmla="*/ 1997676 w 3578826"/>
                <a:gd name="connsiteY5" fmla="*/ 574639 h 2227573"/>
                <a:gd name="connsiteX6" fmla="*/ 1972276 w 3578826"/>
                <a:gd name="connsiteY6" fmla="*/ 1057239 h 2227573"/>
                <a:gd name="connsiteX7" fmla="*/ 1095976 w 3578826"/>
                <a:gd name="connsiteY7" fmla="*/ 1260439 h 2227573"/>
                <a:gd name="connsiteX8" fmla="*/ 937226 w 3578826"/>
                <a:gd name="connsiteY8" fmla="*/ 1495389 h 2227573"/>
                <a:gd name="connsiteX9" fmla="*/ 1235676 w 3578826"/>
                <a:gd name="connsiteY9" fmla="*/ 2136739 h 2227573"/>
                <a:gd name="connsiteX10" fmla="*/ 2531076 w 3578826"/>
                <a:gd name="connsiteY10" fmla="*/ 2092289 h 2227573"/>
                <a:gd name="connsiteX11" fmla="*/ 2975576 w 3578826"/>
                <a:gd name="connsiteY11" fmla="*/ 1012789 h 2227573"/>
                <a:gd name="connsiteX12" fmla="*/ 2893026 w 3578826"/>
                <a:gd name="connsiteY12" fmla="*/ 250789 h 2227573"/>
                <a:gd name="connsiteX13" fmla="*/ 3343876 w 3578826"/>
                <a:gd name="connsiteY13" fmla="*/ 15839 h 2227573"/>
                <a:gd name="connsiteX14" fmla="*/ 3578826 w 3578826"/>
                <a:gd name="connsiteY14" fmla="*/ 625439 h 2227573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898557 w 3540157"/>
                <a:gd name="connsiteY8" fmla="*/ 14953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44607 w 3540157"/>
                <a:gd name="connsiteY7" fmla="*/ 129218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41352"/>
                <a:gd name="connsiteX1" fmla="*/ 574707 w 3540157"/>
                <a:gd name="connsiteY1" fmla="*/ 2225639 h 2241352"/>
                <a:gd name="connsiteX2" fmla="*/ 816007 w 3540157"/>
                <a:gd name="connsiteY2" fmla="*/ 1711289 h 2241352"/>
                <a:gd name="connsiteX3" fmla="*/ 66707 w 3540157"/>
                <a:gd name="connsiteY3" fmla="*/ 1203289 h 2241352"/>
                <a:gd name="connsiteX4" fmla="*/ 250857 w 3540157"/>
                <a:gd name="connsiteY4" fmla="*/ 492089 h 2241352"/>
                <a:gd name="connsiteX5" fmla="*/ 1959007 w 3540157"/>
                <a:gd name="connsiteY5" fmla="*/ 574639 h 2241352"/>
                <a:gd name="connsiteX6" fmla="*/ 1933607 w 3540157"/>
                <a:gd name="connsiteY6" fmla="*/ 1057239 h 2241352"/>
                <a:gd name="connsiteX7" fmla="*/ 1044607 w 3540157"/>
                <a:gd name="connsiteY7" fmla="*/ 1292189 h 2241352"/>
                <a:gd name="connsiteX8" fmla="*/ 930307 w 3540157"/>
                <a:gd name="connsiteY8" fmla="*/ 1736689 h 2241352"/>
                <a:gd name="connsiteX9" fmla="*/ 1197007 w 3540157"/>
                <a:gd name="connsiteY9" fmla="*/ 2136739 h 2241352"/>
                <a:gd name="connsiteX10" fmla="*/ 2924207 w 3540157"/>
                <a:gd name="connsiteY10" fmla="*/ 2143089 h 2241352"/>
                <a:gd name="connsiteX11" fmla="*/ 2936907 w 3540157"/>
                <a:gd name="connsiteY11" fmla="*/ 1012789 h 2241352"/>
                <a:gd name="connsiteX12" fmla="*/ 2854357 w 3540157"/>
                <a:gd name="connsiteY12" fmla="*/ 250789 h 2241352"/>
                <a:gd name="connsiteX13" fmla="*/ 3305207 w 3540157"/>
                <a:gd name="connsiteY13" fmla="*/ 15839 h 2241352"/>
                <a:gd name="connsiteX14" fmla="*/ 3540157 w 3540157"/>
                <a:gd name="connsiteY14" fmla="*/ 625439 h 2241352"/>
                <a:gd name="connsiteX0" fmla="*/ 181007 w 3540157"/>
                <a:gd name="connsiteY0" fmla="*/ 2021903 h 2244047"/>
                <a:gd name="connsiteX1" fmla="*/ 574707 w 3540157"/>
                <a:gd name="connsiteY1" fmla="*/ 2225103 h 2244047"/>
                <a:gd name="connsiteX2" fmla="*/ 816007 w 3540157"/>
                <a:gd name="connsiteY2" fmla="*/ 1710753 h 2244047"/>
                <a:gd name="connsiteX3" fmla="*/ 66707 w 3540157"/>
                <a:gd name="connsiteY3" fmla="*/ 1202753 h 2244047"/>
                <a:gd name="connsiteX4" fmla="*/ 250857 w 3540157"/>
                <a:gd name="connsiteY4" fmla="*/ 491553 h 2244047"/>
                <a:gd name="connsiteX5" fmla="*/ 1959007 w 3540157"/>
                <a:gd name="connsiteY5" fmla="*/ 574103 h 2244047"/>
                <a:gd name="connsiteX6" fmla="*/ 1933607 w 3540157"/>
                <a:gd name="connsiteY6" fmla="*/ 1056703 h 2244047"/>
                <a:gd name="connsiteX7" fmla="*/ 1044607 w 3540157"/>
                <a:gd name="connsiteY7" fmla="*/ 1291653 h 2244047"/>
                <a:gd name="connsiteX8" fmla="*/ 930307 w 3540157"/>
                <a:gd name="connsiteY8" fmla="*/ 1736153 h 2244047"/>
                <a:gd name="connsiteX9" fmla="*/ 1197007 w 3540157"/>
                <a:gd name="connsiteY9" fmla="*/ 2136203 h 2244047"/>
                <a:gd name="connsiteX10" fmla="*/ 2924207 w 3540157"/>
                <a:gd name="connsiteY10" fmla="*/ 2142553 h 2244047"/>
                <a:gd name="connsiteX11" fmla="*/ 2606707 w 3540157"/>
                <a:gd name="connsiteY11" fmla="*/ 967803 h 2244047"/>
                <a:gd name="connsiteX12" fmla="*/ 2854357 w 3540157"/>
                <a:gd name="connsiteY12" fmla="*/ 250253 h 2244047"/>
                <a:gd name="connsiteX13" fmla="*/ 3305207 w 3540157"/>
                <a:gd name="connsiteY13" fmla="*/ 15303 h 2244047"/>
                <a:gd name="connsiteX14" fmla="*/ 3540157 w 3540157"/>
                <a:gd name="connsiteY14" fmla="*/ 624903 h 2244047"/>
                <a:gd name="connsiteX0" fmla="*/ 181007 w 3540157"/>
                <a:gd name="connsiteY0" fmla="*/ 2021078 h 2243222"/>
                <a:gd name="connsiteX1" fmla="*/ 574707 w 3540157"/>
                <a:gd name="connsiteY1" fmla="*/ 2224278 h 2243222"/>
                <a:gd name="connsiteX2" fmla="*/ 816007 w 3540157"/>
                <a:gd name="connsiteY2" fmla="*/ 1709928 h 2243222"/>
                <a:gd name="connsiteX3" fmla="*/ 66707 w 3540157"/>
                <a:gd name="connsiteY3" fmla="*/ 1201928 h 2243222"/>
                <a:gd name="connsiteX4" fmla="*/ 250857 w 3540157"/>
                <a:gd name="connsiteY4" fmla="*/ 490728 h 2243222"/>
                <a:gd name="connsiteX5" fmla="*/ 1959007 w 3540157"/>
                <a:gd name="connsiteY5" fmla="*/ 573278 h 2243222"/>
                <a:gd name="connsiteX6" fmla="*/ 1933607 w 3540157"/>
                <a:gd name="connsiteY6" fmla="*/ 1055878 h 2243222"/>
                <a:gd name="connsiteX7" fmla="*/ 1044607 w 3540157"/>
                <a:gd name="connsiteY7" fmla="*/ 1290828 h 2243222"/>
                <a:gd name="connsiteX8" fmla="*/ 930307 w 3540157"/>
                <a:gd name="connsiteY8" fmla="*/ 1735328 h 2243222"/>
                <a:gd name="connsiteX9" fmla="*/ 1197007 w 3540157"/>
                <a:gd name="connsiteY9" fmla="*/ 2135378 h 2243222"/>
                <a:gd name="connsiteX10" fmla="*/ 2924207 w 3540157"/>
                <a:gd name="connsiteY10" fmla="*/ 2141728 h 2243222"/>
                <a:gd name="connsiteX11" fmla="*/ 2606707 w 3540157"/>
                <a:gd name="connsiteY11" fmla="*/ 966978 h 2243222"/>
                <a:gd name="connsiteX12" fmla="*/ 2746407 w 3540157"/>
                <a:gd name="connsiteY12" fmla="*/ 255778 h 2243222"/>
                <a:gd name="connsiteX13" fmla="*/ 3305207 w 3540157"/>
                <a:gd name="connsiteY13" fmla="*/ 14478 h 2243222"/>
                <a:gd name="connsiteX14" fmla="*/ 3540157 w 3540157"/>
                <a:gd name="connsiteY14" fmla="*/ 624078 h 2243222"/>
                <a:gd name="connsiteX0" fmla="*/ 181007 w 3540157"/>
                <a:gd name="connsiteY0" fmla="*/ 1934531 h 2156675"/>
                <a:gd name="connsiteX1" fmla="*/ 574707 w 3540157"/>
                <a:gd name="connsiteY1" fmla="*/ 2137731 h 2156675"/>
                <a:gd name="connsiteX2" fmla="*/ 816007 w 3540157"/>
                <a:gd name="connsiteY2" fmla="*/ 1623381 h 2156675"/>
                <a:gd name="connsiteX3" fmla="*/ 66707 w 3540157"/>
                <a:gd name="connsiteY3" fmla="*/ 1115381 h 2156675"/>
                <a:gd name="connsiteX4" fmla="*/ 250857 w 3540157"/>
                <a:gd name="connsiteY4" fmla="*/ 404181 h 2156675"/>
                <a:gd name="connsiteX5" fmla="*/ 1959007 w 3540157"/>
                <a:gd name="connsiteY5" fmla="*/ 486731 h 2156675"/>
                <a:gd name="connsiteX6" fmla="*/ 1933607 w 3540157"/>
                <a:gd name="connsiteY6" fmla="*/ 969331 h 2156675"/>
                <a:gd name="connsiteX7" fmla="*/ 1044607 w 3540157"/>
                <a:gd name="connsiteY7" fmla="*/ 1204281 h 2156675"/>
                <a:gd name="connsiteX8" fmla="*/ 930307 w 3540157"/>
                <a:gd name="connsiteY8" fmla="*/ 1648781 h 2156675"/>
                <a:gd name="connsiteX9" fmla="*/ 1197007 w 3540157"/>
                <a:gd name="connsiteY9" fmla="*/ 2048831 h 2156675"/>
                <a:gd name="connsiteX10" fmla="*/ 2924207 w 3540157"/>
                <a:gd name="connsiteY10" fmla="*/ 2055181 h 2156675"/>
                <a:gd name="connsiteX11" fmla="*/ 2606707 w 3540157"/>
                <a:gd name="connsiteY11" fmla="*/ 880431 h 2156675"/>
                <a:gd name="connsiteX12" fmla="*/ 2746407 w 3540157"/>
                <a:gd name="connsiteY12" fmla="*/ 169231 h 2156675"/>
                <a:gd name="connsiteX13" fmla="*/ 3451257 w 3540157"/>
                <a:gd name="connsiteY13" fmla="*/ 23181 h 2156675"/>
                <a:gd name="connsiteX14" fmla="*/ 3540157 w 3540157"/>
                <a:gd name="connsiteY14" fmla="*/ 537531 h 2156675"/>
                <a:gd name="connsiteX0" fmla="*/ 181007 w 3612917"/>
                <a:gd name="connsiteY0" fmla="*/ 1934531 h 2156675"/>
                <a:gd name="connsiteX1" fmla="*/ 574707 w 3612917"/>
                <a:gd name="connsiteY1" fmla="*/ 2137731 h 2156675"/>
                <a:gd name="connsiteX2" fmla="*/ 816007 w 3612917"/>
                <a:gd name="connsiteY2" fmla="*/ 1623381 h 2156675"/>
                <a:gd name="connsiteX3" fmla="*/ 66707 w 3612917"/>
                <a:gd name="connsiteY3" fmla="*/ 1115381 h 2156675"/>
                <a:gd name="connsiteX4" fmla="*/ 250857 w 3612917"/>
                <a:gd name="connsiteY4" fmla="*/ 404181 h 2156675"/>
                <a:gd name="connsiteX5" fmla="*/ 1959007 w 3612917"/>
                <a:gd name="connsiteY5" fmla="*/ 486731 h 2156675"/>
                <a:gd name="connsiteX6" fmla="*/ 1933607 w 3612917"/>
                <a:gd name="connsiteY6" fmla="*/ 969331 h 2156675"/>
                <a:gd name="connsiteX7" fmla="*/ 1044607 w 3612917"/>
                <a:gd name="connsiteY7" fmla="*/ 1204281 h 2156675"/>
                <a:gd name="connsiteX8" fmla="*/ 930307 w 3612917"/>
                <a:gd name="connsiteY8" fmla="*/ 1648781 h 2156675"/>
                <a:gd name="connsiteX9" fmla="*/ 1197007 w 3612917"/>
                <a:gd name="connsiteY9" fmla="*/ 2048831 h 2156675"/>
                <a:gd name="connsiteX10" fmla="*/ 2924207 w 3612917"/>
                <a:gd name="connsiteY10" fmla="*/ 2055181 h 2156675"/>
                <a:gd name="connsiteX11" fmla="*/ 2606707 w 3612917"/>
                <a:gd name="connsiteY11" fmla="*/ 880431 h 2156675"/>
                <a:gd name="connsiteX12" fmla="*/ 2746407 w 3612917"/>
                <a:gd name="connsiteY12" fmla="*/ 169231 h 2156675"/>
                <a:gd name="connsiteX13" fmla="*/ 3451257 w 3612917"/>
                <a:gd name="connsiteY13" fmla="*/ 23181 h 2156675"/>
                <a:gd name="connsiteX14" fmla="*/ 3540157 w 3612917"/>
                <a:gd name="connsiteY14" fmla="*/ 537531 h 215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2917" h="2156675">
                  <a:moveTo>
                    <a:pt x="181007" y="1934531"/>
                  </a:moveTo>
                  <a:cubicBezTo>
                    <a:pt x="280490" y="2045127"/>
                    <a:pt x="468874" y="2189589"/>
                    <a:pt x="574707" y="2137731"/>
                  </a:cubicBezTo>
                  <a:cubicBezTo>
                    <a:pt x="680540" y="2085873"/>
                    <a:pt x="900674" y="1793773"/>
                    <a:pt x="816007" y="1623381"/>
                  </a:cubicBezTo>
                  <a:cubicBezTo>
                    <a:pt x="731340" y="1452989"/>
                    <a:pt x="160899" y="1318581"/>
                    <a:pt x="66707" y="1115381"/>
                  </a:cubicBezTo>
                  <a:cubicBezTo>
                    <a:pt x="-27485" y="912181"/>
                    <a:pt x="-64526" y="508956"/>
                    <a:pt x="250857" y="404181"/>
                  </a:cubicBezTo>
                  <a:cubicBezTo>
                    <a:pt x="566240" y="299406"/>
                    <a:pt x="1678549" y="392539"/>
                    <a:pt x="1959007" y="486731"/>
                  </a:cubicBezTo>
                  <a:cubicBezTo>
                    <a:pt x="2239465" y="580923"/>
                    <a:pt x="2086007" y="849739"/>
                    <a:pt x="1933607" y="969331"/>
                  </a:cubicBezTo>
                  <a:cubicBezTo>
                    <a:pt x="1781207" y="1088923"/>
                    <a:pt x="1211824" y="1091039"/>
                    <a:pt x="1044607" y="1204281"/>
                  </a:cubicBezTo>
                  <a:cubicBezTo>
                    <a:pt x="877390" y="1317523"/>
                    <a:pt x="904907" y="1508023"/>
                    <a:pt x="930307" y="1648781"/>
                  </a:cubicBezTo>
                  <a:cubicBezTo>
                    <a:pt x="955707" y="1789539"/>
                    <a:pt x="864690" y="1981098"/>
                    <a:pt x="1197007" y="2048831"/>
                  </a:cubicBezTo>
                  <a:cubicBezTo>
                    <a:pt x="1529324" y="2116564"/>
                    <a:pt x="2689257" y="2249914"/>
                    <a:pt x="2924207" y="2055181"/>
                  </a:cubicBezTo>
                  <a:cubicBezTo>
                    <a:pt x="3159157" y="1860448"/>
                    <a:pt x="2636340" y="1194756"/>
                    <a:pt x="2606707" y="880431"/>
                  </a:cubicBezTo>
                  <a:cubicBezTo>
                    <a:pt x="2577074" y="566106"/>
                    <a:pt x="2605649" y="312106"/>
                    <a:pt x="2746407" y="169231"/>
                  </a:cubicBezTo>
                  <a:cubicBezTo>
                    <a:pt x="2887165" y="26356"/>
                    <a:pt x="3318965" y="-38202"/>
                    <a:pt x="3451257" y="23181"/>
                  </a:cubicBezTo>
                  <a:cubicBezTo>
                    <a:pt x="3583549" y="84564"/>
                    <a:pt x="3689382" y="263952"/>
                    <a:pt x="3540157" y="537531"/>
                  </a:cubicBezTo>
                </a:path>
              </a:pathLst>
            </a:cu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/>
                <p:cNvSpPr txBox="1"/>
                <p:nvPr/>
              </p:nvSpPr>
              <p:spPr>
                <a:xfrm>
                  <a:off x="8225711" y="2924152"/>
                  <a:ext cx="41857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GB" sz="24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feld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5711" y="2924152"/>
                  <a:ext cx="418576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942" r="-1449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Gerader Verbinder 14"/>
          <p:cNvCxnSpPr>
            <a:stCxn id="6" idx="6"/>
            <a:endCxn id="7" idx="2"/>
          </p:cNvCxnSpPr>
          <p:nvPr/>
        </p:nvCxnSpPr>
        <p:spPr>
          <a:xfrm>
            <a:off x="6486725" y="2177225"/>
            <a:ext cx="1452590" cy="31326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GTR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New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</a:t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3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Follow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shortest path through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beginning with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blipFill rotWithShape="0">
                <a:blip r:embed="rId3"/>
                <a:stretch>
                  <a:fillRect l="-1249" t="-2174" b="-4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5303525" y="2823022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uppieren 42"/>
          <p:cNvGrpSpPr/>
          <p:nvPr/>
        </p:nvGrpSpPr>
        <p:grpSpPr>
          <a:xfrm>
            <a:off x="6889785" y="2333858"/>
            <a:ext cx="658001" cy="562969"/>
            <a:chOff x="6889785" y="2333858"/>
            <a:chExt cx="658001" cy="562969"/>
          </a:xfrm>
        </p:grpSpPr>
        <p:cxnSp>
          <p:nvCxnSpPr>
            <p:cNvPr id="13" name="Gerade Verbindung mit Pfeil 12"/>
            <p:cNvCxnSpPr/>
            <p:nvPr/>
          </p:nvCxnSpPr>
          <p:spPr>
            <a:xfrm flipV="1">
              <a:off x="7213020" y="2333858"/>
              <a:ext cx="0" cy="2042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Gerader Verbinder 19"/>
          <p:cNvCxnSpPr/>
          <p:nvPr/>
        </p:nvCxnSpPr>
        <p:spPr>
          <a:xfrm>
            <a:off x="381000" y="3333898"/>
            <a:ext cx="6710068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/>
        </p:nvGrpSpPr>
        <p:grpSpPr>
          <a:xfrm>
            <a:off x="5429518" y="2177225"/>
            <a:ext cx="1780365" cy="667414"/>
            <a:chOff x="5429518" y="2177225"/>
            <a:chExt cx="1780365" cy="667414"/>
          </a:xfrm>
        </p:grpSpPr>
        <p:cxnSp>
          <p:nvCxnSpPr>
            <p:cNvPr id="26" name="Gerader Verbinder 25"/>
            <p:cNvCxnSpPr>
              <a:stCxn id="8" idx="7"/>
              <a:endCxn id="6" idx="2"/>
            </p:cNvCxnSpPr>
            <p:nvPr/>
          </p:nvCxnSpPr>
          <p:spPr>
            <a:xfrm flipV="1">
              <a:off x="5429518" y="2177225"/>
              <a:ext cx="909597" cy="667414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endCxn id="6" idx="6"/>
            </p:cNvCxnSpPr>
            <p:nvPr/>
          </p:nvCxnSpPr>
          <p:spPr>
            <a:xfrm flipH="1" flipV="1">
              <a:off x="6486725" y="2177225"/>
              <a:ext cx="723158" cy="156633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/>
          <p:cNvGrpSpPr/>
          <p:nvPr/>
        </p:nvGrpSpPr>
        <p:grpSpPr>
          <a:xfrm>
            <a:off x="7209883" y="1642970"/>
            <a:ext cx="1468779" cy="847521"/>
            <a:chOff x="7209883" y="1642970"/>
            <a:chExt cx="1468779" cy="847521"/>
          </a:xfrm>
        </p:grpSpPr>
        <p:cxnSp>
          <p:nvCxnSpPr>
            <p:cNvPr id="31" name="Gerader Verbinder 30"/>
            <p:cNvCxnSpPr>
              <a:stCxn id="7" idx="7"/>
              <a:endCxn id="9" idx="3"/>
            </p:cNvCxnSpPr>
            <p:nvPr/>
          </p:nvCxnSpPr>
          <p:spPr>
            <a:xfrm flipV="1">
              <a:off x="8065308" y="1642970"/>
              <a:ext cx="613354" cy="7953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>
              <a:endCxn id="7" idx="2"/>
            </p:cNvCxnSpPr>
            <p:nvPr/>
          </p:nvCxnSpPr>
          <p:spPr>
            <a:xfrm>
              <a:off x="7209883" y="2333858"/>
              <a:ext cx="729432" cy="1566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uppieren 49"/>
          <p:cNvGrpSpPr/>
          <p:nvPr/>
        </p:nvGrpSpPr>
        <p:grpSpPr>
          <a:xfrm>
            <a:off x="5190448" y="1037271"/>
            <a:ext cx="3612917" cy="2156675"/>
            <a:chOff x="5190448" y="1037271"/>
            <a:chExt cx="3612917" cy="2156675"/>
          </a:xfrm>
        </p:grpSpPr>
        <p:grpSp>
          <p:nvGrpSpPr>
            <p:cNvPr id="44" name="Gruppieren 43"/>
            <p:cNvGrpSpPr/>
            <p:nvPr/>
          </p:nvGrpSpPr>
          <p:grpSpPr>
            <a:xfrm>
              <a:off x="7208855" y="1642970"/>
              <a:ext cx="1468779" cy="847521"/>
              <a:chOff x="7209883" y="1642970"/>
              <a:chExt cx="1468779" cy="847521"/>
            </a:xfrm>
          </p:grpSpPr>
          <p:cxnSp>
            <p:nvCxnSpPr>
              <p:cNvPr id="45" name="Gerader Verbinder 44"/>
              <p:cNvCxnSpPr/>
              <p:nvPr/>
            </p:nvCxnSpPr>
            <p:spPr>
              <a:xfrm flipV="1">
                <a:off x="8065308" y="1642970"/>
                <a:ext cx="613354" cy="7953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>
              <a:xfrm>
                <a:off x="7209883" y="2333858"/>
                <a:ext cx="729432" cy="1566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Freihandform 47"/>
            <p:cNvSpPr/>
            <p:nvPr/>
          </p:nvSpPr>
          <p:spPr>
            <a:xfrm>
              <a:off x="5190448" y="1037271"/>
              <a:ext cx="3612917" cy="2156675"/>
            </a:xfrm>
            <a:custGeom>
              <a:avLst/>
              <a:gdLst>
                <a:gd name="connsiteX0" fmla="*/ 219676 w 3578826"/>
                <a:gd name="connsiteY0" fmla="*/ 2022439 h 2227573"/>
                <a:gd name="connsiteX1" fmla="*/ 613376 w 3578826"/>
                <a:gd name="connsiteY1" fmla="*/ 2225639 h 2227573"/>
                <a:gd name="connsiteX2" fmla="*/ 1388076 w 3578826"/>
                <a:gd name="connsiteY2" fmla="*/ 1914489 h 2227573"/>
                <a:gd name="connsiteX3" fmla="*/ 105376 w 3578826"/>
                <a:gd name="connsiteY3" fmla="*/ 1203289 h 2227573"/>
                <a:gd name="connsiteX4" fmla="*/ 289526 w 3578826"/>
                <a:gd name="connsiteY4" fmla="*/ 492089 h 2227573"/>
                <a:gd name="connsiteX5" fmla="*/ 1997676 w 3578826"/>
                <a:gd name="connsiteY5" fmla="*/ 574639 h 2227573"/>
                <a:gd name="connsiteX6" fmla="*/ 1972276 w 3578826"/>
                <a:gd name="connsiteY6" fmla="*/ 1057239 h 2227573"/>
                <a:gd name="connsiteX7" fmla="*/ 1095976 w 3578826"/>
                <a:gd name="connsiteY7" fmla="*/ 1260439 h 2227573"/>
                <a:gd name="connsiteX8" fmla="*/ 937226 w 3578826"/>
                <a:gd name="connsiteY8" fmla="*/ 1495389 h 2227573"/>
                <a:gd name="connsiteX9" fmla="*/ 1235676 w 3578826"/>
                <a:gd name="connsiteY9" fmla="*/ 2136739 h 2227573"/>
                <a:gd name="connsiteX10" fmla="*/ 2531076 w 3578826"/>
                <a:gd name="connsiteY10" fmla="*/ 2092289 h 2227573"/>
                <a:gd name="connsiteX11" fmla="*/ 2975576 w 3578826"/>
                <a:gd name="connsiteY11" fmla="*/ 1012789 h 2227573"/>
                <a:gd name="connsiteX12" fmla="*/ 2893026 w 3578826"/>
                <a:gd name="connsiteY12" fmla="*/ 250789 h 2227573"/>
                <a:gd name="connsiteX13" fmla="*/ 3343876 w 3578826"/>
                <a:gd name="connsiteY13" fmla="*/ 15839 h 2227573"/>
                <a:gd name="connsiteX14" fmla="*/ 3578826 w 3578826"/>
                <a:gd name="connsiteY14" fmla="*/ 625439 h 2227573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898557 w 3540157"/>
                <a:gd name="connsiteY8" fmla="*/ 14953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44607 w 3540157"/>
                <a:gd name="connsiteY7" fmla="*/ 129218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41352"/>
                <a:gd name="connsiteX1" fmla="*/ 574707 w 3540157"/>
                <a:gd name="connsiteY1" fmla="*/ 2225639 h 2241352"/>
                <a:gd name="connsiteX2" fmla="*/ 816007 w 3540157"/>
                <a:gd name="connsiteY2" fmla="*/ 1711289 h 2241352"/>
                <a:gd name="connsiteX3" fmla="*/ 66707 w 3540157"/>
                <a:gd name="connsiteY3" fmla="*/ 1203289 h 2241352"/>
                <a:gd name="connsiteX4" fmla="*/ 250857 w 3540157"/>
                <a:gd name="connsiteY4" fmla="*/ 492089 h 2241352"/>
                <a:gd name="connsiteX5" fmla="*/ 1959007 w 3540157"/>
                <a:gd name="connsiteY5" fmla="*/ 574639 h 2241352"/>
                <a:gd name="connsiteX6" fmla="*/ 1933607 w 3540157"/>
                <a:gd name="connsiteY6" fmla="*/ 1057239 h 2241352"/>
                <a:gd name="connsiteX7" fmla="*/ 1044607 w 3540157"/>
                <a:gd name="connsiteY7" fmla="*/ 1292189 h 2241352"/>
                <a:gd name="connsiteX8" fmla="*/ 930307 w 3540157"/>
                <a:gd name="connsiteY8" fmla="*/ 1736689 h 2241352"/>
                <a:gd name="connsiteX9" fmla="*/ 1197007 w 3540157"/>
                <a:gd name="connsiteY9" fmla="*/ 2136739 h 2241352"/>
                <a:gd name="connsiteX10" fmla="*/ 2924207 w 3540157"/>
                <a:gd name="connsiteY10" fmla="*/ 2143089 h 2241352"/>
                <a:gd name="connsiteX11" fmla="*/ 2936907 w 3540157"/>
                <a:gd name="connsiteY11" fmla="*/ 1012789 h 2241352"/>
                <a:gd name="connsiteX12" fmla="*/ 2854357 w 3540157"/>
                <a:gd name="connsiteY12" fmla="*/ 250789 h 2241352"/>
                <a:gd name="connsiteX13" fmla="*/ 3305207 w 3540157"/>
                <a:gd name="connsiteY13" fmla="*/ 15839 h 2241352"/>
                <a:gd name="connsiteX14" fmla="*/ 3540157 w 3540157"/>
                <a:gd name="connsiteY14" fmla="*/ 625439 h 2241352"/>
                <a:gd name="connsiteX0" fmla="*/ 181007 w 3540157"/>
                <a:gd name="connsiteY0" fmla="*/ 2021903 h 2244047"/>
                <a:gd name="connsiteX1" fmla="*/ 574707 w 3540157"/>
                <a:gd name="connsiteY1" fmla="*/ 2225103 h 2244047"/>
                <a:gd name="connsiteX2" fmla="*/ 816007 w 3540157"/>
                <a:gd name="connsiteY2" fmla="*/ 1710753 h 2244047"/>
                <a:gd name="connsiteX3" fmla="*/ 66707 w 3540157"/>
                <a:gd name="connsiteY3" fmla="*/ 1202753 h 2244047"/>
                <a:gd name="connsiteX4" fmla="*/ 250857 w 3540157"/>
                <a:gd name="connsiteY4" fmla="*/ 491553 h 2244047"/>
                <a:gd name="connsiteX5" fmla="*/ 1959007 w 3540157"/>
                <a:gd name="connsiteY5" fmla="*/ 574103 h 2244047"/>
                <a:gd name="connsiteX6" fmla="*/ 1933607 w 3540157"/>
                <a:gd name="connsiteY6" fmla="*/ 1056703 h 2244047"/>
                <a:gd name="connsiteX7" fmla="*/ 1044607 w 3540157"/>
                <a:gd name="connsiteY7" fmla="*/ 1291653 h 2244047"/>
                <a:gd name="connsiteX8" fmla="*/ 930307 w 3540157"/>
                <a:gd name="connsiteY8" fmla="*/ 1736153 h 2244047"/>
                <a:gd name="connsiteX9" fmla="*/ 1197007 w 3540157"/>
                <a:gd name="connsiteY9" fmla="*/ 2136203 h 2244047"/>
                <a:gd name="connsiteX10" fmla="*/ 2924207 w 3540157"/>
                <a:gd name="connsiteY10" fmla="*/ 2142553 h 2244047"/>
                <a:gd name="connsiteX11" fmla="*/ 2606707 w 3540157"/>
                <a:gd name="connsiteY11" fmla="*/ 967803 h 2244047"/>
                <a:gd name="connsiteX12" fmla="*/ 2854357 w 3540157"/>
                <a:gd name="connsiteY12" fmla="*/ 250253 h 2244047"/>
                <a:gd name="connsiteX13" fmla="*/ 3305207 w 3540157"/>
                <a:gd name="connsiteY13" fmla="*/ 15303 h 2244047"/>
                <a:gd name="connsiteX14" fmla="*/ 3540157 w 3540157"/>
                <a:gd name="connsiteY14" fmla="*/ 624903 h 2244047"/>
                <a:gd name="connsiteX0" fmla="*/ 181007 w 3540157"/>
                <a:gd name="connsiteY0" fmla="*/ 2021078 h 2243222"/>
                <a:gd name="connsiteX1" fmla="*/ 574707 w 3540157"/>
                <a:gd name="connsiteY1" fmla="*/ 2224278 h 2243222"/>
                <a:gd name="connsiteX2" fmla="*/ 816007 w 3540157"/>
                <a:gd name="connsiteY2" fmla="*/ 1709928 h 2243222"/>
                <a:gd name="connsiteX3" fmla="*/ 66707 w 3540157"/>
                <a:gd name="connsiteY3" fmla="*/ 1201928 h 2243222"/>
                <a:gd name="connsiteX4" fmla="*/ 250857 w 3540157"/>
                <a:gd name="connsiteY4" fmla="*/ 490728 h 2243222"/>
                <a:gd name="connsiteX5" fmla="*/ 1959007 w 3540157"/>
                <a:gd name="connsiteY5" fmla="*/ 573278 h 2243222"/>
                <a:gd name="connsiteX6" fmla="*/ 1933607 w 3540157"/>
                <a:gd name="connsiteY6" fmla="*/ 1055878 h 2243222"/>
                <a:gd name="connsiteX7" fmla="*/ 1044607 w 3540157"/>
                <a:gd name="connsiteY7" fmla="*/ 1290828 h 2243222"/>
                <a:gd name="connsiteX8" fmla="*/ 930307 w 3540157"/>
                <a:gd name="connsiteY8" fmla="*/ 1735328 h 2243222"/>
                <a:gd name="connsiteX9" fmla="*/ 1197007 w 3540157"/>
                <a:gd name="connsiteY9" fmla="*/ 2135378 h 2243222"/>
                <a:gd name="connsiteX10" fmla="*/ 2924207 w 3540157"/>
                <a:gd name="connsiteY10" fmla="*/ 2141728 h 2243222"/>
                <a:gd name="connsiteX11" fmla="*/ 2606707 w 3540157"/>
                <a:gd name="connsiteY11" fmla="*/ 966978 h 2243222"/>
                <a:gd name="connsiteX12" fmla="*/ 2746407 w 3540157"/>
                <a:gd name="connsiteY12" fmla="*/ 255778 h 2243222"/>
                <a:gd name="connsiteX13" fmla="*/ 3305207 w 3540157"/>
                <a:gd name="connsiteY13" fmla="*/ 14478 h 2243222"/>
                <a:gd name="connsiteX14" fmla="*/ 3540157 w 3540157"/>
                <a:gd name="connsiteY14" fmla="*/ 624078 h 2243222"/>
                <a:gd name="connsiteX0" fmla="*/ 181007 w 3540157"/>
                <a:gd name="connsiteY0" fmla="*/ 1934531 h 2156675"/>
                <a:gd name="connsiteX1" fmla="*/ 574707 w 3540157"/>
                <a:gd name="connsiteY1" fmla="*/ 2137731 h 2156675"/>
                <a:gd name="connsiteX2" fmla="*/ 816007 w 3540157"/>
                <a:gd name="connsiteY2" fmla="*/ 1623381 h 2156675"/>
                <a:gd name="connsiteX3" fmla="*/ 66707 w 3540157"/>
                <a:gd name="connsiteY3" fmla="*/ 1115381 h 2156675"/>
                <a:gd name="connsiteX4" fmla="*/ 250857 w 3540157"/>
                <a:gd name="connsiteY4" fmla="*/ 404181 h 2156675"/>
                <a:gd name="connsiteX5" fmla="*/ 1959007 w 3540157"/>
                <a:gd name="connsiteY5" fmla="*/ 486731 h 2156675"/>
                <a:gd name="connsiteX6" fmla="*/ 1933607 w 3540157"/>
                <a:gd name="connsiteY6" fmla="*/ 969331 h 2156675"/>
                <a:gd name="connsiteX7" fmla="*/ 1044607 w 3540157"/>
                <a:gd name="connsiteY7" fmla="*/ 1204281 h 2156675"/>
                <a:gd name="connsiteX8" fmla="*/ 930307 w 3540157"/>
                <a:gd name="connsiteY8" fmla="*/ 1648781 h 2156675"/>
                <a:gd name="connsiteX9" fmla="*/ 1197007 w 3540157"/>
                <a:gd name="connsiteY9" fmla="*/ 2048831 h 2156675"/>
                <a:gd name="connsiteX10" fmla="*/ 2924207 w 3540157"/>
                <a:gd name="connsiteY10" fmla="*/ 2055181 h 2156675"/>
                <a:gd name="connsiteX11" fmla="*/ 2606707 w 3540157"/>
                <a:gd name="connsiteY11" fmla="*/ 880431 h 2156675"/>
                <a:gd name="connsiteX12" fmla="*/ 2746407 w 3540157"/>
                <a:gd name="connsiteY12" fmla="*/ 169231 h 2156675"/>
                <a:gd name="connsiteX13" fmla="*/ 3451257 w 3540157"/>
                <a:gd name="connsiteY13" fmla="*/ 23181 h 2156675"/>
                <a:gd name="connsiteX14" fmla="*/ 3540157 w 3540157"/>
                <a:gd name="connsiteY14" fmla="*/ 537531 h 2156675"/>
                <a:gd name="connsiteX0" fmla="*/ 181007 w 3612917"/>
                <a:gd name="connsiteY0" fmla="*/ 1934531 h 2156675"/>
                <a:gd name="connsiteX1" fmla="*/ 574707 w 3612917"/>
                <a:gd name="connsiteY1" fmla="*/ 2137731 h 2156675"/>
                <a:gd name="connsiteX2" fmla="*/ 816007 w 3612917"/>
                <a:gd name="connsiteY2" fmla="*/ 1623381 h 2156675"/>
                <a:gd name="connsiteX3" fmla="*/ 66707 w 3612917"/>
                <a:gd name="connsiteY3" fmla="*/ 1115381 h 2156675"/>
                <a:gd name="connsiteX4" fmla="*/ 250857 w 3612917"/>
                <a:gd name="connsiteY4" fmla="*/ 404181 h 2156675"/>
                <a:gd name="connsiteX5" fmla="*/ 1959007 w 3612917"/>
                <a:gd name="connsiteY5" fmla="*/ 486731 h 2156675"/>
                <a:gd name="connsiteX6" fmla="*/ 1933607 w 3612917"/>
                <a:gd name="connsiteY6" fmla="*/ 969331 h 2156675"/>
                <a:gd name="connsiteX7" fmla="*/ 1044607 w 3612917"/>
                <a:gd name="connsiteY7" fmla="*/ 1204281 h 2156675"/>
                <a:gd name="connsiteX8" fmla="*/ 930307 w 3612917"/>
                <a:gd name="connsiteY8" fmla="*/ 1648781 h 2156675"/>
                <a:gd name="connsiteX9" fmla="*/ 1197007 w 3612917"/>
                <a:gd name="connsiteY9" fmla="*/ 2048831 h 2156675"/>
                <a:gd name="connsiteX10" fmla="*/ 2924207 w 3612917"/>
                <a:gd name="connsiteY10" fmla="*/ 2055181 h 2156675"/>
                <a:gd name="connsiteX11" fmla="*/ 2606707 w 3612917"/>
                <a:gd name="connsiteY11" fmla="*/ 880431 h 2156675"/>
                <a:gd name="connsiteX12" fmla="*/ 2746407 w 3612917"/>
                <a:gd name="connsiteY12" fmla="*/ 169231 h 2156675"/>
                <a:gd name="connsiteX13" fmla="*/ 3451257 w 3612917"/>
                <a:gd name="connsiteY13" fmla="*/ 23181 h 2156675"/>
                <a:gd name="connsiteX14" fmla="*/ 3540157 w 3612917"/>
                <a:gd name="connsiteY14" fmla="*/ 537531 h 215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2917" h="2156675">
                  <a:moveTo>
                    <a:pt x="181007" y="1934531"/>
                  </a:moveTo>
                  <a:cubicBezTo>
                    <a:pt x="280490" y="2045127"/>
                    <a:pt x="468874" y="2189589"/>
                    <a:pt x="574707" y="2137731"/>
                  </a:cubicBezTo>
                  <a:cubicBezTo>
                    <a:pt x="680540" y="2085873"/>
                    <a:pt x="900674" y="1793773"/>
                    <a:pt x="816007" y="1623381"/>
                  </a:cubicBezTo>
                  <a:cubicBezTo>
                    <a:pt x="731340" y="1452989"/>
                    <a:pt x="160899" y="1318581"/>
                    <a:pt x="66707" y="1115381"/>
                  </a:cubicBezTo>
                  <a:cubicBezTo>
                    <a:pt x="-27485" y="912181"/>
                    <a:pt x="-64526" y="508956"/>
                    <a:pt x="250857" y="404181"/>
                  </a:cubicBezTo>
                  <a:cubicBezTo>
                    <a:pt x="566240" y="299406"/>
                    <a:pt x="1678549" y="392539"/>
                    <a:pt x="1959007" y="486731"/>
                  </a:cubicBezTo>
                  <a:cubicBezTo>
                    <a:pt x="2239465" y="580923"/>
                    <a:pt x="2086007" y="849739"/>
                    <a:pt x="1933607" y="969331"/>
                  </a:cubicBezTo>
                  <a:cubicBezTo>
                    <a:pt x="1781207" y="1088923"/>
                    <a:pt x="1211824" y="1091039"/>
                    <a:pt x="1044607" y="1204281"/>
                  </a:cubicBezTo>
                  <a:cubicBezTo>
                    <a:pt x="877390" y="1317523"/>
                    <a:pt x="904907" y="1508023"/>
                    <a:pt x="930307" y="1648781"/>
                  </a:cubicBezTo>
                  <a:cubicBezTo>
                    <a:pt x="955707" y="1789539"/>
                    <a:pt x="864690" y="1981098"/>
                    <a:pt x="1197007" y="2048831"/>
                  </a:cubicBezTo>
                  <a:cubicBezTo>
                    <a:pt x="1529324" y="2116564"/>
                    <a:pt x="2689257" y="2249914"/>
                    <a:pt x="2924207" y="2055181"/>
                  </a:cubicBezTo>
                  <a:cubicBezTo>
                    <a:pt x="3159157" y="1860448"/>
                    <a:pt x="2636340" y="1194756"/>
                    <a:pt x="2606707" y="880431"/>
                  </a:cubicBezTo>
                  <a:cubicBezTo>
                    <a:pt x="2577074" y="566106"/>
                    <a:pt x="2605649" y="312106"/>
                    <a:pt x="2746407" y="169231"/>
                  </a:cubicBezTo>
                  <a:cubicBezTo>
                    <a:pt x="2887165" y="26356"/>
                    <a:pt x="3318965" y="-38202"/>
                    <a:pt x="3451257" y="23181"/>
                  </a:cubicBezTo>
                  <a:cubicBezTo>
                    <a:pt x="3583549" y="84564"/>
                    <a:pt x="3689382" y="263952"/>
                    <a:pt x="3540157" y="537531"/>
                  </a:cubicBezTo>
                </a:path>
              </a:pathLst>
            </a:custGeom>
            <a:noFill/>
            <a:ln w="38100">
              <a:solidFill>
                <a:srgbClr val="00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676561" y="4770860"/>
                <a:ext cx="959622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GTR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61" y="4770860"/>
                <a:ext cx="959622" cy="4168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2400" b="0" dirty="0" smtClean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           +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lipse 5"/>
          <p:cNvSpPr/>
          <p:nvPr/>
        </p:nvSpPr>
        <p:spPr>
          <a:xfrm>
            <a:off x="6339115" y="2103420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/>
              <p:cNvSpPr txBox="1"/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Last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  <m:r>
                      <a:rPr lang="en-GB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time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blipFill rotWithShape="0">
                <a:blip r:embed="rId12"/>
                <a:stretch>
                  <a:fillRect l="-749" t="-5882" r="-7485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/>
              <p:cNvSpPr txBox="1"/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𝑝</m:t>
                      </m:r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acc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𝑡</m:t>
                          </m:r>
                        </m:e>
                      </m:acc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feld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13333" r="-20370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7939315" y="2416686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8657045" y="1516977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316571" y="3502357"/>
                <a:ext cx="70129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cap="small" dirty="0" err="1" smtClean="0"/>
                  <a:t>gtr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2,5</m:t>
                    </m:r>
                  </m:oMath>
                </a14:m>
                <a:r>
                  <a:rPr lang="en-GB" sz="2800" dirty="0" smtClean="0"/>
                  <a:t>-competitive for N-OLTSP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3502357"/>
                <a:ext cx="7012945" cy="523220"/>
              </a:xfrm>
              <a:prstGeom prst="rect">
                <a:avLst/>
              </a:prstGeom>
              <a:blipFill rotWithShape="0">
                <a:blip r:embed="rId14"/>
                <a:stretch>
                  <a:fillRect l="-1913" t="-12941" r="-696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/>
              <p:cNvSpPr txBox="1"/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316571" y="4072290"/>
                <a:ext cx="76701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Remark: </a:t>
                </a:r>
                <a:r>
                  <a:rPr lang="en-GB" sz="2800" cap="small" dirty="0" smtClean="0"/>
                  <a:t>	</a:t>
                </a:r>
                <a:r>
                  <a:rPr lang="en-GB" sz="2800" cap="small" dirty="0" err="1" smtClean="0"/>
                  <a:t>gtr</a:t>
                </a:r>
                <a:r>
                  <a:rPr lang="en-GB" sz="2800" dirty="0" smtClean="0"/>
                  <a:t> is also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2,5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4072290"/>
                <a:ext cx="7670177" cy="523220"/>
              </a:xfrm>
              <a:prstGeom prst="rect">
                <a:avLst/>
              </a:prstGeom>
              <a:blipFill rotWithShape="0">
                <a:blip r:embed="rId16"/>
                <a:stretch>
                  <a:fillRect l="-1749" t="-11628" r="-556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hteck 46"/>
          <p:cNvSpPr/>
          <p:nvPr/>
        </p:nvSpPr>
        <p:spPr>
          <a:xfrm>
            <a:off x="4279900" y="5703216"/>
            <a:ext cx="2159672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2" name="Rechteck 51"/>
          <p:cNvSpPr/>
          <p:nvPr/>
        </p:nvSpPr>
        <p:spPr>
          <a:xfrm>
            <a:off x="1892300" y="6273800"/>
            <a:ext cx="2387600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1929074" y="6342489"/>
                <a:ext cx="22944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0" dirty="0" smtClean="0"/>
                  <a:t>GTR (Greedy):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=2,5</m:t>
                    </m:r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074" y="6342489"/>
                <a:ext cx="2294474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2122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hteck 56"/>
          <p:cNvSpPr/>
          <p:nvPr/>
        </p:nvSpPr>
        <p:spPr>
          <a:xfrm>
            <a:off x="1892300" y="5703216"/>
            <a:ext cx="2387600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178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3" grpId="0"/>
      <p:bldP spid="58" grpId="0"/>
      <p:bldP spid="49" grpId="0"/>
      <p:bldP spid="60" grpId="0"/>
      <p:bldP spid="39" grpId="0"/>
      <p:bldP spid="56" grpId="0"/>
      <p:bldP spid="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erader Verbinder 76"/>
          <p:cNvCxnSpPr>
            <a:endCxn id="74" idx="1"/>
          </p:cNvCxnSpPr>
          <p:nvPr/>
        </p:nvCxnSpPr>
        <p:spPr>
          <a:xfrm>
            <a:off x="7614788" y="1921911"/>
            <a:ext cx="1080895" cy="856731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/>
          <p:cNvGrpSpPr/>
          <p:nvPr/>
        </p:nvGrpSpPr>
        <p:grpSpPr>
          <a:xfrm>
            <a:off x="4018249" y="2328048"/>
            <a:ext cx="350672" cy="407849"/>
            <a:chOff x="4018249" y="2328048"/>
            <a:chExt cx="350672" cy="407849"/>
          </a:xfrm>
        </p:grpSpPr>
        <p:sp>
          <p:nvSpPr>
            <p:cNvPr id="64" name="Geschweifte Klammer rechts 63"/>
            <p:cNvSpPr/>
            <p:nvPr/>
          </p:nvSpPr>
          <p:spPr>
            <a:xfrm rot="16200000">
              <a:off x="4133050" y="2520375"/>
              <a:ext cx="121070" cy="309973"/>
            </a:xfrm>
            <a:prstGeom prst="rightBrace">
              <a:avLst>
                <a:gd name="adj1" fmla="val 95142"/>
                <a:gd name="adj2" fmla="val 4948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4099129" y="2464625"/>
              <a:ext cx="188912" cy="1525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feld 64"/>
                <p:cNvSpPr txBox="1"/>
                <p:nvPr/>
              </p:nvSpPr>
              <p:spPr>
                <a:xfrm>
                  <a:off x="4018249" y="2328048"/>
                  <a:ext cx="3506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5" name="Textfeld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8249" y="2328048"/>
                  <a:ext cx="35067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Gerader Verbinder 60"/>
          <p:cNvCxnSpPr>
            <a:stCxn id="57" idx="3"/>
            <a:endCxn id="63" idx="1"/>
          </p:cNvCxnSpPr>
          <p:nvPr/>
        </p:nvCxnSpPr>
        <p:spPr>
          <a:xfrm>
            <a:off x="4038598" y="2830830"/>
            <a:ext cx="1417838" cy="877914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ihandform 56"/>
          <p:cNvSpPr/>
          <p:nvPr/>
        </p:nvSpPr>
        <p:spPr>
          <a:xfrm>
            <a:off x="3905156" y="1915160"/>
            <a:ext cx="729215" cy="915670"/>
          </a:xfrm>
          <a:custGeom>
            <a:avLst/>
            <a:gdLst>
              <a:gd name="connsiteX0" fmla="*/ 433647 w 709380"/>
              <a:gd name="connsiteY0" fmla="*/ 0 h 909320"/>
              <a:gd name="connsiteX1" fmla="*/ 692727 w 709380"/>
              <a:gd name="connsiteY1" fmla="*/ 259080 h 909320"/>
              <a:gd name="connsiteX2" fmla="*/ 12007 w 709380"/>
              <a:gd name="connsiteY2" fmla="*/ 523240 h 909320"/>
              <a:gd name="connsiteX3" fmla="*/ 240607 w 709380"/>
              <a:gd name="connsiteY3" fmla="*/ 909320 h 909320"/>
              <a:gd name="connsiteX4" fmla="*/ 240607 w 709380"/>
              <a:gd name="connsiteY4" fmla="*/ 909320 h 909320"/>
              <a:gd name="connsiteX0" fmla="*/ 433658 w 709391"/>
              <a:gd name="connsiteY0" fmla="*/ 0 h 1046903"/>
              <a:gd name="connsiteX1" fmla="*/ 692738 w 709391"/>
              <a:gd name="connsiteY1" fmla="*/ 259080 h 1046903"/>
              <a:gd name="connsiteX2" fmla="*/ 12018 w 709391"/>
              <a:gd name="connsiteY2" fmla="*/ 523240 h 1046903"/>
              <a:gd name="connsiteX3" fmla="*/ 240618 w 709391"/>
              <a:gd name="connsiteY3" fmla="*/ 909320 h 1046903"/>
              <a:gd name="connsiteX4" fmla="*/ 14135 w 709391"/>
              <a:gd name="connsiteY4" fmla="*/ 1046903 h 1046903"/>
              <a:gd name="connsiteX0" fmla="*/ 433658 w 709391"/>
              <a:gd name="connsiteY0" fmla="*/ 0 h 909320"/>
              <a:gd name="connsiteX1" fmla="*/ 692738 w 709391"/>
              <a:gd name="connsiteY1" fmla="*/ 259080 h 909320"/>
              <a:gd name="connsiteX2" fmla="*/ 12018 w 709391"/>
              <a:gd name="connsiteY2" fmla="*/ 523240 h 909320"/>
              <a:gd name="connsiteX3" fmla="*/ 240618 w 709391"/>
              <a:gd name="connsiteY3" fmla="*/ 909320 h 909320"/>
              <a:gd name="connsiteX0" fmla="*/ 452291 w 728024"/>
              <a:gd name="connsiteY0" fmla="*/ 0 h 909320"/>
              <a:gd name="connsiteX1" fmla="*/ 711371 w 728024"/>
              <a:gd name="connsiteY1" fmla="*/ 259080 h 909320"/>
              <a:gd name="connsiteX2" fmla="*/ 30651 w 728024"/>
              <a:gd name="connsiteY2" fmla="*/ 523240 h 909320"/>
              <a:gd name="connsiteX3" fmla="*/ 108968 w 728024"/>
              <a:gd name="connsiteY3" fmla="*/ 909320 h 909320"/>
              <a:gd name="connsiteX0" fmla="*/ 448181 w 723914"/>
              <a:gd name="connsiteY0" fmla="*/ 0 h 915670"/>
              <a:gd name="connsiteX1" fmla="*/ 707261 w 723914"/>
              <a:gd name="connsiteY1" fmla="*/ 259080 h 915670"/>
              <a:gd name="connsiteX2" fmla="*/ 26541 w 723914"/>
              <a:gd name="connsiteY2" fmla="*/ 523240 h 915670"/>
              <a:gd name="connsiteX3" fmla="*/ 128141 w 723914"/>
              <a:gd name="connsiteY3" fmla="*/ 915670 h 915670"/>
              <a:gd name="connsiteX0" fmla="*/ 453482 w 729215"/>
              <a:gd name="connsiteY0" fmla="*/ 0 h 915670"/>
              <a:gd name="connsiteX1" fmla="*/ 712562 w 729215"/>
              <a:gd name="connsiteY1" fmla="*/ 259080 h 915670"/>
              <a:gd name="connsiteX2" fmla="*/ 31842 w 729215"/>
              <a:gd name="connsiteY2" fmla="*/ 523240 h 915670"/>
              <a:gd name="connsiteX3" fmla="*/ 133442 w 729215"/>
              <a:gd name="connsiteY3" fmla="*/ 915670 h 91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215" h="915670">
                <a:moveTo>
                  <a:pt x="453482" y="0"/>
                </a:moveTo>
                <a:cubicBezTo>
                  <a:pt x="618158" y="85936"/>
                  <a:pt x="782835" y="171873"/>
                  <a:pt x="712562" y="259080"/>
                </a:cubicBezTo>
                <a:cubicBezTo>
                  <a:pt x="642289" y="346287"/>
                  <a:pt x="128362" y="413808"/>
                  <a:pt x="31842" y="523240"/>
                </a:cubicBezTo>
                <a:cubicBezTo>
                  <a:pt x="-64678" y="632672"/>
                  <a:pt x="84406" y="836859"/>
                  <a:pt x="133442" y="915670"/>
                </a:cubicBezTo>
              </a:path>
            </a:pathLst>
          </a:custGeom>
          <a:noFill/>
          <a:ln w="28575">
            <a:solidFill>
              <a:srgbClr val="00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Lower Bound for N-OLTSP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Any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dirty="0" smtClean="0"/>
                  <a:t>-competitive ALG for N-OLTSP has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≥2.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452" t="-12791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/>
          <p:cNvSpPr txBox="1"/>
          <p:nvPr/>
        </p:nvSpPr>
        <p:spPr>
          <a:xfrm>
            <a:off x="118608" y="895547"/>
            <a:ext cx="2134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time, request</a:t>
            </a:r>
            <a:endParaRPr lang="en-GB" sz="2800" dirty="0"/>
          </a:p>
        </p:txBody>
      </p:sp>
      <p:sp>
        <p:nvSpPr>
          <p:cNvPr id="10" name="Textfeld 9"/>
          <p:cNvSpPr txBox="1"/>
          <p:nvPr/>
        </p:nvSpPr>
        <p:spPr>
          <a:xfrm>
            <a:off x="3460996" y="895547"/>
            <a:ext cx="1829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Online-ALG</a:t>
            </a:r>
            <a:endParaRPr lang="en-GB" sz="2800" dirty="0"/>
          </a:p>
        </p:txBody>
      </p:sp>
      <p:sp>
        <p:nvSpPr>
          <p:cNvPr id="11" name="Textfeld 10"/>
          <p:cNvSpPr txBox="1"/>
          <p:nvPr/>
        </p:nvSpPr>
        <p:spPr>
          <a:xfrm>
            <a:off x="6352550" y="895547"/>
            <a:ext cx="2524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Opt. </a:t>
            </a:r>
            <a:r>
              <a:rPr lang="en-GB" sz="2800" dirty="0"/>
              <a:t>o</a:t>
            </a:r>
            <a:r>
              <a:rPr lang="en-GB" sz="2800" dirty="0" smtClean="0"/>
              <a:t>ffline-ALG</a:t>
            </a:r>
            <a:endParaRPr lang="en-GB" sz="2800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3035754" y="1805792"/>
            <a:ext cx="2679575" cy="196850"/>
            <a:chOff x="3035754" y="1805792"/>
            <a:chExt cx="2679575" cy="196850"/>
          </a:xfrm>
        </p:grpSpPr>
        <p:cxnSp>
          <p:nvCxnSpPr>
            <p:cNvPr id="15" name="Gerader Verbinder 1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pieren 24"/>
          <p:cNvGrpSpPr/>
          <p:nvPr/>
        </p:nvGrpSpPr>
        <p:grpSpPr>
          <a:xfrm>
            <a:off x="6199148" y="1485673"/>
            <a:ext cx="2781219" cy="516969"/>
            <a:chOff x="2934110" y="1485673"/>
            <a:chExt cx="2781219" cy="516969"/>
          </a:xfrm>
        </p:grpSpPr>
        <p:grpSp>
          <p:nvGrpSpPr>
            <p:cNvPr id="26" name="Gruppieren 25"/>
            <p:cNvGrpSpPr/>
            <p:nvPr/>
          </p:nvGrpSpPr>
          <p:grpSpPr>
            <a:xfrm>
              <a:off x="3035754" y="1805792"/>
              <a:ext cx="2679575" cy="196850"/>
              <a:chOff x="3035754" y="1805792"/>
              <a:chExt cx="2679575" cy="196850"/>
            </a:xfrm>
          </p:grpSpPr>
          <p:cxnSp>
            <p:nvCxnSpPr>
              <p:cNvPr id="30" name="Gerader Verbinder 29"/>
              <p:cNvCxnSpPr/>
              <p:nvPr/>
            </p:nvCxnSpPr>
            <p:spPr>
              <a:xfrm>
                <a:off x="3035754" y="1904217"/>
                <a:ext cx="267957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>
              <a:xfrm>
                <a:off x="320357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>
              <a:xfrm>
                <a:off x="550862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>
              <a:xfrm>
                <a:off x="4349750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/>
                <p:cNvSpPr txBox="1"/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9" name="Textfeld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327454" y="2562870"/>
                <a:ext cx="4651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2562870"/>
                <a:ext cx="46519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uppieren 43"/>
          <p:cNvGrpSpPr/>
          <p:nvPr/>
        </p:nvGrpSpPr>
        <p:grpSpPr>
          <a:xfrm>
            <a:off x="3035754" y="2730339"/>
            <a:ext cx="2679575" cy="196850"/>
            <a:chOff x="3035754" y="1805792"/>
            <a:chExt cx="2679575" cy="196850"/>
          </a:xfrm>
        </p:grpSpPr>
        <p:cxnSp>
          <p:nvCxnSpPr>
            <p:cNvPr id="45" name="Gerader Verbinder 4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/>
          <p:cNvGrpSpPr/>
          <p:nvPr/>
        </p:nvGrpSpPr>
        <p:grpSpPr>
          <a:xfrm>
            <a:off x="3035753" y="3658029"/>
            <a:ext cx="2679575" cy="196850"/>
            <a:chOff x="3035754" y="1805792"/>
            <a:chExt cx="2679575" cy="196850"/>
          </a:xfrm>
        </p:grpSpPr>
        <p:cxnSp>
          <p:nvCxnSpPr>
            <p:cNvPr id="50" name="Gerader Verbinder 4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Gerade Verbindung mit Pfeil 53"/>
          <p:cNvCxnSpPr/>
          <p:nvPr/>
        </p:nvCxnSpPr>
        <p:spPr>
          <a:xfrm flipV="1">
            <a:off x="4349750" y="1912371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4038598" y="2824480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/>
          <p:cNvSpPr/>
          <p:nvPr/>
        </p:nvSpPr>
        <p:spPr>
          <a:xfrm>
            <a:off x="5439511" y="2754986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63" name="Ellipse 62"/>
          <p:cNvSpPr/>
          <p:nvPr/>
        </p:nvSpPr>
        <p:spPr>
          <a:xfrm>
            <a:off x="5434819" y="3687127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62" name="Gerade Verbindung mit Pfeil 61"/>
          <p:cNvCxnSpPr/>
          <p:nvPr/>
        </p:nvCxnSpPr>
        <p:spPr>
          <a:xfrm flipV="1">
            <a:off x="5508624" y="3756454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/>
              <p:cNvSpPr txBox="1"/>
              <p:nvPr/>
            </p:nvSpPr>
            <p:spPr>
              <a:xfrm>
                <a:off x="327454" y="3552655"/>
                <a:ext cx="1067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3552655"/>
                <a:ext cx="1067343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uppieren 68"/>
          <p:cNvGrpSpPr/>
          <p:nvPr/>
        </p:nvGrpSpPr>
        <p:grpSpPr>
          <a:xfrm>
            <a:off x="6275000" y="2726055"/>
            <a:ext cx="2679575" cy="196850"/>
            <a:chOff x="3035754" y="1805792"/>
            <a:chExt cx="2679575" cy="196850"/>
          </a:xfrm>
        </p:grpSpPr>
        <p:cxnSp>
          <p:nvCxnSpPr>
            <p:cNvPr id="70" name="Gerader Verbinder 6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Ellipse 73"/>
          <p:cNvSpPr/>
          <p:nvPr/>
        </p:nvSpPr>
        <p:spPr>
          <a:xfrm>
            <a:off x="8674066" y="2757025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75" name="Gerade Verbindung mit Pfeil 74"/>
          <p:cNvCxnSpPr/>
          <p:nvPr/>
        </p:nvCxnSpPr>
        <p:spPr>
          <a:xfrm flipV="1">
            <a:off x="7614787" y="1904217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 flipV="1">
            <a:off x="8747871" y="2833111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hteck 81"/>
              <p:cNvSpPr/>
              <p:nvPr/>
            </p:nvSpPr>
            <p:spPr>
              <a:xfrm>
                <a:off x="3145844" y="4065934"/>
                <a:ext cx="2569999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ALG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=2+</m:t>
                      </m:r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2" name="Rechteck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44" y="4065934"/>
                <a:ext cx="2569999" cy="50917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hteck 82"/>
              <p:cNvSpPr/>
              <p:nvPr/>
            </p:nvSpPr>
            <p:spPr>
              <a:xfrm>
                <a:off x="6568845" y="4075875"/>
                <a:ext cx="2062744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3" name="Rechteck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845" y="4075875"/>
                <a:ext cx="2062744" cy="50917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/>
              <p:cNvSpPr txBox="1"/>
              <p:nvPr/>
            </p:nvSpPr>
            <p:spPr>
              <a:xfrm>
                <a:off x="514567" y="2569220"/>
                <a:ext cx="13356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de-DE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84" name="Textfeld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67" y="2569220"/>
                <a:ext cx="1335622" cy="5232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pieren 3"/>
          <p:cNvGrpSpPr/>
          <p:nvPr/>
        </p:nvGrpSpPr>
        <p:grpSpPr>
          <a:xfrm>
            <a:off x="1892300" y="6273800"/>
            <a:ext cx="2387600" cy="584200"/>
            <a:chOff x="1892300" y="6273800"/>
            <a:chExt cx="2387600" cy="584200"/>
          </a:xfrm>
        </p:grpSpPr>
        <p:sp>
          <p:nvSpPr>
            <p:cNvPr id="78" name="Rechteck 77"/>
            <p:cNvSpPr/>
            <p:nvPr/>
          </p:nvSpPr>
          <p:spPr>
            <a:xfrm>
              <a:off x="1892300" y="6273800"/>
              <a:ext cx="2387600" cy="584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feld 78"/>
                <p:cNvSpPr txBox="1"/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0" dirty="0" smtClean="0"/>
                    <a:t>GTR (Greedy): </a:t>
                  </a:r>
                  <a14:m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=2,5</m:t>
                      </m:r>
                    </m:oMath>
                  </a14:m>
                  <a:endParaRPr lang="en-GB" b="0" dirty="0"/>
                </a:p>
              </p:txBody>
            </p:sp>
          </mc:Choice>
          <mc:Fallback xmlns="">
            <p:sp>
              <p:nvSpPr>
                <p:cNvPr id="79" name="Textfeld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122" t="-8197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0" name="Rechteck 79"/>
          <p:cNvSpPr/>
          <p:nvPr/>
        </p:nvSpPr>
        <p:spPr>
          <a:xfrm>
            <a:off x="4288041" y="6351672"/>
            <a:ext cx="2012751" cy="512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0" name="Rechteck 59"/>
          <p:cNvSpPr/>
          <p:nvPr/>
        </p:nvSpPr>
        <p:spPr>
          <a:xfrm>
            <a:off x="4279900" y="5711593"/>
            <a:ext cx="2162921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968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3" grpId="0"/>
      <p:bldP spid="11" grpId="0"/>
      <p:bldP spid="34" grpId="0"/>
      <p:bldP spid="59" grpId="0" animBg="1"/>
      <p:bldP spid="63" grpId="0" animBg="1"/>
      <p:bldP spid="68" grpId="0"/>
      <p:bldP spid="74" grpId="0" animBg="1"/>
      <p:bldP spid="82" grpId="0"/>
      <p:bldP spid="83" grpId="0"/>
      <p:bldP spid="84" grpId="0"/>
      <p:bldP spid="6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erader Verbinder 76"/>
          <p:cNvCxnSpPr>
            <a:endCxn id="74" idx="1"/>
          </p:cNvCxnSpPr>
          <p:nvPr/>
        </p:nvCxnSpPr>
        <p:spPr>
          <a:xfrm>
            <a:off x="7614787" y="1912371"/>
            <a:ext cx="1080896" cy="564080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stCxn id="57" idx="3"/>
            <a:endCxn id="63" idx="1"/>
          </p:cNvCxnSpPr>
          <p:nvPr/>
        </p:nvCxnSpPr>
        <p:spPr>
          <a:xfrm>
            <a:off x="4038598" y="2536030"/>
            <a:ext cx="1417838" cy="608423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ihandform 56"/>
          <p:cNvSpPr/>
          <p:nvPr/>
        </p:nvSpPr>
        <p:spPr>
          <a:xfrm>
            <a:off x="3905156" y="1915160"/>
            <a:ext cx="729215" cy="620870"/>
          </a:xfrm>
          <a:custGeom>
            <a:avLst/>
            <a:gdLst>
              <a:gd name="connsiteX0" fmla="*/ 433647 w 709380"/>
              <a:gd name="connsiteY0" fmla="*/ 0 h 909320"/>
              <a:gd name="connsiteX1" fmla="*/ 692727 w 709380"/>
              <a:gd name="connsiteY1" fmla="*/ 259080 h 909320"/>
              <a:gd name="connsiteX2" fmla="*/ 12007 w 709380"/>
              <a:gd name="connsiteY2" fmla="*/ 523240 h 909320"/>
              <a:gd name="connsiteX3" fmla="*/ 240607 w 709380"/>
              <a:gd name="connsiteY3" fmla="*/ 909320 h 909320"/>
              <a:gd name="connsiteX4" fmla="*/ 240607 w 709380"/>
              <a:gd name="connsiteY4" fmla="*/ 909320 h 909320"/>
              <a:gd name="connsiteX0" fmla="*/ 433658 w 709391"/>
              <a:gd name="connsiteY0" fmla="*/ 0 h 1046903"/>
              <a:gd name="connsiteX1" fmla="*/ 692738 w 709391"/>
              <a:gd name="connsiteY1" fmla="*/ 259080 h 1046903"/>
              <a:gd name="connsiteX2" fmla="*/ 12018 w 709391"/>
              <a:gd name="connsiteY2" fmla="*/ 523240 h 1046903"/>
              <a:gd name="connsiteX3" fmla="*/ 240618 w 709391"/>
              <a:gd name="connsiteY3" fmla="*/ 909320 h 1046903"/>
              <a:gd name="connsiteX4" fmla="*/ 14135 w 709391"/>
              <a:gd name="connsiteY4" fmla="*/ 1046903 h 1046903"/>
              <a:gd name="connsiteX0" fmla="*/ 433658 w 709391"/>
              <a:gd name="connsiteY0" fmla="*/ 0 h 909320"/>
              <a:gd name="connsiteX1" fmla="*/ 692738 w 709391"/>
              <a:gd name="connsiteY1" fmla="*/ 259080 h 909320"/>
              <a:gd name="connsiteX2" fmla="*/ 12018 w 709391"/>
              <a:gd name="connsiteY2" fmla="*/ 523240 h 909320"/>
              <a:gd name="connsiteX3" fmla="*/ 240618 w 709391"/>
              <a:gd name="connsiteY3" fmla="*/ 909320 h 909320"/>
              <a:gd name="connsiteX0" fmla="*/ 452291 w 728024"/>
              <a:gd name="connsiteY0" fmla="*/ 0 h 909320"/>
              <a:gd name="connsiteX1" fmla="*/ 711371 w 728024"/>
              <a:gd name="connsiteY1" fmla="*/ 259080 h 909320"/>
              <a:gd name="connsiteX2" fmla="*/ 30651 w 728024"/>
              <a:gd name="connsiteY2" fmla="*/ 523240 h 909320"/>
              <a:gd name="connsiteX3" fmla="*/ 108968 w 728024"/>
              <a:gd name="connsiteY3" fmla="*/ 909320 h 909320"/>
              <a:gd name="connsiteX0" fmla="*/ 448181 w 723914"/>
              <a:gd name="connsiteY0" fmla="*/ 0 h 915670"/>
              <a:gd name="connsiteX1" fmla="*/ 707261 w 723914"/>
              <a:gd name="connsiteY1" fmla="*/ 259080 h 915670"/>
              <a:gd name="connsiteX2" fmla="*/ 26541 w 723914"/>
              <a:gd name="connsiteY2" fmla="*/ 523240 h 915670"/>
              <a:gd name="connsiteX3" fmla="*/ 128141 w 723914"/>
              <a:gd name="connsiteY3" fmla="*/ 915670 h 915670"/>
              <a:gd name="connsiteX0" fmla="*/ 453482 w 729215"/>
              <a:gd name="connsiteY0" fmla="*/ 0 h 915670"/>
              <a:gd name="connsiteX1" fmla="*/ 712562 w 729215"/>
              <a:gd name="connsiteY1" fmla="*/ 259080 h 915670"/>
              <a:gd name="connsiteX2" fmla="*/ 31842 w 729215"/>
              <a:gd name="connsiteY2" fmla="*/ 523240 h 915670"/>
              <a:gd name="connsiteX3" fmla="*/ 133442 w 729215"/>
              <a:gd name="connsiteY3" fmla="*/ 915670 h 91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215" h="915670">
                <a:moveTo>
                  <a:pt x="453482" y="0"/>
                </a:moveTo>
                <a:cubicBezTo>
                  <a:pt x="618158" y="85936"/>
                  <a:pt x="782835" y="171873"/>
                  <a:pt x="712562" y="259080"/>
                </a:cubicBezTo>
                <a:cubicBezTo>
                  <a:pt x="642289" y="346287"/>
                  <a:pt x="128362" y="413808"/>
                  <a:pt x="31842" y="523240"/>
                </a:cubicBezTo>
                <a:cubicBezTo>
                  <a:pt x="-64678" y="632672"/>
                  <a:pt x="84406" y="836859"/>
                  <a:pt x="133442" y="915670"/>
                </a:cubicBezTo>
              </a:path>
            </a:pathLst>
          </a:custGeom>
          <a:noFill/>
          <a:ln w="28575">
            <a:solidFill>
              <a:srgbClr val="00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Lower Bound for H-OLTSP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Any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dirty="0" smtClean="0"/>
                  <a:t>-competitive ALG for N-OLTSP has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≥2.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452" t="-12791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/>
          <p:cNvSpPr txBox="1"/>
          <p:nvPr/>
        </p:nvSpPr>
        <p:spPr>
          <a:xfrm>
            <a:off x="118608" y="895547"/>
            <a:ext cx="2134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time, request</a:t>
            </a:r>
            <a:endParaRPr lang="en-GB" sz="2800" dirty="0"/>
          </a:p>
        </p:txBody>
      </p:sp>
      <p:sp>
        <p:nvSpPr>
          <p:cNvPr id="10" name="Textfeld 9"/>
          <p:cNvSpPr txBox="1"/>
          <p:nvPr/>
        </p:nvSpPr>
        <p:spPr>
          <a:xfrm>
            <a:off x="3460996" y="895547"/>
            <a:ext cx="1829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Online-ALG</a:t>
            </a:r>
            <a:endParaRPr lang="en-GB" sz="2800" dirty="0"/>
          </a:p>
        </p:txBody>
      </p:sp>
      <p:sp>
        <p:nvSpPr>
          <p:cNvPr id="11" name="Textfeld 10"/>
          <p:cNvSpPr txBox="1"/>
          <p:nvPr/>
        </p:nvSpPr>
        <p:spPr>
          <a:xfrm>
            <a:off x="6341271" y="895547"/>
            <a:ext cx="2524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Opt. offline-ALG</a:t>
            </a:r>
            <a:endParaRPr lang="en-GB" sz="2800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3035754" y="1805792"/>
            <a:ext cx="2679575" cy="196850"/>
            <a:chOff x="3035754" y="1805792"/>
            <a:chExt cx="2679575" cy="196850"/>
          </a:xfrm>
        </p:grpSpPr>
        <p:cxnSp>
          <p:nvCxnSpPr>
            <p:cNvPr id="15" name="Gerader Verbinder 1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pieren 24"/>
          <p:cNvGrpSpPr/>
          <p:nvPr/>
        </p:nvGrpSpPr>
        <p:grpSpPr>
          <a:xfrm>
            <a:off x="6199148" y="1485673"/>
            <a:ext cx="2781219" cy="516969"/>
            <a:chOff x="2934110" y="1485673"/>
            <a:chExt cx="2781219" cy="516969"/>
          </a:xfrm>
        </p:grpSpPr>
        <p:grpSp>
          <p:nvGrpSpPr>
            <p:cNvPr id="26" name="Gruppieren 25"/>
            <p:cNvGrpSpPr/>
            <p:nvPr/>
          </p:nvGrpSpPr>
          <p:grpSpPr>
            <a:xfrm>
              <a:off x="3035754" y="1805792"/>
              <a:ext cx="2679575" cy="196850"/>
              <a:chOff x="3035754" y="1805792"/>
              <a:chExt cx="2679575" cy="196850"/>
            </a:xfrm>
          </p:grpSpPr>
          <p:cxnSp>
            <p:nvCxnSpPr>
              <p:cNvPr id="30" name="Gerader Verbinder 29"/>
              <p:cNvCxnSpPr/>
              <p:nvPr/>
            </p:nvCxnSpPr>
            <p:spPr>
              <a:xfrm>
                <a:off x="3035754" y="1904217"/>
                <a:ext cx="267957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>
              <a:xfrm>
                <a:off x="320357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>
              <a:xfrm>
                <a:off x="550862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>
              <a:xfrm>
                <a:off x="4349750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/>
                <p:cNvSpPr txBox="1"/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9" name="Textfeld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327454" y="2260679"/>
                <a:ext cx="14558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1,  </m:t>
                      </m:r>
                      <m:r>
                        <a:rPr lang="de-DE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2260679"/>
                <a:ext cx="1455848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uppieren 43"/>
          <p:cNvGrpSpPr/>
          <p:nvPr/>
        </p:nvGrpSpPr>
        <p:grpSpPr>
          <a:xfrm>
            <a:off x="3035754" y="2428148"/>
            <a:ext cx="2679575" cy="196850"/>
            <a:chOff x="3035754" y="1805792"/>
            <a:chExt cx="2679575" cy="196850"/>
          </a:xfrm>
        </p:grpSpPr>
        <p:cxnSp>
          <p:nvCxnSpPr>
            <p:cNvPr id="45" name="Gerader Verbinder 4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/>
          <p:cNvGrpSpPr/>
          <p:nvPr/>
        </p:nvGrpSpPr>
        <p:grpSpPr>
          <a:xfrm>
            <a:off x="3035753" y="3093738"/>
            <a:ext cx="2679575" cy="196850"/>
            <a:chOff x="3035754" y="1805792"/>
            <a:chExt cx="2679575" cy="196850"/>
          </a:xfrm>
        </p:grpSpPr>
        <p:cxnSp>
          <p:nvCxnSpPr>
            <p:cNvPr id="50" name="Gerader Verbinder 4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Gerade Verbindung mit Pfeil 53"/>
          <p:cNvCxnSpPr/>
          <p:nvPr/>
        </p:nvCxnSpPr>
        <p:spPr>
          <a:xfrm flipV="1">
            <a:off x="4349750" y="1912371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4038598" y="2522289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/>
          <p:cNvSpPr/>
          <p:nvPr/>
        </p:nvSpPr>
        <p:spPr>
          <a:xfrm>
            <a:off x="5439511" y="2452795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63" name="Ellipse 62"/>
          <p:cNvSpPr/>
          <p:nvPr/>
        </p:nvSpPr>
        <p:spPr>
          <a:xfrm>
            <a:off x="5434819" y="3122836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62" name="Gerade Verbindung mit Pfeil 61"/>
          <p:cNvCxnSpPr/>
          <p:nvPr/>
        </p:nvCxnSpPr>
        <p:spPr>
          <a:xfrm flipV="1">
            <a:off x="5508624" y="3192163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/>
              <p:cNvSpPr txBox="1"/>
              <p:nvPr/>
            </p:nvSpPr>
            <p:spPr>
              <a:xfrm>
                <a:off x="327454" y="2988364"/>
                <a:ext cx="1067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2988364"/>
                <a:ext cx="1067343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uppieren 68"/>
          <p:cNvGrpSpPr/>
          <p:nvPr/>
        </p:nvGrpSpPr>
        <p:grpSpPr>
          <a:xfrm>
            <a:off x="6275000" y="2423864"/>
            <a:ext cx="2679575" cy="196850"/>
            <a:chOff x="3035754" y="1805792"/>
            <a:chExt cx="2679575" cy="196850"/>
          </a:xfrm>
        </p:grpSpPr>
        <p:cxnSp>
          <p:nvCxnSpPr>
            <p:cNvPr id="70" name="Gerader Verbinder 6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Ellipse 73"/>
          <p:cNvSpPr/>
          <p:nvPr/>
        </p:nvSpPr>
        <p:spPr>
          <a:xfrm>
            <a:off x="8674066" y="2454834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75" name="Gerade Verbindung mit Pfeil 74"/>
          <p:cNvCxnSpPr/>
          <p:nvPr/>
        </p:nvCxnSpPr>
        <p:spPr>
          <a:xfrm flipV="1">
            <a:off x="7614787" y="1904217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 flipV="1">
            <a:off x="8747871" y="2530920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hteck 82"/>
              <p:cNvSpPr/>
              <p:nvPr/>
            </p:nvSpPr>
            <p:spPr>
              <a:xfrm>
                <a:off x="6568845" y="4075875"/>
                <a:ext cx="2062744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3" name="Rechteck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845" y="4075875"/>
                <a:ext cx="2062744" cy="50917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uppieren 84"/>
          <p:cNvGrpSpPr/>
          <p:nvPr/>
        </p:nvGrpSpPr>
        <p:grpSpPr>
          <a:xfrm>
            <a:off x="6274999" y="3046482"/>
            <a:ext cx="2679575" cy="196850"/>
            <a:chOff x="3035754" y="1805792"/>
            <a:chExt cx="2679575" cy="196850"/>
          </a:xfrm>
        </p:grpSpPr>
        <p:cxnSp>
          <p:nvCxnSpPr>
            <p:cNvPr id="86" name="Gerader Verbinder 85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Gerader Verbinder 89"/>
          <p:cNvCxnSpPr>
            <a:endCxn id="74" idx="3"/>
          </p:cNvCxnSpPr>
          <p:nvPr/>
        </p:nvCxnSpPr>
        <p:spPr>
          <a:xfrm flipV="1">
            <a:off x="7588995" y="2580827"/>
            <a:ext cx="1106688" cy="563626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/>
          <p:nvPr/>
        </p:nvCxnSpPr>
        <p:spPr>
          <a:xfrm flipV="1">
            <a:off x="7575959" y="3116842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hteck 81"/>
              <p:cNvSpPr/>
              <p:nvPr/>
            </p:nvSpPr>
            <p:spPr>
              <a:xfrm>
                <a:off x="3145844" y="4065934"/>
                <a:ext cx="2569999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ALG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=2+</m:t>
                      </m:r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2" name="Rechteck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44" y="4065934"/>
                <a:ext cx="2569999" cy="50917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uppieren 77"/>
          <p:cNvGrpSpPr/>
          <p:nvPr/>
        </p:nvGrpSpPr>
        <p:grpSpPr>
          <a:xfrm>
            <a:off x="3035751" y="3714530"/>
            <a:ext cx="2679575" cy="196850"/>
            <a:chOff x="3035754" y="1805792"/>
            <a:chExt cx="2679575" cy="196850"/>
          </a:xfrm>
        </p:grpSpPr>
        <p:cxnSp>
          <p:nvCxnSpPr>
            <p:cNvPr id="79" name="Gerader Verbinder 78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r Verbinder 83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Gerader Verbinder 91"/>
          <p:cNvCxnSpPr>
            <a:endCxn id="63" idx="3"/>
          </p:cNvCxnSpPr>
          <p:nvPr/>
        </p:nvCxnSpPr>
        <p:spPr>
          <a:xfrm flipV="1">
            <a:off x="4349747" y="3248829"/>
            <a:ext cx="1106689" cy="543350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/>
          <p:nvPr/>
        </p:nvCxnSpPr>
        <p:spPr>
          <a:xfrm flipV="1">
            <a:off x="4349747" y="3784890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feld 93"/>
              <p:cNvSpPr txBox="1"/>
              <p:nvPr/>
            </p:nvSpPr>
            <p:spPr>
              <a:xfrm>
                <a:off x="327454" y="3573388"/>
                <a:ext cx="1067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3+</m:t>
                      </m:r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94" name="Textfeld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3573388"/>
                <a:ext cx="1067343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hteck 94"/>
              <p:cNvSpPr/>
              <p:nvPr/>
            </p:nvSpPr>
            <p:spPr>
              <a:xfrm>
                <a:off x="3145844" y="4065934"/>
                <a:ext cx="2569999" cy="509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ALG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=3+</m:t>
                      </m:r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5" name="Rechteck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44" y="4065934"/>
                <a:ext cx="2569999" cy="50917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hteck 95"/>
              <p:cNvSpPr/>
              <p:nvPr/>
            </p:nvSpPr>
            <p:spPr>
              <a:xfrm>
                <a:off x="6568845" y="4078315"/>
                <a:ext cx="2062744" cy="509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6" name="Rechteck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845" y="4078315"/>
                <a:ext cx="2062744" cy="50917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feld 96"/>
              <p:cNvSpPr txBox="1"/>
              <p:nvPr/>
            </p:nvSpPr>
            <p:spPr>
              <a:xfrm>
                <a:off x="118608" y="4678530"/>
                <a:ext cx="913929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Any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dirty="0" smtClean="0"/>
                  <a:t>-competitive ALG for H-OLTSP has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≥1,5.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 xmlns="">
          <p:sp>
            <p:nvSpPr>
              <p:cNvPr id="97" name="Textfeld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78530"/>
                <a:ext cx="9139297" cy="523220"/>
              </a:xfrm>
              <a:prstGeom prst="rect">
                <a:avLst/>
              </a:prstGeom>
              <a:blipFill rotWithShape="0">
                <a:blip r:embed="rId17"/>
                <a:stretch>
                  <a:fillRect l="-1400" t="-11628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uppieren 98"/>
          <p:cNvGrpSpPr/>
          <p:nvPr/>
        </p:nvGrpSpPr>
        <p:grpSpPr>
          <a:xfrm>
            <a:off x="1892300" y="6273800"/>
            <a:ext cx="2387600" cy="584200"/>
            <a:chOff x="1892300" y="6273800"/>
            <a:chExt cx="2387600" cy="584200"/>
          </a:xfrm>
        </p:grpSpPr>
        <p:sp>
          <p:nvSpPr>
            <p:cNvPr id="100" name="Rechteck 99"/>
            <p:cNvSpPr/>
            <p:nvPr/>
          </p:nvSpPr>
          <p:spPr>
            <a:xfrm>
              <a:off x="1892300" y="6273800"/>
              <a:ext cx="2387600" cy="584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feld 100"/>
                <p:cNvSpPr txBox="1"/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0" dirty="0" smtClean="0"/>
                    <a:t>GTR (Greedy): </a:t>
                  </a:r>
                  <a14:m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=2,5</m:t>
                      </m:r>
                    </m:oMath>
                  </a14:m>
                  <a:endParaRPr lang="en-GB" b="0" dirty="0"/>
                </a:p>
              </p:txBody>
            </p:sp>
          </mc:Choice>
          <mc:Fallback xmlns="">
            <p:sp>
              <p:nvSpPr>
                <p:cNvPr id="101" name="Textfeld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2122" t="-8197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2" name="Rechteck 101"/>
          <p:cNvSpPr/>
          <p:nvPr/>
        </p:nvSpPr>
        <p:spPr>
          <a:xfrm>
            <a:off x="4288041" y="6351672"/>
            <a:ext cx="2012751" cy="512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feld 97"/>
              <p:cNvSpPr txBox="1"/>
              <p:nvPr/>
            </p:nvSpPr>
            <p:spPr>
              <a:xfrm>
                <a:off x="4992969" y="6333138"/>
                <a:ext cx="976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≥1,5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98" name="Textfeld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969" y="6333138"/>
                <a:ext cx="976165" cy="369332"/>
              </a:xfrm>
              <a:prstGeom prst="rect">
                <a:avLst/>
              </a:prstGeom>
              <a:blipFill rotWithShape="0">
                <a:blip r:embed="rId1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94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 animBg="1"/>
      <p:bldP spid="96" grpId="0" animBg="1"/>
      <p:bldP spid="97" grpId="0" animBg="1"/>
      <p:bldP spid="9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pieren 54"/>
          <p:cNvGrpSpPr/>
          <p:nvPr/>
        </p:nvGrpSpPr>
        <p:grpSpPr>
          <a:xfrm>
            <a:off x="8116222" y="1517627"/>
            <a:ext cx="624691" cy="1521821"/>
            <a:chOff x="8116222" y="1517627"/>
            <a:chExt cx="624691" cy="15218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hteck 52"/>
                <p:cNvSpPr/>
                <p:nvPr/>
              </p:nvSpPr>
              <p:spPr>
                <a:xfrm>
                  <a:off x="8370876" y="2105271"/>
                  <a:ext cx="3700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3" name="Rechteck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0876" y="2105271"/>
                  <a:ext cx="370037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Geschweifte Klammer rechts 53"/>
            <p:cNvSpPr/>
            <p:nvPr/>
          </p:nvSpPr>
          <p:spPr>
            <a:xfrm flipV="1">
              <a:off x="8116222" y="1517627"/>
              <a:ext cx="221123" cy="1521821"/>
            </a:xfrm>
            <a:prstGeom prst="rightBrace">
              <a:avLst>
                <a:gd name="adj1" fmla="val 71124"/>
                <a:gd name="adj2" fmla="val 47593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Lower Bound for H-OLTSP</a:t>
            </a:r>
            <a:endParaRPr lang="en-GB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5341857" y="1191193"/>
            <a:ext cx="3076050" cy="3108298"/>
            <a:chOff x="2796430" y="1272143"/>
            <a:chExt cx="3076050" cy="3108298"/>
          </a:xfrm>
        </p:grpSpPr>
        <p:cxnSp>
          <p:nvCxnSpPr>
            <p:cNvPr id="6" name="Gerader Verbinder 5"/>
            <p:cNvCxnSpPr/>
            <p:nvPr/>
          </p:nvCxnSpPr>
          <p:spPr>
            <a:xfrm>
              <a:off x="2926080" y="3985710"/>
              <a:ext cx="29464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/>
            <p:nvPr/>
          </p:nvCxnSpPr>
          <p:spPr>
            <a:xfrm rot="16200000">
              <a:off x="1659444" y="2745343"/>
              <a:ext cx="29464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r Verbinder 4"/>
            <p:cNvCxnSpPr/>
            <p:nvPr/>
          </p:nvCxnSpPr>
          <p:spPr>
            <a:xfrm>
              <a:off x="5536267" y="3985710"/>
              <a:ext cx="0" cy="867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/>
            <p:nvPr/>
          </p:nvCxnSpPr>
          <p:spPr>
            <a:xfrm rot="5400000">
              <a:off x="3089264" y="1538709"/>
              <a:ext cx="0" cy="867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feld 9"/>
            <p:cNvSpPr txBox="1"/>
            <p:nvPr/>
          </p:nvSpPr>
          <p:spPr>
            <a:xfrm>
              <a:off x="2796430" y="13974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</a:t>
              </a:r>
              <a:endParaRPr lang="en-GB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5385424" y="40111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</a:t>
              </a:r>
              <a:endParaRPr lang="en-GB" dirty="0"/>
            </a:p>
          </p:txBody>
        </p:sp>
      </p:grpSp>
      <p:sp>
        <p:nvSpPr>
          <p:cNvPr id="4" name="Rechteck 3"/>
          <p:cNvSpPr/>
          <p:nvPr/>
        </p:nvSpPr>
        <p:spPr>
          <a:xfrm>
            <a:off x="5678071" y="1501137"/>
            <a:ext cx="2403623" cy="2403623"/>
          </a:xfrm>
          <a:prstGeom prst="rect">
            <a:avLst/>
          </a:prstGeom>
          <a:noFill/>
          <a:ln w="571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5340156" y="3591318"/>
            <a:ext cx="411719" cy="395731"/>
            <a:chOff x="5673075" y="3220704"/>
            <a:chExt cx="411719" cy="395731"/>
          </a:xfrm>
        </p:grpSpPr>
        <p:sp>
          <p:nvSpPr>
            <p:cNvPr id="13" name="Ellipse 12"/>
            <p:cNvSpPr/>
            <p:nvPr/>
          </p:nvSpPr>
          <p:spPr>
            <a:xfrm>
              <a:off x="5937184" y="3468825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5673075" y="3220704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3075" y="3220704"/>
                  <a:ext cx="36798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uppieren 33"/>
          <p:cNvGrpSpPr/>
          <p:nvPr/>
        </p:nvGrpSpPr>
        <p:grpSpPr>
          <a:xfrm>
            <a:off x="5596449" y="1427331"/>
            <a:ext cx="2569330" cy="2559718"/>
            <a:chOff x="3051022" y="1508281"/>
            <a:chExt cx="2569330" cy="2559718"/>
          </a:xfrm>
        </p:grpSpPr>
        <p:sp>
          <p:nvSpPr>
            <p:cNvPr id="19" name="Ellipse 18"/>
            <p:cNvSpPr/>
            <p:nvPr/>
          </p:nvSpPr>
          <p:spPr>
            <a:xfrm>
              <a:off x="5472742" y="392038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Ellipse 19"/>
            <p:cNvSpPr/>
            <p:nvPr/>
          </p:nvSpPr>
          <p:spPr>
            <a:xfrm>
              <a:off x="5462462" y="1508615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Ellipse 20"/>
            <p:cNvSpPr/>
            <p:nvPr/>
          </p:nvSpPr>
          <p:spPr>
            <a:xfrm>
              <a:off x="3055551" y="1508615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Ellipse 21"/>
            <p:cNvSpPr/>
            <p:nvPr/>
          </p:nvSpPr>
          <p:spPr>
            <a:xfrm>
              <a:off x="4274787" y="391157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4254500" y="150828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5472742" y="2710093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Ellipse 24"/>
            <p:cNvSpPr/>
            <p:nvPr/>
          </p:nvSpPr>
          <p:spPr>
            <a:xfrm>
              <a:off x="3064724" y="2710093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4873764" y="391157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3667506" y="391157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Ellipse 27"/>
            <p:cNvSpPr/>
            <p:nvPr/>
          </p:nvSpPr>
          <p:spPr>
            <a:xfrm>
              <a:off x="5462462" y="331524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5462462" y="210527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4858481" y="1510218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3659532" y="1516296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3051022" y="210527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" name="Ellipse 32"/>
            <p:cNvSpPr/>
            <p:nvPr/>
          </p:nvSpPr>
          <p:spPr>
            <a:xfrm>
              <a:off x="3064724" y="3312484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5" name="Ellipse 34"/>
          <p:cNvSpPr/>
          <p:nvPr/>
        </p:nvSpPr>
        <p:spPr>
          <a:xfrm>
            <a:off x="5613550" y="3230029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Ellipse 35"/>
          <p:cNvSpPr/>
          <p:nvPr/>
        </p:nvSpPr>
        <p:spPr>
          <a:xfrm>
            <a:off x="5613550" y="2629103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Ellipse 36"/>
          <p:cNvSpPr/>
          <p:nvPr/>
        </p:nvSpPr>
        <p:spPr>
          <a:xfrm>
            <a:off x="6213026" y="3830622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Textfeld 37"/>
          <p:cNvSpPr txBox="1"/>
          <p:nvPr/>
        </p:nvSpPr>
        <p:spPr>
          <a:xfrm>
            <a:off x="6352569" y="2460639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time:</a:t>
            </a:r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7018866" y="2473338"/>
                <a:ext cx="3850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866" y="2473338"/>
                <a:ext cx="385042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7034149" y="2467621"/>
                <a:ext cx="38504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149" y="2467621"/>
                <a:ext cx="385042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8150465" y="1031321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𝑎</m:t>
                      </m:r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465" y="1031321"/>
                <a:ext cx="432618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341100" y="976995"/>
                <a:ext cx="4287456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800" dirty="0" smtClean="0">
                    <a:solidFill>
                      <a:srgbClr val="C00000"/>
                    </a:solidFill>
                  </a:rPr>
                  <a:t>requests</a:t>
                </a:r>
                <a:r>
                  <a:rPr lang="en-GB" sz="2800" dirty="0" smtClean="0"/>
                  <a:t> at time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GB" sz="2800" dirty="0" smtClean="0"/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800" dirty="0" smtClean="0"/>
                  <a:t>wait until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GB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GB" sz="2800" dirty="0" smtClean="0"/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800" dirty="0" smtClean="0"/>
                  <a:t>wait until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GB" sz="2800" dirty="0" smtClean="0"/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800" dirty="0" smtClean="0">
                    <a:solidFill>
                      <a:srgbClr val="C00000"/>
                    </a:solidFill>
                  </a:rPr>
                  <a:t>new requests</a:t>
                </a:r>
                <a:r>
                  <a:rPr lang="en-GB" sz="2800" dirty="0" smtClean="0"/>
                  <a:t> on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GB" sz="2800" dirty="0" smtClean="0"/>
                  <a:t> 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800" dirty="0" smtClean="0"/>
                  <a:t>OPT finishes at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GB" sz="2800" b="0" dirty="0" smtClean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00" y="976995"/>
                <a:ext cx="4287456" cy="2862322"/>
              </a:xfrm>
              <a:prstGeom prst="rect">
                <a:avLst/>
              </a:prstGeom>
              <a:blipFill rotWithShape="0">
                <a:blip r:embed="rId7"/>
                <a:stretch>
                  <a:fillRect l="-2560" t="-1915" b="-51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uppieren 46"/>
          <p:cNvGrpSpPr/>
          <p:nvPr/>
        </p:nvGrpSpPr>
        <p:grpSpPr>
          <a:xfrm>
            <a:off x="6266551" y="800619"/>
            <a:ext cx="647717" cy="651050"/>
            <a:chOff x="6266551" y="800619"/>
            <a:chExt cx="647717" cy="651050"/>
          </a:xfrm>
        </p:grpSpPr>
        <p:sp>
          <p:nvSpPr>
            <p:cNvPr id="45" name="Geschweifte Klammer rechts 44"/>
            <p:cNvSpPr/>
            <p:nvPr/>
          </p:nvSpPr>
          <p:spPr>
            <a:xfrm rot="16200000" flipV="1">
              <a:off x="6488911" y="1094110"/>
              <a:ext cx="135199" cy="579920"/>
            </a:xfrm>
            <a:prstGeom prst="rightBrace">
              <a:avLst>
                <a:gd name="adj1" fmla="val 71124"/>
                <a:gd name="adj2" fmla="val 47593"/>
              </a:avLst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feld 45"/>
                <p:cNvSpPr txBox="1"/>
                <p:nvPr/>
              </p:nvSpPr>
              <p:spPr>
                <a:xfrm>
                  <a:off x="6293457" y="800619"/>
                  <a:ext cx="620811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type m:val="skw"/>
                                <m:ctrlPr>
                                  <a:rPr lang="en-GB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fPr>
                              <m:num>
                                <m:r>
                                  <a:rPr lang="en-GB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GB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feld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3457" y="800619"/>
                  <a:ext cx="620811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42157" t="-105263" r="-90196" b="-17368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7041706" y="2474603"/>
                <a:ext cx="839268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706" y="2474603"/>
                <a:ext cx="839268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Ellipse 48"/>
          <p:cNvSpPr/>
          <p:nvPr/>
        </p:nvSpPr>
        <p:spPr>
          <a:xfrm>
            <a:off x="6820121" y="3837305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Ellipse 49"/>
          <p:cNvSpPr/>
          <p:nvPr/>
        </p:nvSpPr>
        <p:spPr>
          <a:xfrm>
            <a:off x="7419592" y="3836549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Ellipse 50"/>
          <p:cNvSpPr/>
          <p:nvPr/>
        </p:nvSpPr>
        <p:spPr>
          <a:xfrm>
            <a:off x="8015706" y="3837305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Ellipse 51"/>
          <p:cNvSpPr/>
          <p:nvPr/>
        </p:nvSpPr>
        <p:spPr>
          <a:xfrm>
            <a:off x="8007889" y="3233516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Ellipse 55"/>
          <p:cNvSpPr/>
          <p:nvPr/>
        </p:nvSpPr>
        <p:spPr>
          <a:xfrm>
            <a:off x="8015706" y="2629103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5493757" y="3913787"/>
            <a:ext cx="368626" cy="554373"/>
            <a:chOff x="2954216" y="4006423"/>
            <a:chExt cx="368626" cy="554373"/>
          </a:xfrm>
        </p:grpSpPr>
        <p:cxnSp>
          <p:nvCxnSpPr>
            <p:cNvPr id="16" name="Gerade Verbindung mit Pfeil 15"/>
            <p:cNvCxnSpPr/>
            <p:nvPr/>
          </p:nvCxnSpPr>
          <p:spPr>
            <a:xfrm flipV="1">
              <a:off x="3142924" y="400642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/>
                <p:cNvSpPr txBox="1"/>
                <p:nvPr/>
              </p:nvSpPr>
              <p:spPr>
                <a:xfrm>
                  <a:off x="2954216" y="41914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feld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4216" y="4191464"/>
                  <a:ext cx="36862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uppieren 61"/>
          <p:cNvGrpSpPr/>
          <p:nvPr/>
        </p:nvGrpSpPr>
        <p:grpSpPr>
          <a:xfrm>
            <a:off x="5751875" y="3026792"/>
            <a:ext cx="2337636" cy="1295467"/>
            <a:chOff x="5751875" y="3026792"/>
            <a:chExt cx="2337636" cy="1295467"/>
          </a:xfrm>
        </p:grpSpPr>
        <p:grpSp>
          <p:nvGrpSpPr>
            <p:cNvPr id="60" name="Gruppieren 59"/>
            <p:cNvGrpSpPr/>
            <p:nvPr/>
          </p:nvGrpSpPr>
          <p:grpSpPr>
            <a:xfrm>
              <a:off x="5751875" y="3026792"/>
              <a:ext cx="2337636" cy="886452"/>
              <a:chOff x="5751875" y="3026792"/>
              <a:chExt cx="2337636" cy="886452"/>
            </a:xfrm>
          </p:grpSpPr>
          <p:cxnSp>
            <p:nvCxnSpPr>
              <p:cNvPr id="9" name="Gerader Verbinder 8"/>
              <p:cNvCxnSpPr>
                <a:stCxn id="13" idx="6"/>
                <a:endCxn id="51" idx="2"/>
              </p:cNvCxnSpPr>
              <p:nvPr/>
            </p:nvCxnSpPr>
            <p:spPr>
              <a:xfrm flipV="1">
                <a:off x="5751875" y="3911110"/>
                <a:ext cx="2263831" cy="2134"/>
              </a:xfrm>
              <a:prstGeom prst="line">
                <a:avLst/>
              </a:prstGeom>
              <a:ln w="7620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>
                <a:stCxn id="51" idx="0"/>
              </p:cNvCxnSpPr>
              <p:nvPr/>
            </p:nvCxnSpPr>
            <p:spPr>
              <a:xfrm flipV="1">
                <a:off x="8089511" y="3026792"/>
                <a:ext cx="0" cy="810513"/>
              </a:xfrm>
              <a:prstGeom prst="line">
                <a:avLst/>
              </a:prstGeom>
              <a:ln w="7620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feld 60"/>
                <p:cNvSpPr txBox="1"/>
                <p:nvPr/>
              </p:nvSpPr>
              <p:spPr>
                <a:xfrm>
                  <a:off x="6980395" y="3952927"/>
                  <a:ext cx="4219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𝓟</m:t>
                        </m:r>
                      </m:oMath>
                    </m:oMathPara>
                  </a14:m>
                  <a:endParaRPr lang="en-GB" b="1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feld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0395" y="3952927"/>
                  <a:ext cx="421910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uppieren 68"/>
          <p:cNvGrpSpPr/>
          <p:nvPr/>
        </p:nvGrpSpPr>
        <p:grpSpPr>
          <a:xfrm>
            <a:off x="5234812" y="2629103"/>
            <a:ext cx="452543" cy="1210336"/>
            <a:chOff x="5234812" y="2629103"/>
            <a:chExt cx="452543" cy="1210336"/>
          </a:xfrm>
        </p:grpSpPr>
        <p:cxnSp>
          <p:nvCxnSpPr>
            <p:cNvPr id="63" name="Gerader Verbinder 62"/>
            <p:cNvCxnSpPr>
              <a:stCxn id="13" idx="0"/>
              <a:endCxn id="36" idx="0"/>
            </p:cNvCxnSpPr>
            <p:nvPr/>
          </p:nvCxnSpPr>
          <p:spPr>
            <a:xfrm flipV="1">
              <a:off x="5678070" y="2629103"/>
              <a:ext cx="9285" cy="1210336"/>
            </a:xfrm>
            <a:prstGeom prst="line">
              <a:avLst/>
            </a:prstGeom>
            <a:ln w="762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feld 67"/>
                <p:cNvSpPr txBox="1"/>
                <p:nvPr/>
              </p:nvSpPr>
              <p:spPr>
                <a:xfrm>
                  <a:off x="5234812" y="3024859"/>
                  <a:ext cx="4010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𝓠</m:t>
                        </m:r>
                      </m:oMath>
                    </m:oMathPara>
                  </a14:m>
                  <a:endParaRPr lang="en-GB" b="1" dirty="0">
                    <a:solidFill>
                      <a:srgbClr val="2E75B6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feld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4812" y="3024859"/>
                  <a:ext cx="401071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uppieren 69"/>
          <p:cNvGrpSpPr/>
          <p:nvPr/>
        </p:nvGrpSpPr>
        <p:grpSpPr>
          <a:xfrm>
            <a:off x="8089511" y="2629103"/>
            <a:ext cx="540778" cy="401812"/>
            <a:chOff x="5677184" y="2863638"/>
            <a:chExt cx="540778" cy="975804"/>
          </a:xfrm>
        </p:grpSpPr>
        <p:cxnSp>
          <p:nvCxnSpPr>
            <p:cNvPr id="71" name="Gerader Verbinder 70"/>
            <p:cNvCxnSpPr>
              <a:endCxn id="56" idx="0"/>
            </p:cNvCxnSpPr>
            <p:nvPr/>
          </p:nvCxnSpPr>
          <p:spPr>
            <a:xfrm flipH="1" flipV="1">
              <a:off x="5677184" y="2863638"/>
              <a:ext cx="887" cy="975804"/>
            </a:xfrm>
            <a:prstGeom prst="line">
              <a:avLst/>
            </a:prstGeom>
            <a:ln w="762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feld 71"/>
                <p:cNvSpPr txBox="1"/>
                <p:nvPr/>
              </p:nvSpPr>
              <p:spPr>
                <a:xfrm>
                  <a:off x="5753640" y="2873566"/>
                  <a:ext cx="464322" cy="8969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𝓡</m:t>
                        </m:r>
                      </m:oMath>
                    </m:oMathPara>
                  </a14:m>
                  <a:endParaRPr lang="en-GB" b="1" dirty="0">
                    <a:solidFill>
                      <a:srgbClr val="2E75B6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feld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3640" y="2873566"/>
                  <a:ext cx="464322" cy="89692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feld 75"/>
              <p:cNvSpPr txBox="1"/>
              <p:nvPr/>
            </p:nvSpPr>
            <p:spPr>
              <a:xfrm>
                <a:off x="1560995" y="4322259"/>
                <a:ext cx="28823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                          =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6" name="Textfeld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995" y="4322259"/>
                <a:ext cx="2882392" cy="46166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feld 76"/>
              <p:cNvSpPr txBox="1"/>
              <p:nvPr/>
            </p:nvSpPr>
            <p:spPr>
              <a:xfrm>
                <a:off x="1560995" y="4783924"/>
                <a:ext cx="29079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𝒬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7" name="Textfeld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995" y="4783924"/>
                <a:ext cx="2907911" cy="461665"/>
              </a:xfrm>
              <a:prstGeom prst="rect">
                <a:avLst/>
              </a:prstGeom>
              <a:blipFill rotWithShape="0"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Geschweifte Klammer rechts 77"/>
          <p:cNvSpPr/>
          <p:nvPr/>
        </p:nvSpPr>
        <p:spPr>
          <a:xfrm flipV="1">
            <a:off x="5149274" y="4322259"/>
            <a:ext cx="237067" cy="923328"/>
          </a:xfrm>
          <a:prstGeom prst="rightBrace">
            <a:avLst>
              <a:gd name="adj1" fmla="val 71124"/>
              <a:gd name="adj2" fmla="val 76936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/>
              <p:cNvSpPr txBox="1"/>
              <p:nvPr/>
            </p:nvSpPr>
            <p:spPr>
              <a:xfrm>
                <a:off x="5471507" y="4320351"/>
                <a:ext cx="2251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𝒬</m:t>
                          </m:r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9" name="Textfeld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507" y="4320351"/>
                <a:ext cx="2251770" cy="461665"/>
              </a:xfrm>
              <a:prstGeom prst="rect">
                <a:avLst/>
              </a:prstGeom>
              <a:blipFill rotWithShape="0"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uppieren 84"/>
          <p:cNvGrpSpPr/>
          <p:nvPr/>
        </p:nvGrpSpPr>
        <p:grpSpPr>
          <a:xfrm>
            <a:off x="6213171" y="3236224"/>
            <a:ext cx="1950145" cy="748691"/>
            <a:chOff x="6213171" y="3236224"/>
            <a:chExt cx="1950145" cy="748691"/>
          </a:xfrm>
        </p:grpSpPr>
        <p:sp>
          <p:nvSpPr>
            <p:cNvPr id="80" name="Ellipse 79"/>
            <p:cNvSpPr/>
            <p:nvPr/>
          </p:nvSpPr>
          <p:spPr>
            <a:xfrm>
              <a:off x="6213171" y="383062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Ellipse 80"/>
            <p:cNvSpPr/>
            <p:nvPr/>
          </p:nvSpPr>
          <p:spPr>
            <a:xfrm>
              <a:off x="6821548" y="3837305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Ellipse 81"/>
            <p:cNvSpPr/>
            <p:nvPr/>
          </p:nvSpPr>
          <p:spPr>
            <a:xfrm>
              <a:off x="7421773" y="38365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3" name="Ellipse 82"/>
            <p:cNvSpPr/>
            <p:nvPr/>
          </p:nvSpPr>
          <p:spPr>
            <a:xfrm>
              <a:off x="8015706" y="3837305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4" name="Ellipse 83"/>
            <p:cNvSpPr/>
            <p:nvPr/>
          </p:nvSpPr>
          <p:spPr>
            <a:xfrm>
              <a:off x="8005422" y="3236224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hteck 86"/>
              <p:cNvSpPr/>
              <p:nvPr/>
            </p:nvSpPr>
            <p:spPr>
              <a:xfrm>
                <a:off x="696835" y="3725658"/>
                <a:ext cx="29249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dirty="0" smtClean="0">
                    <a:solidFill>
                      <a:prstClr val="black"/>
                    </a:solidFill>
                  </a:rPr>
                  <a:t>ALG finishes at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7" name="Rechteck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35" y="3725658"/>
                <a:ext cx="2924968" cy="523220"/>
              </a:xfrm>
              <a:prstGeom prst="rect">
                <a:avLst/>
              </a:prstGeom>
              <a:blipFill rotWithShape="0">
                <a:blip r:embed="rId17"/>
                <a:stretch>
                  <a:fillRect l="-4167" t="-1046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hteck 88"/>
              <p:cNvSpPr/>
              <p:nvPr/>
            </p:nvSpPr>
            <p:spPr>
              <a:xfrm>
                <a:off x="4300783" y="4307594"/>
                <a:ext cx="9667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2−</m:t>
                      </m:r>
                      <m:r>
                        <a:rPr lang="en-GB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9" name="Rechteck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783" y="4307594"/>
                <a:ext cx="966739" cy="46166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hteck 90"/>
              <p:cNvSpPr/>
              <p:nvPr/>
            </p:nvSpPr>
            <p:spPr>
              <a:xfrm>
                <a:off x="4300202" y="4782888"/>
                <a:ext cx="9667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GB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1" name="Rechteck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202" y="4782888"/>
                <a:ext cx="966739" cy="461665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hteck 92"/>
              <p:cNvSpPr/>
              <p:nvPr/>
            </p:nvSpPr>
            <p:spPr>
              <a:xfrm>
                <a:off x="7597527" y="4320351"/>
                <a:ext cx="7398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3" name="Rechteck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527" y="4320351"/>
                <a:ext cx="739818" cy="461665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hteck 94"/>
              <p:cNvSpPr/>
              <p:nvPr/>
            </p:nvSpPr>
            <p:spPr>
              <a:xfrm>
                <a:off x="3463564" y="3723367"/>
                <a:ext cx="1066831" cy="597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8−</m:t>
                      </m:r>
                      <m:box>
                        <m:box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GB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5" name="Rechteck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564" y="3723367"/>
                <a:ext cx="1066831" cy="597856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" name="Gruppieren 107"/>
          <p:cNvGrpSpPr/>
          <p:nvPr/>
        </p:nvGrpSpPr>
        <p:grpSpPr>
          <a:xfrm>
            <a:off x="5674783" y="1044998"/>
            <a:ext cx="2406911" cy="1584105"/>
            <a:chOff x="5674783" y="1044998"/>
            <a:chExt cx="2406911" cy="1584105"/>
          </a:xfrm>
        </p:grpSpPr>
        <p:grpSp>
          <p:nvGrpSpPr>
            <p:cNvPr id="106" name="Gruppieren 105"/>
            <p:cNvGrpSpPr/>
            <p:nvPr/>
          </p:nvGrpSpPr>
          <p:grpSpPr>
            <a:xfrm>
              <a:off x="5674783" y="1501470"/>
              <a:ext cx="2406911" cy="1127633"/>
              <a:chOff x="5674783" y="1501470"/>
              <a:chExt cx="2406911" cy="1127633"/>
            </a:xfrm>
          </p:grpSpPr>
          <p:cxnSp>
            <p:nvCxnSpPr>
              <p:cNvPr id="97" name="Gerader Verbinder 96"/>
              <p:cNvCxnSpPr>
                <a:stCxn id="36" idx="0"/>
                <a:endCxn id="21" idx="4"/>
              </p:cNvCxnSpPr>
              <p:nvPr/>
            </p:nvCxnSpPr>
            <p:spPr>
              <a:xfrm flipH="1" flipV="1">
                <a:off x="5674783" y="1575275"/>
                <a:ext cx="12572" cy="1053828"/>
              </a:xfrm>
              <a:prstGeom prst="line">
                <a:avLst/>
              </a:prstGeom>
              <a:ln w="76200">
                <a:solidFill>
                  <a:srgbClr val="66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Gerader Verbinder 99"/>
              <p:cNvCxnSpPr>
                <a:stCxn id="20" idx="2"/>
                <a:endCxn id="21" idx="6"/>
              </p:cNvCxnSpPr>
              <p:nvPr/>
            </p:nvCxnSpPr>
            <p:spPr>
              <a:xfrm flipH="1">
                <a:off x="5748588" y="1501470"/>
                <a:ext cx="2259301" cy="0"/>
              </a:xfrm>
              <a:prstGeom prst="line">
                <a:avLst/>
              </a:prstGeom>
              <a:ln w="76200">
                <a:solidFill>
                  <a:srgbClr val="66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r Verbinder 102"/>
              <p:cNvCxnSpPr>
                <a:endCxn id="20" idx="4"/>
              </p:cNvCxnSpPr>
              <p:nvPr/>
            </p:nvCxnSpPr>
            <p:spPr>
              <a:xfrm flipV="1">
                <a:off x="8081694" y="1575275"/>
                <a:ext cx="0" cy="1053828"/>
              </a:xfrm>
              <a:prstGeom prst="line">
                <a:avLst/>
              </a:prstGeom>
              <a:ln w="76200">
                <a:solidFill>
                  <a:srgbClr val="66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feld 106"/>
                <p:cNvSpPr txBox="1"/>
                <p:nvPr/>
              </p:nvSpPr>
              <p:spPr>
                <a:xfrm>
                  <a:off x="7387309" y="1044998"/>
                  <a:ext cx="4283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1" i="1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</a:rPr>
                          <m:t>𝓤</m:t>
                        </m:r>
                      </m:oMath>
                    </m:oMathPara>
                  </a14:m>
                  <a:endParaRPr lang="en-GB" b="1" dirty="0">
                    <a:solidFill>
                      <a:srgbClr val="6600CC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Textfeld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7309" y="1044998"/>
                  <a:ext cx="428322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feld 110"/>
              <p:cNvSpPr txBox="1"/>
              <p:nvPr/>
            </p:nvSpPr>
            <p:spPr>
              <a:xfrm>
                <a:off x="6603862" y="4787114"/>
                <a:ext cx="11095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⇒ 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6600CC"/>
                              </a:solidFill>
                              <a:latin typeface="Cambria Math" panose="02040503050406030204" pitchFamily="18" charset="0"/>
                            </a:rPr>
                            <m:t>𝒰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11" name="Textfeld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862" y="4787114"/>
                <a:ext cx="1109535" cy="461665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hteck 112"/>
              <p:cNvSpPr/>
              <p:nvPr/>
            </p:nvSpPr>
            <p:spPr>
              <a:xfrm>
                <a:off x="7595478" y="4789861"/>
                <a:ext cx="7398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3" name="Rechteck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478" y="4789861"/>
                <a:ext cx="739818" cy="461665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feld 113"/>
              <p:cNvSpPr txBox="1"/>
              <p:nvPr/>
            </p:nvSpPr>
            <p:spPr>
              <a:xfrm>
                <a:off x="963100" y="4342506"/>
                <a:ext cx="4530657" cy="958789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≥2+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+2⋅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6600CC"/>
                              </a:solidFill>
                              <a:latin typeface="Cambria Math" panose="02040503050406030204" pitchFamily="18" charset="0"/>
                            </a:rPr>
                            <m:t>2−</m:t>
                          </m:r>
                          <m:box>
                            <m:boxPr>
                              <m:ctrlPr>
                                <a:rPr lang="de-DE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de-DE" sz="2400" b="0" i="1" smtClean="0">
                                      <a:solidFill>
                                        <a:srgbClr val="66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400" b="0" i="1" smtClean="0">
                                      <a:solidFill>
                                        <a:srgbClr val="6600CC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sz="2400" b="0" i="1" smtClean="0">
                                      <a:solidFill>
                                        <a:srgbClr val="66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2−</m:t>
                      </m:r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≥2+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+4−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de-DE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box>
                        <m:boxPr>
                          <m:ctrlPr>
                            <a:rPr lang="de-DE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14" name="Textfeld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00" y="4342506"/>
                <a:ext cx="4530657" cy="958789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  <a:ln w="762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Geschweifte Klammer rechts 114"/>
          <p:cNvSpPr/>
          <p:nvPr/>
        </p:nvSpPr>
        <p:spPr>
          <a:xfrm flipH="1" flipV="1">
            <a:off x="876567" y="4468159"/>
            <a:ext cx="181766" cy="776394"/>
          </a:xfrm>
          <a:prstGeom prst="rightBrace">
            <a:avLst>
              <a:gd name="adj1" fmla="val 71124"/>
              <a:gd name="adj2" fmla="val 4759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6" name="Rechteck 115"/>
          <p:cNvSpPr/>
          <p:nvPr/>
        </p:nvSpPr>
        <p:spPr>
          <a:xfrm>
            <a:off x="220133" y="4423155"/>
            <a:ext cx="8630945" cy="8925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feld 116"/>
              <p:cNvSpPr txBox="1"/>
              <p:nvPr/>
            </p:nvSpPr>
            <p:spPr>
              <a:xfrm>
                <a:off x="118608" y="4678530"/>
                <a:ext cx="913929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Any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dirty="0" smtClean="0"/>
                  <a:t>-competitive ALG for H-OLTSP has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≥2.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 xmlns="">
          <p:sp>
            <p:nvSpPr>
              <p:cNvPr id="117" name="Textfeld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78530"/>
                <a:ext cx="9139297" cy="523220"/>
              </a:xfrm>
              <a:prstGeom prst="rect">
                <a:avLst/>
              </a:prstGeom>
              <a:blipFill rotWithShape="0">
                <a:blip r:embed="rId26"/>
                <a:stretch>
                  <a:fillRect l="-1400" t="-11628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feld 91"/>
              <p:cNvSpPr txBox="1"/>
              <p:nvPr/>
            </p:nvSpPr>
            <p:spPr>
              <a:xfrm>
                <a:off x="4992969" y="6333138"/>
                <a:ext cx="97616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≥1,5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92" name="Textfeld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969" y="6333138"/>
                <a:ext cx="976165" cy="369332"/>
              </a:xfrm>
              <a:prstGeom prst="rect">
                <a:avLst/>
              </a:prstGeom>
              <a:blipFill rotWithShape="0">
                <a:blip r:embed="rId2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uppieren 93"/>
          <p:cNvGrpSpPr/>
          <p:nvPr/>
        </p:nvGrpSpPr>
        <p:grpSpPr>
          <a:xfrm>
            <a:off x="1892300" y="6273800"/>
            <a:ext cx="2387600" cy="584200"/>
            <a:chOff x="1892300" y="6273800"/>
            <a:chExt cx="2387600" cy="584200"/>
          </a:xfrm>
        </p:grpSpPr>
        <p:sp>
          <p:nvSpPr>
            <p:cNvPr id="96" name="Rechteck 95"/>
            <p:cNvSpPr/>
            <p:nvPr/>
          </p:nvSpPr>
          <p:spPr>
            <a:xfrm>
              <a:off x="1892300" y="6273800"/>
              <a:ext cx="2387600" cy="584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feld 97"/>
                <p:cNvSpPr txBox="1"/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0" dirty="0" smtClean="0"/>
                    <a:t>GTR (Greedy): </a:t>
                  </a:r>
                  <a14:m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=2,5</m:t>
                      </m:r>
                    </m:oMath>
                  </a14:m>
                  <a:endParaRPr lang="en-GB" b="0" dirty="0"/>
                </a:p>
              </p:txBody>
            </p:sp>
          </mc:Choice>
          <mc:Fallback xmlns="">
            <p:sp>
              <p:nvSpPr>
                <p:cNvPr id="98" name="Textfeld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2122" t="-8197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422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11111E-6 L 3.05556E-6 -0.20231 L 3.05556E-6 -0.01574 L 0.0092 -0.00324 L 0.11076 -0.0037 " pathEditMode="relative" rAng="0" ptsTypes="AAAAA">
                                      <p:cBhvr>
                                        <p:cTn id="38" dur="2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8" y="-1011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76 -0.0037 L 0.26146 -0.0037 C 0.26146 -0.05926 0.26232 -0.17546 0.26232 -0.23032 C 0.26232 -0.21852 0.26337 -0.15602 0.26337 -0.13217 " pathEditMode="relative" rAng="0" ptsTypes="AAAA">
                                      <p:cBhvr>
                                        <p:cTn id="60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22" y="-1134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5" grpId="0" animBg="1"/>
      <p:bldP spid="36" grpId="0" animBg="1"/>
      <p:bldP spid="37" grpId="0" animBg="1"/>
      <p:bldP spid="38" grpId="0"/>
      <p:bldP spid="39" grpId="0"/>
      <p:bldP spid="40" grpId="0" animBg="1"/>
      <p:bldP spid="42" grpId="0"/>
      <p:bldP spid="48" grpId="0" animBg="1"/>
      <p:bldP spid="49" grpId="0" animBg="1"/>
      <p:bldP spid="50" grpId="0" animBg="1"/>
      <p:bldP spid="51" grpId="0" animBg="1"/>
      <p:bldP spid="52" grpId="0" animBg="1"/>
      <p:bldP spid="56" grpId="0" animBg="1"/>
      <p:bldP spid="76" grpId="0"/>
      <p:bldP spid="77" grpId="0"/>
      <p:bldP spid="78" grpId="0" animBg="1"/>
      <p:bldP spid="79" grpId="0"/>
      <p:bldP spid="87" grpId="0"/>
      <p:bldP spid="89" grpId="0"/>
      <p:bldP spid="91" grpId="0"/>
      <p:bldP spid="93" grpId="0"/>
      <p:bldP spid="95" grpId="0"/>
      <p:bldP spid="111" grpId="0"/>
      <p:bldP spid="113" grpId="0"/>
      <p:bldP spid="114" grpId="0" animBg="1"/>
      <p:bldP spid="115" grpId="0" animBg="1"/>
      <p:bldP spid="116" grpId="0" animBg="1"/>
      <p:bldP spid="117" grpId="0" animBg="1"/>
      <p:bldP spid="9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(   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better algorithm for H-OLTSP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𝑜</m:t>
                    </m:r>
                  </m:oMath>
                </a14:m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 start optimal tour through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If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: go back to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 smtClean="0"/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Else: ignore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 until back at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469" t="-2402" b="-60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/>
          <p:cNvSpPr txBox="1"/>
          <p:nvPr/>
        </p:nvSpPr>
        <p:spPr>
          <a:xfrm>
            <a:off x="317599" y="3962104"/>
            <a:ext cx="8508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Plan At Home (PAH)</a:t>
            </a:r>
            <a:endParaRPr lang="en-GB" sz="3200" dirty="0"/>
          </a:p>
        </p:txBody>
      </p:sp>
      <p:sp>
        <p:nvSpPr>
          <p:cNvPr id="21" name="Freihandform 20"/>
          <p:cNvSpPr/>
          <p:nvPr/>
        </p:nvSpPr>
        <p:spPr>
          <a:xfrm>
            <a:off x="5993924" y="1590594"/>
            <a:ext cx="2115520" cy="482230"/>
          </a:xfrm>
          <a:custGeom>
            <a:avLst/>
            <a:gdLst>
              <a:gd name="connsiteX0" fmla="*/ 17409 w 2115520"/>
              <a:gd name="connsiteY0" fmla="*/ 419498 h 482230"/>
              <a:gd name="connsiteX1" fmla="*/ 364543 w 2115520"/>
              <a:gd name="connsiteY1" fmla="*/ 80831 h 482230"/>
              <a:gd name="connsiteX2" fmla="*/ 999543 w 2115520"/>
              <a:gd name="connsiteY2" fmla="*/ 55431 h 482230"/>
              <a:gd name="connsiteX3" fmla="*/ 1185809 w 2115520"/>
              <a:gd name="connsiteY3" fmla="*/ 199364 h 482230"/>
              <a:gd name="connsiteX4" fmla="*/ 1566809 w 2115520"/>
              <a:gd name="connsiteY4" fmla="*/ 38498 h 482230"/>
              <a:gd name="connsiteX5" fmla="*/ 1795409 w 2115520"/>
              <a:gd name="connsiteY5" fmla="*/ 4631 h 482230"/>
              <a:gd name="connsiteX6" fmla="*/ 2066343 w 2115520"/>
              <a:gd name="connsiteY6" fmla="*/ 114698 h 482230"/>
              <a:gd name="connsiteX7" fmla="*/ 2083276 w 2115520"/>
              <a:gd name="connsiteY7" fmla="*/ 436431 h 482230"/>
              <a:gd name="connsiteX8" fmla="*/ 1727676 w 2115520"/>
              <a:gd name="connsiteY8" fmla="*/ 444898 h 482230"/>
              <a:gd name="connsiteX9" fmla="*/ 1380543 w 2115520"/>
              <a:gd name="connsiteY9" fmla="*/ 267098 h 482230"/>
              <a:gd name="connsiteX10" fmla="*/ 897943 w 2115520"/>
              <a:gd name="connsiteY10" fmla="*/ 470298 h 482230"/>
              <a:gd name="connsiteX11" fmla="*/ 17409 w 2115520"/>
              <a:gd name="connsiteY11" fmla="*/ 419498 h 48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15520" h="482230">
                <a:moveTo>
                  <a:pt x="17409" y="419498"/>
                </a:moveTo>
                <a:cubicBezTo>
                  <a:pt x="-71491" y="354587"/>
                  <a:pt x="200854" y="141509"/>
                  <a:pt x="364543" y="80831"/>
                </a:cubicBezTo>
                <a:cubicBezTo>
                  <a:pt x="528232" y="20153"/>
                  <a:pt x="862665" y="35676"/>
                  <a:pt x="999543" y="55431"/>
                </a:cubicBezTo>
                <a:cubicBezTo>
                  <a:pt x="1136421" y="75186"/>
                  <a:pt x="1091265" y="202186"/>
                  <a:pt x="1185809" y="199364"/>
                </a:cubicBezTo>
                <a:cubicBezTo>
                  <a:pt x="1280353" y="196542"/>
                  <a:pt x="1465209" y="70953"/>
                  <a:pt x="1566809" y="38498"/>
                </a:cubicBezTo>
                <a:cubicBezTo>
                  <a:pt x="1668409" y="6043"/>
                  <a:pt x="1712153" y="-8069"/>
                  <a:pt x="1795409" y="4631"/>
                </a:cubicBezTo>
                <a:cubicBezTo>
                  <a:pt x="1878665" y="17331"/>
                  <a:pt x="2018365" y="42731"/>
                  <a:pt x="2066343" y="114698"/>
                </a:cubicBezTo>
                <a:cubicBezTo>
                  <a:pt x="2114321" y="186665"/>
                  <a:pt x="2139721" y="381398"/>
                  <a:pt x="2083276" y="436431"/>
                </a:cubicBezTo>
                <a:cubicBezTo>
                  <a:pt x="2026832" y="491464"/>
                  <a:pt x="1844798" y="473120"/>
                  <a:pt x="1727676" y="444898"/>
                </a:cubicBezTo>
                <a:cubicBezTo>
                  <a:pt x="1610554" y="416676"/>
                  <a:pt x="1518832" y="262865"/>
                  <a:pt x="1380543" y="267098"/>
                </a:cubicBezTo>
                <a:cubicBezTo>
                  <a:pt x="1242254" y="271331"/>
                  <a:pt x="1122310" y="446309"/>
                  <a:pt x="897943" y="470298"/>
                </a:cubicBezTo>
                <a:cubicBezTo>
                  <a:pt x="673576" y="494287"/>
                  <a:pt x="106309" y="484409"/>
                  <a:pt x="17409" y="419498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uppieren 29"/>
          <p:cNvGrpSpPr/>
          <p:nvPr/>
        </p:nvGrpSpPr>
        <p:grpSpPr>
          <a:xfrm>
            <a:off x="5642683" y="1587435"/>
            <a:ext cx="552298" cy="773395"/>
            <a:chOff x="5642683" y="805010"/>
            <a:chExt cx="552298" cy="773395"/>
          </a:xfrm>
        </p:grpSpPr>
        <p:sp>
          <p:nvSpPr>
            <p:cNvPr id="6" name="Ellipse 5"/>
            <p:cNvSpPr/>
            <p:nvPr/>
          </p:nvSpPr>
          <p:spPr>
            <a:xfrm>
              <a:off x="5937184" y="1143153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feld 6"/>
                <p:cNvSpPr txBox="1"/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" name="Textfeld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Gerade Verbindung mit Pfeil 11"/>
            <p:cNvCxnSpPr/>
            <p:nvPr/>
          </p:nvCxnSpPr>
          <p:spPr>
            <a:xfrm flipV="1">
              <a:off x="6007524" y="129076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uppieren 30"/>
          <p:cNvGrpSpPr/>
          <p:nvPr/>
        </p:nvGrpSpPr>
        <p:grpSpPr>
          <a:xfrm>
            <a:off x="5826996" y="2411331"/>
            <a:ext cx="1738819" cy="710090"/>
            <a:chOff x="5826996" y="1628906"/>
            <a:chExt cx="1738819" cy="710090"/>
          </a:xfrm>
        </p:grpSpPr>
        <p:sp>
          <p:nvSpPr>
            <p:cNvPr id="8" name="Ellipse 7"/>
            <p:cNvSpPr/>
            <p:nvPr/>
          </p:nvSpPr>
          <p:spPr>
            <a:xfrm>
              <a:off x="5937184" y="1967049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feld 8"/>
                <p:cNvSpPr txBox="1"/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" name="Textfeld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Gerade Verbindung mit Pfeil 12"/>
            <p:cNvCxnSpPr/>
            <p:nvPr/>
          </p:nvCxnSpPr>
          <p:spPr>
            <a:xfrm flipV="1">
              <a:off x="7565815" y="205539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/>
                <p:cNvSpPr txBox="1"/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feld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uppieren 32"/>
          <p:cNvGrpSpPr/>
          <p:nvPr/>
        </p:nvGrpSpPr>
        <p:grpSpPr>
          <a:xfrm>
            <a:off x="5826996" y="3130682"/>
            <a:ext cx="1738819" cy="729121"/>
            <a:chOff x="5826996" y="2348257"/>
            <a:chExt cx="1738819" cy="729121"/>
          </a:xfrm>
        </p:grpSpPr>
        <p:sp>
          <p:nvSpPr>
            <p:cNvPr id="10" name="Ellipse 9"/>
            <p:cNvSpPr/>
            <p:nvPr/>
          </p:nvSpPr>
          <p:spPr>
            <a:xfrm>
              <a:off x="5937184" y="2686400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feld 10"/>
                <p:cNvSpPr txBox="1"/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1" name="Textfeld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Gerade Verbindung mit Pfeil 13"/>
            <p:cNvCxnSpPr/>
            <p:nvPr/>
          </p:nvCxnSpPr>
          <p:spPr>
            <a:xfrm flipV="1">
              <a:off x="7565815" y="2768022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/>
                <p:cNvSpPr txBox="1"/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feld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uppieren 31"/>
          <p:cNvGrpSpPr/>
          <p:nvPr/>
        </p:nvGrpSpPr>
        <p:grpSpPr>
          <a:xfrm>
            <a:off x="8310225" y="2414020"/>
            <a:ext cx="367985" cy="483064"/>
            <a:chOff x="8310225" y="1631595"/>
            <a:chExt cx="367985" cy="483064"/>
          </a:xfrm>
        </p:grpSpPr>
        <p:sp>
          <p:nvSpPr>
            <p:cNvPr id="23" name="Ellipse 22"/>
            <p:cNvSpPr/>
            <p:nvPr/>
          </p:nvSpPr>
          <p:spPr>
            <a:xfrm>
              <a:off x="8420413" y="19670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/>
                <p:cNvSpPr txBox="1"/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feld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Freihandform 24"/>
          <p:cNvSpPr/>
          <p:nvPr/>
        </p:nvSpPr>
        <p:spPr>
          <a:xfrm>
            <a:off x="6089651" y="2649955"/>
            <a:ext cx="1728004" cy="190115"/>
          </a:xfrm>
          <a:custGeom>
            <a:avLst/>
            <a:gdLst>
              <a:gd name="connsiteX0" fmla="*/ 186267 w 550333"/>
              <a:gd name="connsiteY0" fmla="*/ 199762 h 199762"/>
              <a:gd name="connsiteX1" fmla="*/ 508000 w 550333"/>
              <a:gd name="connsiteY1" fmla="*/ 81229 h 199762"/>
              <a:gd name="connsiteX2" fmla="*/ 491067 w 550333"/>
              <a:gd name="connsiteY2" fmla="*/ 5029 h 199762"/>
              <a:gd name="connsiteX3" fmla="*/ 0 w 550333"/>
              <a:gd name="connsiteY3" fmla="*/ 13495 h 199762"/>
              <a:gd name="connsiteX0" fmla="*/ 1335617 w 1780585"/>
              <a:gd name="connsiteY0" fmla="*/ 196911 h 196911"/>
              <a:gd name="connsiteX1" fmla="*/ 1657350 w 1780585"/>
              <a:gd name="connsiteY1" fmla="*/ 78378 h 196911"/>
              <a:gd name="connsiteX2" fmla="*/ 1640417 w 1780585"/>
              <a:gd name="connsiteY2" fmla="*/ 2178 h 196911"/>
              <a:gd name="connsiteX3" fmla="*/ 0 w 1780585"/>
              <a:gd name="connsiteY3" fmla="*/ 163044 h 196911"/>
              <a:gd name="connsiteX0" fmla="*/ 1335617 w 1795325"/>
              <a:gd name="connsiteY0" fmla="*/ 194734 h 194734"/>
              <a:gd name="connsiteX1" fmla="*/ 1692275 w 1795325"/>
              <a:gd name="connsiteY1" fmla="*/ 161926 h 194734"/>
              <a:gd name="connsiteX2" fmla="*/ 1640417 w 1795325"/>
              <a:gd name="connsiteY2" fmla="*/ 1 h 194734"/>
              <a:gd name="connsiteX3" fmla="*/ 0 w 1795325"/>
              <a:gd name="connsiteY3" fmla="*/ 160867 h 194734"/>
              <a:gd name="connsiteX0" fmla="*/ 1335617 w 1828816"/>
              <a:gd name="connsiteY0" fmla="*/ 182034 h 182034"/>
              <a:gd name="connsiteX1" fmla="*/ 1692275 w 1828816"/>
              <a:gd name="connsiteY1" fmla="*/ 149226 h 182034"/>
              <a:gd name="connsiteX2" fmla="*/ 1688042 w 1828816"/>
              <a:gd name="connsiteY2" fmla="*/ 1 h 182034"/>
              <a:gd name="connsiteX3" fmla="*/ 0 w 1828816"/>
              <a:gd name="connsiteY3" fmla="*/ 148167 h 182034"/>
              <a:gd name="connsiteX0" fmla="*/ 1335617 w 1796820"/>
              <a:gd name="connsiteY0" fmla="*/ 199472 h 199472"/>
              <a:gd name="connsiteX1" fmla="*/ 1692275 w 1796820"/>
              <a:gd name="connsiteY1" fmla="*/ 166664 h 199472"/>
              <a:gd name="connsiteX2" fmla="*/ 1688042 w 1796820"/>
              <a:gd name="connsiteY2" fmla="*/ 17439 h 199472"/>
              <a:gd name="connsiteX3" fmla="*/ 0 w 1796820"/>
              <a:gd name="connsiteY3" fmla="*/ 165605 h 199472"/>
              <a:gd name="connsiteX0" fmla="*/ 1335617 w 1797703"/>
              <a:gd name="connsiteY0" fmla="*/ 199472 h 199472"/>
              <a:gd name="connsiteX1" fmla="*/ 1692275 w 1797703"/>
              <a:gd name="connsiteY1" fmla="*/ 166664 h 199472"/>
              <a:gd name="connsiteX2" fmla="*/ 1688042 w 1797703"/>
              <a:gd name="connsiteY2" fmla="*/ 17439 h 199472"/>
              <a:gd name="connsiteX3" fmla="*/ 0 w 1797703"/>
              <a:gd name="connsiteY3" fmla="*/ 165605 h 199472"/>
              <a:gd name="connsiteX0" fmla="*/ 1335617 w 1797703"/>
              <a:gd name="connsiteY0" fmla="*/ 199472 h 201160"/>
              <a:gd name="connsiteX1" fmla="*/ 1692275 w 1797703"/>
              <a:gd name="connsiteY1" fmla="*/ 166664 h 201160"/>
              <a:gd name="connsiteX2" fmla="*/ 1688042 w 1797703"/>
              <a:gd name="connsiteY2" fmla="*/ 17439 h 201160"/>
              <a:gd name="connsiteX3" fmla="*/ 0 w 1797703"/>
              <a:gd name="connsiteY3" fmla="*/ 165605 h 201160"/>
              <a:gd name="connsiteX0" fmla="*/ 1335617 w 1793377"/>
              <a:gd name="connsiteY0" fmla="*/ 199472 h 201902"/>
              <a:gd name="connsiteX1" fmla="*/ 1692275 w 1793377"/>
              <a:gd name="connsiteY1" fmla="*/ 166664 h 201902"/>
              <a:gd name="connsiteX2" fmla="*/ 1688042 w 1793377"/>
              <a:gd name="connsiteY2" fmla="*/ 17439 h 201902"/>
              <a:gd name="connsiteX3" fmla="*/ 0 w 1793377"/>
              <a:gd name="connsiteY3" fmla="*/ 165605 h 201902"/>
              <a:gd name="connsiteX0" fmla="*/ 1335617 w 1732339"/>
              <a:gd name="connsiteY0" fmla="*/ 189870 h 192300"/>
              <a:gd name="connsiteX1" fmla="*/ 1692275 w 1732339"/>
              <a:gd name="connsiteY1" fmla="*/ 157062 h 192300"/>
              <a:gd name="connsiteX2" fmla="*/ 1688042 w 1732339"/>
              <a:gd name="connsiteY2" fmla="*/ 7837 h 192300"/>
              <a:gd name="connsiteX3" fmla="*/ 0 w 1732339"/>
              <a:gd name="connsiteY3" fmla="*/ 156003 h 192300"/>
              <a:gd name="connsiteX0" fmla="*/ 1488017 w 1728004"/>
              <a:gd name="connsiteY0" fmla="*/ 189870 h 190115"/>
              <a:gd name="connsiteX1" fmla="*/ 1692275 w 1728004"/>
              <a:gd name="connsiteY1" fmla="*/ 157062 h 190115"/>
              <a:gd name="connsiteX2" fmla="*/ 1688042 w 1728004"/>
              <a:gd name="connsiteY2" fmla="*/ 7837 h 190115"/>
              <a:gd name="connsiteX3" fmla="*/ 0 w 1728004"/>
              <a:gd name="connsiteY3" fmla="*/ 156003 h 19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004" h="190115">
                <a:moveTo>
                  <a:pt x="1488017" y="189870"/>
                </a:moveTo>
                <a:cubicBezTo>
                  <a:pt x="1645708" y="191281"/>
                  <a:pt x="1658938" y="187401"/>
                  <a:pt x="1692275" y="157062"/>
                </a:cubicBezTo>
                <a:cubicBezTo>
                  <a:pt x="1725612" y="126723"/>
                  <a:pt x="1754188" y="55638"/>
                  <a:pt x="1688042" y="7837"/>
                </a:cubicBezTo>
                <a:cubicBezTo>
                  <a:pt x="1621896" y="-39964"/>
                  <a:pt x="203200" y="146125"/>
                  <a:pt x="0" y="156003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uppieren 33"/>
          <p:cNvGrpSpPr/>
          <p:nvPr/>
        </p:nvGrpSpPr>
        <p:grpSpPr>
          <a:xfrm>
            <a:off x="6556370" y="3126007"/>
            <a:ext cx="367985" cy="490428"/>
            <a:chOff x="6556370" y="2343582"/>
            <a:chExt cx="367985" cy="490428"/>
          </a:xfrm>
        </p:grpSpPr>
        <p:sp>
          <p:nvSpPr>
            <p:cNvPr id="26" name="Ellipse 25"/>
            <p:cNvSpPr/>
            <p:nvPr/>
          </p:nvSpPr>
          <p:spPr>
            <a:xfrm>
              <a:off x="6666558" y="2686400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208490" y="915244"/>
                <a:ext cx="29912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</a:t>
                </a:r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90" y="915244"/>
                <a:ext cx="2991203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407" t="-10526" r="-2240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uppieren 37"/>
          <p:cNvGrpSpPr/>
          <p:nvPr/>
        </p:nvGrpSpPr>
        <p:grpSpPr>
          <a:xfrm>
            <a:off x="1892300" y="6273800"/>
            <a:ext cx="2387600" cy="584200"/>
            <a:chOff x="1892300" y="6273800"/>
            <a:chExt cx="2387600" cy="584200"/>
          </a:xfrm>
        </p:grpSpPr>
        <p:sp>
          <p:nvSpPr>
            <p:cNvPr id="39" name="Rechteck 38"/>
            <p:cNvSpPr/>
            <p:nvPr/>
          </p:nvSpPr>
          <p:spPr>
            <a:xfrm>
              <a:off x="1892300" y="6273800"/>
              <a:ext cx="2387600" cy="584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feld 39"/>
                <p:cNvSpPr txBox="1"/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0" dirty="0" smtClean="0"/>
                    <a:t>GTR (Greedy): </a:t>
                  </a:r>
                  <a14:m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=2,5</m:t>
                      </m:r>
                    </m:oMath>
                  </a14:m>
                  <a:endParaRPr lang="en-GB" b="0" dirty="0"/>
                </a:p>
              </p:txBody>
            </p:sp>
          </mc:Choice>
          <mc:Fallback xmlns="">
            <p:sp>
              <p:nvSpPr>
                <p:cNvPr id="101" name="Textfeld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2122" t="-8197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5811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5" grpId="0"/>
      <p:bldP spid="21" grpId="0" animBg="1"/>
      <p:bldP spid="25" grpId="0" animBg="1"/>
      <p:bldP spid="35" grpId="0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ihandform 31"/>
          <p:cNvSpPr/>
          <p:nvPr/>
        </p:nvSpPr>
        <p:spPr>
          <a:xfrm>
            <a:off x="5973281" y="1345529"/>
            <a:ext cx="2794032" cy="1277643"/>
          </a:xfrm>
          <a:custGeom>
            <a:avLst/>
            <a:gdLst>
              <a:gd name="connsiteX0" fmla="*/ 0 w 2794032"/>
              <a:gd name="connsiteY0" fmla="*/ 913890 h 1277643"/>
              <a:gd name="connsiteX1" fmla="*/ 308113 w 2794032"/>
              <a:gd name="connsiteY1" fmla="*/ 1162368 h 1277643"/>
              <a:gd name="connsiteX2" fmla="*/ 844826 w 2794032"/>
              <a:gd name="connsiteY2" fmla="*/ 1192185 h 1277643"/>
              <a:gd name="connsiteX3" fmla="*/ 1470991 w 2794032"/>
              <a:gd name="connsiteY3" fmla="*/ 1271698 h 1277643"/>
              <a:gd name="connsiteX4" fmla="*/ 1798982 w 2794032"/>
              <a:gd name="connsiteY4" fmla="*/ 1013281 h 1277643"/>
              <a:gd name="connsiteX5" fmla="*/ 2385391 w 2794032"/>
              <a:gd name="connsiteY5" fmla="*/ 903951 h 1277643"/>
              <a:gd name="connsiteX6" fmla="*/ 2763078 w 2794032"/>
              <a:gd name="connsiteY6" fmla="*/ 635594 h 1277643"/>
              <a:gd name="connsiteX7" fmla="*/ 2723322 w 2794032"/>
              <a:gd name="connsiteY7" fmla="*/ 377177 h 1277643"/>
              <a:gd name="connsiteX8" fmla="*/ 2335696 w 2794032"/>
              <a:gd name="connsiteY8" fmla="*/ 168455 h 1277643"/>
              <a:gd name="connsiteX9" fmla="*/ 1580322 w 2794032"/>
              <a:gd name="connsiteY9" fmla="*/ 29307 h 1277643"/>
              <a:gd name="connsiteX10" fmla="*/ 9939 w 2794032"/>
              <a:gd name="connsiteY10" fmla="*/ 764803 h 1277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94032" h="1277643">
                <a:moveTo>
                  <a:pt x="0" y="913890"/>
                </a:moveTo>
                <a:cubicBezTo>
                  <a:pt x="83654" y="1014937"/>
                  <a:pt x="167309" y="1115985"/>
                  <a:pt x="308113" y="1162368"/>
                </a:cubicBezTo>
                <a:cubicBezTo>
                  <a:pt x="448917" y="1208751"/>
                  <a:pt x="651013" y="1173963"/>
                  <a:pt x="844826" y="1192185"/>
                </a:cubicBezTo>
                <a:cubicBezTo>
                  <a:pt x="1038639" y="1210407"/>
                  <a:pt x="1311965" y="1301515"/>
                  <a:pt x="1470991" y="1271698"/>
                </a:cubicBezTo>
                <a:cubicBezTo>
                  <a:pt x="1630017" y="1241881"/>
                  <a:pt x="1646582" y="1074572"/>
                  <a:pt x="1798982" y="1013281"/>
                </a:cubicBezTo>
                <a:cubicBezTo>
                  <a:pt x="1951382" y="951990"/>
                  <a:pt x="2224708" y="966899"/>
                  <a:pt x="2385391" y="903951"/>
                </a:cubicBezTo>
                <a:cubicBezTo>
                  <a:pt x="2546074" y="841003"/>
                  <a:pt x="2706756" y="723390"/>
                  <a:pt x="2763078" y="635594"/>
                </a:cubicBezTo>
                <a:cubicBezTo>
                  <a:pt x="2819400" y="547798"/>
                  <a:pt x="2794552" y="455033"/>
                  <a:pt x="2723322" y="377177"/>
                </a:cubicBezTo>
                <a:cubicBezTo>
                  <a:pt x="2652092" y="299321"/>
                  <a:pt x="2526196" y="226433"/>
                  <a:pt x="2335696" y="168455"/>
                </a:cubicBezTo>
                <a:cubicBezTo>
                  <a:pt x="2145196" y="110477"/>
                  <a:pt x="1967948" y="-70084"/>
                  <a:pt x="1580322" y="29307"/>
                </a:cubicBezTo>
                <a:cubicBezTo>
                  <a:pt x="1192696" y="128698"/>
                  <a:pt x="601317" y="446750"/>
                  <a:pt x="9939" y="764803"/>
                </a:cubicBezTo>
              </a:path>
            </a:pathLst>
          </a:custGeom>
          <a:noFill/>
          <a:ln w="19050">
            <a:solidFill>
              <a:srgbClr val="0066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208490" y="915244"/>
                <a:ext cx="5339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visit,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/>
                  <a:t> last request</a:t>
                </a:r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90" y="915244"/>
                <a:ext cx="5339026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28" t="-11842" r="-685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PAH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317599" y="1677972"/>
                <a:ext cx="5198346" cy="984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lvl="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If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: go back to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 smtClean="0"/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5198346" cy="984885"/>
              </a:xfrm>
              <a:prstGeom prst="rect">
                <a:avLst/>
              </a:prstGeom>
              <a:blipFill rotWithShape="0">
                <a:blip r:embed="rId4"/>
                <a:stretch>
                  <a:fillRect l="-469" t="-4938" b="-117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uppieren 41"/>
          <p:cNvGrpSpPr/>
          <p:nvPr/>
        </p:nvGrpSpPr>
        <p:grpSpPr>
          <a:xfrm>
            <a:off x="5789289" y="1770308"/>
            <a:ext cx="1738819" cy="710090"/>
            <a:chOff x="5826996" y="1628906"/>
            <a:chExt cx="1738819" cy="710090"/>
          </a:xfrm>
        </p:grpSpPr>
        <p:sp>
          <p:nvSpPr>
            <p:cNvPr id="43" name="Ellipse 42"/>
            <p:cNvSpPr/>
            <p:nvPr/>
          </p:nvSpPr>
          <p:spPr>
            <a:xfrm>
              <a:off x="5937184" y="1967049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feld 43"/>
                <p:cNvSpPr txBox="1"/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4" name="Textfeld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Gerade Verbindung mit Pfeil 44"/>
            <p:cNvCxnSpPr/>
            <p:nvPr/>
          </p:nvCxnSpPr>
          <p:spPr>
            <a:xfrm flipV="1">
              <a:off x="7565815" y="205539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feld 45"/>
                <p:cNvSpPr txBox="1"/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feld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uppieren 46"/>
          <p:cNvGrpSpPr/>
          <p:nvPr/>
        </p:nvGrpSpPr>
        <p:grpSpPr>
          <a:xfrm>
            <a:off x="8272518" y="1772997"/>
            <a:ext cx="367986" cy="483064"/>
            <a:chOff x="8310225" y="1631595"/>
            <a:chExt cx="367986" cy="483064"/>
          </a:xfrm>
        </p:grpSpPr>
        <p:sp>
          <p:nvSpPr>
            <p:cNvPr id="48" name="Ellipse 47"/>
            <p:cNvSpPr/>
            <p:nvPr/>
          </p:nvSpPr>
          <p:spPr>
            <a:xfrm>
              <a:off x="8420413" y="19670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feld 48"/>
                <p:cNvSpPr txBox="1"/>
                <p:nvPr/>
              </p:nvSpPr>
              <p:spPr>
                <a:xfrm>
                  <a:off x="8310225" y="1631595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accPr>
                          <m:e>
                            <m: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feld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5" y="1631595"/>
                  <a:ext cx="36798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667" r="-1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Freihandform 49"/>
          <p:cNvSpPr/>
          <p:nvPr/>
        </p:nvSpPr>
        <p:spPr>
          <a:xfrm>
            <a:off x="6051944" y="2008932"/>
            <a:ext cx="1728004" cy="190115"/>
          </a:xfrm>
          <a:custGeom>
            <a:avLst/>
            <a:gdLst>
              <a:gd name="connsiteX0" fmla="*/ 186267 w 550333"/>
              <a:gd name="connsiteY0" fmla="*/ 199762 h 199762"/>
              <a:gd name="connsiteX1" fmla="*/ 508000 w 550333"/>
              <a:gd name="connsiteY1" fmla="*/ 81229 h 199762"/>
              <a:gd name="connsiteX2" fmla="*/ 491067 w 550333"/>
              <a:gd name="connsiteY2" fmla="*/ 5029 h 199762"/>
              <a:gd name="connsiteX3" fmla="*/ 0 w 550333"/>
              <a:gd name="connsiteY3" fmla="*/ 13495 h 199762"/>
              <a:gd name="connsiteX0" fmla="*/ 1335617 w 1780585"/>
              <a:gd name="connsiteY0" fmla="*/ 196911 h 196911"/>
              <a:gd name="connsiteX1" fmla="*/ 1657350 w 1780585"/>
              <a:gd name="connsiteY1" fmla="*/ 78378 h 196911"/>
              <a:gd name="connsiteX2" fmla="*/ 1640417 w 1780585"/>
              <a:gd name="connsiteY2" fmla="*/ 2178 h 196911"/>
              <a:gd name="connsiteX3" fmla="*/ 0 w 1780585"/>
              <a:gd name="connsiteY3" fmla="*/ 163044 h 196911"/>
              <a:gd name="connsiteX0" fmla="*/ 1335617 w 1795325"/>
              <a:gd name="connsiteY0" fmla="*/ 194734 h 194734"/>
              <a:gd name="connsiteX1" fmla="*/ 1692275 w 1795325"/>
              <a:gd name="connsiteY1" fmla="*/ 161926 h 194734"/>
              <a:gd name="connsiteX2" fmla="*/ 1640417 w 1795325"/>
              <a:gd name="connsiteY2" fmla="*/ 1 h 194734"/>
              <a:gd name="connsiteX3" fmla="*/ 0 w 1795325"/>
              <a:gd name="connsiteY3" fmla="*/ 160867 h 194734"/>
              <a:gd name="connsiteX0" fmla="*/ 1335617 w 1828816"/>
              <a:gd name="connsiteY0" fmla="*/ 182034 h 182034"/>
              <a:gd name="connsiteX1" fmla="*/ 1692275 w 1828816"/>
              <a:gd name="connsiteY1" fmla="*/ 149226 h 182034"/>
              <a:gd name="connsiteX2" fmla="*/ 1688042 w 1828816"/>
              <a:gd name="connsiteY2" fmla="*/ 1 h 182034"/>
              <a:gd name="connsiteX3" fmla="*/ 0 w 1828816"/>
              <a:gd name="connsiteY3" fmla="*/ 148167 h 182034"/>
              <a:gd name="connsiteX0" fmla="*/ 1335617 w 1796820"/>
              <a:gd name="connsiteY0" fmla="*/ 199472 h 199472"/>
              <a:gd name="connsiteX1" fmla="*/ 1692275 w 1796820"/>
              <a:gd name="connsiteY1" fmla="*/ 166664 h 199472"/>
              <a:gd name="connsiteX2" fmla="*/ 1688042 w 1796820"/>
              <a:gd name="connsiteY2" fmla="*/ 17439 h 199472"/>
              <a:gd name="connsiteX3" fmla="*/ 0 w 1796820"/>
              <a:gd name="connsiteY3" fmla="*/ 165605 h 199472"/>
              <a:gd name="connsiteX0" fmla="*/ 1335617 w 1797703"/>
              <a:gd name="connsiteY0" fmla="*/ 199472 h 199472"/>
              <a:gd name="connsiteX1" fmla="*/ 1692275 w 1797703"/>
              <a:gd name="connsiteY1" fmla="*/ 166664 h 199472"/>
              <a:gd name="connsiteX2" fmla="*/ 1688042 w 1797703"/>
              <a:gd name="connsiteY2" fmla="*/ 17439 h 199472"/>
              <a:gd name="connsiteX3" fmla="*/ 0 w 1797703"/>
              <a:gd name="connsiteY3" fmla="*/ 165605 h 199472"/>
              <a:gd name="connsiteX0" fmla="*/ 1335617 w 1797703"/>
              <a:gd name="connsiteY0" fmla="*/ 199472 h 201160"/>
              <a:gd name="connsiteX1" fmla="*/ 1692275 w 1797703"/>
              <a:gd name="connsiteY1" fmla="*/ 166664 h 201160"/>
              <a:gd name="connsiteX2" fmla="*/ 1688042 w 1797703"/>
              <a:gd name="connsiteY2" fmla="*/ 17439 h 201160"/>
              <a:gd name="connsiteX3" fmla="*/ 0 w 1797703"/>
              <a:gd name="connsiteY3" fmla="*/ 165605 h 201160"/>
              <a:gd name="connsiteX0" fmla="*/ 1335617 w 1793377"/>
              <a:gd name="connsiteY0" fmla="*/ 199472 h 201902"/>
              <a:gd name="connsiteX1" fmla="*/ 1692275 w 1793377"/>
              <a:gd name="connsiteY1" fmla="*/ 166664 h 201902"/>
              <a:gd name="connsiteX2" fmla="*/ 1688042 w 1793377"/>
              <a:gd name="connsiteY2" fmla="*/ 17439 h 201902"/>
              <a:gd name="connsiteX3" fmla="*/ 0 w 1793377"/>
              <a:gd name="connsiteY3" fmla="*/ 165605 h 201902"/>
              <a:gd name="connsiteX0" fmla="*/ 1335617 w 1732339"/>
              <a:gd name="connsiteY0" fmla="*/ 189870 h 192300"/>
              <a:gd name="connsiteX1" fmla="*/ 1692275 w 1732339"/>
              <a:gd name="connsiteY1" fmla="*/ 157062 h 192300"/>
              <a:gd name="connsiteX2" fmla="*/ 1688042 w 1732339"/>
              <a:gd name="connsiteY2" fmla="*/ 7837 h 192300"/>
              <a:gd name="connsiteX3" fmla="*/ 0 w 1732339"/>
              <a:gd name="connsiteY3" fmla="*/ 156003 h 192300"/>
              <a:gd name="connsiteX0" fmla="*/ 1488017 w 1728004"/>
              <a:gd name="connsiteY0" fmla="*/ 189870 h 190115"/>
              <a:gd name="connsiteX1" fmla="*/ 1692275 w 1728004"/>
              <a:gd name="connsiteY1" fmla="*/ 157062 h 190115"/>
              <a:gd name="connsiteX2" fmla="*/ 1688042 w 1728004"/>
              <a:gd name="connsiteY2" fmla="*/ 7837 h 190115"/>
              <a:gd name="connsiteX3" fmla="*/ 0 w 1728004"/>
              <a:gd name="connsiteY3" fmla="*/ 156003 h 19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004" h="190115">
                <a:moveTo>
                  <a:pt x="1488017" y="189870"/>
                </a:moveTo>
                <a:cubicBezTo>
                  <a:pt x="1645708" y="191281"/>
                  <a:pt x="1658938" y="187401"/>
                  <a:pt x="1692275" y="157062"/>
                </a:cubicBezTo>
                <a:cubicBezTo>
                  <a:pt x="1725612" y="126723"/>
                  <a:pt x="1754188" y="55638"/>
                  <a:pt x="1688042" y="7837"/>
                </a:cubicBezTo>
                <a:cubicBezTo>
                  <a:pt x="1621896" y="-39964"/>
                  <a:pt x="203200" y="146125"/>
                  <a:pt x="0" y="156003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Gerader Verbinder 50"/>
          <p:cNvCxnSpPr/>
          <p:nvPr/>
        </p:nvCxnSpPr>
        <p:spPr>
          <a:xfrm>
            <a:off x="317599" y="2796570"/>
            <a:ext cx="8536757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775017" y="3087327"/>
                <a:ext cx="97404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PAH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17" y="3087327"/>
                <a:ext cx="974048" cy="41684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hteck 53"/>
              <p:cNvSpPr/>
              <p:nvPr/>
            </p:nvSpPr>
            <p:spPr>
              <a:xfrm>
                <a:off x="1749065" y="3074542"/>
                <a:ext cx="146149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  </m:t>
                      </m:r>
                      <m:acc>
                        <m:accPr>
                          <m:chr m:val="̂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4" name="Rechteck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065" y="3074542"/>
                <a:ext cx="1461495" cy="461665"/>
              </a:xfrm>
              <a:prstGeom prst="rect">
                <a:avLst/>
              </a:prstGeom>
              <a:blipFill rotWithShape="0">
                <a:blip r:embed="rId9"/>
                <a:stretch>
                  <a:fillRect t="-118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hteck 54"/>
              <p:cNvSpPr/>
              <p:nvPr/>
            </p:nvSpPr>
            <p:spPr>
              <a:xfrm>
                <a:off x="3210559" y="3064916"/>
                <a:ext cx="242824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Rechteck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559" y="3064916"/>
                <a:ext cx="2428241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754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hteck 55"/>
              <p:cNvSpPr/>
              <p:nvPr/>
            </p:nvSpPr>
            <p:spPr>
              <a:xfrm>
                <a:off x="1694736" y="3867673"/>
                <a:ext cx="4844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Rechteck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736" y="3867673"/>
                <a:ext cx="484427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hteck 56"/>
              <p:cNvSpPr/>
              <p:nvPr/>
            </p:nvSpPr>
            <p:spPr>
              <a:xfrm>
                <a:off x="4716460" y="3861561"/>
                <a:ext cx="1072829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7" name="Rechteck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460" y="3861561"/>
                <a:ext cx="1072829" cy="50917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/>
              <p:cNvSpPr/>
              <p:nvPr/>
            </p:nvSpPr>
            <p:spPr>
              <a:xfrm>
                <a:off x="2346230" y="3861561"/>
                <a:ext cx="2467069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de-D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Rechtec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230" y="3861561"/>
                <a:ext cx="2467069" cy="50917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eschweifte Klammer rechts 6"/>
          <p:cNvSpPr/>
          <p:nvPr/>
        </p:nvSpPr>
        <p:spPr>
          <a:xfrm rot="5400000">
            <a:off x="3126105" y="2658945"/>
            <a:ext cx="273050" cy="1920239"/>
          </a:xfrm>
          <a:prstGeom prst="rightBrace">
            <a:avLst>
              <a:gd name="adj1" fmla="val 71124"/>
              <a:gd name="adj2" fmla="val 66865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hteck 72"/>
              <p:cNvSpPr/>
              <p:nvPr/>
            </p:nvSpPr>
            <p:spPr>
              <a:xfrm>
                <a:off x="5789289" y="3856875"/>
                <a:ext cx="1849096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3" name="Rechteck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289" y="3856875"/>
                <a:ext cx="1849096" cy="50917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4" name="Grafik 7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33" y="3885957"/>
            <a:ext cx="386134" cy="3980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hteck 74"/>
              <p:cNvSpPr/>
              <p:nvPr/>
            </p:nvSpPr>
            <p:spPr>
              <a:xfrm>
                <a:off x="3210559" y="3074541"/>
                <a:ext cx="115405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5" name="Rechteck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559" y="3074541"/>
                <a:ext cx="1154051" cy="461665"/>
              </a:xfrm>
              <a:prstGeom prst="rect">
                <a:avLst/>
              </a:prstGeom>
              <a:blipFill rotWithShape="0">
                <a:blip r:embed="rId16"/>
                <a:stretch>
                  <a:fillRect l="-1587" t="-3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mit Pfeil 25"/>
          <p:cNvCxnSpPr/>
          <p:nvPr/>
        </p:nvCxnSpPr>
        <p:spPr>
          <a:xfrm flipH="1">
            <a:off x="3318933" y="4284033"/>
            <a:ext cx="2963335" cy="4911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4364610" y="3079227"/>
                <a:ext cx="12360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  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610" y="3079227"/>
                <a:ext cx="1236043" cy="461665"/>
              </a:xfrm>
              <a:prstGeom prst="rect">
                <a:avLst/>
              </a:prstGeom>
              <a:blipFill rotWithShape="0">
                <a:blip r:embed="rId1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8220593" y="1172131"/>
                <a:ext cx="4763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593" y="1172131"/>
                <a:ext cx="476349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hteck 29"/>
              <p:cNvSpPr/>
              <p:nvPr/>
            </p:nvSpPr>
            <p:spPr>
              <a:xfrm>
                <a:off x="1733608" y="3084168"/>
                <a:ext cx="33255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Rechteck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608" y="3084168"/>
                <a:ext cx="332557" cy="461665"/>
              </a:xfrm>
              <a:prstGeom prst="rect">
                <a:avLst/>
              </a:prstGeom>
              <a:blipFill rotWithShape="0">
                <a:blip r:embed="rId19"/>
                <a:stretch>
                  <a:fillRect l="-3636" r="-27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uppieren 32"/>
          <p:cNvGrpSpPr/>
          <p:nvPr/>
        </p:nvGrpSpPr>
        <p:grpSpPr>
          <a:xfrm>
            <a:off x="1892300" y="6273800"/>
            <a:ext cx="2387600" cy="584200"/>
            <a:chOff x="1892300" y="6273800"/>
            <a:chExt cx="2387600" cy="584200"/>
          </a:xfrm>
        </p:grpSpPr>
        <p:sp>
          <p:nvSpPr>
            <p:cNvPr id="34" name="Rechteck 33"/>
            <p:cNvSpPr/>
            <p:nvPr/>
          </p:nvSpPr>
          <p:spPr>
            <a:xfrm>
              <a:off x="1892300" y="6273800"/>
              <a:ext cx="2387600" cy="584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feld 34"/>
                <p:cNvSpPr txBox="1"/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0" dirty="0" smtClean="0"/>
                    <a:t>GTR (Greedy): </a:t>
                  </a:r>
                  <a14:m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=2,5</m:t>
                      </m:r>
                    </m:oMath>
                  </a14:m>
                  <a:endParaRPr lang="en-GB" b="0" dirty="0"/>
                </a:p>
              </p:txBody>
            </p:sp>
          </mc:Choice>
          <mc:Fallback xmlns="">
            <p:sp>
              <p:nvSpPr>
                <p:cNvPr id="101" name="Textfeld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2122" t="-8197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5043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3" grpId="0"/>
      <p:bldP spid="54" grpId="0"/>
      <p:bldP spid="55" grpId="0"/>
      <p:bldP spid="56" grpId="0"/>
      <p:bldP spid="57" grpId="0"/>
      <p:bldP spid="6" grpId="0"/>
      <p:bldP spid="7" grpId="0" animBg="1"/>
      <p:bldP spid="73" grpId="0"/>
      <p:bldP spid="75" grpId="0" animBg="1"/>
      <p:bldP spid="8" grpId="0"/>
      <p:bldP spid="9" grpId="0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5531427" y="1669328"/>
            <a:ext cx="1792244" cy="1054098"/>
          </a:xfrm>
          <a:custGeom>
            <a:avLst/>
            <a:gdLst>
              <a:gd name="connsiteX0" fmla="*/ 700408 w 1792244"/>
              <a:gd name="connsiteY0" fmla="*/ 1044055 h 1054098"/>
              <a:gd name="connsiteX1" fmla="*/ 143816 w 1792244"/>
              <a:gd name="connsiteY1" fmla="*/ 1034115 h 1054098"/>
              <a:gd name="connsiteX2" fmla="*/ 4669 w 1792244"/>
              <a:gd name="connsiteY2" fmla="*/ 885029 h 1054098"/>
              <a:gd name="connsiteX3" fmla="*/ 263086 w 1792244"/>
              <a:gd name="connsiteY3" fmla="*/ 735942 h 1054098"/>
              <a:gd name="connsiteX4" fmla="*/ 342599 w 1792244"/>
              <a:gd name="connsiteY4" fmla="*/ 308559 h 1054098"/>
              <a:gd name="connsiteX5" fmla="*/ 730225 w 1792244"/>
              <a:gd name="connsiteY5" fmla="*/ 446 h 1054098"/>
              <a:gd name="connsiteX6" fmla="*/ 1724138 w 1792244"/>
              <a:gd name="connsiteY6" fmla="*/ 258863 h 1054098"/>
              <a:gd name="connsiteX7" fmla="*/ 1594930 w 1792244"/>
              <a:gd name="connsiteY7" fmla="*/ 954602 h 1054098"/>
              <a:gd name="connsiteX8" fmla="*/ 700408 w 1792244"/>
              <a:gd name="connsiteY8" fmla="*/ 1044055 h 1054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2244" h="1054098">
                <a:moveTo>
                  <a:pt x="700408" y="1044055"/>
                </a:moveTo>
                <a:cubicBezTo>
                  <a:pt x="458556" y="1057307"/>
                  <a:pt x="259773" y="1060619"/>
                  <a:pt x="143816" y="1034115"/>
                </a:cubicBezTo>
                <a:cubicBezTo>
                  <a:pt x="27859" y="1007611"/>
                  <a:pt x="-15209" y="934724"/>
                  <a:pt x="4669" y="885029"/>
                </a:cubicBezTo>
                <a:cubicBezTo>
                  <a:pt x="24547" y="835334"/>
                  <a:pt x="206764" y="832020"/>
                  <a:pt x="263086" y="735942"/>
                </a:cubicBezTo>
                <a:cubicBezTo>
                  <a:pt x="319408" y="639864"/>
                  <a:pt x="264743" y="431142"/>
                  <a:pt x="342599" y="308559"/>
                </a:cubicBezTo>
                <a:cubicBezTo>
                  <a:pt x="420455" y="185976"/>
                  <a:pt x="499968" y="8729"/>
                  <a:pt x="730225" y="446"/>
                </a:cubicBezTo>
                <a:cubicBezTo>
                  <a:pt x="960482" y="-7837"/>
                  <a:pt x="1580021" y="99837"/>
                  <a:pt x="1724138" y="258863"/>
                </a:cubicBezTo>
                <a:cubicBezTo>
                  <a:pt x="1868256" y="417889"/>
                  <a:pt x="1763895" y="823737"/>
                  <a:pt x="1594930" y="954602"/>
                </a:cubicBezTo>
                <a:cubicBezTo>
                  <a:pt x="1425965" y="1085467"/>
                  <a:pt x="942260" y="1030803"/>
                  <a:pt x="700408" y="1044055"/>
                </a:cubicBezTo>
                <a:close/>
              </a:path>
            </a:pathLst>
          </a:cu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PAH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208490" y="915244"/>
                <a:ext cx="5339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visit,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/>
                  <a:t> last request</a:t>
                </a:r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90" y="915244"/>
                <a:ext cx="5339026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28" t="-11842" r="-685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317599" y="1677972"/>
                <a:ext cx="4772717" cy="984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lvl="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 startAt="2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latin typeface="Cambria" panose="02040503050406030204" pitchFamily="18" charset="0"/>
                  </a:rPr>
                  <a:t>: </a:t>
                </a:r>
                <a:r>
                  <a:rPr lang="en-GB" sz="2400" dirty="0" smtClean="0">
                    <a:latin typeface="Cambria" panose="02040503050406030204" pitchFamily="18" charset="0"/>
                  </a:rPr>
                  <a:t>ignore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sz="2400" dirty="0">
                    <a:latin typeface="Cambria" panose="02040503050406030204" pitchFamily="18" charset="0"/>
                  </a:rPr>
                  <a:t> </a:t>
                </a:r>
                <a:r>
                  <a:rPr lang="en-GB" sz="2400" dirty="0" smtClean="0">
                    <a:latin typeface="Cambria" panose="02040503050406030204" pitchFamily="18" charset="0"/>
                  </a:rPr>
                  <a:t>…</a:t>
                </a:r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4772717" cy="984885"/>
              </a:xfrm>
              <a:prstGeom prst="rect">
                <a:avLst/>
              </a:prstGeom>
              <a:blipFill rotWithShape="0">
                <a:blip r:embed="rId4"/>
                <a:stretch>
                  <a:fillRect l="-511" t="-4938" r="-2043" b="-129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6494043" y="1863834"/>
                <a:ext cx="7918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(   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043" y="1863834"/>
                <a:ext cx="791883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5500988" y="1842945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988" y="1842945"/>
                <a:ext cx="36798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uppieren 32"/>
          <p:cNvGrpSpPr/>
          <p:nvPr/>
        </p:nvGrpSpPr>
        <p:grpSpPr>
          <a:xfrm>
            <a:off x="6707199" y="1844685"/>
            <a:ext cx="367986" cy="490428"/>
            <a:chOff x="6556370" y="2343582"/>
            <a:chExt cx="367986" cy="490428"/>
          </a:xfrm>
        </p:grpSpPr>
        <p:sp>
          <p:nvSpPr>
            <p:cNvPr id="34" name="Ellipse 33"/>
            <p:cNvSpPr/>
            <p:nvPr/>
          </p:nvSpPr>
          <p:spPr>
            <a:xfrm>
              <a:off x="6666558" y="2686400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feld 34"/>
                <p:cNvSpPr txBox="1"/>
                <p:nvPr/>
              </p:nvSpPr>
              <p:spPr>
                <a:xfrm>
                  <a:off x="6556370" y="2343582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accPr>
                          <m:e>
                            <m: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feld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370" y="2343582"/>
                  <a:ext cx="36798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6667" r="-1475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/>
              <p:cNvSpPr/>
              <p:nvPr/>
            </p:nvSpPr>
            <p:spPr>
              <a:xfrm>
                <a:off x="5247619" y="2403426"/>
                <a:ext cx="3330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GB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619" y="2403426"/>
                <a:ext cx="33304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pieren 6"/>
          <p:cNvGrpSpPr/>
          <p:nvPr/>
        </p:nvGrpSpPr>
        <p:grpSpPr>
          <a:xfrm>
            <a:off x="5705060" y="1413519"/>
            <a:ext cx="2794033" cy="1277645"/>
            <a:chOff x="5705060" y="1413519"/>
            <a:chExt cx="2794033" cy="1277645"/>
          </a:xfrm>
        </p:grpSpPr>
        <p:sp>
          <p:nvSpPr>
            <p:cNvPr id="6" name="Freihandform 5"/>
            <p:cNvSpPr/>
            <p:nvPr/>
          </p:nvSpPr>
          <p:spPr>
            <a:xfrm>
              <a:off x="5705061" y="1413519"/>
              <a:ext cx="2794032" cy="1277643"/>
            </a:xfrm>
            <a:custGeom>
              <a:avLst/>
              <a:gdLst>
                <a:gd name="connsiteX0" fmla="*/ 0 w 2794032"/>
                <a:gd name="connsiteY0" fmla="*/ 913890 h 1277643"/>
                <a:gd name="connsiteX1" fmla="*/ 308113 w 2794032"/>
                <a:gd name="connsiteY1" fmla="*/ 1162368 h 1277643"/>
                <a:gd name="connsiteX2" fmla="*/ 844826 w 2794032"/>
                <a:gd name="connsiteY2" fmla="*/ 1192185 h 1277643"/>
                <a:gd name="connsiteX3" fmla="*/ 1470991 w 2794032"/>
                <a:gd name="connsiteY3" fmla="*/ 1271698 h 1277643"/>
                <a:gd name="connsiteX4" fmla="*/ 1798982 w 2794032"/>
                <a:gd name="connsiteY4" fmla="*/ 1013281 h 1277643"/>
                <a:gd name="connsiteX5" fmla="*/ 2385391 w 2794032"/>
                <a:gd name="connsiteY5" fmla="*/ 903951 h 1277643"/>
                <a:gd name="connsiteX6" fmla="*/ 2763078 w 2794032"/>
                <a:gd name="connsiteY6" fmla="*/ 635594 h 1277643"/>
                <a:gd name="connsiteX7" fmla="*/ 2723322 w 2794032"/>
                <a:gd name="connsiteY7" fmla="*/ 377177 h 1277643"/>
                <a:gd name="connsiteX8" fmla="*/ 2335696 w 2794032"/>
                <a:gd name="connsiteY8" fmla="*/ 168455 h 1277643"/>
                <a:gd name="connsiteX9" fmla="*/ 1580322 w 2794032"/>
                <a:gd name="connsiteY9" fmla="*/ 29307 h 1277643"/>
                <a:gd name="connsiteX10" fmla="*/ 9939 w 2794032"/>
                <a:gd name="connsiteY10" fmla="*/ 764803 h 1277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94032" h="1277643">
                  <a:moveTo>
                    <a:pt x="0" y="913890"/>
                  </a:moveTo>
                  <a:cubicBezTo>
                    <a:pt x="83654" y="1014937"/>
                    <a:pt x="167309" y="1115985"/>
                    <a:pt x="308113" y="1162368"/>
                  </a:cubicBezTo>
                  <a:cubicBezTo>
                    <a:pt x="448917" y="1208751"/>
                    <a:pt x="651013" y="1173963"/>
                    <a:pt x="844826" y="1192185"/>
                  </a:cubicBezTo>
                  <a:cubicBezTo>
                    <a:pt x="1038639" y="1210407"/>
                    <a:pt x="1311965" y="1301515"/>
                    <a:pt x="1470991" y="1271698"/>
                  </a:cubicBezTo>
                  <a:cubicBezTo>
                    <a:pt x="1630017" y="1241881"/>
                    <a:pt x="1646582" y="1074572"/>
                    <a:pt x="1798982" y="1013281"/>
                  </a:cubicBezTo>
                  <a:cubicBezTo>
                    <a:pt x="1951382" y="951990"/>
                    <a:pt x="2224708" y="966899"/>
                    <a:pt x="2385391" y="903951"/>
                  </a:cubicBezTo>
                  <a:cubicBezTo>
                    <a:pt x="2546074" y="841003"/>
                    <a:pt x="2706756" y="723390"/>
                    <a:pt x="2763078" y="635594"/>
                  </a:cubicBezTo>
                  <a:cubicBezTo>
                    <a:pt x="2819400" y="547798"/>
                    <a:pt x="2794552" y="455033"/>
                    <a:pt x="2723322" y="377177"/>
                  </a:cubicBezTo>
                  <a:cubicBezTo>
                    <a:pt x="2652092" y="299321"/>
                    <a:pt x="2526196" y="226433"/>
                    <a:pt x="2335696" y="168455"/>
                  </a:cubicBezTo>
                  <a:cubicBezTo>
                    <a:pt x="2145196" y="110477"/>
                    <a:pt x="1967948" y="-70084"/>
                    <a:pt x="1580322" y="29307"/>
                  </a:cubicBezTo>
                  <a:cubicBezTo>
                    <a:pt x="1192696" y="128698"/>
                    <a:pt x="601317" y="446750"/>
                    <a:pt x="9939" y="764803"/>
                  </a:cubicBezTo>
                </a:path>
              </a:pathLst>
            </a:custGeom>
            <a:noFill/>
            <a:ln w="19050">
              <a:solidFill>
                <a:srgbClr val="0066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5705060" y="2317472"/>
              <a:ext cx="2385391" cy="373692"/>
            </a:xfrm>
            <a:custGeom>
              <a:avLst/>
              <a:gdLst>
                <a:gd name="connsiteX0" fmla="*/ 0 w 2794032"/>
                <a:gd name="connsiteY0" fmla="*/ 913890 h 1277643"/>
                <a:gd name="connsiteX1" fmla="*/ 308113 w 2794032"/>
                <a:gd name="connsiteY1" fmla="*/ 1162368 h 1277643"/>
                <a:gd name="connsiteX2" fmla="*/ 844826 w 2794032"/>
                <a:gd name="connsiteY2" fmla="*/ 1192185 h 1277643"/>
                <a:gd name="connsiteX3" fmla="*/ 1470991 w 2794032"/>
                <a:gd name="connsiteY3" fmla="*/ 1271698 h 1277643"/>
                <a:gd name="connsiteX4" fmla="*/ 1798982 w 2794032"/>
                <a:gd name="connsiteY4" fmla="*/ 1013281 h 1277643"/>
                <a:gd name="connsiteX5" fmla="*/ 2385391 w 2794032"/>
                <a:gd name="connsiteY5" fmla="*/ 903951 h 1277643"/>
                <a:gd name="connsiteX6" fmla="*/ 2763078 w 2794032"/>
                <a:gd name="connsiteY6" fmla="*/ 635594 h 1277643"/>
                <a:gd name="connsiteX7" fmla="*/ 2723322 w 2794032"/>
                <a:gd name="connsiteY7" fmla="*/ 377177 h 1277643"/>
                <a:gd name="connsiteX8" fmla="*/ 2335696 w 2794032"/>
                <a:gd name="connsiteY8" fmla="*/ 168455 h 1277643"/>
                <a:gd name="connsiteX9" fmla="*/ 1580322 w 2794032"/>
                <a:gd name="connsiteY9" fmla="*/ 29307 h 1277643"/>
                <a:gd name="connsiteX10" fmla="*/ 9939 w 2794032"/>
                <a:gd name="connsiteY10" fmla="*/ 764803 h 1277643"/>
                <a:gd name="connsiteX0" fmla="*/ 0 w 2723580"/>
                <a:gd name="connsiteY0" fmla="*/ 913890 h 1277643"/>
                <a:gd name="connsiteX1" fmla="*/ 308113 w 2723580"/>
                <a:gd name="connsiteY1" fmla="*/ 1162368 h 1277643"/>
                <a:gd name="connsiteX2" fmla="*/ 844826 w 2723580"/>
                <a:gd name="connsiteY2" fmla="*/ 1192185 h 1277643"/>
                <a:gd name="connsiteX3" fmla="*/ 1470991 w 2723580"/>
                <a:gd name="connsiteY3" fmla="*/ 1271698 h 1277643"/>
                <a:gd name="connsiteX4" fmla="*/ 1798982 w 2723580"/>
                <a:gd name="connsiteY4" fmla="*/ 1013281 h 1277643"/>
                <a:gd name="connsiteX5" fmla="*/ 2385391 w 2723580"/>
                <a:gd name="connsiteY5" fmla="*/ 903951 h 1277643"/>
                <a:gd name="connsiteX6" fmla="*/ 2723322 w 2723580"/>
                <a:gd name="connsiteY6" fmla="*/ 377177 h 1277643"/>
                <a:gd name="connsiteX7" fmla="*/ 2335696 w 2723580"/>
                <a:gd name="connsiteY7" fmla="*/ 168455 h 1277643"/>
                <a:gd name="connsiteX8" fmla="*/ 1580322 w 2723580"/>
                <a:gd name="connsiteY8" fmla="*/ 29307 h 1277643"/>
                <a:gd name="connsiteX9" fmla="*/ 9939 w 2723580"/>
                <a:gd name="connsiteY9" fmla="*/ 764803 h 1277643"/>
                <a:gd name="connsiteX0" fmla="*/ 0 w 2445665"/>
                <a:gd name="connsiteY0" fmla="*/ 913890 h 1277643"/>
                <a:gd name="connsiteX1" fmla="*/ 308113 w 2445665"/>
                <a:gd name="connsiteY1" fmla="*/ 1162368 h 1277643"/>
                <a:gd name="connsiteX2" fmla="*/ 844826 w 2445665"/>
                <a:gd name="connsiteY2" fmla="*/ 1192185 h 1277643"/>
                <a:gd name="connsiteX3" fmla="*/ 1470991 w 2445665"/>
                <a:gd name="connsiteY3" fmla="*/ 1271698 h 1277643"/>
                <a:gd name="connsiteX4" fmla="*/ 1798982 w 2445665"/>
                <a:gd name="connsiteY4" fmla="*/ 1013281 h 1277643"/>
                <a:gd name="connsiteX5" fmla="*/ 2385391 w 2445665"/>
                <a:gd name="connsiteY5" fmla="*/ 903951 h 1277643"/>
                <a:gd name="connsiteX6" fmla="*/ 2335696 w 2445665"/>
                <a:gd name="connsiteY6" fmla="*/ 168455 h 1277643"/>
                <a:gd name="connsiteX7" fmla="*/ 1580322 w 2445665"/>
                <a:gd name="connsiteY7" fmla="*/ 29307 h 1277643"/>
                <a:gd name="connsiteX8" fmla="*/ 9939 w 2445665"/>
                <a:gd name="connsiteY8" fmla="*/ 764803 h 1277643"/>
                <a:gd name="connsiteX0" fmla="*/ 0 w 2445665"/>
                <a:gd name="connsiteY0" fmla="*/ 913890 h 1277643"/>
                <a:gd name="connsiteX1" fmla="*/ 308113 w 2445665"/>
                <a:gd name="connsiteY1" fmla="*/ 1162368 h 1277643"/>
                <a:gd name="connsiteX2" fmla="*/ 844826 w 2445665"/>
                <a:gd name="connsiteY2" fmla="*/ 1192185 h 1277643"/>
                <a:gd name="connsiteX3" fmla="*/ 1470991 w 2445665"/>
                <a:gd name="connsiteY3" fmla="*/ 1271698 h 1277643"/>
                <a:gd name="connsiteX4" fmla="*/ 1798982 w 2445665"/>
                <a:gd name="connsiteY4" fmla="*/ 1013281 h 1277643"/>
                <a:gd name="connsiteX5" fmla="*/ 2385391 w 2445665"/>
                <a:gd name="connsiteY5" fmla="*/ 903951 h 1277643"/>
                <a:gd name="connsiteX6" fmla="*/ 2335696 w 2445665"/>
                <a:gd name="connsiteY6" fmla="*/ 168455 h 1277643"/>
                <a:gd name="connsiteX7" fmla="*/ 1580322 w 2445665"/>
                <a:gd name="connsiteY7" fmla="*/ 29307 h 1277643"/>
                <a:gd name="connsiteX0" fmla="*/ 0 w 2445665"/>
                <a:gd name="connsiteY0" fmla="*/ 745435 h 1109188"/>
                <a:gd name="connsiteX1" fmla="*/ 308113 w 2445665"/>
                <a:gd name="connsiteY1" fmla="*/ 993913 h 1109188"/>
                <a:gd name="connsiteX2" fmla="*/ 844826 w 2445665"/>
                <a:gd name="connsiteY2" fmla="*/ 1023730 h 1109188"/>
                <a:gd name="connsiteX3" fmla="*/ 1470991 w 2445665"/>
                <a:gd name="connsiteY3" fmla="*/ 1103243 h 1109188"/>
                <a:gd name="connsiteX4" fmla="*/ 1798982 w 2445665"/>
                <a:gd name="connsiteY4" fmla="*/ 844826 h 1109188"/>
                <a:gd name="connsiteX5" fmla="*/ 2385391 w 2445665"/>
                <a:gd name="connsiteY5" fmla="*/ 735496 h 1109188"/>
                <a:gd name="connsiteX6" fmla="*/ 2335696 w 2445665"/>
                <a:gd name="connsiteY6" fmla="*/ 0 h 1109188"/>
                <a:gd name="connsiteX0" fmla="*/ 0 w 2385391"/>
                <a:gd name="connsiteY0" fmla="*/ 9939 h 373692"/>
                <a:gd name="connsiteX1" fmla="*/ 308113 w 2385391"/>
                <a:gd name="connsiteY1" fmla="*/ 258417 h 373692"/>
                <a:gd name="connsiteX2" fmla="*/ 844826 w 2385391"/>
                <a:gd name="connsiteY2" fmla="*/ 288234 h 373692"/>
                <a:gd name="connsiteX3" fmla="*/ 1470991 w 2385391"/>
                <a:gd name="connsiteY3" fmla="*/ 367747 h 373692"/>
                <a:gd name="connsiteX4" fmla="*/ 1798982 w 2385391"/>
                <a:gd name="connsiteY4" fmla="*/ 109330 h 373692"/>
                <a:gd name="connsiteX5" fmla="*/ 2385391 w 2385391"/>
                <a:gd name="connsiteY5" fmla="*/ 0 h 373692"/>
                <a:gd name="connsiteX0" fmla="*/ 0 w 2385391"/>
                <a:gd name="connsiteY0" fmla="*/ 9939 h 373692"/>
                <a:gd name="connsiteX1" fmla="*/ 308113 w 2385391"/>
                <a:gd name="connsiteY1" fmla="*/ 258417 h 373692"/>
                <a:gd name="connsiteX2" fmla="*/ 844826 w 2385391"/>
                <a:gd name="connsiteY2" fmla="*/ 288234 h 373692"/>
                <a:gd name="connsiteX3" fmla="*/ 1470991 w 2385391"/>
                <a:gd name="connsiteY3" fmla="*/ 367747 h 373692"/>
                <a:gd name="connsiteX4" fmla="*/ 1798982 w 2385391"/>
                <a:gd name="connsiteY4" fmla="*/ 109330 h 373692"/>
                <a:gd name="connsiteX5" fmla="*/ 2385391 w 2385391"/>
                <a:gd name="connsiteY5" fmla="*/ 0 h 373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5391" h="373692">
                  <a:moveTo>
                    <a:pt x="0" y="9939"/>
                  </a:moveTo>
                  <a:cubicBezTo>
                    <a:pt x="83654" y="110986"/>
                    <a:pt x="167309" y="212034"/>
                    <a:pt x="308113" y="258417"/>
                  </a:cubicBezTo>
                  <a:cubicBezTo>
                    <a:pt x="448917" y="304800"/>
                    <a:pt x="651013" y="270012"/>
                    <a:pt x="844826" y="288234"/>
                  </a:cubicBezTo>
                  <a:cubicBezTo>
                    <a:pt x="1038639" y="306456"/>
                    <a:pt x="1311965" y="397564"/>
                    <a:pt x="1470991" y="367747"/>
                  </a:cubicBezTo>
                  <a:cubicBezTo>
                    <a:pt x="1630017" y="337930"/>
                    <a:pt x="1646582" y="170621"/>
                    <a:pt x="1798982" y="109330"/>
                  </a:cubicBezTo>
                  <a:cubicBezTo>
                    <a:pt x="1951382" y="48039"/>
                    <a:pt x="2219739" y="73071"/>
                    <a:pt x="2385391" y="0"/>
                  </a:cubicBezTo>
                </a:path>
              </a:pathLst>
            </a:custGeom>
            <a:noFill/>
            <a:ln w="19050">
              <a:solidFill>
                <a:srgbClr val="00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hteck 21"/>
              <p:cNvSpPr/>
              <p:nvPr/>
            </p:nvSpPr>
            <p:spPr>
              <a:xfrm>
                <a:off x="8473421" y="1771501"/>
                <a:ext cx="4147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ℛ</m:t>
                      </m:r>
                    </m:oMath>
                  </m:oMathPara>
                </a14:m>
                <a:endParaRPr lang="en-GB" sz="14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22" name="Rechtec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421" y="1771501"/>
                <a:ext cx="414794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/>
          <p:cNvSpPr txBox="1"/>
          <p:nvPr/>
        </p:nvSpPr>
        <p:spPr>
          <a:xfrm>
            <a:off x="5868973" y="2794617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time:</a:t>
            </a:r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6601866" y="2795234"/>
                <a:ext cx="3496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866" y="2795234"/>
                <a:ext cx="349648" cy="400110"/>
              </a:xfrm>
              <a:prstGeom prst="rect">
                <a:avLst/>
              </a:prstGeom>
              <a:blipFill rotWithShape="0">
                <a:blip r:embed="rId11"/>
                <a:stretch>
                  <a:fillRect t="-13846" r="-385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5312180" y="905586"/>
                <a:ext cx="39474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0" dirty="0" smtClean="0"/>
                  <a:t>,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GB" sz="2400" dirty="0" smtClean="0">
                    <a:solidFill>
                      <a:srgbClr val="C00000"/>
                    </a:solidFill>
                  </a:rPr>
                  <a:t>fst place in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GB" sz="2400" dirty="0" smtClean="0">
                    <a:solidFill>
                      <a:srgbClr val="C00000"/>
                    </a:solidFill>
                  </a:rPr>
                  <a:t> visited by OPT</a:t>
                </a:r>
                <a:endParaRPr lang="en-GB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180" y="905586"/>
                <a:ext cx="3947491" cy="461665"/>
              </a:xfrm>
              <a:prstGeom prst="rect">
                <a:avLst/>
              </a:prstGeom>
              <a:blipFill rotWithShape="0">
                <a:blip r:embed="rId12"/>
                <a:stretch>
                  <a:fillRect l="-2315" t="-10667" r="-1543" b="-3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6601866" y="2802243"/>
                <a:ext cx="473399" cy="4242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866" y="2802243"/>
                <a:ext cx="473399" cy="424283"/>
              </a:xfrm>
              <a:prstGeom prst="rect">
                <a:avLst/>
              </a:prstGeom>
              <a:blipFill rotWithShape="0">
                <a:blip r:embed="rId13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Gerader Verbinder 43"/>
          <p:cNvCxnSpPr/>
          <p:nvPr/>
        </p:nvCxnSpPr>
        <p:spPr>
          <a:xfrm>
            <a:off x="317599" y="2796570"/>
            <a:ext cx="4713150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7726683" y="2276936"/>
            <a:ext cx="368626" cy="369332"/>
            <a:chOff x="7726683" y="2276936"/>
            <a:chExt cx="368626" cy="369332"/>
          </a:xfrm>
        </p:grpSpPr>
        <p:cxnSp>
          <p:nvCxnSpPr>
            <p:cNvPr id="30" name="Gerade Verbindung mit Pfeil 29"/>
            <p:cNvCxnSpPr/>
            <p:nvPr/>
          </p:nvCxnSpPr>
          <p:spPr>
            <a:xfrm flipV="1">
              <a:off x="8094331" y="233511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feld 31"/>
                <p:cNvSpPr txBox="1"/>
                <p:nvPr/>
              </p:nvSpPr>
              <p:spPr>
                <a:xfrm>
                  <a:off x="7726683" y="2276936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feld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6683" y="2276936"/>
                  <a:ext cx="368626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Ellipse 27"/>
          <p:cNvSpPr/>
          <p:nvPr/>
        </p:nvSpPr>
        <p:spPr>
          <a:xfrm>
            <a:off x="5611176" y="2181088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uppieren 12"/>
          <p:cNvGrpSpPr/>
          <p:nvPr/>
        </p:nvGrpSpPr>
        <p:grpSpPr>
          <a:xfrm>
            <a:off x="5653816" y="1518835"/>
            <a:ext cx="1750105" cy="1101414"/>
            <a:chOff x="5653816" y="1518835"/>
            <a:chExt cx="1750105" cy="1101414"/>
          </a:xfrm>
        </p:grpSpPr>
        <p:sp>
          <p:nvSpPr>
            <p:cNvPr id="9" name="Freihandform 8"/>
            <p:cNvSpPr/>
            <p:nvPr/>
          </p:nvSpPr>
          <p:spPr>
            <a:xfrm>
              <a:off x="5653816" y="1755979"/>
              <a:ext cx="1370248" cy="864270"/>
            </a:xfrm>
            <a:custGeom>
              <a:avLst/>
              <a:gdLst>
                <a:gd name="connsiteX0" fmla="*/ 509917 w 1370248"/>
                <a:gd name="connsiteY0" fmla="*/ 55888 h 864270"/>
                <a:gd name="connsiteX1" fmla="*/ 730051 w 1370248"/>
                <a:gd name="connsiteY1" fmla="*/ 5088 h 864270"/>
                <a:gd name="connsiteX2" fmla="*/ 1348117 w 1370248"/>
                <a:gd name="connsiteY2" fmla="*/ 165954 h 864270"/>
                <a:gd name="connsiteX3" fmla="*/ 1238051 w 1370248"/>
                <a:gd name="connsiteY3" fmla="*/ 572354 h 864270"/>
                <a:gd name="connsiteX4" fmla="*/ 1288851 w 1370248"/>
                <a:gd name="connsiteY4" fmla="*/ 775554 h 864270"/>
                <a:gd name="connsiteX5" fmla="*/ 1212651 w 1370248"/>
                <a:gd name="connsiteY5" fmla="*/ 860221 h 864270"/>
                <a:gd name="connsiteX6" fmla="*/ 907851 w 1370248"/>
                <a:gd name="connsiteY6" fmla="*/ 657021 h 864270"/>
                <a:gd name="connsiteX7" fmla="*/ 823184 w 1370248"/>
                <a:gd name="connsiteY7" fmla="*/ 479221 h 864270"/>
                <a:gd name="connsiteX8" fmla="*/ 645384 w 1370248"/>
                <a:gd name="connsiteY8" fmla="*/ 403021 h 864270"/>
                <a:gd name="connsiteX9" fmla="*/ 86584 w 1370248"/>
                <a:gd name="connsiteY9" fmla="*/ 860221 h 864270"/>
                <a:gd name="connsiteX10" fmla="*/ 10384 w 1370248"/>
                <a:gd name="connsiteY10" fmla="*/ 563888 h 864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0248" h="864270">
                  <a:moveTo>
                    <a:pt x="509917" y="55888"/>
                  </a:moveTo>
                  <a:cubicBezTo>
                    <a:pt x="550134" y="21316"/>
                    <a:pt x="590351" y="-13256"/>
                    <a:pt x="730051" y="5088"/>
                  </a:cubicBezTo>
                  <a:cubicBezTo>
                    <a:pt x="869751" y="23432"/>
                    <a:pt x="1263450" y="71410"/>
                    <a:pt x="1348117" y="165954"/>
                  </a:cubicBezTo>
                  <a:cubicBezTo>
                    <a:pt x="1432784" y="260498"/>
                    <a:pt x="1247929" y="470754"/>
                    <a:pt x="1238051" y="572354"/>
                  </a:cubicBezTo>
                  <a:cubicBezTo>
                    <a:pt x="1228173" y="673954"/>
                    <a:pt x="1293084" y="727576"/>
                    <a:pt x="1288851" y="775554"/>
                  </a:cubicBezTo>
                  <a:cubicBezTo>
                    <a:pt x="1284618" y="823532"/>
                    <a:pt x="1276151" y="879977"/>
                    <a:pt x="1212651" y="860221"/>
                  </a:cubicBezTo>
                  <a:cubicBezTo>
                    <a:pt x="1149151" y="840466"/>
                    <a:pt x="972762" y="720521"/>
                    <a:pt x="907851" y="657021"/>
                  </a:cubicBezTo>
                  <a:cubicBezTo>
                    <a:pt x="842940" y="593521"/>
                    <a:pt x="866928" y="521554"/>
                    <a:pt x="823184" y="479221"/>
                  </a:cubicBezTo>
                  <a:cubicBezTo>
                    <a:pt x="779440" y="436888"/>
                    <a:pt x="768151" y="339521"/>
                    <a:pt x="645384" y="403021"/>
                  </a:cubicBezTo>
                  <a:cubicBezTo>
                    <a:pt x="522617" y="466521"/>
                    <a:pt x="192417" y="833410"/>
                    <a:pt x="86584" y="860221"/>
                  </a:cubicBezTo>
                  <a:cubicBezTo>
                    <a:pt x="-19249" y="887032"/>
                    <a:pt x="-4433" y="725460"/>
                    <a:pt x="10384" y="563888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hteck 37"/>
                <p:cNvSpPr/>
                <p:nvPr/>
              </p:nvSpPr>
              <p:spPr>
                <a:xfrm>
                  <a:off x="6940910" y="1518835"/>
                  <a:ext cx="4630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GB" sz="1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Rechteck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0910" y="1518835"/>
                  <a:ext cx="463011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/>
              <p:cNvSpPr txBox="1"/>
              <p:nvPr/>
            </p:nvSpPr>
            <p:spPr>
              <a:xfrm>
                <a:off x="775017" y="3087327"/>
                <a:ext cx="97404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PAH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17" y="3087327"/>
                <a:ext cx="974048" cy="41684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 47"/>
              <p:cNvSpPr/>
              <p:nvPr/>
            </p:nvSpPr>
            <p:spPr>
              <a:xfrm>
                <a:off x="1717353" y="3064916"/>
                <a:ext cx="1076647" cy="490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8" name="Rechteck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353" y="3064916"/>
                <a:ext cx="1076647" cy="490199"/>
              </a:xfrm>
              <a:prstGeom prst="rect">
                <a:avLst/>
              </a:prstGeom>
              <a:blipFill rotWithShape="0">
                <a:blip r:embed="rId17"/>
                <a:stretch>
                  <a:fillRect l="-1705"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hteck 48"/>
              <p:cNvSpPr/>
              <p:nvPr/>
            </p:nvSpPr>
            <p:spPr>
              <a:xfrm>
                <a:off x="2390701" y="3079182"/>
                <a:ext cx="92164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ℛ</m:t>
                      </m:r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9" name="Rechteck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701" y="3079182"/>
                <a:ext cx="921642" cy="461665"/>
              </a:xfrm>
              <a:prstGeom prst="rect">
                <a:avLst/>
              </a:prstGeom>
              <a:blipFill rotWithShape="0">
                <a:blip r:embed="rId18"/>
                <a:stretch>
                  <a:fillRect l="-662" r="-4636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 49"/>
              <p:cNvSpPr/>
              <p:nvPr/>
            </p:nvSpPr>
            <p:spPr>
              <a:xfrm>
                <a:off x="3217968" y="3079182"/>
                <a:ext cx="13794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>
                    <a:solidFill>
                      <a:srgbClr val="006600"/>
                    </a:solidFill>
                  </a:rPr>
                  <a:t> </a:t>
                </a:r>
                <a:endParaRPr lang="en-GB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0" name="Rechteck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968" y="3079182"/>
                <a:ext cx="1379432" cy="461665"/>
              </a:xfrm>
              <a:prstGeom prst="rect">
                <a:avLst/>
              </a:prstGeom>
              <a:blipFill rotWithShape="0">
                <a:blip r:embed="rId19"/>
                <a:stretch>
                  <a:fillRect r="-3097" b="-184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hteck 51"/>
              <p:cNvSpPr/>
              <p:nvPr/>
            </p:nvSpPr>
            <p:spPr>
              <a:xfrm>
                <a:off x="4489541" y="3079182"/>
                <a:ext cx="13794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400" i="1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de-DE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dirty="0">
                  <a:solidFill>
                    <a:srgbClr val="6600CC"/>
                  </a:solidFill>
                </a:endParaRPr>
              </a:p>
            </p:txBody>
          </p:sp>
        </mc:Choice>
        <mc:Fallback xmlns="">
          <p:sp>
            <p:nvSpPr>
              <p:cNvPr id="52" name="Rechteck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541" y="3079182"/>
                <a:ext cx="1379432" cy="461665"/>
              </a:xfrm>
              <a:prstGeom prst="rect">
                <a:avLst/>
              </a:prstGeom>
              <a:blipFill rotWithShape="0">
                <a:blip r:embed="rId20"/>
                <a:stretch>
                  <a:fillRect l="-441" b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pieren 13"/>
          <p:cNvGrpSpPr/>
          <p:nvPr/>
        </p:nvGrpSpPr>
        <p:grpSpPr>
          <a:xfrm>
            <a:off x="5653036" y="1377073"/>
            <a:ext cx="1371027" cy="1243176"/>
            <a:chOff x="5653036" y="1377073"/>
            <a:chExt cx="1371027" cy="1243176"/>
          </a:xfrm>
        </p:grpSpPr>
        <p:sp>
          <p:nvSpPr>
            <p:cNvPr id="45" name="Freihandform 44"/>
            <p:cNvSpPr/>
            <p:nvPr/>
          </p:nvSpPr>
          <p:spPr>
            <a:xfrm>
              <a:off x="5653036" y="1756750"/>
              <a:ext cx="1371027" cy="863499"/>
            </a:xfrm>
            <a:custGeom>
              <a:avLst/>
              <a:gdLst>
                <a:gd name="connsiteX0" fmla="*/ 509917 w 1370248"/>
                <a:gd name="connsiteY0" fmla="*/ 55888 h 864270"/>
                <a:gd name="connsiteX1" fmla="*/ 730051 w 1370248"/>
                <a:gd name="connsiteY1" fmla="*/ 5088 h 864270"/>
                <a:gd name="connsiteX2" fmla="*/ 1348117 w 1370248"/>
                <a:gd name="connsiteY2" fmla="*/ 165954 h 864270"/>
                <a:gd name="connsiteX3" fmla="*/ 1238051 w 1370248"/>
                <a:gd name="connsiteY3" fmla="*/ 572354 h 864270"/>
                <a:gd name="connsiteX4" fmla="*/ 1288851 w 1370248"/>
                <a:gd name="connsiteY4" fmla="*/ 775554 h 864270"/>
                <a:gd name="connsiteX5" fmla="*/ 1212651 w 1370248"/>
                <a:gd name="connsiteY5" fmla="*/ 860221 h 864270"/>
                <a:gd name="connsiteX6" fmla="*/ 907851 w 1370248"/>
                <a:gd name="connsiteY6" fmla="*/ 657021 h 864270"/>
                <a:gd name="connsiteX7" fmla="*/ 823184 w 1370248"/>
                <a:gd name="connsiteY7" fmla="*/ 479221 h 864270"/>
                <a:gd name="connsiteX8" fmla="*/ 645384 w 1370248"/>
                <a:gd name="connsiteY8" fmla="*/ 403021 h 864270"/>
                <a:gd name="connsiteX9" fmla="*/ 86584 w 1370248"/>
                <a:gd name="connsiteY9" fmla="*/ 860221 h 864270"/>
                <a:gd name="connsiteX10" fmla="*/ 10384 w 1370248"/>
                <a:gd name="connsiteY10" fmla="*/ 563888 h 864270"/>
                <a:gd name="connsiteX0" fmla="*/ 510696 w 1371027"/>
                <a:gd name="connsiteY0" fmla="*/ 55888 h 864270"/>
                <a:gd name="connsiteX1" fmla="*/ 730830 w 1371027"/>
                <a:gd name="connsiteY1" fmla="*/ 5088 h 864270"/>
                <a:gd name="connsiteX2" fmla="*/ 1348896 w 1371027"/>
                <a:gd name="connsiteY2" fmla="*/ 165954 h 864270"/>
                <a:gd name="connsiteX3" fmla="*/ 1238830 w 1371027"/>
                <a:gd name="connsiteY3" fmla="*/ 572354 h 864270"/>
                <a:gd name="connsiteX4" fmla="*/ 1289630 w 1371027"/>
                <a:gd name="connsiteY4" fmla="*/ 775554 h 864270"/>
                <a:gd name="connsiteX5" fmla="*/ 1213430 w 1371027"/>
                <a:gd name="connsiteY5" fmla="*/ 860221 h 864270"/>
                <a:gd name="connsiteX6" fmla="*/ 908630 w 1371027"/>
                <a:gd name="connsiteY6" fmla="*/ 657021 h 864270"/>
                <a:gd name="connsiteX7" fmla="*/ 823963 w 1371027"/>
                <a:gd name="connsiteY7" fmla="*/ 479221 h 864270"/>
                <a:gd name="connsiteX8" fmla="*/ 665213 w 1371027"/>
                <a:gd name="connsiteY8" fmla="*/ 647496 h 864270"/>
                <a:gd name="connsiteX9" fmla="*/ 87363 w 1371027"/>
                <a:gd name="connsiteY9" fmla="*/ 860221 h 864270"/>
                <a:gd name="connsiteX10" fmla="*/ 11163 w 1371027"/>
                <a:gd name="connsiteY10" fmla="*/ 563888 h 864270"/>
                <a:gd name="connsiteX0" fmla="*/ 510696 w 1371027"/>
                <a:gd name="connsiteY0" fmla="*/ 55888 h 864270"/>
                <a:gd name="connsiteX1" fmla="*/ 730830 w 1371027"/>
                <a:gd name="connsiteY1" fmla="*/ 5088 h 864270"/>
                <a:gd name="connsiteX2" fmla="*/ 1348896 w 1371027"/>
                <a:gd name="connsiteY2" fmla="*/ 165954 h 864270"/>
                <a:gd name="connsiteX3" fmla="*/ 1238830 w 1371027"/>
                <a:gd name="connsiteY3" fmla="*/ 572354 h 864270"/>
                <a:gd name="connsiteX4" fmla="*/ 1289630 w 1371027"/>
                <a:gd name="connsiteY4" fmla="*/ 775554 h 864270"/>
                <a:gd name="connsiteX5" fmla="*/ 1213430 w 1371027"/>
                <a:gd name="connsiteY5" fmla="*/ 860221 h 864270"/>
                <a:gd name="connsiteX6" fmla="*/ 908630 w 1371027"/>
                <a:gd name="connsiteY6" fmla="*/ 657021 h 864270"/>
                <a:gd name="connsiteX7" fmla="*/ 823963 w 1371027"/>
                <a:gd name="connsiteY7" fmla="*/ 479221 h 864270"/>
                <a:gd name="connsiteX8" fmla="*/ 87363 w 1371027"/>
                <a:gd name="connsiteY8" fmla="*/ 860221 h 864270"/>
                <a:gd name="connsiteX9" fmla="*/ 11163 w 1371027"/>
                <a:gd name="connsiteY9" fmla="*/ 563888 h 864270"/>
                <a:gd name="connsiteX0" fmla="*/ 510696 w 1371027"/>
                <a:gd name="connsiteY0" fmla="*/ 55888 h 864270"/>
                <a:gd name="connsiteX1" fmla="*/ 730830 w 1371027"/>
                <a:gd name="connsiteY1" fmla="*/ 5088 h 864270"/>
                <a:gd name="connsiteX2" fmla="*/ 1348896 w 1371027"/>
                <a:gd name="connsiteY2" fmla="*/ 165954 h 864270"/>
                <a:gd name="connsiteX3" fmla="*/ 1238830 w 1371027"/>
                <a:gd name="connsiteY3" fmla="*/ 572354 h 864270"/>
                <a:gd name="connsiteX4" fmla="*/ 1289630 w 1371027"/>
                <a:gd name="connsiteY4" fmla="*/ 775554 h 864270"/>
                <a:gd name="connsiteX5" fmla="*/ 1213430 w 1371027"/>
                <a:gd name="connsiteY5" fmla="*/ 860221 h 864270"/>
                <a:gd name="connsiteX6" fmla="*/ 908630 w 1371027"/>
                <a:gd name="connsiteY6" fmla="*/ 657021 h 864270"/>
                <a:gd name="connsiteX7" fmla="*/ 87363 w 1371027"/>
                <a:gd name="connsiteY7" fmla="*/ 860221 h 864270"/>
                <a:gd name="connsiteX8" fmla="*/ 11163 w 1371027"/>
                <a:gd name="connsiteY8" fmla="*/ 563888 h 864270"/>
                <a:gd name="connsiteX0" fmla="*/ 510696 w 1371027"/>
                <a:gd name="connsiteY0" fmla="*/ 63210 h 871592"/>
                <a:gd name="connsiteX1" fmla="*/ 592189 w 1371027"/>
                <a:gd name="connsiteY1" fmla="*/ 16643 h 871592"/>
                <a:gd name="connsiteX2" fmla="*/ 730830 w 1371027"/>
                <a:gd name="connsiteY2" fmla="*/ 12410 h 871592"/>
                <a:gd name="connsiteX3" fmla="*/ 1348896 w 1371027"/>
                <a:gd name="connsiteY3" fmla="*/ 173276 h 871592"/>
                <a:gd name="connsiteX4" fmla="*/ 1238830 w 1371027"/>
                <a:gd name="connsiteY4" fmla="*/ 579676 h 871592"/>
                <a:gd name="connsiteX5" fmla="*/ 1289630 w 1371027"/>
                <a:gd name="connsiteY5" fmla="*/ 782876 h 871592"/>
                <a:gd name="connsiteX6" fmla="*/ 1213430 w 1371027"/>
                <a:gd name="connsiteY6" fmla="*/ 867543 h 871592"/>
                <a:gd name="connsiteX7" fmla="*/ 908630 w 1371027"/>
                <a:gd name="connsiteY7" fmla="*/ 664343 h 871592"/>
                <a:gd name="connsiteX8" fmla="*/ 87363 w 1371027"/>
                <a:gd name="connsiteY8" fmla="*/ 867543 h 871592"/>
                <a:gd name="connsiteX9" fmla="*/ 11163 w 1371027"/>
                <a:gd name="connsiteY9" fmla="*/ 571210 h 871592"/>
                <a:gd name="connsiteX0" fmla="*/ 307496 w 1371027"/>
                <a:gd name="connsiteY0" fmla="*/ 234660 h 871592"/>
                <a:gd name="connsiteX1" fmla="*/ 592189 w 1371027"/>
                <a:gd name="connsiteY1" fmla="*/ 16643 h 871592"/>
                <a:gd name="connsiteX2" fmla="*/ 730830 w 1371027"/>
                <a:gd name="connsiteY2" fmla="*/ 12410 h 871592"/>
                <a:gd name="connsiteX3" fmla="*/ 1348896 w 1371027"/>
                <a:gd name="connsiteY3" fmla="*/ 173276 h 871592"/>
                <a:gd name="connsiteX4" fmla="*/ 1238830 w 1371027"/>
                <a:gd name="connsiteY4" fmla="*/ 579676 h 871592"/>
                <a:gd name="connsiteX5" fmla="*/ 1289630 w 1371027"/>
                <a:gd name="connsiteY5" fmla="*/ 782876 h 871592"/>
                <a:gd name="connsiteX6" fmla="*/ 1213430 w 1371027"/>
                <a:gd name="connsiteY6" fmla="*/ 867543 h 871592"/>
                <a:gd name="connsiteX7" fmla="*/ 908630 w 1371027"/>
                <a:gd name="connsiteY7" fmla="*/ 664343 h 871592"/>
                <a:gd name="connsiteX8" fmla="*/ 87363 w 1371027"/>
                <a:gd name="connsiteY8" fmla="*/ 867543 h 871592"/>
                <a:gd name="connsiteX9" fmla="*/ 11163 w 1371027"/>
                <a:gd name="connsiteY9" fmla="*/ 571210 h 871592"/>
                <a:gd name="connsiteX0" fmla="*/ 307496 w 1371027"/>
                <a:gd name="connsiteY0" fmla="*/ 225587 h 862519"/>
                <a:gd name="connsiteX1" fmla="*/ 477889 w 1371027"/>
                <a:gd name="connsiteY1" fmla="*/ 55195 h 862519"/>
                <a:gd name="connsiteX2" fmla="*/ 730830 w 1371027"/>
                <a:gd name="connsiteY2" fmla="*/ 3337 h 862519"/>
                <a:gd name="connsiteX3" fmla="*/ 1348896 w 1371027"/>
                <a:gd name="connsiteY3" fmla="*/ 164203 h 862519"/>
                <a:gd name="connsiteX4" fmla="*/ 1238830 w 1371027"/>
                <a:gd name="connsiteY4" fmla="*/ 570603 h 862519"/>
                <a:gd name="connsiteX5" fmla="*/ 1289630 w 1371027"/>
                <a:gd name="connsiteY5" fmla="*/ 773803 h 862519"/>
                <a:gd name="connsiteX6" fmla="*/ 1213430 w 1371027"/>
                <a:gd name="connsiteY6" fmla="*/ 858470 h 862519"/>
                <a:gd name="connsiteX7" fmla="*/ 908630 w 1371027"/>
                <a:gd name="connsiteY7" fmla="*/ 655270 h 862519"/>
                <a:gd name="connsiteX8" fmla="*/ 87363 w 1371027"/>
                <a:gd name="connsiteY8" fmla="*/ 858470 h 862519"/>
                <a:gd name="connsiteX9" fmla="*/ 11163 w 1371027"/>
                <a:gd name="connsiteY9" fmla="*/ 562137 h 862519"/>
                <a:gd name="connsiteX0" fmla="*/ 53496 w 1371027"/>
                <a:gd name="connsiteY0" fmla="*/ 422437 h 862519"/>
                <a:gd name="connsiteX1" fmla="*/ 477889 w 1371027"/>
                <a:gd name="connsiteY1" fmla="*/ 55195 h 862519"/>
                <a:gd name="connsiteX2" fmla="*/ 730830 w 1371027"/>
                <a:gd name="connsiteY2" fmla="*/ 3337 h 862519"/>
                <a:gd name="connsiteX3" fmla="*/ 1348896 w 1371027"/>
                <a:gd name="connsiteY3" fmla="*/ 164203 h 862519"/>
                <a:gd name="connsiteX4" fmla="*/ 1238830 w 1371027"/>
                <a:gd name="connsiteY4" fmla="*/ 570603 h 862519"/>
                <a:gd name="connsiteX5" fmla="*/ 1289630 w 1371027"/>
                <a:gd name="connsiteY5" fmla="*/ 773803 h 862519"/>
                <a:gd name="connsiteX6" fmla="*/ 1213430 w 1371027"/>
                <a:gd name="connsiteY6" fmla="*/ 858470 h 862519"/>
                <a:gd name="connsiteX7" fmla="*/ 908630 w 1371027"/>
                <a:gd name="connsiteY7" fmla="*/ 655270 h 862519"/>
                <a:gd name="connsiteX8" fmla="*/ 87363 w 1371027"/>
                <a:gd name="connsiteY8" fmla="*/ 858470 h 862519"/>
                <a:gd name="connsiteX9" fmla="*/ 11163 w 1371027"/>
                <a:gd name="connsiteY9" fmla="*/ 562137 h 862519"/>
                <a:gd name="connsiteX0" fmla="*/ 53496 w 1371027"/>
                <a:gd name="connsiteY0" fmla="*/ 423417 h 863499"/>
                <a:gd name="connsiteX1" fmla="*/ 328664 w 1371027"/>
                <a:gd name="connsiteY1" fmla="*/ 164125 h 863499"/>
                <a:gd name="connsiteX2" fmla="*/ 477889 w 1371027"/>
                <a:gd name="connsiteY2" fmla="*/ 56175 h 863499"/>
                <a:gd name="connsiteX3" fmla="*/ 730830 w 1371027"/>
                <a:gd name="connsiteY3" fmla="*/ 4317 h 863499"/>
                <a:gd name="connsiteX4" fmla="*/ 1348896 w 1371027"/>
                <a:gd name="connsiteY4" fmla="*/ 165183 h 863499"/>
                <a:gd name="connsiteX5" fmla="*/ 1238830 w 1371027"/>
                <a:gd name="connsiteY5" fmla="*/ 571583 h 863499"/>
                <a:gd name="connsiteX6" fmla="*/ 1289630 w 1371027"/>
                <a:gd name="connsiteY6" fmla="*/ 774783 h 863499"/>
                <a:gd name="connsiteX7" fmla="*/ 1213430 w 1371027"/>
                <a:gd name="connsiteY7" fmla="*/ 859450 h 863499"/>
                <a:gd name="connsiteX8" fmla="*/ 908630 w 1371027"/>
                <a:gd name="connsiteY8" fmla="*/ 656250 h 863499"/>
                <a:gd name="connsiteX9" fmla="*/ 87363 w 1371027"/>
                <a:gd name="connsiteY9" fmla="*/ 859450 h 863499"/>
                <a:gd name="connsiteX10" fmla="*/ 11163 w 1371027"/>
                <a:gd name="connsiteY10" fmla="*/ 563117 h 863499"/>
                <a:gd name="connsiteX0" fmla="*/ 53496 w 1371027"/>
                <a:gd name="connsiteY0" fmla="*/ 423417 h 863499"/>
                <a:gd name="connsiteX1" fmla="*/ 674739 w 1371027"/>
                <a:gd name="connsiteY1" fmla="*/ 389550 h 863499"/>
                <a:gd name="connsiteX2" fmla="*/ 477889 w 1371027"/>
                <a:gd name="connsiteY2" fmla="*/ 56175 h 863499"/>
                <a:gd name="connsiteX3" fmla="*/ 730830 w 1371027"/>
                <a:gd name="connsiteY3" fmla="*/ 4317 h 863499"/>
                <a:gd name="connsiteX4" fmla="*/ 1348896 w 1371027"/>
                <a:gd name="connsiteY4" fmla="*/ 165183 h 863499"/>
                <a:gd name="connsiteX5" fmla="*/ 1238830 w 1371027"/>
                <a:gd name="connsiteY5" fmla="*/ 571583 h 863499"/>
                <a:gd name="connsiteX6" fmla="*/ 1289630 w 1371027"/>
                <a:gd name="connsiteY6" fmla="*/ 774783 h 863499"/>
                <a:gd name="connsiteX7" fmla="*/ 1213430 w 1371027"/>
                <a:gd name="connsiteY7" fmla="*/ 859450 h 863499"/>
                <a:gd name="connsiteX8" fmla="*/ 908630 w 1371027"/>
                <a:gd name="connsiteY8" fmla="*/ 656250 h 863499"/>
                <a:gd name="connsiteX9" fmla="*/ 87363 w 1371027"/>
                <a:gd name="connsiteY9" fmla="*/ 859450 h 863499"/>
                <a:gd name="connsiteX10" fmla="*/ 11163 w 1371027"/>
                <a:gd name="connsiteY10" fmla="*/ 563117 h 863499"/>
                <a:gd name="connsiteX0" fmla="*/ 34446 w 1371027"/>
                <a:gd name="connsiteY0" fmla="*/ 455167 h 863499"/>
                <a:gd name="connsiteX1" fmla="*/ 674739 w 1371027"/>
                <a:gd name="connsiteY1" fmla="*/ 389550 h 863499"/>
                <a:gd name="connsiteX2" fmla="*/ 477889 w 1371027"/>
                <a:gd name="connsiteY2" fmla="*/ 56175 h 863499"/>
                <a:gd name="connsiteX3" fmla="*/ 730830 w 1371027"/>
                <a:gd name="connsiteY3" fmla="*/ 4317 h 863499"/>
                <a:gd name="connsiteX4" fmla="*/ 1348896 w 1371027"/>
                <a:gd name="connsiteY4" fmla="*/ 165183 h 863499"/>
                <a:gd name="connsiteX5" fmla="*/ 1238830 w 1371027"/>
                <a:gd name="connsiteY5" fmla="*/ 571583 h 863499"/>
                <a:gd name="connsiteX6" fmla="*/ 1289630 w 1371027"/>
                <a:gd name="connsiteY6" fmla="*/ 774783 h 863499"/>
                <a:gd name="connsiteX7" fmla="*/ 1213430 w 1371027"/>
                <a:gd name="connsiteY7" fmla="*/ 859450 h 863499"/>
                <a:gd name="connsiteX8" fmla="*/ 908630 w 1371027"/>
                <a:gd name="connsiteY8" fmla="*/ 656250 h 863499"/>
                <a:gd name="connsiteX9" fmla="*/ 87363 w 1371027"/>
                <a:gd name="connsiteY9" fmla="*/ 859450 h 863499"/>
                <a:gd name="connsiteX10" fmla="*/ 11163 w 1371027"/>
                <a:gd name="connsiteY10" fmla="*/ 563117 h 863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1027" h="863499">
                  <a:moveTo>
                    <a:pt x="34446" y="455167"/>
                  </a:moveTo>
                  <a:cubicBezTo>
                    <a:pt x="80307" y="411952"/>
                    <a:pt x="604007" y="450757"/>
                    <a:pt x="674739" y="389550"/>
                  </a:cubicBezTo>
                  <a:cubicBezTo>
                    <a:pt x="745471" y="328343"/>
                    <a:pt x="410861" y="82810"/>
                    <a:pt x="477889" y="56175"/>
                  </a:cubicBezTo>
                  <a:cubicBezTo>
                    <a:pt x="544917" y="29540"/>
                    <a:pt x="585662" y="-13851"/>
                    <a:pt x="730830" y="4317"/>
                  </a:cubicBezTo>
                  <a:cubicBezTo>
                    <a:pt x="875998" y="22485"/>
                    <a:pt x="1264229" y="70639"/>
                    <a:pt x="1348896" y="165183"/>
                  </a:cubicBezTo>
                  <a:cubicBezTo>
                    <a:pt x="1433563" y="259727"/>
                    <a:pt x="1248708" y="469983"/>
                    <a:pt x="1238830" y="571583"/>
                  </a:cubicBezTo>
                  <a:cubicBezTo>
                    <a:pt x="1228952" y="673183"/>
                    <a:pt x="1293863" y="726805"/>
                    <a:pt x="1289630" y="774783"/>
                  </a:cubicBezTo>
                  <a:cubicBezTo>
                    <a:pt x="1285397" y="822761"/>
                    <a:pt x="1276930" y="879206"/>
                    <a:pt x="1213430" y="859450"/>
                  </a:cubicBezTo>
                  <a:cubicBezTo>
                    <a:pt x="1149930" y="839695"/>
                    <a:pt x="1096308" y="656250"/>
                    <a:pt x="908630" y="656250"/>
                  </a:cubicBezTo>
                  <a:cubicBezTo>
                    <a:pt x="720952" y="656250"/>
                    <a:pt x="236941" y="874972"/>
                    <a:pt x="87363" y="859450"/>
                  </a:cubicBezTo>
                  <a:cubicBezTo>
                    <a:pt x="-21645" y="845515"/>
                    <a:pt x="-3654" y="724689"/>
                    <a:pt x="11163" y="563117"/>
                  </a:cubicBezTo>
                </a:path>
              </a:pathLst>
            </a:custGeom>
            <a:noFill/>
            <a:ln w="19050">
              <a:solidFill>
                <a:srgbClr val="6600C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hteck 45"/>
                <p:cNvSpPr/>
                <p:nvPr/>
              </p:nvSpPr>
              <p:spPr>
                <a:xfrm>
                  <a:off x="6349616" y="1377073"/>
                  <a:ext cx="5001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b="0" i="1" dirty="0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dirty="0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b>
                            <m:r>
                              <a:rPr lang="de-DE" b="0" i="1" dirty="0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de-DE" b="0" i="1" dirty="0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GB" sz="1400" dirty="0">
                    <a:solidFill>
                      <a:srgbClr val="6600CC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echteck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9616" y="1377073"/>
                  <a:ext cx="500137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uppieren 11"/>
          <p:cNvGrpSpPr/>
          <p:nvPr/>
        </p:nvGrpSpPr>
        <p:grpSpPr>
          <a:xfrm>
            <a:off x="5949589" y="1342664"/>
            <a:ext cx="369588" cy="555818"/>
            <a:chOff x="5949589" y="1342664"/>
            <a:chExt cx="369588" cy="555818"/>
          </a:xfrm>
        </p:grpSpPr>
        <p:sp>
          <p:nvSpPr>
            <p:cNvPr id="25" name="Ellipse 24"/>
            <p:cNvSpPr/>
            <p:nvPr/>
          </p:nvSpPr>
          <p:spPr>
            <a:xfrm>
              <a:off x="6059777" y="175087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feld 35"/>
                <p:cNvSpPr txBox="1"/>
                <p:nvPr/>
              </p:nvSpPr>
              <p:spPr>
                <a:xfrm>
                  <a:off x="5949589" y="1342664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𝑦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feld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9589" y="1342664"/>
                  <a:ext cx="369588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Geschweifte Klammer rechts 52"/>
          <p:cNvSpPr/>
          <p:nvPr/>
        </p:nvSpPr>
        <p:spPr>
          <a:xfrm rot="5400000">
            <a:off x="4249252" y="2486642"/>
            <a:ext cx="193256" cy="2179440"/>
          </a:xfrm>
          <a:prstGeom prst="rightBrace">
            <a:avLst>
              <a:gd name="adj1" fmla="val 71124"/>
              <a:gd name="adj2" fmla="val 6224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hteck 53"/>
              <p:cNvSpPr/>
              <p:nvPr/>
            </p:nvSpPr>
            <p:spPr>
              <a:xfrm>
                <a:off x="3716866" y="3697029"/>
                <a:ext cx="706537" cy="4698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4" name="Rechteck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866" y="3697029"/>
                <a:ext cx="706537" cy="469809"/>
              </a:xfrm>
              <a:prstGeom prst="rect">
                <a:avLst/>
              </a:prstGeom>
              <a:blipFill rotWithShape="0">
                <a:blip r:embed="rId23"/>
                <a:stretch>
                  <a:fillRect r="-25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hteck 54"/>
              <p:cNvSpPr/>
              <p:nvPr/>
            </p:nvSpPr>
            <p:spPr>
              <a:xfrm>
                <a:off x="1749065" y="3674813"/>
                <a:ext cx="1967802" cy="490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de-DE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ℛ</m:t>
                    </m:r>
                    <m:r>
                      <a:rPr lang="de-D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|+</m:t>
                    </m:r>
                  </m:oMath>
                </a14:m>
                <a:r>
                  <a:rPr lang="en-GB" dirty="0" smtClean="0"/>
                  <a:t>    </a:t>
                </a:r>
                <a:endParaRPr lang="en-GB" dirty="0"/>
              </a:p>
            </p:txBody>
          </p:sp>
        </mc:Choice>
        <mc:Fallback xmlns="">
          <p:sp>
            <p:nvSpPr>
              <p:cNvPr id="55" name="Rechteck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065" y="3674813"/>
                <a:ext cx="1967802" cy="490199"/>
              </a:xfrm>
              <a:prstGeom prst="rect">
                <a:avLst/>
              </a:prstGeom>
              <a:blipFill rotWithShape="0">
                <a:blip r:embed="rId24"/>
                <a:stretch>
                  <a:fillRect l="-929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hteck 55"/>
              <p:cNvSpPr/>
              <p:nvPr/>
            </p:nvSpPr>
            <p:spPr>
              <a:xfrm>
                <a:off x="4483473" y="3674813"/>
                <a:ext cx="3243209" cy="490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 </m:t>
                      </m:r>
                      <m:sSub>
                        <m:sSubPr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de-D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+|</m:t>
                      </m:r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ℛ</m:t>
                      </m:r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Rechteck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473" y="3674813"/>
                <a:ext cx="3243209" cy="490199"/>
              </a:xfrm>
              <a:prstGeom prst="rect">
                <a:avLst/>
              </a:prstGeom>
              <a:blipFill rotWithShape="0">
                <a:blip r:embed="rId2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Geschweifte Klammer rechts 56"/>
          <p:cNvSpPr/>
          <p:nvPr/>
        </p:nvSpPr>
        <p:spPr>
          <a:xfrm rot="5400000">
            <a:off x="5546335" y="3580066"/>
            <a:ext cx="149974" cy="1172130"/>
          </a:xfrm>
          <a:prstGeom prst="rightBrace">
            <a:avLst>
              <a:gd name="adj1" fmla="val 71124"/>
              <a:gd name="adj2" fmla="val 6224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 58"/>
              <p:cNvSpPr/>
              <p:nvPr/>
            </p:nvSpPr>
            <p:spPr>
              <a:xfrm>
                <a:off x="4517087" y="4236485"/>
                <a:ext cx="1690300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 smtClean="0"/>
                  <a:t>    </a:t>
                </a:r>
                <a:endParaRPr lang="en-GB" dirty="0"/>
              </a:p>
            </p:txBody>
          </p:sp>
        </mc:Choice>
        <mc:Fallback xmlns="">
          <p:sp>
            <p:nvSpPr>
              <p:cNvPr id="59" name="Rechteck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087" y="4236485"/>
                <a:ext cx="1690300" cy="509178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 59"/>
              <p:cNvSpPr/>
              <p:nvPr/>
            </p:nvSpPr>
            <p:spPr>
              <a:xfrm>
                <a:off x="6119847" y="4236485"/>
                <a:ext cx="1606836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 smtClean="0"/>
                  <a:t>    </a:t>
                </a:r>
                <a:endParaRPr lang="en-GB" dirty="0"/>
              </a:p>
            </p:txBody>
          </p:sp>
        </mc:Choice>
        <mc:Fallback xmlns="">
          <p:sp>
            <p:nvSpPr>
              <p:cNvPr id="60" name="Rechteck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47" y="4236485"/>
                <a:ext cx="1606836" cy="509178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 60"/>
              <p:cNvSpPr/>
              <p:nvPr/>
            </p:nvSpPr>
            <p:spPr>
              <a:xfrm>
                <a:off x="7353664" y="4236485"/>
                <a:ext cx="1849096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1" name="Rechteck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664" y="4236485"/>
                <a:ext cx="1849096" cy="509178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Grafik 61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353" y="4786814"/>
            <a:ext cx="386134" cy="3980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feld 62"/>
              <p:cNvSpPr txBox="1"/>
              <p:nvPr/>
            </p:nvSpPr>
            <p:spPr>
              <a:xfrm>
                <a:off x="320028" y="1677849"/>
                <a:ext cx="4815998" cy="10134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457200" lvl="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𝑦</m:t>
                        </m:r>
                      </m:sub>
                    </m:sSub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5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 startAt="2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latin typeface="Cambria" panose="02040503050406030204" pitchFamily="18" charset="0"/>
                  </a:rPr>
                  <a:t>: </a:t>
                </a:r>
                <a:r>
                  <a:rPr lang="en-GB" sz="2400" dirty="0" smtClean="0">
                    <a:latin typeface="Cambria" panose="02040503050406030204" pitchFamily="18" charset="0"/>
                  </a:rPr>
                  <a:t>ignore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GB" sz="2400" dirty="0">
                    <a:latin typeface="Cambria" panose="02040503050406030204" pitchFamily="18" charset="0"/>
                  </a:rPr>
                  <a:t> </a:t>
                </a:r>
                <a:r>
                  <a:rPr lang="en-GB" sz="2400" dirty="0" smtClean="0">
                    <a:latin typeface="Cambria" panose="02040503050406030204" pitchFamily="18" charset="0"/>
                  </a:rPr>
                  <a:t>…</a:t>
                </a:r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Textfeld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28" y="1677849"/>
                <a:ext cx="4815998" cy="1013419"/>
              </a:xfrm>
              <a:prstGeom prst="rect">
                <a:avLst/>
              </a:prstGeom>
              <a:blipFill rotWithShape="0">
                <a:blip r:embed="rId30"/>
                <a:stretch>
                  <a:fillRect l="-506" t="-5422" r="-1138" b="-114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/>
              <p:cNvSpPr/>
              <p:nvPr/>
            </p:nvSpPr>
            <p:spPr>
              <a:xfrm>
                <a:off x="304094" y="1241651"/>
                <a:ext cx="30014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de-DE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>
                    <a:solidFill>
                      <a:schemeClr val="accent1">
                        <a:lumMod val="75000"/>
                      </a:schemeClr>
                    </a:solidFill>
                  </a:rPr>
                  <a:t> ignored </a:t>
                </a:r>
                <a:r>
                  <a:rPr lang="en-GB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requests </a:t>
                </a:r>
                <a:endParaRPr lang="en-GB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Rechteck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94" y="1241651"/>
                <a:ext cx="3001463" cy="461665"/>
              </a:xfrm>
              <a:prstGeom prst="rect">
                <a:avLst/>
              </a:prstGeom>
              <a:blipFill rotWithShape="0">
                <a:blip r:embed="rId31"/>
                <a:stretch>
                  <a:fillRect l="-610" t="-10667" b="-3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uppieren 50"/>
          <p:cNvGrpSpPr/>
          <p:nvPr/>
        </p:nvGrpSpPr>
        <p:grpSpPr>
          <a:xfrm>
            <a:off x="1892300" y="6273800"/>
            <a:ext cx="2387600" cy="584200"/>
            <a:chOff x="1892300" y="6273800"/>
            <a:chExt cx="2387600" cy="584200"/>
          </a:xfrm>
        </p:grpSpPr>
        <p:sp>
          <p:nvSpPr>
            <p:cNvPr id="64" name="Rechteck 63"/>
            <p:cNvSpPr/>
            <p:nvPr/>
          </p:nvSpPr>
          <p:spPr>
            <a:xfrm>
              <a:off x="1892300" y="6273800"/>
              <a:ext cx="2387600" cy="584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feld 64"/>
                <p:cNvSpPr txBox="1"/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0" dirty="0" smtClean="0"/>
                    <a:t>GTR (Greedy): </a:t>
                  </a:r>
                  <a14:m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=2,5</m:t>
                      </m:r>
                    </m:oMath>
                  </a14:m>
                  <a:endParaRPr lang="en-GB" b="0" dirty="0"/>
                </a:p>
              </p:txBody>
            </p:sp>
          </mc:Choice>
          <mc:Fallback xmlns="">
            <p:sp>
              <p:nvSpPr>
                <p:cNvPr id="101" name="Textfeld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2122" t="-8197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9394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7037E-6 C -0.0342 0.01064 -0.06493 0.01064 -0.07083 0.01759 C -0.08212 0.03171 -0.0842 0.04213 -0.09688 0.05115 C -0.12292 0.0618 -0.1474 0.03958 -0.18403 0.04143 " pathEditMode="relative" rAng="0" ptsTypes="AAAA">
                                      <p:cBhvr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01" y="268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/>
      <p:bldP spid="5" grpId="0"/>
      <p:bldP spid="22" grpId="0"/>
      <p:bldP spid="37" grpId="0"/>
      <p:bldP spid="39" grpId="0" animBg="1"/>
      <p:bldP spid="47" grpId="0"/>
      <p:bldP spid="48" grpId="0"/>
      <p:bldP spid="49" grpId="0"/>
      <p:bldP spid="50" grpId="0"/>
      <p:bldP spid="52" grpId="0"/>
      <p:bldP spid="53" grpId="0" animBg="1"/>
      <p:bldP spid="54" grpId="0"/>
      <p:bldP spid="55" grpId="0"/>
      <p:bldP spid="56" grpId="0"/>
      <p:bldP spid="57" grpId="0" animBg="1"/>
      <p:bldP spid="59" grpId="0"/>
      <p:bldP spid="60" grpId="0"/>
      <p:bldP spid="61" grpId="0"/>
      <p:bldP spid="63" grpId="0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Competitiveness of PAH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(   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𝑜</m:t>
                    </m:r>
                  </m:oMath>
                </a14:m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 start optimal tour through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If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: go back to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 smtClean="0"/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Else: ignore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 until back at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469" t="-2402" b="-60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ihandform 6"/>
          <p:cNvSpPr/>
          <p:nvPr/>
        </p:nvSpPr>
        <p:spPr>
          <a:xfrm>
            <a:off x="5993924" y="1590594"/>
            <a:ext cx="2115520" cy="482230"/>
          </a:xfrm>
          <a:custGeom>
            <a:avLst/>
            <a:gdLst>
              <a:gd name="connsiteX0" fmla="*/ 17409 w 2115520"/>
              <a:gd name="connsiteY0" fmla="*/ 419498 h 482230"/>
              <a:gd name="connsiteX1" fmla="*/ 364543 w 2115520"/>
              <a:gd name="connsiteY1" fmla="*/ 80831 h 482230"/>
              <a:gd name="connsiteX2" fmla="*/ 999543 w 2115520"/>
              <a:gd name="connsiteY2" fmla="*/ 55431 h 482230"/>
              <a:gd name="connsiteX3" fmla="*/ 1185809 w 2115520"/>
              <a:gd name="connsiteY3" fmla="*/ 199364 h 482230"/>
              <a:gd name="connsiteX4" fmla="*/ 1566809 w 2115520"/>
              <a:gd name="connsiteY4" fmla="*/ 38498 h 482230"/>
              <a:gd name="connsiteX5" fmla="*/ 1795409 w 2115520"/>
              <a:gd name="connsiteY5" fmla="*/ 4631 h 482230"/>
              <a:gd name="connsiteX6" fmla="*/ 2066343 w 2115520"/>
              <a:gd name="connsiteY6" fmla="*/ 114698 h 482230"/>
              <a:gd name="connsiteX7" fmla="*/ 2083276 w 2115520"/>
              <a:gd name="connsiteY7" fmla="*/ 436431 h 482230"/>
              <a:gd name="connsiteX8" fmla="*/ 1727676 w 2115520"/>
              <a:gd name="connsiteY8" fmla="*/ 444898 h 482230"/>
              <a:gd name="connsiteX9" fmla="*/ 1380543 w 2115520"/>
              <a:gd name="connsiteY9" fmla="*/ 267098 h 482230"/>
              <a:gd name="connsiteX10" fmla="*/ 897943 w 2115520"/>
              <a:gd name="connsiteY10" fmla="*/ 470298 h 482230"/>
              <a:gd name="connsiteX11" fmla="*/ 17409 w 2115520"/>
              <a:gd name="connsiteY11" fmla="*/ 419498 h 48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15520" h="482230">
                <a:moveTo>
                  <a:pt x="17409" y="419498"/>
                </a:moveTo>
                <a:cubicBezTo>
                  <a:pt x="-71491" y="354587"/>
                  <a:pt x="200854" y="141509"/>
                  <a:pt x="364543" y="80831"/>
                </a:cubicBezTo>
                <a:cubicBezTo>
                  <a:pt x="528232" y="20153"/>
                  <a:pt x="862665" y="35676"/>
                  <a:pt x="999543" y="55431"/>
                </a:cubicBezTo>
                <a:cubicBezTo>
                  <a:pt x="1136421" y="75186"/>
                  <a:pt x="1091265" y="202186"/>
                  <a:pt x="1185809" y="199364"/>
                </a:cubicBezTo>
                <a:cubicBezTo>
                  <a:pt x="1280353" y="196542"/>
                  <a:pt x="1465209" y="70953"/>
                  <a:pt x="1566809" y="38498"/>
                </a:cubicBezTo>
                <a:cubicBezTo>
                  <a:pt x="1668409" y="6043"/>
                  <a:pt x="1712153" y="-8069"/>
                  <a:pt x="1795409" y="4631"/>
                </a:cubicBezTo>
                <a:cubicBezTo>
                  <a:pt x="1878665" y="17331"/>
                  <a:pt x="2018365" y="42731"/>
                  <a:pt x="2066343" y="114698"/>
                </a:cubicBezTo>
                <a:cubicBezTo>
                  <a:pt x="2114321" y="186665"/>
                  <a:pt x="2139721" y="381398"/>
                  <a:pt x="2083276" y="436431"/>
                </a:cubicBezTo>
                <a:cubicBezTo>
                  <a:pt x="2026832" y="491464"/>
                  <a:pt x="1844798" y="473120"/>
                  <a:pt x="1727676" y="444898"/>
                </a:cubicBezTo>
                <a:cubicBezTo>
                  <a:pt x="1610554" y="416676"/>
                  <a:pt x="1518832" y="262865"/>
                  <a:pt x="1380543" y="267098"/>
                </a:cubicBezTo>
                <a:cubicBezTo>
                  <a:pt x="1242254" y="271331"/>
                  <a:pt x="1122310" y="446309"/>
                  <a:pt x="897943" y="470298"/>
                </a:cubicBezTo>
                <a:cubicBezTo>
                  <a:pt x="673576" y="494287"/>
                  <a:pt x="106309" y="484409"/>
                  <a:pt x="17409" y="419498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" name="Gruppieren 7"/>
          <p:cNvGrpSpPr/>
          <p:nvPr/>
        </p:nvGrpSpPr>
        <p:grpSpPr>
          <a:xfrm>
            <a:off x="5642683" y="1587435"/>
            <a:ext cx="552298" cy="773395"/>
            <a:chOff x="5642683" y="805010"/>
            <a:chExt cx="552298" cy="773395"/>
          </a:xfrm>
        </p:grpSpPr>
        <p:sp>
          <p:nvSpPr>
            <p:cNvPr id="9" name="Ellipse 8"/>
            <p:cNvSpPr/>
            <p:nvPr/>
          </p:nvSpPr>
          <p:spPr>
            <a:xfrm>
              <a:off x="5937184" y="1143153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feld 9"/>
                <p:cNvSpPr txBox="1"/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" name="Textfeld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Gerade Verbindung mit Pfeil 10"/>
            <p:cNvCxnSpPr/>
            <p:nvPr/>
          </p:nvCxnSpPr>
          <p:spPr>
            <a:xfrm flipV="1">
              <a:off x="6007524" y="129076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feld 11"/>
                <p:cNvSpPr txBox="1"/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feld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uppieren 12"/>
          <p:cNvGrpSpPr/>
          <p:nvPr/>
        </p:nvGrpSpPr>
        <p:grpSpPr>
          <a:xfrm>
            <a:off x="5826996" y="2411331"/>
            <a:ext cx="1738819" cy="710090"/>
            <a:chOff x="5826996" y="1628906"/>
            <a:chExt cx="1738819" cy="710090"/>
          </a:xfrm>
        </p:grpSpPr>
        <p:sp>
          <p:nvSpPr>
            <p:cNvPr id="14" name="Ellipse 13"/>
            <p:cNvSpPr/>
            <p:nvPr/>
          </p:nvSpPr>
          <p:spPr>
            <a:xfrm>
              <a:off x="5937184" y="1967049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Gerade Verbindung mit Pfeil 15"/>
            <p:cNvCxnSpPr/>
            <p:nvPr/>
          </p:nvCxnSpPr>
          <p:spPr>
            <a:xfrm flipV="1">
              <a:off x="7565815" y="205539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/>
                <p:cNvSpPr txBox="1"/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feld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uppieren 17"/>
          <p:cNvGrpSpPr/>
          <p:nvPr/>
        </p:nvGrpSpPr>
        <p:grpSpPr>
          <a:xfrm>
            <a:off x="5826996" y="3130682"/>
            <a:ext cx="1738819" cy="729121"/>
            <a:chOff x="5826996" y="2348257"/>
            <a:chExt cx="1738819" cy="729121"/>
          </a:xfrm>
        </p:grpSpPr>
        <p:sp>
          <p:nvSpPr>
            <p:cNvPr id="19" name="Ellipse 18"/>
            <p:cNvSpPr/>
            <p:nvPr/>
          </p:nvSpPr>
          <p:spPr>
            <a:xfrm>
              <a:off x="5937184" y="2686400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/>
                <p:cNvSpPr txBox="1"/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0" name="Textfeld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Gerade Verbindung mit Pfeil 20"/>
            <p:cNvCxnSpPr/>
            <p:nvPr/>
          </p:nvCxnSpPr>
          <p:spPr>
            <a:xfrm flipV="1">
              <a:off x="7565815" y="2768022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21"/>
                <p:cNvSpPr txBox="1"/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feld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uppieren 22"/>
          <p:cNvGrpSpPr/>
          <p:nvPr/>
        </p:nvGrpSpPr>
        <p:grpSpPr>
          <a:xfrm>
            <a:off x="8310225" y="2414020"/>
            <a:ext cx="367985" cy="483064"/>
            <a:chOff x="8310225" y="1631595"/>
            <a:chExt cx="367985" cy="483064"/>
          </a:xfrm>
        </p:grpSpPr>
        <p:sp>
          <p:nvSpPr>
            <p:cNvPr id="24" name="Ellipse 23"/>
            <p:cNvSpPr/>
            <p:nvPr/>
          </p:nvSpPr>
          <p:spPr>
            <a:xfrm>
              <a:off x="8420413" y="19670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feld 24"/>
                <p:cNvSpPr txBox="1"/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feld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Freihandform 25"/>
          <p:cNvSpPr/>
          <p:nvPr/>
        </p:nvSpPr>
        <p:spPr>
          <a:xfrm>
            <a:off x="6089651" y="2649955"/>
            <a:ext cx="1728004" cy="190115"/>
          </a:xfrm>
          <a:custGeom>
            <a:avLst/>
            <a:gdLst>
              <a:gd name="connsiteX0" fmla="*/ 186267 w 550333"/>
              <a:gd name="connsiteY0" fmla="*/ 199762 h 199762"/>
              <a:gd name="connsiteX1" fmla="*/ 508000 w 550333"/>
              <a:gd name="connsiteY1" fmla="*/ 81229 h 199762"/>
              <a:gd name="connsiteX2" fmla="*/ 491067 w 550333"/>
              <a:gd name="connsiteY2" fmla="*/ 5029 h 199762"/>
              <a:gd name="connsiteX3" fmla="*/ 0 w 550333"/>
              <a:gd name="connsiteY3" fmla="*/ 13495 h 199762"/>
              <a:gd name="connsiteX0" fmla="*/ 1335617 w 1780585"/>
              <a:gd name="connsiteY0" fmla="*/ 196911 h 196911"/>
              <a:gd name="connsiteX1" fmla="*/ 1657350 w 1780585"/>
              <a:gd name="connsiteY1" fmla="*/ 78378 h 196911"/>
              <a:gd name="connsiteX2" fmla="*/ 1640417 w 1780585"/>
              <a:gd name="connsiteY2" fmla="*/ 2178 h 196911"/>
              <a:gd name="connsiteX3" fmla="*/ 0 w 1780585"/>
              <a:gd name="connsiteY3" fmla="*/ 163044 h 196911"/>
              <a:gd name="connsiteX0" fmla="*/ 1335617 w 1795325"/>
              <a:gd name="connsiteY0" fmla="*/ 194734 h 194734"/>
              <a:gd name="connsiteX1" fmla="*/ 1692275 w 1795325"/>
              <a:gd name="connsiteY1" fmla="*/ 161926 h 194734"/>
              <a:gd name="connsiteX2" fmla="*/ 1640417 w 1795325"/>
              <a:gd name="connsiteY2" fmla="*/ 1 h 194734"/>
              <a:gd name="connsiteX3" fmla="*/ 0 w 1795325"/>
              <a:gd name="connsiteY3" fmla="*/ 160867 h 194734"/>
              <a:gd name="connsiteX0" fmla="*/ 1335617 w 1828816"/>
              <a:gd name="connsiteY0" fmla="*/ 182034 h 182034"/>
              <a:gd name="connsiteX1" fmla="*/ 1692275 w 1828816"/>
              <a:gd name="connsiteY1" fmla="*/ 149226 h 182034"/>
              <a:gd name="connsiteX2" fmla="*/ 1688042 w 1828816"/>
              <a:gd name="connsiteY2" fmla="*/ 1 h 182034"/>
              <a:gd name="connsiteX3" fmla="*/ 0 w 1828816"/>
              <a:gd name="connsiteY3" fmla="*/ 148167 h 182034"/>
              <a:gd name="connsiteX0" fmla="*/ 1335617 w 1796820"/>
              <a:gd name="connsiteY0" fmla="*/ 199472 h 199472"/>
              <a:gd name="connsiteX1" fmla="*/ 1692275 w 1796820"/>
              <a:gd name="connsiteY1" fmla="*/ 166664 h 199472"/>
              <a:gd name="connsiteX2" fmla="*/ 1688042 w 1796820"/>
              <a:gd name="connsiteY2" fmla="*/ 17439 h 199472"/>
              <a:gd name="connsiteX3" fmla="*/ 0 w 1796820"/>
              <a:gd name="connsiteY3" fmla="*/ 165605 h 199472"/>
              <a:gd name="connsiteX0" fmla="*/ 1335617 w 1797703"/>
              <a:gd name="connsiteY0" fmla="*/ 199472 h 199472"/>
              <a:gd name="connsiteX1" fmla="*/ 1692275 w 1797703"/>
              <a:gd name="connsiteY1" fmla="*/ 166664 h 199472"/>
              <a:gd name="connsiteX2" fmla="*/ 1688042 w 1797703"/>
              <a:gd name="connsiteY2" fmla="*/ 17439 h 199472"/>
              <a:gd name="connsiteX3" fmla="*/ 0 w 1797703"/>
              <a:gd name="connsiteY3" fmla="*/ 165605 h 199472"/>
              <a:gd name="connsiteX0" fmla="*/ 1335617 w 1797703"/>
              <a:gd name="connsiteY0" fmla="*/ 199472 h 201160"/>
              <a:gd name="connsiteX1" fmla="*/ 1692275 w 1797703"/>
              <a:gd name="connsiteY1" fmla="*/ 166664 h 201160"/>
              <a:gd name="connsiteX2" fmla="*/ 1688042 w 1797703"/>
              <a:gd name="connsiteY2" fmla="*/ 17439 h 201160"/>
              <a:gd name="connsiteX3" fmla="*/ 0 w 1797703"/>
              <a:gd name="connsiteY3" fmla="*/ 165605 h 201160"/>
              <a:gd name="connsiteX0" fmla="*/ 1335617 w 1793377"/>
              <a:gd name="connsiteY0" fmla="*/ 199472 h 201902"/>
              <a:gd name="connsiteX1" fmla="*/ 1692275 w 1793377"/>
              <a:gd name="connsiteY1" fmla="*/ 166664 h 201902"/>
              <a:gd name="connsiteX2" fmla="*/ 1688042 w 1793377"/>
              <a:gd name="connsiteY2" fmla="*/ 17439 h 201902"/>
              <a:gd name="connsiteX3" fmla="*/ 0 w 1793377"/>
              <a:gd name="connsiteY3" fmla="*/ 165605 h 201902"/>
              <a:gd name="connsiteX0" fmla="*/ 1335617 w 1732339"/>
              <a:gd name="connsiteY0" fmla="*/ 189870 h 192300"/>
              <a:gd name="connsiteX1" fmla="*/ 1692275 w 1732339"/>
              <a:gd name="connsiteY1" fmla="*/ 157062 h 192300"/>
              <a:gd name="connsiteX2" fmla="*/ 1688042 w 1732339"/>
              <a:gd name="connsiteY2" fmla="*/ 7837 h 192300"/>
              <a:gd name="connsiteX3" fmla="*/ 0 w 1732339"/>
              <a:gd name="connsiteY3" fmla="*/ 156003 h 192300"/>
              <a:gd name="connsiteX0" fmla="*/ 1488017 w 1728004"/>
              <a:gd name="connsiteY0" fmla="*/ 189870 h 190115"/>
              <a:gd name="connsiteX1" fmla="*/ 1692275 w 1728004"/>
              <a:gd name="connsiteY1" fmla="*/ 157062 h 190115"/>
              <a:gd name="connsiteX2" fmla="*/ 1688042 w 1728004"/>
              <a:gd name="connsiteY2" fmla="*/ 7837 h 190115"/>
              <a:gd name="connsiteX3" fmla="*/ 0 w 1728004"/>
              <a:gd name="connsiteY3" fmla="*/ 156003 h 19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004" h="190115">
                <a:moveTo>
                  <a:pt x="1488017" y="189870"/>
                </a:moveTo>
                <a:cubicBezTo>
                  <a:pt x="1645708" y="191281"/>
                  <a:pt x="1658938" y="187401"/>
                  <a:pt x="1692275" y="157062"/>
                </a:cubicBezTo>
                <a:cubicBezTo>
                  <a:pt x="1725612" y="126723"/>
                  <a:pt x="1754188" y="55638"/>
                  <a:pt x="1688042" y="7837"/>
                </a:cubicBezTo>
                <a:cubicBezTo>
                  <a:pt x="1621896" y="-39964"/>
                  <a:pt x="203200" y="146125"/>
                  <a:pt x="0" y="156003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pieren 26"/>
          <p:cNvGrpSpPr/>
          <p:nvPr/>
        </p:nvGrpSpPr>
        <p:grpSpPr>
          <a:xfrm>
            <a:off x="6556370" y="3126007"/>
            <a:ext cx="367985" cy="490428"/>
            <a:chOff x="6556370" y="2343582"/>
            <a:chExt cx="367985" cy="490428"/>
          </a:xfrm>
        </p:grpSpPr>
        <p:sp>
          <p:nvSpPr>
            <p:cNvPr id="28" name="Ellipse 27"/>
            <p:cNvSpPr/>
            <p:nvPr/>
          </p:nvSpPr>
          <p:spPr>
            <a:xfrm>
              <a:off x="6666558" y="2686400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/>
                <p:cNvSpPr txBox="1"/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feld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317599" y="4698845"/>
                <a:ext cx="82984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Remark:</a:t>
                </a:r>
                <a:r>
                  <a:rPr lang="en-GB" sz="2800" cap="small" dirty="0" smtClean="0"/>
                  <a:t>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2800" b="0" i="0" dirty="0" smtClean="0"/>
                      <m:t>optimal</m:t>
                    </m:r>
                    <m:r>
                      <m:rPr>
                        <m:nor/>
                      </m:rPr>
                      <a:rPr lang="de-DE" sz="2800" b="0" i="0" dirty="0" smtClean="0"/>
                      <m:t> </m:t>
                    </m:r>
                    <m:r>
                      <m:rPr>
                        <m:nor/>
                      </m:rPr>
                      <a:rPr lang="de-DE" sz="2800" b="0" i="0" dirty="0" smtClean="0"/>
                      <m:t>online</m:t>
                    </m:r>
                    <m:r>
                      <m:rPr>
                        <m:nor/>
                      </m:rPr>
                      <a:rPr lang="de-DE" sz="2800" b="0" i="0" dirty="0" smtClean="0"/>
                      <m:t> </m:t>
                    </m:r>
                    <m:r>
                      <m:rPr>
                        <m:nor/>
                      </m:rPr>
                      <a:rPr lang="de-DE" sz="2800" b="0" i="0" dirty="0" smtClean="0"/>
                      <m:t>algorithm</m:t>
                    </m:r>
                  </m:oMath>
                </a14:m>
                <a:r>
                  <a:rPr lang="en-GB" sz="2800" dirty="0" smtClean="0"/>
                  <a:t>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698845"/>
                <a:ext cx="8298426" cy="523220"/>
              </a:xfrm>
              <a:prstGeom prst="rect">
                <a:avLst/>
              </a:prstGeom>
              <a:blipFill rotWithShape="0">
                <a:blip r:embed="rId13"/>
                <a:stretch>
                  <a:fillRect l="-1543" t="-12791" r="-441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Gerader Verbinder 32"/>
          <p:cNvCxnSpPr/>
          <p:nvPr/>
        </p:nvCxnSpPr>
        <p:spPr>
          <a:xfrm>
            <a:off x="317599" y="3944645"/>
            <a:ext cx="8536757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317598" y="4705598"/>
                <a:ext cx="673190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8" y="4705598"/>
                <a:ext cx="6731907" cy="523220"/>
              </a:xfrm>
              <a:prstGeom prst="rect">
                <a:avLst/>
              </a:prstGeom>
              <a:blipFill rotWithShape="0">
                <a:blip r:embed="rId14"/>
                <a:stretch>
                  <a:fillRect l="-1902" t="-12791" r="-815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208490" y="915244"/>
                <a:ext cx="29912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</a:t>
                </a:r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90" y="915244"/>
                <a:ext cx="2991203" cy="461665"/>
              </a:xfrm>
              <a:prstGeom prst="rect">
                <a:avLst/>
              </a:prstGeom>
              <a:blipFill rotWithShape="0">
                <a:blip r:embed="rId15"/>
                <a:stretch>
                  <a:fillRect l="-407" t="-10526" r="-2240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uppieren 35"/>
          <p:cNvGrpSpPr/>
          <p:nvPr/>
        </p:nvGrpSpPr>
        <p:grpSpPr>
          <a:xfrm>
            <a:off x="1892300" y="6273800"/>
            <a:ext cx="2387600" cy="584200"/>
            <a:chOff x="1892300" y="6273800"/>
            <a:chExt cx="2387600" cy="584200"/>
          </a:xfrm>
        </p:grpSpPr>
        <p:sp>
          <p:nvSpPr>
            <p:cNvPr id="37" name="Rechteck 36"/>
            <p:cNvSpPr/>
            <p:nvPr/>
          </p:nvSpPr>
          <p:spPr>
            <a:xfrm>
              <a:off x="1892300" y="6273800"/>
              <a:ext cx="2387600" cy="584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feld 37"/>
                <p:cNvSpPr txBox="1"/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0" dirty="0" smtClean="0"/>
                    <a:t>GTR (Greedy): </a:t>
                  </a:r>
                  <a14:m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=2,5</m:t>
                      </m:r>
                    </m:oMath>
                  </a14:m>
                  <a:endParaRPr lang="en-GB" b="0" dirty="0"/>
                </a:p>
              </p:txBody>
            </p:sp>
          </mc:Choice>
          <mc:Fallback xmlns="">
            <p:sp>
              <p:nvSpPr>
                <p:cNvPr id="101" name="Textfeld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2122" t="-8197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9631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48148E-6 L 2.22222E-6 -0.0979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Polynomial Algorithm for H-OLTSP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17599" y="895547"/>
                <a:ext cx="7298921" cy="37394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o: Find tour though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e>
                    </m:d>
                  </m:oMath>
                </a14:m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b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	  with </a:t>
                </a:r>
                <a:r>
                  <a:rPr lang="en-GB" sz="2400" dirty="0" err="1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Christofides</a:t>
                </a: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-Heuristic</a:t>
                </a: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</a:t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</a:t>
                </a: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Arial" panose="020B0604020202020204" pitchFamily="34" charset="0"/>
                  <a:buChar char="•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Arial" panose="020B0604020202020204" pitchFamily="34" charset="0"/>
                  <a:buChar char="•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go back to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𝑜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via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(take shortest path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298921" cy="3739485"/>
              </a:xfrm>
              <a:prstGeom prst="rect">
                <a:avLst/>
              </a:prstGeom>
              <a:blipFill rotWithShape="0">
                <a:blip r:embed="rId2"/>
                <a:stretch>
                  <a:fillRect l="-1253" t="-1305" b="-8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ieren 12"/>
          <p:cNvGrpSpPr/>
          <p:nvPr/>
        </p:nvGrpSpPr>
        <p:grpSpPr>
          <a:xfrm>
            <a:off x="8577358" y="3218382"/>
            <a:ext cx="353751" cy="485753"/>
            <a:chOff x="5318465" y="3023894"/>
            <a:chExt cx="353751" cy="485753"/>
          </a:xfrm>
        </p:grpSpPr>
        <p:sp>
          <p:nvSpPr>
            <p:cNvPr id="14" name="Ellipse 13"/>
            <p:cNvSpPr/>
            <p:nvPr/>
          </p:nvSpPr>
          <p:spPr>
            <a:xfrm>
              <a:off x="5428653" y="3362037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5318465" y="3023894"/>
                  <a:ext cx="3537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𝑧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8465" y="3023894"/>
                  <a:ext cx="35375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Gruppieren 104"/>
          <p:cNvGrpSpPr/>
          <p:nvPr/>
        </p:nvGrpSpPr>
        <p:grpSpPr>
          <a:xfrm>
            <a:off x="5960891" y="2661305"/>
            <a:ext cx="2396189" cy="1388011"/>
            <a:chOff x="5960891" y="2661305"/>
            <a:chExt cx="2396189" cy="1388011"/>
          </a:xfrm>
        </p:grpSpPr>
        <p:grpSp>
          <p:nvGrpSpPr>
            <p:cNvPr id="2" name="Gruppieren 1"/>
            <p:cNvGrpSpPr/>
            <p:nvPr/>
          </p:nvGrpSpPr>
          <p:grpSpPr>
            <a:xfrm>
              <a:off x="5960891" y="3261902"/>
              <a:ext cx="367985" cy="485753"/>
              <a:chOff x="5318465" y="3023894"/>
              <a:chExt cx="367985" cy="485753"/>
            </a:xfrm>
          </p:grpSpPr>
          <p:sp>
            <p:nvSpPr>
              <p:cNvPr id="5" name="Ellipse 4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feld 5"/>
                  <p:cNvSpPr txBox="1"/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𝑜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6" name="Textfeld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uppieren 6"/>
            <p:cNvGrpSpPr/>
            <p:nvPr/>
          </p:nvGrpSpPr>
          <p:grpSpPr>
            <a:xfrm>
              <a:off x="7679074" y="2661305"/>
              <a:ext cx="367985" cy="485753"/>
              <a:chOff x="5318465" y="3023894"/>
              <a:chExt cx="367985" cy="485753"/>
            </a:xfrm>
          </p:grpSpPr>
          <p:sp>
            <p:nvSpPr>
              <p:cNvPr id="8" name="Ellipse 7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feld 8"/>
                  <p:cNvSpPr txBox="1"/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9" name="Textfeld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uppieren 9"/>
            <p:cNvGrpSpPr/>
            <p:nvPr/>
          </p:nvGrpSpPr>
          <p:grpSpPr>
            <a:xfrm>
              <a:off x="7989095" y="3563563"/>
              <a:ext cx="367985" cy="485753"/>
              <a:chOff x="5318465" y="3023894"/>
              <a:chExt cx="367985" cy="485753"/>
            </a:xfrm>
          </p:grpSpPr>
          <p:sp>
            <p:nvSpPr>
              <p:cNvPr id="11" name="Ellipse 10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feld 11"/>
                  <p:cNvSpPr txBox="1"/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𝑦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2" name="Textfeld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" name="Gerader Verbinder 15"/>
            <p:cNvCxnSpPr>
              <a:stCxn id="8" idx="5"/>
              <a:endCxn id="11" idx="1"/>
            </p:cNvCxnSpPr>
            <p:nvPr/>
          </p:nvCxnSpPr>
          <p:spPr>
            <a:xfrm>
              <a:off x="7915255" y="3125441"/>
              <a:ext cx="205645" cy="79788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pieren 21"/>
            <p:cNvGrpSpPr/>
            <p:nvPr/>
          </p:nvGrpSpPr>
          <p:grpSpPr>
            <a:xfrm>
              <a:off x="7667946" y="3461437"/>
              <a:ext cx="368626" cy="369332"/>
              <a:chOff x="7214571" y="3482475"/>
              <a:chExt cx="368626" cy="369332"/>
            </a:xfrm>
          </p:grpSpPr>
          <p:cxnSp>
            <p:nvCxnSpPr>
              <p:cNvPr id="23" name="Gerade Verbindung mit Pfeil 22"/>
              <p:cNvCxnSpPr/>
              <p:nvPr/>
            </p:nvCxnSpPr>
            <p:spPr>
              <a:xfrm flipV="1">
                <a:off x="7565815" y="3550447"/>
                <a:ext cx="0" cy="252979"/>
              </a:xfrm>
              <a:prstGeom prst="straightConnector1">
                <a:avLst/>
              </a:prstGeom>
              <a:ln w="57150">
                <a:solidFill>
                  <a:srgbClr val="0066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feld 23"/>
                  <p:cNvSpPr txBox="1"/>
                  <p:nvPr/>
                </p:nvSpPr>
                <p:spPr>
                  <a:xfrm>
                    <a:off x="7214571" y="3482475"/>
                    <a:ext cx="3686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GB" dirty="0">
                      <a:solidFill>
                        <a:srgbClr val="0066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feld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4571" y="3482475"/>
                    <a:ext cx="368626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06" name="Gruppieren 105"/>
          <p:cNvGrpSpPr/>
          <p:nvPr/>
        </p:nvGrpSpPr>
        <p:grpSpPr>
          <a:xfrm>
            <a:off x="6197072" y="3073253"/>
            <a:ext cx="1821005" cy="548409"/>
            <a:chOff x="6197072" y="3073253"/>
            <a:chExt cx="1821005" cy="548409"/>
          </a:xfrm>
        </p:grpSpPr>
        <p:cxnSp>
          <p:nvCxnSpPr>
            <p:cNvPr id="26" name="Gerader Verbinder 25"/>
            <p:cNvCxnSpPr>
              <a:endCxn id="8" idx="5"/>
            </p:cNvCxnSpPr>
            <p:nvPr/>
          </p:nvCxnSpPr>
          <p:spPr>
            <a:xfrm flipH="1" flipV="1">
              <a:off x="7915255" y="3125441"/>
              <a:ext cx="102822" cy="413681"/>
            </a:xfrm>
            <a:prstGeom prst="line">
              <a:avLst/>
            </a:prstGeom>
            <a:ln w="28575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/>
            <p:cNvCxnSpPr>
              <a:stCxn id="5" idx="7"/>
              <a:endCxn id="8" idx="2"/>
            </p:cNvCxnSpPr>
            <p:nvPr/>
          </p:nvCxnSpPr>
          <p:spPr>
            <a:xfrm flipV="1">
              <a:off x="6197072" y="3073253"/>
              <a:ext cx="1592190" cy="548409"/>
            </a:xfrm>
            <a:prstGeom prst="line">
              <a:avLst/>
            </a:prstGeom>
            <a:ln w="28575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uppieren 61"/>
          <p:cNvGrpSpPr/>
          <p:nvPr/>
        </p:nvGrpSpPr>
        <p:grpSpPr>
          <a:xfrm>
            <a:off x="6094284" y="1391985"/>
            <a:ext cx="2003368" cy="1182570"/>
            <a:chOff x="6018883" y="1369932"/>
            <a:chExt cx="2003368" cy="1182570"/>
          </a:xfrm>
        </p:grpSpPr>
        <p:grpSp>
          <p:nvGrpSpPr>
            <p:cNvPr id="30" name="Gruppieren 29"/>
            <p:cNvGrpSpPr/>
            <p:nvPr/>
          </p:nvGrpSpPr>
          <p:grpSpPr>
            <a:xfrm>
              <a:off x="6018883" y="1524591"/>
              <a:ext cx="367985" cy="478704"/>
              <a:chOff x="5325865" y="3030943"/>
              <a:chExt cx="367985" cy="478704"/>
            </a:xfrm>
          </p:grpSpPr>
          <p:sp>
            <p:nvSpPr>
              <p:cNvPr id="31" name="Ellipse 30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feld 31"/>
                  <p:cNvSpPr txBox="1"/>
                  <p:nvPr/>
                </p:nvSpPr>
                <p:spPr>
                  <a:xfrm>
                    <a:off x="5325865" y="3030943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𝑜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2" name="Textfeld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5865" y="3030943"/>
                    <a:ext cx="367985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6" name="Ellipse 35"/>
            <p:cNvSpPr/>
            <p:nvPr/>
          </p:nvSpPr>
          <p:spPr>
            <a:xfrm>
              <a:off x="6947395" y="1413677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Ellipse 36"/>
            <p:cNvSpPr/>
            <p:nvPr/>
          </p:nvSpPr>
          <p:spPr>
            <a:xfrm>
              <a:off x="6748138" y="2404892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Ellipse 37"/>
            <p:cNvSpPr/>
            <p:nvPr/>
          </p:nvSpPr>
          <p:spPr>
            <a:xfrm>
              <a:off x="7874641" y="2259144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9" name="Ellipse 38"/>
            <p:cNvSpPr/>
            <p:nvPr/>
          </p:nvSpPr>
          <p:spPr>
            <a:xfrm>
              <a:off x="6776579" y="1867271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" name="Ellipse 39"/>
            <p:cNvSpPr/>
            <p:nvPr/>
          </p:nvSpPr>
          <p:spPr>
            <a:xfrm>
              <a:off x="7655862" y="1369932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61" name="Gruppieren 60"/>
          <p:cNvGrpSpPr/>
          <p:nvPr/>
        </p:nvGrpSpPr>
        <p:grpSpPr>
          <a:xfrm>
            <a:off x="6323065" y="1465790"/>
            <a:ext cx="1700782" cy="961155"/>
            <a:chOff x="6323065" y="1465790"/>
            <a:chExt cx="1700782" cy="961155"/>
          </a:xfrm>
        </p:grpSpPr>
        <p:cxnSp>
          <p:nvCxnSpPr>
            <p:cNvPr id="42" name="Gerader Verbinder 41"/>
            <p:cNvCxnSpPr>
              <a:stCxn id="31" idx="7"/>
              <a:endCxn id="39" idx="1"/>
            </p:cNvCxnSpPr>
            <p:nvPr/>
          </p:nvCxnSpPr>
          <p:spPr>
            <a:xfrm>
              <a:off x="6323065" y="1899355"/>
              <a:ext cx="550532" cy="11586"/>
            </a:xfrm>
            <a:prstGeom prst="lin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>
              <a:stCxn id="37" idx="0"/>
              <a:endCxn id="39" idx="4"/>
            </p:cNvCxnSpPr>
            <p:nvPr/>
          </p:nvCxnSpPr>
          <p:spPr>
            <a:xfrm flipV="1">
              <a:off x="6897344" y="2036934"/>
              <a:ext cx="28441" cy="390011"/>
            </a:xfrm>
            <a:prstGeom prst="lin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>
              <a:stCxn id="36" idx="3"/>
              <a:endCxn id="39" idx="0"/>
            </p:cNvCxnSpPr>
            <p:nvPr/>
          </p:nvCxnSpPr>
          <p:spPr>
            <a:xfrm flipH="1">
              <a:off x="6925785" y="1561723"/>
              <a:ext cx="118628" cy="327601"/>
            </a:xfrm>
            <a:prstGeom prst="lin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/>
            <p:cNvCxnSpPr>
              <a:stCxn id="36" idx="6"/>
              <a:endCxn id="40" idx="2"/>
            </p:cNvCxnSpPr>
            <p:nvPr/>
          </p:nvCxnSpPr>
          <p:spPr>
            <a:xfrm flipV="1">
              <a:off x="7170406" y="1465790"/>
              <a:ext cx="560857" cy="43745"/>
            </a:xfrm>
            <a:prstGeom prst="lin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/>
            <p:cNvCxnSpPr>
              <a:stCxn id="40" idx="4"/>
              <a:endCxn id="38" idx="0"/>
            </p:cNvCxnSpPr>
            <p:nvPr/>
          </p:nvCxnSpPr>
          <p:spPr>
            <a:xfrm>
              <a:off x="7805068" y="1539595"/>
              <a:ext cx="218779" cy="741602"/>
            </a:xfrm>
            <a:prstGeom prst="lin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uppieren 86"/>
          <p:cNvGrpSpPr/>
          <p:nvPr/>
        </p:nvGrpSpPr>
        <p:grpSpPr>
          <a:xfrm>
            <a:off x="6323065" y="2003731"/>
            <a:ext cx="1626977" cy="497019"/>
            <a:chOff x="6323065" y="2003731"/>
            <a:chExt cx="1626977" cy="497019"/>
          </a:xfrm>
        </p:grpSpPr>
        <p:cxnSp>
          <p:nvCxnSpPr>
            <p:cNvPr id="64" name="Gerader Verbinder 63"/>
            <p:cNvCxnSpPr>
              <a:stCxn id="39" idx="3"/>
              <a:endCxn id="31" idx="5"/>
            </p:cNvCxnSpPr>
            <p:nvPr/>
          </p:nvCxnSpPr>
          <p:spPr>
            <a:xfrm flipH="1" flipV="1">
              <a:off x="6323065" y="2003731"/>
              <a:ext cx="550532" cy="1158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/>
            <p:cNvCxnSpPr>
              <a:stCxn id="38" idx="2"/>
              <a:endCxn id="37" idx="6"/>
            </p:cNvCxnSpPr>
            <p:nvPr/>
          </p:nvCxnSpPr>
          <p:spPr>
            <a:xfrm flipH="1">
              <a:off x="6971149" y="2355002"/>
              <a:ext cx="978893" cy="14574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uppieren 99"/>
          <p:cNvGrpSpPr/>
          <p:nvPr/>
        </p:nvGrpSpPr>
        <p:grpSpPr>
          <a:xfrm>
            <a:off x="6323065" y="1465790"/>
            <a:ext cx="1700782" cy="1034960"/>
            <a:chOff x="6323065" y="1465790"/>
            <a:chExt cx="1700782" cy="1034960"/>
          </a:xfrm>
        </p:grpSpPr>
        <p:cxnSp>
          <p:nvCxnSpPr>
            <p:cNvPr id="78" name="Gerade Verbindung mit Pfeil 77"/>
            <p:cNvCxnSpPr>
              <a:stCxn id="31" idx="7"/>
              <a:endCxn id="39" idx="1"/>
            </p:cNvCxnSpPr>
            <p:nvPr/>
          </p:nvCxnSpPr>
          <p:spPr>
            <a:xfrm>
              <a:off x="6323065" y="1899355"/>
              <a:ext cx="550532" cy="11586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83"/>
            <p:cNvCxnSpPr>
              <a:stCxn id="39" idx="0"/>
              <a:endCxn id="36" idx="3"/>
            </p:cNvCxnSpPr>
            <p:nvPr/>
          </p:nvCxnSpPr>
          <p:spPr>
            <a:xfrm flipV="1">
              <a:off x="6925785" y="1561723"/>
              <a:ext cx="118628" cy="32760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mit Pfeil 87"/>
            <p:cNvCxnSpPr>
              <a:stCxn id="36" idx="6"/>
              <a:endCxn id="40" idx="2"/>
            </p:cNvCxnSpPr>
            <p:nvPr/>
          </p:nvCxnSpPr>
          <p:spPr>
            <a:xfrm flipV="1">
              <a:off x="7170406" y="1465790"/>
              <a:ext cx="560857" cy="4374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mit Pfeil 90"/>
            <p:cNvCxnSpPr>
              <a:stCxn id="40" idx="4"/>
              <a:endCxn id="38" idx="0"/>
            </p:cNvCxnSpPr>
            <p:nvPr/>
          </p:nvCxnSpPr>
          <p:spPr>
            <a:xfrm>
              <a:off x="7805068" y="1539595"/>
              <a:ext cx="218779" cy="74160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mit Pfeil 93"/>
            <p:cNvCxnSpPr>
              <a:stCxn id="38" idx="2"/>
              <a:endCxn id="37" idx="6"/>
            </p:cNvCxnSpPr>
            <p:nvPr/>
          </p:nvCxnSpPr>
          <p:spPr>
            <a:xfrm flipH="1">
              <a:off x="6971149" y="2355002"/>
              <a:ext cx="978893" cy="145748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mit Pfeil 96"/>
            <p:cNvCxnSpPr>
              <a:stCxn id="37" idx="1"/>
              <a:endCxn id="31" idx="5"/>
            </p:cNvCxnSpPr>
            <p:nvPr/>
          </p:nvCxnSpPr>
          <p:spPr>
            <a:xfrm flipH="1" flipV="1">
              <a:off x="6323065" y="2003731"/>
              <a:ext cx="522091" cy="44483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feld 106"/>
          <p:cNvSpPr txBox="1"/>
          <p:nvPr/>
        </p:nvSpPr>
        <p:spPr>
          <a:xfrm>
            <a:off x="118608" y="4678530"/>
            <a:ext cx="681661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800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Theorem:</a:t>
            </a:r>
            <a:r>
              <a:rPr lang="en-GB" sz="2800" cap="small" dirty="0" smtClean="0"/>
              <a:t> 	</a:t>
            </a:r>
            <a:r>
              <a:rPr lang="en-GB" sz="2800" cap="small" dirty="0" err="1" smtClean="0"/>
              <a:t>chr</a:t>
            </a:r>
            <a:r>
              <a:rPr lang="en-GB" sz="2800" dirty="0" smtClean="0"/>
              <a:t> is a polynomial (and correct).</a:t>
            </a:r>
            <a:endParaRPr lang="en-GB" sz="2800" dirty="0"/>
          </a:p>
        </p:txBody>
      </p:sp>
      <p:sp>
        <p:nvSpPr>
          <p:cNvPr id="51" name="Rechteck 50"/>
          <p:cNvSpPr/>
          <p:nvPr/>
        </p:nvSpPr>
        <p:spPr>
          <a:xfrm>
            <a:off x="6423657" y="5703216"/>
            <a:ext cx="2720342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5907103" y="1860223"/>
            <a:ext cx="368626" cy="369332"/>
            <a:chOff x="5907103" y="1860223"/>
            <a:chExt cx="368626" cy="369332"/>
          </a:xfrm>
        </p:grpSpPr>
        <p:cxnSp>
          <p:nvCxnSpPr>
            <p:cNvPr id="52" name="Gerade Verbindung mit Pfeil 51"/>
            <p:cNvCxnSpPr/>
            <p:nvPr/>
          </p:nvCxnSpPr>
          <p:spPr>
            <a:xfrm flipV="1">
              <a:off x="6258347" y="1928195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feld 53"/>
                <p:cNvSpPr txBox="1"/>
                <p:nvPr/>
              </p:nvSpPr>
              <p:spPr>
                <a:xfrm>
                  <a:off x="5907103" y="1860223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feld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7103" y="1860223"/>
                  <a:ext cx="36862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1983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25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uppieren 48"/>
          <p:cNvGrpSpPr/>
          <p:nvPr/>
        </p:nvGrpSpPr>
        <p:grpSpPr>
          <a:xfrm>
            <a:off x="5869712" y="1374476"/>
            <a:ext cx="2867888" cy="1601957"/>
            <a:chOff x="5869712" y="1374476"/>
            <a:chExt cx="2867888" cy="1601957"/>
          </a:xfrm>
        </p:grpSpPr>
        <p:sp>
          <p:nvSpPr>
            <p:cNvPr id="48" name="Freihandform 47"/>
            <p:cNvSpPr/>
            <p:nvPr/>
          </p:nvSpPr>
          <p:spPr>
            <a:xfrm>
              <a:off x="5869712" y="1374476"/>
              <a:ext cx="2862464" cy="975024"/>
            </a:xfrm>
            <a:custGeom>
              <a:avLst/>
              <a:gdLst>
                <a:gd name="connsiteX0" fmla="*/ 2861538 w 2862464"/>
                <a:gd name="connsiteY0" fmla="*/ 803574 h 975024"/>
                <a:gd name="connsiteX1" fmla="*/ 2721838 w 2862464"/>
                <a:gd name="connsiteY1" fmla="*/ 219374 h 975024"/>
                <a:gd name="connsiteX2" fmla="*/ 1985238 w 2862464"/>
                <a:gd name="connsiteY2" fmla="*/ 3474 h 975024"/>
                <a:gd name="connsiteX3" fmla="*/ 1572488 w 2862464"/>
                <a:gd name="connsiteY3" fmla="*/ 365424 h 975024"/>
                <a:gd name="connsiteX4" fmla="*/ 670788 w 2862464"/>
                <a:gd name="connsiteY4" fmla="*/ 98724 h 975024"/>
                <a:gd name="connsiteX5" fmla="*/ 23088 w 2862464"/>
                <a:gd name="connsiteY5" fmla="*/ 359074 h 975024"/>
                <a:gd name="connsiteX6" fmla="*/ 207238 w 2862464"/>
                <a:gd name="connsiteY6" fmla="*/ 975024 h 97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62464" h="975024">
                  <a:moveTo>
                    <a:pt x="2861538" y="803574"/>
                  </a:moveTo>
                  <a:cubicBezTo>
                    <a:pt x="2864713" y="578149"/>
                    <a:pt x="2867888" y="352724"/>
                    <a:pt x="2721838" y="219374"/>
                  </a:cubicBezTo>
                  <a:cubicBezTo>
                    <a:pt x="2575788" y="86024"/>
                    <a:pt x="2176796" y="-20868"/>
                    <a:pt x="1985238" y="3474"/>
                  </a:cubicBezTo>
                  <a:cubicBezTo>
                    <a:pt x="1793680" y="27816"/>
                    <a:pt x="1791563" y="349549"/>
                    <a:pt x="1572488" y="365424"/>
                  </a:cubicBezTo>
                  <a:cubicBezTo>
                    <a:pt x="1353413" y="381299"/>
                    <a:pt x="929021" y="99782"/>
                    <a:pt x="670788" y="98724"/>
                  </a:cubicBezTo>
                  <a:cubicBezTo>
                    <a:pt x="412555" y="97666"/>
                    <a:pt x="100346" y="213024"/>
                    <a:pt x="23088" y="359074"/>
                  </a:cubicBezTo>
                  <a:cubicBezTo>
                    <a:pt x="-54170" y="505124"/>
                    <a:pt x="76534" y="740074"/>
                    <a:pt x="207238" y="975024"/>
                  </a:cubicBezTo>
                </a:path>
              </a:pathLst>
            </a:custGeom>
            <a:noFill/>
            <a:ln w="28575">
              <a:solidFill>
                <a:srgbClr val="2E75B6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Freihandform 46"/>
            <p:cNvSpPr/>
            <p:nvPr/>
          </p:nvSpPr>
          <p:spPr>
            <a:xfrm>
              <a:off x="6153150" y="2343151"/>
              <a:ext cx="2584450" cy="633282"/>
            </a:xfrm>
            <a:custGeom>
              <a:avLst/>
              <a:gdLst>
                <a:gd name="connsiteX0" fmla="*/ 0 w 2584450"/>
                <a:gd name="connsiteY0" fmla="*/ 146050 h 626511"/>
                <a:gd name="connsiteX1" fmla="*/ 463550 w 2584450"/>
                <a:gd name="connsiteY1" fmla="*/ 495300 h 626511"/>
                <a:gd name="connsiteX2" fmla="*/ 1092200 w 2584450"/>
                <a:gd name="connsiteY2" fmla="*/ 323850 h 626511"/>
                <a:gd name="connsiteX3" fmla="*/ 1968500 w 2584450"/>
                <a:gd name="connsiteY3" fmla="*/ 584200 h 626511"/>
                <a:gd name="connsiteX4" fmla="*/ 2413000 w 2584450"/>
                <a:gd name="connsiteY4" fmla="*/ 565150 h 626511"/>
                <a:gd name="connsiteX5" fmla="*/ 2584450 w 2584450"/>
                <a:gd name="connsiteY5" fmla="*/ 0 h 626511"/>
                <a:gd name="connsiteX0" fmla="*/ 0 w 2584450"/>
                <a:gd name="connsiteY0" fmla="*/ 152400 h 633282"/>
                <a:gd name="connsiteX1" fmla="*/ 463550 w 2584450"/>
                <a:gd name="connsiteY1" fmla="*/ 501650 h 633282"/>
                <a:gd name="connsiteX2" fmla="*/ 1092200 w 2584450"/>
                <a:gd name="connsiteY2" fmla="*/ 330200 h 633282"/>
                <a:gd name="connsiteX3" fmla="*/ 1968500 w 2584450"/>
                <a:gd name="connsiteY3" fmla="*/ 590550 h 633282"/>
                <a:gd name="connsiteX4" fmla="*/ 2413000 w 2584450"/>
                <a:gd name="connsiteY4" fmla="*/ 571500 h 633282"/>
                <a:gd name="connsiteX5" fmla="*/ 2584450 w 2584450"/>
                <a:gd name="connsiteY5" fmla="*/ 0 h 633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4450" h="633282">
                  <a:moveTo>
                    <a:pt x="0" y="152400"/>
                  </a:moveTo>
                  <a:cubicBezTo>
                    <a:pt x="140758" y="312208"/>
                    <a:pt x="281517" y="472017"/>
                    <a:pt x="463550" y="501650"/>
                  </a:cubicBezTo>
                  <a:cubicBezTo>
                    <a:pt x="645583" y="531283"/>
                    <a:pt x="841375" y="315383"/>
                    <a:pt x="1092200" y="330200"/>
                  </a:cubicBezTo>
                  <a:cubicBezTo>
                    <a:pt x="1343025" y="345017"/>
                    <a:pt x="1748367" y="550333"/>
                    <a:pt x="1968500" y="590550"/>
                  </a:cubicBezTo>
                  <a:cubicBezTo>
                    <a:pt x="2188633" y="630767"/>
                    <a:pt x="2310342" y="669925"/>
                    <a:pt x="2413000" y="571500"/>
                  </a:cubicBezTo>
                  <a:cubicBezTo>
                    <a:pt x="2515658" y="473075"/>
                    <a:pt x="2550054" y="233891"/>
                    <a:pt x="2584450" y="0"/>
                  </a:cubicBezTo>
                </a:path>
              </a:pathLst>
            </a:custGeom>
            <a:noFill/>
            <a:ln w="28575">
              <a:solidFill>
                <a:srgbClr val="2E75B6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CHR</a:t>
            </a:r>
            <a:endParaRPr lang="en-GB" dirty="0"/>
          </a:p>
        </p:txBody>
      </p:sp>
      <p:sp>
        <p:nvSpPr>
          <p:cNvPr id="5" name="Textfeld 4"/>
          <p:cNvSpPr txBox="1"/>
          <p:nvPr/>
        </p:nvSpPr>
        <p:spPr>
          <a:xfrm>
            <a:off x="118608" y="4678530"/>
            <a:ext cx="519847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800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Goal:	</a:t>
            </a:r>
            <a:r>
              <a:rPr lang="en-GB" sz="2800" cap="small" dirty="0" smtClean="0"/>
              <a:t> 	</a:t>
            </a:r>
            <a:r>
              <a:rPr lang="en-GB" sz="2800" cap="small" dirty="0" err="1" smtClean="0"/>
              <a:t>chr</a:t>
            </a:r>
            <a:r>
              <a:rPr lang="en-GB" sz="2800" dirty="0" smtClean="0"/>
              <a:t> is _-competitive.</a:t>
            </a:r>
            <a:endParaRPr lang="en-GB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317599" y="895547"/>
                <a:ext cx="7298921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last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</a:t>
                </a: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Arial" panose="020B0604020202020204" pitchFamily="34" charset="0"/>
                  <a:buChar char="•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go back to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𝑜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via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(take shortest path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298921" cy="2246769"/>
              </a:xfrm>
              <a:prstGeom prst="rect">
                <a:avLst/>
              </a:prstGeom>
              <a:blipFill rotWithShape="0">
                <a:blip r:embed="rId2"/>
                <a:stretch>
                  <a:fillRect l="-1253" t="-2174" b="-54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pieren 6"/>
          <p:cNvGrpSpPr/>
          <p:nvPr/>
        </p:nvGrpSpPr>
        <p:grpSpPr>
          <a:xfrm>
            <a:off x="8552779" y="1851514"/>
            <a:ext cx="353751" cy="485753"/>
            <a:chOff x="5318465" y="3023894"/>
            <a:chExt cx="353751" cy="485753"/>
          </a:xfrm>
        </p:grpSpPr>
        <p:sp>
          <p:nvSpPr>
            <p:cNvPr id="8" name="Ellipse 7"/>
            <p:cNvSpPr/>
            <p:nvPr/>
          </p:nvSpPr>
          <p:spPr>
            <a:xfrm>
              <a:off x="5428653" y="3362037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feld 8"/>
                <p:cNvSpPr txBox="1"/>
                <p:nvPr/>
              </p:nvSpPr>
              <p:spPr>
                <a:xfrm>
                  <a:off x="5318465" y="3023894"/>
                  <a:ext cx="3537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𝑧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feld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8465" y="3023894"/>
                  <a:ext cx="35375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uppieren 9"/>
          <p:cNvGrpSpPr/>
          <p:nvPr/>
        </p:nvGrpSpPr>
        <p:grpSpPr>
          <a:xfrm>
            <a:off x="5961978" y="1408239"/>
            <a:ext cx="2395102" cy="1388011"/>
            <a:chOff x="5961978" y="2661305"/>
            <a:chExt cx="2395102" cy="1388011"/>
          </a:xfrm>
        </p:grpSpPr>
        <p:grpSp>
          <p:nvGrpSpPr>
            <p:cNvPr id="11" name="Gruppieren 10"/>
            <p:cNvGrpSpPr/>
            <p:nvPr/>
          </p:nvGrpSpPr>
          <p:grpSpPr>
            <a:xfrm>
              <a:off x="5961978" y="3313604"/>
              <a:ext cx="367985" cy="434051"/>
              <a:chOff x="5319552" y="3075596"/>
              <a:chExt cx="367985" cy="434051"/>
            </a:xfrm>
          </p:grpSpPr>
          <p:sp>
            <p:nvSpPr>
              <p:cNvPr id="22" name="Ellipse 21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feld 22"/>
                  <p:cNvSpPr txBox="1"/>
                  <p:nvPr/>
                </p:nvSpPr>
                <p:spPr>
                  <a:xfrm>
                    <a:off x="5319552" y="3075596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𝑜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23" name="Textfeld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9552" y="3075596"/>
                    <a:ext cx="36798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uppieren 11"/>
            <p:cNvGrpSpPr/>
            <p:nvPr/>
          </p:nvGrpSpPr>
          <p:grpSpPr>
            <a:xfrm>
              <a:off x="7679074" y="2661305"/>
              <a:ext cx="367985" cy="485753"/>
              <a:chOff x="5318465" y="3023894"/>
              <a:chExt cx="367985" cy="485753"/>
            </a:xfrm>
          </p:grpSpPr>
          <p:sp>
            <p:nvSpPr>
              <p:cNvPr id="20" name="Ellipse 19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feld 20"/>
                  <p:cNvSpPr txBox="1"/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21" name="Textfeld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uppieren 12"/>
            <p:cNvGrpSpPr/>
            <p:nvPr/>
          </p:nvGrpSpPr>
          <p:grpSpPr>
            <a:xfrm>
              <a:off x="7989095" y="3563563"/>
              <a:ext cx="367985" cy="485753"/>
              <a:chOff x="5318465" y="3023894"/>
              <a:chExt cx="367985" cy="485753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feld 18"/>
                  <p:cNvSpPr txBox="1"/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𝑦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9" name="Textfeld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Gerader Verbinder 13"/>
            <p:cNvCxnSpPr>
              <a:stCxn id="20" idx="5"/>
              <a:endCxn id="18" idx="1"/>
            </p:cNvCxnSpPr>
            <p:nvPr/>
          </p:nvCxnSpPr>
          <p:spPr>
            <a:xfrm>
              <a:off x="7915255" y="3125441"/>
              <a:ext cx="205645" cy="79788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uppieren 14"/>
            <p:cNvGrpSpPr/>
            <p:nvPr/>
          </p:nvGrpSpPr>
          <p:grpSpPr>
            <a:xfrm>
              <a:off x="7667946" y="3461437"/>
              <a:ext cx="368626" cy="369332"/>
              <a:chOff x="7214571" y="3482475"/>
              <a:chExt cx="368626" cy="369332"/>
            </a:xfrm>
          </p:grpSpPr>
          <p:cxnSp>
            <p:nvCxnSpPr>
              <p:cNvPr id="16" name="Gerade Verbindung mit Pfeil 15"/>
              <p:cNvCxnSpPr/>
              <p:nvPr/>
            </p:nvCxnSpPr>
            <p:spPr>
              <a:xfrm flipV="1">
                <a:off x="7565815" y="3550447"/>
                <a:ext cx="0" cy="252979"/>
              </a:xfrm>
              <a:prstGeom prst="straightConnector1">
                <a:avLst/>
              </a:prstGeom>
              <a:ln w="57150">
                <a:solidFill>
                  <a:srgbClr val="0066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feld 16"/>
                  <p:cNvSpPr txBox="1"/>
                  <p:nvPr/>
                </p:nvSpPr>
                <p:spPr>
                  <a:xfrm>
                    <a:off x="7214571" y="3482475"/>
                    <a:ext cx="3686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GB" dirty="0">
                      <a:solidFill>
                        <a:srgbClr val="0066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feld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4571" y="3482475"/>
                    <a:ext cx="368626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4" name="Gruppieren 23"/>
          <p:cNvGrpSpPr/>
          <p:nvPr/>
        </p:nvGrpSpPr>
        <p:grpSpPr>
          <a:xfrm>
            <a:off x="6197072" y="1820187"/>
            <a:ext cx="1821005" cy="548409"/>
            <a:chOff x="6197072" y="1820187"/>
            <a:chExt cx="1821005" cy="548409"/>
          </a:xfrm>
        </p:grpSpPr>
        <p:cxnSp>
          <p:nvCxnSpPr>
            <p:cNvPr id="25" name="Gerader Verbinder 24"/>
            <p:cNvCxnSpPr>
              <a:endCxn id="20" idx="5"/>
            </p:cNvCxnSpPr>
            <p:nvPr/>
          </p:nvCxnSpPr>
          <p:spPr>
            <a:xfrm flipH="1" flipV="1">
              <a:off x="7915255" y="1872375"/>
              <a:ext cx="102822" cy="413681"/>
            </a:xfrm>
            <a:prstGeom prst="line">
              <a:avLst/>
            </a:prstGeom>
            <a:ln w="28575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/>
            <p:cNvCxnSpPr>
              <a:stCxn id="22" idx="7"/>
              <a:endCxn id="20" idx="2"/>
            </p:cNvCxnSpPr>
            <p:nvPr/>
          </p:nvCxnSpPr>
          <p:spPr>
            <a:xfrm flipV="1">
              <a:off x="6197072" y="1820187"/>
              <a:ext cx="1592190" cy="548409"/>
            </a:xfrm>
            <a:prstGeom prst="line">
              <a:avLst/>
            </a:prstGeom>
            <a:ln w="28575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Gerader Verbinder 26"/>
          <p:cNvCxnSpPr/>
          <p:nvPr/>
        </p:nvCxnSpPr>
        <p:spPr>
          <a:xfrm>
            <a:off x="317599" y="3209228"/>
            <a:ext cx="8536757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317599" y="3407465"/>
                <a:ext cx="1799595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CHR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3407465"/>
                <a:ext cx="1799595" cy="4168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uppieren 44"/>
          <p:cNvGrpSpPr/>
          <p:nvPr/>
        </p:nvGrpSpPr>
        <p:grpSpPr>
          <a:xfrm>
            <a:off x="6197072" y="1820187"/>
            <a:ext cx="1923828" cy="850070"/>
            <a:chOff x="6197072" y="1820187"/>
            <a:chExt cx="1923828" cy="850070"/>
          </a:xfrm>
        </p:grpSpPr>
        <p:grpSp>
          <p:nvGrpSpPr>
            <p:cNvPr id="29" name="Gruppieren 28"/>
            <p:cNvGrpSpPr/>
            <p:nvPr/>
          </p:nvGrpSpPr>
          <p:grpSpPr>
            <a:xfrm>
              <a:off x="6197072" y="1820187"/>
              <a:ext cx="1923828" cy="850070"/>
              <a:chOff x="6197072" y="1829774"/>
              <a:chExt cx="1923828" cy="850070"/>
            </a:xfrm>
          </p:grpSpPr>
          <p:cxnSp>
            <p:nvCxnSpPr>
              <p:cNvPr id="30" name="Gerader Verbinder 29"/>
              <p:cNvCxnSpPr>
                <a:stCxn id="18" idx="1"/>
                <a:endCxn id="20" idx="5"/>
              </p:cNvCxnSpPr>
              <p:nvPr/>
            </p:nvCxnSpPr>
            <p:spPr>
              <a:xfrm flipH="1" flipV="1">
                <a:off x="7915255" y="1881962"/>
                <a:ext cx="205645" cy="797882"/>
              </a:xfrm>
              <a:prstGeom prst="line">
                <a:avLst/>
              </a:prstGeom>
              <a:ln w="57150">
                <a:solidFill>
                  <a:srgbClr val="C0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>
                <a:stCxn id="22" idx="7"/>
                <a:endCxn id="20" idx="2"/>
              </p:cNvCxnSpPr>
              <p:nvPr/>
            </p:nvCxnSpPr>
            <p:spPr>
              <a:xfrm flipV="1">
                <a:off x="6197072" y="1829774"/>
                <a:ext cx="1592190" cy="548409"/>
              </a:xfrm>
              <a:prstGeom prst="line">
                <a:avLst/>
              </a:prstGeom>
              <a:ln w="57150">
                <a:solidFill>
                  <a:srgbClr val="C0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Gerader Verbinder 37"/>
            <p:cNvCxnSpPr>
              <a:stCxn id="22" idx="6"/>
              <a:endCxn id="18" idx="1"/>
            </p:cNvCxnSpPr>
            <p:nvPr/>
          </p:nvCxnSpPr>
          <p:spPr>
            <a:xfrm>
              <a:off x="6218689" y="2420784"/>
              <a:ext cx="1902211" cy="249473"/>
            </a:xfrm>
            <a:prstGeom prst="line">
              <a:avLst/>
            </a:pr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/>
              <p:cNvSpPr txBox="1"/>
              <p:nvPr/>
            </p:nvSpPr>
            <p:spPr>
              <a:xfrm>
                <a:off x="2117194" y="3407465"/>
                <a:ext cx="52852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400" b="0" i="1" smtClean="0">
                          <a:latin typeface="Cambria Math" panose="02040503050406030204" pitchFamily="18" charset="0"/>
                        </a:rPr>
                        <m:t>min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6" name="Textfeld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194" y="3407465"/>
                <a:ext cx="5285293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807" b="-327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feld 49"/>
              <p:cNvSpPr txBox="1"/>
              <p:nvPr/>
            </p:nvSpPr>
            <p:spPr>
              <a:xfrm>
                <a:off x="7402487" y="3407465"/>
                <a:ext cx="14928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sz="2400" cap="small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chr</m:t>
                          </m:r>
                          <m:r>
                            <a:rPr lang="de-DE" sz="2400" i="1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400" i="1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de-DE" sz="2400" i="1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GB" sz="2400" dirty="0">
                  <a:solidFill>
                    <a:srgbClr val="2E75B6"/>
                  </a:solidFill>
                </a:endParaRPr>
              </a:p>
            </p:txBody>
          </p:sp>
        </mc:Choice>
        <mc:Fallback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487" y="3407465"/>
                <a:ext cx="1492845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3673" r="-408" b="-327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1304984" y="4042997"/>
                <a:ext cx="1272721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984" y="4042997"/>
                <a:ext cx="1272721" cy="41684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/>
              <p:cNvSpPr txBox="1"/>
              <p:nvPr/>
            </p:nvSpPr>
            <p:spPr>
              <a:xfrm>
                <a:off x="3479905" y="4042996"/>
                <a:ext cx="2212144" cy="431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         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2" name="Textfeld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905" y="4042996"/>
                <a:ext cx="2212144" cy="43172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Geschweifte Klammer rechts 52"/>
          <p:cNvSpPr/>
          <p:nvPr/>
        </p:nvSpPr>
        <p:spPr>
          <a:xfrm rot="5400000">
            <a:off x="4700923" y="1243545"/>
            <a:ext cx="182498" cy="5220632"/>
          </a:xfrm>
          <a:prstGeom prst="rightBrace">
            <a:avLst>
              <a:gd name="adj1" fmla="val 71124"/>
              <a:gd name="adj2" fmla="val 5336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/>
              <p:cNvSpPr txBox="1"/>
              <p:nvPr/>
            </p:nvSpPr>
            <p:spPr>
              <a:xfrm>
                <a:off x="7402487" y="4042995"/>
                <a:ext cx="1606209" cy="431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4" name="Textfeld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487" y="4042995"/>
                <a:ext cx="1606209" cy="43172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1304984" y="4042995"/>
                <a:ext cx="7703713" cy="4317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 ≤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  <m:r>
                        <a:rPr lang="de-DE" sz="2400" i="1">
                          <a:latin typeface="Cambria Math" panose="02040503050406030204" pitchFamily="18" charset="0"/>
                        </a:rPr>
                        <m:t>+ </m:t>
                      </m:r>
                      <m:box>
                        <m:box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  <m:r>
                        <a:rPr lang="de-DE" sz="2400" i="1">
                          <a:latin typeface="Cambria Math" panose="02040503050406030204" pitchFamily="18" charset="0"/>
                        </a:rPr>
                        <m:t>+ </m:t>
                      </m:r>
                      <m:box>
                        <m:box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  =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984" y="4042995"/>
                <a:ext cx="7703713" cy="43172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118608" y="4678529"/>
                <a:ext cx="6792244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cap="small" dirty="0" err="1" smtClean="0"/>
                  <a:t>chr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GB" sz="2800" dirty="0" smtClean="0"/>
                  <a:t>-competitive for H-OLTSP.</a:t>
                </a:r>
                <a:endParaRPr lang="en-GB" sz="2800" dirty="0"/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78529"/>
                <a:ext cx="6792244" cy="523220"/>
              </a:xfrm>
              <a:prstGeom prst="rect">
                <a:avLst/>
              </a:prstGeom>
              <a:blipFill rotWithShape="0">
                <a:blip r:embed="rId16"/>
                <a:stretch>
                  <a:fillRect l="-1883" t="-11628" r="-717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 57"/>
              <p:cNvSpPr/>
              <p:nvPr/>
            </p:nvSpPr>
            <p:spPr>
              <a:xfrm>
                <a:off x="321258" y="1420655"/>
                <a:ext cx="4773367" cy="16990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no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o: Find tour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through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  <m:r>
                      <a:rPr lang="en-GB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e>
                    </m:d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	  with </a:t>
                </a:r>
                <a:r>
                  <a:rPr lang="en-GB" sz="2400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Christofides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-Heuristic</a:t>
                </a:r>
              </a:p>
            </p:txBody>
          </p:sp>
        </mc:Choice>
        <mc:Fallback xmlns="">
          <p:sp>
            <p:nvSpPr>
              <p:cNvPr id="58" name="Rechteck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58" y="1420655"/>
                <a:ext cx="4773367" cy="1699088"/>
              </a:xfrm>
              <a:prstGeom prst="rect">
                <a:avLst/>
              </a:prstGeom>
              <a:blipFill rotWithShape="0">
                <a:blip r:embed="rId17"/>
                <a:stretch>
                  <a:fillRect l="-639" t="-2867" r="-15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 59"/>
              <p:cNvSpPr/>
              <p:nvPr/>
            </p:nvSpPr>
            <p:spPr>
              <a:xfrm>
                <a:off x="6329963" y="3996830"/>
                <a:ext cx="1534394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3⋅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0" name="Rechteck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963" y="3996830"/>
                <a:ext cx="1534394" cy="509178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/>
              <p:cNvSpPr txBox="1"/>
              <p:nvPr/>
            </p:nvSpPr>
            <p:spPr>
              <a:xfrm>
                <a:off x="118608" y="4678529"/>
                <a:ext cx="8897820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Remark: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There is a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GB" sz="2800" dirty="0" smtClean="0"/>
                  <a:t>-competitive algorithm for N-OLTSP.</a:t>
                </a:r>
                <a:endParaRPr lang="en-GB" sz="2800" dirty="0"/>
              </a:p>
            </p:txBody>
          </p:sp>
        </mc:Choice>
        <mc:Fallback xmlns=""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78529"/>
                <a:ext cx="8897820" cy="523220"/>
              </a:xfrm>
              <a:prstGeom prst="rect">
                <a:avLst/>
              </a:prstGeom>
              <a:blipFill rotWithShape="0">
                <a:blip r:embed="rId19"/>
                <a:stretch>
                  <a:fillRect l="-1438" t="-11628" r="-342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eck 2"/>
          <p:cNvSpPr/>
          <p:nvPr/>
        </p:nvSpPr>
        <p:spPr>
          <a:xfrm>
            <a:off x="6579909" y="5863472"/>
            <a:ext cx="2436519" cy="348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hteck 58"/>
          <p:cNvSpPr/>
          <p:nvPr/>
        </p:nvSpPr>
        <p:spPr>
          <a:xfrm>
            <a:off x="6423657" y="5703216"/>
            <a:ext cx="2720342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982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6" grpId="0"/>
      <p:bldP spid="50" grpId="0"/>
      <p:bldP spid="51" grpId="0"/>
      <p:bldP spid="52" grpId="0"/>
      <p:bldP spid="53" grpId="0" animBg="1"/>
      <p:bldP spid="53" grpId="1" animBg="1"/>
      <p:bldP spid="54" grpId="0"/>
      <p:bldP spid="55" grpId="0" animBg="1"/>
      <p:bldP spid="56" grpId="0" animBg="1"/>
      <p:bldP spid="58" grpId="0" animBg="1"/>
      <p:bldP spid="60" grpId="0"/>
      <p:bldP spid="57" grpId="0" animBg="1"/>
      <p:bldP spid="3" grpId="0" animBg="1"/>
      <p:bldP spid="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0"/>
          <p:cNvSpPr/>
          <p:nvPr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Freihandform 34"/>
          <p:cNvSpPr/>
          <p:nvPr/>
        </p:nvSpPr>
        <p:spPr>
          <a:xfrm>
            <a:off x="6630443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5" name="Freihandform 4"/>
          <p:cNvSpPr/>
          <p:nvPr/>
        </p:nvSpPr>
        <p:spPr>
          <a:xfrm>
            <a:off x="699911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feld 5"/>
          <p:cNvSpPr txBox="1"/>
          <p:nvPr/>
        </p:nvSpPr>
        <p:spPr>
          <a:xfrm>
            <a:off x="989368" y="111470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Input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1150407" y="2049803"/>
            <a:ext cx="975811" cy="1157533"/>
            <a:chOff x="681708" y="1929123"/>
            <a:chExt cx="975811" cy="1157533"/>
          </a:xfrm>
        </p:grpSpPr>
        <p:sp>
          <p:nvSpPr>
            <p:cNvPr id="7" name="Ellipse 6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Ellipse 7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metric space: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400" dirty="0" smtClean="0"/>
                  <a:t/>
                </a:r>
                <a:br>
                  <a:rPr lang="en-GB" sz="2400" dirty="0" smtClean="0"/>
                </a:br>
                <a:r>
                  <a:rPr lang="en-GB" sz="2400" dirty="0" smtClean="0"/>
                  <a:t>(with metric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400" dirty="0" smtClean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places to visit: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blipFill rotWithShape="0">
                <a:blip r:embed="rId2"/>
                <a:stretch>
                  <a:fillRect l="-3171" t="-3604" b="-94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feld 15"/>
          <p:cNvSpPr txBox="1"/>
          <p:nvPr/>
        </p:nvSpPr>
        <p:spPr>
          <a:xfrm>
            <a:off x="6823251" y="1114704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Output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7096148" y="2049803"/>
            <a:ext cx="975811" cy="1157533"/>
            <a:chOff x="681708" y="1929123"/>
            <a:chExt cx="975811" cy="1157533"/>
          </a:xfrm>
          <a:solidFill>
            <a:schemeClr val="tx1"/>
          </a:solidFill>
        </p:grpSpPr>
        <p:sp>
          <p:nvSpPr>
            <p:cNvPr id="18" name="Ellipse 17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Ellipse 18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Ellipse 19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Ellipse 20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Ellipse 21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 smtClean="0"/>
                  <a:t>Shortest tour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𝒯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z="2400" dirty="0" smtClean="0"/>
                  <a:t> through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blipFill rotWithShape="0">
                <a:blip r:embed="rId3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uppieren 28"/>
          <p:cNvGrpSpPr/>
          <p:nvPr/>
        </p:nvGrpSpPr>
        <p:grpSpPr>
          <a:xfrm>
            <a:off x="7138340" y="2091995"/>
            <a:ext cx="891428" cy="1073150"/>
            <a:chOff x="7138340" y="2091995"/>
            <a:chExt cx="891428" cy="1073150"/>
          </a:xfrm>
        </p:grpSpPr>
        <p:cxnSp>
          <p:nvCxnSpPr>
            <p:cNvPr id="26" name="Gerader Verbinder 25"/>
            <p:cNvCxnSpPr>
              <a:stCxn id="19" idx="6"/>
              <a:endCxn id="18" idx="2"/>
            </p:cNvCxnSpPr>
            <p:nvPr/>
          </p:nvCxnSpPr>
          <p:spPr>
            <a:xfrm>
              <a:off x="7180531" y="3150837"/>
              <a:ext cx="807045" cy="1430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stCxn id="18" idx="0"/>
              <a:endCxn id="20" idx="4"/>
            </p:cNvCxnSpPr>
            <p:nvPr/>
          </p:nvCxnSpPr>
          <p:spPr>
            <a:xfrm flipH="1" flipV="1">
              <a:off x="7945385" y="2315163"/>
              <a:ext cx="84383" cy="807790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>
              <a:stCxn id="20" idx="1"/>
              <a:endCxn id="21" idx="6"/>
            </p:cNvCxnSpPr>
            <p:nvPr/>
          </p:nvCxnSpPr>
          <p:spPr>
            <a:xfrm flipH="1" flipV="1">
              <a:off x="7400000" y="2091995"/>
              <a:ext cx="515551" cy="151143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>
              <a:stCxn id="21" idx="3"/>
              <a:endCxn id="22" idx="0"/>
            </p:cNvCxnSpPr>
            <p:nvPr/>
          </p:nvCxnSpPr>
          <p:spPr>
            <a:xfrm flipH="1">
              <a:off x="7138340" y="2121828"/>
              <a:ext cx="189635" cy="307429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>
              <a:stCxn id="22" idx="5"/>
              <a:endCxn id="23" idx="1"/>
            </p:cNvCxnSpPr>
            <p:nvPr/>
          </p:nvCxnSpPr>
          <p:spPr>
            <a:xfrm>
              <a:off x="7168173" y="2501282"/>
              <a:ext cx="340419" cy="167226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>
              <a:stCxn id="23" idx="3"/>
              <a:endCxn id="19" idx="7"/>
            </p:cNvCxnSpPr>
            <p:nvPr/>
          </p:nvCxnSpPr>
          <p:spPr>
            <a:xfrm flipH="1">
              <a:off x="7168173" y="2728175"/>
              <a:ext cx="340419" cy="39282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29"/>
          <p:cNvGrpSpPr/>
          <p:nvPr/>
        </p:nvGrpSpPr>
        <p:grpSpPr>
          <a:xfrm>
            <a:off x="2626640" y="2787697"/>
            <a:ext cx="3729029" cy="584775"/>
            <a:chOff x="2626640" y="2787697"/>
            <a:chExt cx="3729029" cy="584775"/>
          </a:xfrm>
        </p:grpSpPr>
        <p:cxnSp>
          <p:nvCxnSpPr>
            <p:cNvPr id="50" name="Gekrümmte Verbindung 49"/>
            <p:cNvCxnSpPr/>
            <p:nvPr/>
          </p:nvCxnSpPr>
          <p:spPr>
            <a:xfrm>
              <a:off x="2626640" y="2787697"/>
              <a:ext cx="3729029" cy="360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feld 54"/>
            <p:cNvSpPr txBox="1"/>
            <p:nvPr/>
          </p:nvSpPr>
          <p:spPr>
            <a:xfrm>
              <a:off x="4134902" y="2787697"/>
              <a:ext cx="7125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cap="small" dirty="0" err="1" smtClean="0">
                  <a:solidFill>
                    <a:srgbClr val="006600"/>
                  </a:solidFill>
                </a:rPr>
                <a:t>alg</a:t>
              </a:r>
              <a:endParaRPr lang="en-GB" sz="3200" cap="small" dirty="0">
                <a:solidFill>
                  <a:srgbClr val="006600"/>
                </a:solidFill>
              </a:endParaRPr>
            </a:p>
          </p:txBody>
        </p:sp>
      </p:grpSp>
      <p:sp>
        <p:nvSpPr>
          <p:cNvPr id="57" name="Textfeld 56"/>
          <p:cNvSpPr txBox="1"/>
          <p:nvPr/>
        </p:nvSpPr>
        <p:spPr>
          <a:xfrm>
            <a:off x="3013542" y="3566348"/>
            <a:ext cx="312938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err="1" smtClean="0"/>
              <a:t>Superpolynomial</a:t>
            </a:r>
            <a:r>
              <a:rPr lang="en-GB" sz="2400" dirty="0" smtClean="0"/>
              <a:t> Alg.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/>
              <a:t>Approximation Alg.</a:t>
            </a:r>
            <a:br>
              <a:rPr lang="en-GB" sz="2400" dirty="0" smtClean="0"/>
            </a:br>
            <a:r>
              <a:rPr lang="en-GB" sz="2400" dirty="0" smtClean="0"/>
              <a:t>   e.g. </a:t>
            </a:r>
            <a:r>
              <a:rPr lang="en-GB" sz="2400" i="1" dirty="0" err="1" smtClean="0"/>
              <a:t>Christofides</a:t>
            </a:r>
            <a:endParaRPr lang="en-GB" sz="2400" i="1" dirty="0"/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</a:rPr>
              <a:t>(metric)</a:t>
            </a:r>
            <a:endParaRPr lang="en-GB" sz="2400" dirty="0">
              <a:solidFill>
                <a:srgbClr val="C00000"/>
              </a:solidFill>
            </a:endParaRPr>
          </a:p>
        </p:txBody>
      </p:sp>
      <p:sp>
        <p:nvSpPr>
          <p:cNvPr id="4" name="Rechteck 3">
            <a:hlinkClick r:id="rId4" action="ppaction://hlinksldjump"/>
          </p:cNvPr>
          <p:cNvSpPr/>
          <p:nvPr/>
        </p:nvSpPr>
        <p:spPr>
          <a:xfrm>
            <a:off x="-75414" y="5844619"/>
            <a:ext cx="9464511" cy="11029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Rechteck 36"/>
          <p:cNvSpPr/>
          <p:nvPr/>
        </p:nvSpPr>
        <p:spPr>
          <a:xfrm>
            <a:off x="8984137" y="1217726"/>
            <a:ext cx="301080" cy="3781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chemeClr val="tx1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3824432" y="1729707"/>
            <a:ext cx="1333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b="1" dirty="0" smtClean="0"/>
              <a:t>NP-hard!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04327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" grpId="0"/>
      <p:bldP spid="5" grpId="0" animBg="1"/>
      <p:bldP spid="6" grpId="0"/>
      <p:bldP spid="14" grpId="0" uiExpand="1" build="p"/>
      <p:bldP spid="16" grpId="0"/>
      <p:bldP spid="24" grpId="0"/>
      <p:bldP spid="31" grpId="0"/>
      <p:bldP spid="37" grpId="0" animBg="1"/>
      <p:bldP spid="3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Credits &amp; References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>
            <a:off x="87022" y="1338631"/>
            <a:ext cx="8969956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Based on </a:t>
            </a:r>
            <a:r>
              <a:rPr lang="en-US" sz="2800" b="1" dirty="0"/>
              <a:t>Algorithms for the On-Line Travelling Salesman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400" dirty="0"/>
              <a:t>by G. </a:t>
            </a:r>
            <a:r>
              <a:rPr lang="en-US" sz="2400" dirty="0" err="1"/>
              <a:t>Ausiello</a:t>
            </a:r>
            <a:r>
              <a:rPr lang="en-US" sz="2400" dirty="0"/>
              <a:t>, E. Feuerstein, S. </a:t>
            </a:r>
            <a:r>
              <a:rPr lang="en-US" sz="2400" dirty="0" err="1"/>
              <a:t>Leonardi</a:t>
            </a:r>
            <a:r>
              <a:rPr lang="en-US" sz="2400" dirty="0"/>
              <a:t>, L. </a:t>
            </a:r>
            <a:r>
              <a:rPr lang="en-US" sz="2400" dirty="0" err="1"/>
              <a:t>Stougie</a:t>
            </a:r>
            <a:r>
              <a:rPr lang="en-US" sz="2400" dirty="0"/>
              <a:t>, and M. </a:t>
            </a:r>
            <a:r>
              <a:rPr lang="en-US" sz="2400" dirty="0" err="1" smtClean="0"/>
              <a:t>Talamo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in </a:t>
            </a:r>
            <a:r>
              <a:rPr lang="en-US" sz="2400" dirty="0" err="1"/>
              <a:t>Algorithmica</a:t>
            </a:r>
            <a:r>
              <a:rPr lang="en-US" sz="2400" dirty="0"/>
              <a:t> (2001) 29: 560–581, DOI: 10.1007/s004530010071</a:t>
            </a:r>
            <a:br>
              <a:rPr lang="en-US" sz="2400" dirty="0"/>
            </a:br>
            <a:r>
              <a:rPr lang="en-US" sz="2400" dirty="0" smtClean="0"/>
              <a:t>(</a:t>
            </a:r>
            <a:r>
              <a:rPr lang="en-GB" sz="2400" dirty="0" smtClean="0">
                <a:hlinkClick r:id="rId2"/>
              </a:rPr>
              <a:t>http</a:t>
            </a:r>
            <a:r>
              <a:rPr lang="en-GB" sz="2400" dirty="0">
                <a:hlinkClick r:id="rId2"/>
              </a:rPr>
              <a:t>://</a:t>
            </a:r>
            <a:r>
              <a:rPr lang="en-GB" sz="2400" dirty="0" smtClean="0">
                <a:hlinkClick r:id="rId2"/>
              </a:rPr>
              <a:t>citeseerx.ist.psu.edu/viewdoc/summary?doi=10.1.1.8.5620</a:t>
            </a:r>
            <a:r>
              <a:rPr lang="en-GB" sz="2400" dirty="0" smtClean="0"/>
              <a:t>)</a:t>
            </a:r>
            <a:r>
              <a:rPr lang="en-GB" sz="2800" dirty="0" smtClean="0"/>
              <a:t> </a:t>
            </a:r>
          </a:p>
          <a:p>
            <a:endParaRPr lang="en-GB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err="1" smtClean="0"/>
              <a:t>Titlepage</a:t>
            </a:r>
            <a:r>
              <a:rPr lang="en-GB" sz="2800" dirty="0" smtClean="0"/>
              <a:t>: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en-GB" sz="2400" dirty="0" smtClean="0"/>
              <a:t>Map: </a:t>
            </a:r>
            <a:r>
              <a:rPr lang="en-GB" sz="2000" dirty="0" smtClean="0">
                <a:hlinkClick r:id="rId3"/>
              </a:rPr>
              <a:t>http</a:t>
            </a:r>
            <a:r>
              <a:rPr lang="en-GB" sz="2000" dirty="0">
                <a:hlinkClick r:id="rId3"/>
              </a:rPr>
              <a:t>://</a:t>
            </a:r>
            <a:r>
              <a:rPr lang="en-GB" sz="2000" dirty="0" smtClean="0">
                <a:hlinkClick r:id="rId3"/>
              </a:rPr>
              <a:t>awoiaf.westeros.org/index.php/File:WorldofIceandFire.png</a:t>
            </a:r>
            <a:endParaRPr lang="en-GB" sz="2000" dirty="0"/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en-GB" sz="2400" dirty="0" smtClean="0"/>
              <a:t>Font </a:t>
            </a:r>
            <a:r>
              <a:rPr lang="en-GB" sz="2400" dirty="0"/>
              <a:t>by Charlie </a:t>
            </a:r>
            <a:r>
              <a:rPr lang="en-GB" sz="2400" dirty="0" err="1"/>
              <a:t>Samways</a:t>
            </a:r>
            <a:r>
              <a:rPr lang="en-GB" sz="2400" dirty="0"/>
              <a:t>: </a:t>
            </a:r>
            <a:br>
              <a:rPr lang="en-GB" sz="2400" dirty="0"/>
            </a:br>
            <a:r>
              <a:rPr lang="en-GB" sz="2000" dirty="0" smtClean="0">
                <a:hlinkClick r:id="rId4"/>
              </a:rPr>
              <a:t>http</a:t>
            </a:r>
            <a:r>
              <a:rPr lang="en-GB" sz="2000" dirty="0">
                <a:hlinkClick r:id="rId4"/>
              </a:rPr>
              <a:t>://</a:t>
            </a:r>
            <a:r>
              <a:rPr lang="en-GB" sz="2000" dirty="0" smtClean="0">
                <a:hlinkClick r:id="rId4"/>
              </a:rPr>
              <a:t>www.fonts4free.net/game-of-thrones-font.html</a:t>
            </a:r>
            <a:endParaRPr lang="en-GB" sz="2000" dirty="0" smtClean="0"/>
          </a:p>
        </p:txBody>
      </p:sp>
      <p:sp>
        <p:nvSpPr>
          <p:cNvPr id="5" name="Rechteck 4"/>
          <p:cNvSpPr>
            <a:spLocks/>
          </p:cNvSpPr>
          <p:nvPr/>
        </p:nvSpPr>
        <p:spPr>
          <a:xfrm rot="10800000" flipV="1">
            <a:off x="1895317" y="5382704"/>
            <a:ext cx="2386800" cy="329939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6" name="Rechteck 5"/>
          <p:cNvSpPr>
            <a:spLocks/>
          </p:cNvSpPr>
          <p:nvPr/>
        </p:nvSpPr>
        <p:spPr>
          <a:xfrm rot="10800000" flipV="1">
            <a:off x="0" y="5382704"/>
            <a:ext cx="1895315" cy="3352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Online-TSP</a:t>
            </a:r>
            <a:endParaRPr lang="de-DE" dirty="0"/>
          </a:p>
        </p:txBody>
      </p:sp>
      <p:sp>
        <p:nvSpPr>
          <p:cNvPr id="7" name="Rechteck 6"/>
          <p:cNvSpPr>
            <a:spLocks/>
          </p:cNvSpPr>
          <p:nvPr/>
        </p:nvSpPr>
        <p:spPr>
          <a:xfrm rot="10800000" flipV="1">
            <a:off x="4282114" y="5382705"/>
            <a:ext cx="2141543" cy="33525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8" name="Rechteck 7"/>
          <p:cNvSpPr>
            <a:spLocks/>
          </p:cNvSpPr>
          <p:nvPr/>
        </p:nvSpPr>
        <p:spPr>
          <a:xfrm rot="10800000" flipV="1">
            <a:off x="6423660" y="5382703"/>
            <a:ext cx="2720340" cy="335257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936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N-OLTSP on the Real 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547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feld 100"/>
              <p:cNvSpPr txBox="1"/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(   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101" name="Textfeld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uppieren 101"/>
          <p:cNvGrpSpPr/>
          <p:nvPr/>
        </p:nvGrpSpPr>
        <p:grpSpPr>
          <a:xfrm>
            <a:off x="5826996" y="3130682"/>
            <a:ext cx="1738819" cy="729121"/>
            <a:chOff x="5826996" y="2348257"/>
            <a:chExt cx="1738819" cy="729121"/>
          </a:xfrm>
        </p:grpSpPr>
        <p:sp>
          <p:nvSpPr>
            <p:cNvPr id="103" name="Ellipse 102"/>
            <p:cNvSpPr/>
            <p:nvPr/>
          </p:nvSpPr>
          <p:spPr>
            <a:xfrm>
              <a:off x="5937184" y="2686400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feld 103"/>
                <p:cNvSpPr txBox="1"/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4" name="Textfeld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Gerade Verbindung mit Pfeil 104"/>
            <p:cNvCxnSpPr/>
            <p:nvPr/>
          </p:nvCxnSpPr>
          <p:spPr>
            <a:xfrm flipV="1">
              <a:off x="7565815" y="2768022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feld 105"/>
                <p:cNvSpPr txBox="1"/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Textfeld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Gruppieren 106"/>
          <p:cNvGrpSpPr/>
          <p:nvPr/>
        </p:nvGrpSpPr>
        <p:grpSpPr>
          <a:xfrm>
            <a:off x="6556370" y="3126007"/>
            <a:ext cx="367985" cy="490428"/>
            <a:chOff x="6556370" y="2343582"/>
            <a:chExt cx="367985" cy="490428"/>
          </a:xfrm>
        </p:grpSpPr>
        <p:sp>
          <p:nvSpPr>
            <p:cNvPr id="108" name="Ellipse 107"/>
            <p:cNvSpPr/>
            <p:nvPr/>
          </p:nvSpPr>
          <p:spPr>
            <a:xfrm>
              <a:off x="6666558" y="2686400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feld 108"/>
                <p:cNvSpPr txBox="1"/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Textfeld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PAH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317599" y="914696"/>
                <a:ext cx="81558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visit,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ignored requests,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/>
                  <a:t> last request</a:t>
                </a:r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914696"/>
                <a:ext cx="8155822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149" t="-11842" r="-75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/>
              <p:cNvSpPr txBox="1"/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𝑜</m:t>
                    </m:r>
                  </m:oMath>
                </a14:m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 start optimal tour through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If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: go back to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 smtClean="0"/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Else: ignore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 until back at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blipFill rotWithShape="0">
                <a:blip r:embed="rId9"/>
                <a:stretch>
                  <a:fillRect l="-469" t="-2402" b="-60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feld 60"/>
          <p:cNvSpPr txBox="1"/>
          <p:nvPr/>
        </p:nvSpPr>
        <p:spPr>
          <a:xfrm>
            <a:off x="317599" y="3803426"/>
            <a:ext cx="8508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Plan At Home (PAH)</a:t>
            </a:r>
            <a:endParaRPr lang="en-GB" sz="3200" dirty="0"/>
          </a:p>
        </p:txBody>
      </p:sp>
      <p:sp>
        <p:nvSpPr>
          <p:cNvPr id="62" name="Freihandform 61"/>
          <p:cNvSpPr/>
          <p:nvPr/>
        </p:nvSpPr>
        <p:spPr>
          <a:xfrm>
            <a:off x="5993924" y="1590594"/>
            <a:ext cx="2115520" cy="482230"/>
          </a:xfrm>
          <a:custGeom>
            <a:avLst/>
            <a:gdLst>
              <a:gd name="connsiteX0" fmla="*/ 17409 w 2115520"/>
              <a:gd name="connsiteY0" fmla="*/ 419498 h 482230"/>
              <a:gd name="connsiteX1" fmla="*/ 364543 w 2115520"/>
              <a:gd name="connsiteY1" fmla="*/ 80831 h 482230"/>
              <a:gd name="connsiteX2" fmla="*/ 999543 w 2115520"/>
              <a:gd name="connsiteY2" fmla="*/ 55431 h 482230"/>
              <a:gd name="connsiteX3" fmla="*/ 1185809 w 2115520"/>
              <a:gd name="connsiteY3" fmla="*/ 199364 h 482230"/>
              <a:gd name="connsiteX4" fmla="*/ 1566809 w 2115520"/>
              <a:gd name="connsiteY4" fmla="*/ 38498 h 482230"/>
              <a:gd name="connsiteX5" fmla="*/ 1795409 w 2115520"/>
              <a:gd name="connsiteY5" fmla="*/ 4631 h 482230"/>
              <a:gd name="connsiteX6" fmla="*/ 2066343 w 2115520"/>
              <a:gd name="connsiteY6" fmla="*/ 114698 h 482230"/>
              <a:gd name="connsiteX7" fmla="*/ 2083276 w 2115520"/>
              <a:gd name="connsiteY7" fmla="*/ 436431 h 482230"/>
              <a:gd name="connsiteX8" fmla="*/ 1727676 w 2115520"/>
              <a:gd name="connsiteY8" fmla="*/ 444898 h 482230"/>
              <a:gd name="connsiteX9" fmla="*/ 1380543 w 2115520"/>
              <a:gd name="connsiteY9" fmla="*/ 267098 h 482230"/>
              <a:gd name="connsiteX10" fmla="*/ 897943 w 2115520"/>
              <a:gd name="connsiteY10" fmla="*/ 470298 h 482230"/>
              <a:gd name="connsiteX11" fmla="*/ 17409 w 2115520"/>
              <a:gd name="connsiteY11" fmla="*/ 419498 h 48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15520" h="482230">
                <a:moveTo>
                  <a:pt x="17409" y="419498"/>
                </a:moveTo>
                <a:cubicBezTo>
                  <a:pt x="-71491" y="354587"/>
                  <a:pt x="200854" y="141509"/>
                  <a:pt x="364543" y="80831"/>
                </a:cubicBezTo>
                <a:cubicBezTo>
                  <a:pt x="528232" y="20153"/>
                  <a:pt x="862665" y="35676"/>
                  <a:pt x="999543" y="55431"/>
                </a:cubicBezTo>
                <a:cubicBezTo>
                  <a:pt x="1136421" y="75186"/>
                  <a:pt x="1091265" y="202186"/>
                  <a:pt x="1185809" y="199364"/>
                </a:cubicBezTo>
                <a:cubicBezTo>
                  <a:pt x="1280353" y="196542"/>
                  <a:pt x="1465209" y="70953"/>
                  <a:pt x="1566809" y="38498"/>
                </a:cubicBezTo>
                <a:cubicBezTo>
                  <a:pt x="1668409" y="6043"/>
                  <a:pt x="1712153" y="-8069"/>
                  <a:pt x="1795409" y="4631"/>
                </a:cubicBezTo>
                <a:cubicBezTo>
                  <a:pt x="1878665" y="17331"/>
                  <a:pt x="2018365" y="42731"/>
                  <a:pt x="2066343" y="114698"/>
                </a:cubicBezTo>
                <a:cubicBezTo>
                  <a:pt x="2114321" y="186665"/>
                  <a:pt x="2139721" y="381398"/>
                  <a:pt x="2083276" y="436431"/>
                </a:cubicBezTo>
                <a:cubicBezTo>
                  <a:pt x="2026832" y="491464"/>
                  <a:pt x="1844798" y="473120"/>
                  <a:pt x="1727676" y="444898"/>
                </a:cubicBezTo>
                <a:cubicBezTo>
                  <a:pt x="1610554" y="416676"/>
                  <a:pt x="1518832" y="262865"/>
                  <a:pt x="1380543" y="267098"/>
                </a:cubicBezTo>
                <a:cubicBezTo>
                  <a:pt x="1242254" y="271331"/>
                  <a:pt x="1122310" y="446309"/>
                  <a:pt x="897943" y="470298"/>
                </a:cubicBezTo>
                <a:cubicBezTo>
                  <a:pt x="673576" y="494287"/>
                  <a:pt x="106309" y="484409"/>
                  <a:pt x="17409" y="419498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3" name="Gruppieren 62"/>
          <p:cNvGrpSpPr/>
          <p:nvPr/>
        </p:nvGrpSpPr>
        <p:grpSpPr>
          <a:xfrm>
            <a:off x="5642683" y="1587435"/>
            <a:ext cx="552298" cy="773395"/>
            <a:chOff x="5642683" y="805010"/>
            <a:chExt cx="552298" cy="773395"/>
          </a:xfrm>
        </p:grpSpPr>
        <p:sp>
          <p:nvSpPr>
            <p:cNvPr id="64" name="Ellipse 63"/>
            <p:cNvSpPr/>
            <p:nvPr/>
          </p:nvSpPr>
          <p:spPr>
            <a:xfrm>
              <a:off x="5937184" y="1143153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feld 64"/>
                <p:cNvSpPr txBox="1"/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5" name="Textfeld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Gerade Verbindung mit Pfeil 65"/>
            <p:cNvCxnSpPr/>
            <p:nvPr/>
          </p:nvCxnSpPr>
          <p:spPr>
            <a:xfrm flipV="1">
              <a:off x="6007524" y="129076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feld 66"/>
                <p:cNvSpPr txBox="1"/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feld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uppieren 67"/>
          <p:cNvGrpSpPr/>
          <p:nvPr/>
        </p:nvGrpSpPr>
        <p:grpSpPr>
          <a:xfrm>
            <a:off x="5826996" y="2411331"/>
            <a:ext cx="1738819" cy="710090"/>
            <a:chOff x="5826996" y="1628906"/>
            <a:chExt cx="1738819" cy="710090"/>
          </a:xfrm>
        </p:grpSpPr>
        <p:sp>
          <p:nvSpPr>
            <p:cNvPr id="69" name="Ellipse 68"/>
            <p:cNvSpPr/>
            <p:nvPr/>
          </p:nvSpPr>
          <p:spPr>
            <a:xfrm>
              <a:off x="5937184" y="1967049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feld 69"/>
                <p:cNvSpPr txBox="1"/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0" name="Textfeld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Gerade Verbindung mit Pfeil 70"/>
            <p:cNvCxnSpPr/>
            <p:nvPr/>
          </p:nvCxnSpPr>
          <p:spPr>
            <a:xfrm flipV="1">
              <a:off x="7565815" y="205539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feld 71"/>
                <p:cNvSpPr txBox="1"/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feld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uppieren 77"/>
          <p:cNvGrpSpPr/>
          <p:nvPr/>
        </p:nvGrpSpPr>
        <p:grpSpPr>
          <a:xfrm>
            <a:off x="8310225" y="2414020"/>
            <a:ext cx="367985" cy="483064"/>
            <a:chOff x="8310225" y="1631595"/>
            <a:chExt cx="367985" cy="483064"/>
          </a:xfrm>
        </p:grpSpPr>
        <p:sp>
          <p:nvSpPr>
            <p:cNvPr id="79" name="Ellipse 78"/>
            <p:cNvSpPr/>
            <p:nvPr/>
          </p:nvSpPr>
          <p:spPr>
            <a:xfrm>
              <a:off x="8420413" y="19670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feld 79"/>
                <p:cNvSpPr txBox="1"/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feld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1" name="Freihandform 80"/>
          <p:cNvSpPr/>
          <p:nvPr/>
        </p:nvSpPr>
        <p:spPr>
          <a:xfrm>
            <a:off x="6089651" y="2649955"/>
            <a:ext cx="1728004" cy="190115"/>
          </a:xfrm>
          <a:custGeom>
            <a:avLst/>
            <a:gdLst>
              <a:gd name="connsiteX0" fmla="*/ 186267 w 550333"/>
              <a:gd name="connsiteY0" fmla="*/ 199762 h 199762"/>
              <a:gd name="connsiteX1" fmla="*/ 508000 w 550333"/>
              <a:gd name="connsiteY1" fmla="*/ 81229 h 199762"/>
              <a:gd name="connsiteX2" fmla="*/ 491067 w 550333"/>
              <a:gd name="connsiteY2" fmla="*/ 5029 h 199762"/>
              <a:gd name="connsiteX3" fmla="*/ 0 w 550333"/>
              <a:gd name="connsiteY3" fmla="*/ 13495 h 199762"/>
              <a:gd name="connsiteX0" fmla="*/ 1335617 w 1780585"/>
              <a:gd name="connsiteY0" fmla="*/ 196911 h 196911"/>
              <a:gd name="connsiteX1" fmla="*/ 1657350 w 1780585"/>
              <a:gd name="connsiteY1" fmla="*/ 78378 h 196911"/>
              <a:gd name="connsiteX2" fmla="*/ 1640417 w 1780585"/>
              <a:gd name="connsiteY2" fmla="*/ 2178 h 196911"/>
              <a:gd name="connsiteX3" fmla="*/ 0 w 1780585"/>
              <a:gd name="connsiteY3" fmla="*/ 163044 h 196911"/>
              <a:gd name="connsiteX0" fmla="*/ 1335617 w 1795325"/>
              <a:gd name="connsiteY0" fmla="*/ 194734 h 194734"/>
              <a:gd name="connsiteX1" fmla="*/ 1692275 w 1795325"/>
              <a:gd name="connsiteY1" fmla="*/ 161926 h 194734"/>
              <a:gd name="connsiteX2" fmla="*/ 1640417 w 1795325"/>
              <a:gd name="connsiteY2" fmla="*/ 1 h 194734"/>
              <a:gd name="connsiteX3" fmla="*/ 0 w 1795325"/>
              <a:gd name="connsiteY3" fmla="*/ 160867 h 194734"/>
              <a:gd name="connsiteX0" fmla="*/ 1335617 w 1828816"/>
              <a:gd name="connsiteY0" fmla="*/ 182034 h 182034"/>
              <a:gd name="connsiteX1" fmla="*/ 1692275 w 1828816"/>
              <a:gd name="connsiteY1" fmla="*/ 149226 h 182034"/>
              <a:gd name="connsiteX2" fmla="*/ 1688042 w 1828816"/>
              <a:gd name="connsiteY2" fmla="*/ 1 h 182034"/>
              <a:gd name="connsiteX3" fmla="*/ 0 w 1828816"/>
              <a:gd name="connsiteY3" fmla="*/ 148167 h 182034"/>
              <a:gd name="connsiteX0" fmla="*/ 1335617 w 1796820"/>
              <a:gd name="connsiteY0" fmla="*/ 199472 h 199472"/>
              <a:gd name="connsiteX1" fmla="*/ 1692275 w 1796820"/>
              <a:gd name="connsiteY1" fmla="*/ 166664 h 199472"/>
              <a:gd name="connsiteX2" fmla="*/ 1688042 w 1796820"/>
              <a:gd name="connsiteY2" fmla="*/ 17439 h 199472"/>
              <a:gd name="connsiteX3" fmla="*/ 0 w 1796820"/>
              <a:gd name="connsiteY3" fmla="*/ 165605 h 199472"/>
              <a:gd name="connsiteX0" fmla="*/ 1335617 w 1797703"/>
              <a:gd name="connsiteY0" fmla="*/ 199472 h 199472"/>
              <a:gd name="connsiteX1" fmla="*/ 1692275 w 1797703"/>
              <a:gd name="connsiteY1" fmla="*/ 166664 h 199472"/>
              <a:gd name="connsiteX2" fmla="*/ 1688042 w 1797703"/>
              <a:gd name="connsiteY2" fmla="*/ 17439 h 199472"/>
              <a:gd name="connsiteX3" fmla="*/ 0 w 1797703"/>
              <a:gd name="connsiteY3" fmla="*/ 165605 h 199472"/>
              <a:gd name="connsiteX0" fmla="*/ 1335617 w 1797703"/>
              <a:gd name="connsiteY0" fmla="*/ 199472 h 201160"/>
              <a:gd name="connsiteX1" fmla="*/ 1692275 w 1797703"/>
              <a:gd name="connsiteY1" fmla="*/ 166664 h 201160"/>
              <a:gd name="connsiteX2" fmla="*/ 1688042 w 1797703"/>
              <a:gd name="connsiteY2" fmla="*/ 17439 h 201160"/>
              <a:gd name="connsiteX3" fmla="*/ 0 w 1797703"/>
              <a:gd name="connsiteY3" fmla="*/ 165605 h 201160"/>
              <a:gd name="connsiteX0" fmla="*/ 1335617 w 1793377"/>
              <a:gd name="connsiteY0" fmla="*/ 199472 h 201902"/>
              <a:gd name="connsiteX1" fmla="*/ 1692275 w 1793377"/>
              <a:gd name="connsiteY1" fmla="*/ 166664 h 201902"/>
              <a:gd name="connsiteX2" fmla="*/ 1688042 w 1793377"/>
              <a:gd name="connsiteY2" fmla="*/ 17439 h 201902"/>
              <a:gd name="connsiteX3" fmla="*/ 0 w 1793377"/>
              <a:gd name="connsiteY3" fmla="*/ 165605 h 201902"/>
              <a:gd name="connsiteX0" fmla="*/ 1335617 w 1732339"/>
              <a:gd name="connsiteY0" fmla="*/ 189870 h 192300"/>
              <a:gd name="connsiteX1" fmla="*/ 1692275 w 1732339"/>
              <a:gd name="connsiteY1" fmla="*/ 157062 h 192300"/>
              <a:gd name="connsiteX2" fmla="*/ 1688042 w 1732339"/>
              <a:gd name="connsiteY2" fmla="*/ 7837 h 192300"/>
              <a:gd name="connsiteX3" fmla="*/ 0 w 1732339"/>
              <a:gd name="connsiteY3" fmla="*/ 156003 h 192300"/>
              <a:gd name="connsiteX0" fmla="*/ 1488017 w 1728004"/>
              <a:gd name="connsiteY0" fmla="*/ 189870 h 190115"/>
              <a:gd name="connsiteX1" fmla="*/ 1692275 w 1728004"/>
              <a:gd name="connsiteY1" fmla="*/ 157062 h 190115"/>
              <a:gd name="connsiteX2" fmla="*/ 1688042 w 1728004"/>
              <a:gd name="connsiteY2" fmla="*/ 7837 h 190115"/>
              <a:gd name="connsiteX3" fmla="*/ 0 w 1728004"/>
              <a:gd name="connsiteY3" fmla="*/ 156003 h 19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004" h="190115">
                <a:moveTo>
                  <a:pt x="1488017" y="189870"/>
                </a:moveTo>
                <a:cubicBezTo>
                  <a:pt x="1645708" y="191281"/>
                  <a:pt x="1658938" y="187401"/>
                  <a:pt x="1692275" y="157062"/>
                </a:cubicBezTo>
                <a:cubicBezTo>
                  <a:pt x="1725612" y="126723"/>
                  <a:pt x="1754188" y="55638"/>
                  <a:pt x="1688042" y="7837"/>
                </a:cubicBezTo>
                <a:cubicBezTo>
                  <a:pt x="1621896" y="-39964"/>
                  <a:pt x="203200" y="146125"/>
                  <a:pt x="0" y="156003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6" name="Gruppieren 85"/>
          <p:cNvGrpSpPr/>
          <p:nvPr/>
        </p:nvGrpSpPr>
        <p:grpSpPr>
          <a:xfrm>
            <a:off x="317599" y="2216095"/>
            <a:ext cx="8360611" cy="2189156"/>
            <a:chOff x="317599" y="2269722"/>
            <a:chExt cx="8360611" cy="2189156"/>
          </a:xfrm>
        </p:grpSpPr>
        <p:sp>
          <p:nvSpPr>
            <p:cNvPr id="2" name="Rechteck 1"/>
            <p:cNvSpPr/>
            <p:nvPr/>
          </p:nvSpPr>
          <p:spPr>
            <a:xfrm>
              <a:off x="317599" y="2525067"/>
              <a:ext cx="8360611" cy="19338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Rechteck 84"/>
            <p:cNvSpPr/>
            <p:nvPr/>
          </p:nvSpPr>
          <p:spPr>
            <a:xfrm>
              <a:off x="317599" y="2269722"/>
              <a:ext cx="4906640" cy="255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feld 86"/>
              <p:cNvSpPr txBox="1"/>
              <p:nvPr/>
            </p:nvSpPr>
            <p:spPr>
              <a:xfrm>
                <a:off x="744537" y="3288561"/>
                <a:ext cx="97404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PAH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87" name="Textfeld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37" y="3288561"/>
                <a:ext cx="974048" cy="41684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hteck 88"/>
              <p:cNvSpPr/>
              <p:nvPr/>
            </p:nvSpPr>
            <p:spPr>
              <a:xfrm>
                <a:off x="1718585" y="3275776"/>
                <a:ext cx="95682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9" name="Rechteck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585" y="3275776"/>
                <a:ext cx="956821" cy="461665"/>
              </a:xfrm>
              <a:prstGeom prst="rect">
                <a:avLst/>
              </a:prstGeom>
              <a:blipFill rotWithShape="0">
                <a:blip r:embed="rId16"/>
                <a:stretch>
                  <a:fillRect l="-1911" t="-11842" r="-12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hteck 90"/>
              <p:cNvSpPr/>
              <p:nvPr/>
            </p:nvSpPr>
            <p:spPr>
              <a:xfrm>
                <a:off x="2565823" y="3275776"/>
                <a:ext cx="6592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1" name="Rechteck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823" y="3275776"/>
                <a:ext cx="659239" cy="46166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hteck 92"/>
              <p:cNvSpPr/>
              <p:nvPr/>
            </p:nvSpPr>
            <p:spPr>
              <a:xfrm>
                <a:off x="3226250" y="3238686"/>
                <a:ext cx="2710934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3" name="Rechteck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250" y="3238686"/>
                <a:ext cx="2710934" cy="509178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hteck 94"/>
              <p:cNvSpPr/>
              <p:nvPr/>
            </p:nvSpPr>
            <p:spPr>
              <a:xfrm>
                <a:off x="5858042" y="3246694"/>
                <a:ext cx="1849096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5" name="Rechteck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042" y="3246694"/>
                <a:ext cx="1849096" cy="509178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6" name="Grafik 95"/>
          <p:cNvPicPr>
            <a:picLocks noChangeAspect="1"/>
          </p:cNvPicPr>
          <p:nvPr/>
        </p:nvPicPr>
        <p:blipFill>
          <a:blip r:embed="rId2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286" y="3275776"/>
            <a:ext cx="386135" cy="398076"/>
          </a:xfrm>
          <a:prstGeom prst="rect">
            <a:avLst/>
          </a:prstGeom>
        </p:spPr>
      </p:pic>
      <p:cxnSp>
        <p:nvCxnSpPr>
          <p:cNvPr id="98" name="Gerade Verbindung mit Pfeil 97"/>
          <p:cNvCxnSpPr/>
          <p:nvPr/>
        </p:nvCxnSpPr>
        <p:spPr>
          <a:xfrm flipH="1">
            <a:off x="3373295" y="3692642"/>
            <a:ext cx="2950165" cy="10622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/>
          <p:cNvCxnSpPr/>
          <p:nvPr/>
        </p:nvCxnSpPr>
        <p:spPr>
          <a:xfrm>
            <a:off x="317599" y="2796570"/>
            <a:ext cx="8536757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40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9" grpId="0"/>
      <p:bldP spid="91" grpId="0"/>
      <p:bldP spid="93" grpId="0"/>
      <p:bldP spid="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hteck 120"/>
          <p:cNvSpPr/>
          <p:nvPr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</a:rPr>
              <a:t>(metric)</a:t>
            </a:r>
            <a:endParaRPr lang="en-GB" sz="2400" dirty="0">
              <a:solidFill>
                <a:srgbClr val="C00000"/>
              </a:solidFill>
            </a:endParaRPr>
          </a:p>
        </p:txBody>
      </p:sp>
      <p:sp>
        <p:nvSpPr>
          <p:cNvPr id="4" name="Rechteck 3">
            <a:hlinkClick r:id="rId2" action="ppaction://hlinksldjump"/>
          </p:cNvPr>
          <p:cNvSpPr/>
          <p:nvPr/>
        </p:nvSpPr>
        <p:spPr>
          <a:xfrm>
            <a:off x="-75414" y="5844619"/>
            <a:ext cx="9464511" cy="11029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Freihandform 62"/>
          <p:cNvSpPr/>
          <p:nvPr/>
        </p:nvSpPr>
        <p:spPr>
          <a:xfrm>
            <a:off x="6630443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Freihandform 63"/>
          <p:cNvSpPr/>
          <p:nvPr/>
        </p:nvSpPr>
        <p:spPr>
          <a:xfrm>
            <a:off x="699911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Textfeld 64"/>
          <p:cNvSpPr txBox="1"/>
          <p:nvPr/>
        </p:nvSpPr>
        <p:spPr>
          <a:xfrm>
            <a:off x="989368" y="111470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Input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66" name="Gruppieren 65"/>
          <p:cNvGrpSpPr/>
          <p:nvPr/>
        </p:nvGrpSpPr>
        <p:grpSpPr>
          <a:xfrm>
            <a:off x="1150407" y="2049803"/>
            <a:ext cx="975811" cy="1157533"/>
            <a:chOff x="681708" y="1929123"/>
            <a:chExt cx="975811" cy="1157533"/>
          </a:xfrm>
        </p:grpSpPr>
        <p:sp>
          <p:nvSpPr>
            <p:cNvPr id="67" name="Ellipse 66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8" name="Ellipse 67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9" name="Ellipse 68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Ellipse 95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7" name="Ellipse 96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Ellipse 97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feld 98"/>
              <p:cNvSpPr txBox="1"/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metric space: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400" dirty="0" smtClean="0"/>
                  <a:t/>
                </a:r>
                <a:br>
                  <a:rPr lang="en-GB" sz="2400" dirty="0" smtClean="0"/>
                </a:br>
                <a:r>
                  <a:rPr lang="en-GB" sz="2400" dirty="0" smtClean="0"/>
                  <a:t>(with metric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400" dirty="0" smtClean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places to visit: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9" name="Textfeld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blipFill rotWithShape="0">
                <a:blip r:embed="rId3"/>
                <a:stretch>
                  <a:fillRect l="-3171" t="-3604" b="-94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feld 99"/>
          <p:cNvSpPr txBox="1"/>
          <p:nvPr/>
        </p:nvSpPr>
        <p:spPr>
          <a:xfrm>
            <a:off x="6823251" y="1114704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Output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101" name="Gruppieren 100"/>
          <p:cNvGrpSpPr/>
          <p:nvPr/>
        </p:nvGrpSpPr>
        <p:grpSpPr>
          <a:xfrm>
            <a:off x="7096148" y="2049803"/>
            <a:ext cx="975811" cy="1157533"/>
            <a:chOff x="681708" y="1929123"/>
            <a:chExt cx="975811" cy="1157533"/>
          </a:xfrm>
          <a:solidFill>
            <a:schemeClr val="tx1"/>
          </a:solidFill>
        </p:grpSpPr>
        <p:sp>
          <p:nvSpPr>
            <p:cNvPr id="102" name="Ellipse 101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" name="Ellipse 102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4" name="Ellipse 103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5" name="Ellipse 104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feld 107"/>
              <p:cNvSpPr txBox="1"/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 smtClean="0"/>
                  <a:t>Shortest tour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𝒯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z="2400" dirty="0" smtClean="0"/>
                  <a:t> through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08" name="Textfeld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blipFill rotWithShape="0">
                <a:blip r:embed="rId4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Gruppieren 108"/>
          <p:cNvGrpSpPr/>
          <p:nvPr/>
        </p:nvGrpSpPr>
        <p:grpSpPr>
          <a:xfrm>
            <a:off x="7138340" y="2091995"/>
            <a:ext cx="891428" cy="1073150"/>
            <a:chOff x="7138340" y="2091995"/>
            <a:chExt cx="891428" cy="1073150"/>
          </a:xfrm>
        </p:grpSpPr>
        <p:cxnSp>
          <p:nvCxnSpPr>
            <p:cNvPr id="110" name="Gerader Verbinder 109"/>
            <p:cNvCxnSpPr>
              <a:stCxn id="103" idx="6"/>
              <a:endCxn id="102" idx="2"/>
            </p:cNvCxnSpPr>
            <p:nvPr/>
          </p:nvCxnSpPr>
          <p:spPr>
            <a:xfrm>
              <a:off x="7180531" y="3150837"/>
              <a:ext cx="807045" cy="1430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/>
            <p:cNvCxnSpPr>
              <a:stCxn id="102" idx="0"/>
              <a:endCxn id="104" idx="4"/>
            </p:cNvCxnSpPr>
            <p:nvPr/>
          </p:nvCxnSpPr>
          <p:spPr>
            <a:xfrm flipH="1" flipV="1">
              <a:off x="7945385" y="2315163"/>
              <a:ext cx="84383" cy="807790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>
              <a:stCxn id="104" idx="1"/>
              <a:endCxn id="105" idx="6"/>
            </p:cNvCxnSpPr>
            <p:nvPr/>
          </p:nvCxnSpPr>
          <p:spPr>
            <a:xfrm flipH="1" flipV="1">
              <a:off x="7400000" y="2091995"/>
              <a:ext cx="515551" cy="151143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/>
            <p:cNvCxnSpPr>
              <a:stCxn id="105" idx="3"/>
              <a:endCxn id="106" idx="0"/>
            </p:cNvCxnSpPr>
            <p:nvPr/>
          </p:nvCxnSpPr>
          <p:spPr>
            <a:xfrm flipH="1">
              <a:off x="7138340" y="2121828"/>
              <a:ext cx="189635" cy="307429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r Verbinder 113"/>
            <p:cNvCxnSpPr>
              <a:stCxn id="106" idx="5"/>
              <a:endCxn id="107" idx="1"/>
            </p:cNvCxnSpPr>
            <p:nvPr/>
          </p:nvCxnSpPr>
          <p:spPr>
            <a:xfrm>
              <a:off x="7168173" y="2501282"/>
              <a:ext cx="340419" cy="167226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114"/>
            <p:cNvCxnSpPr>
              <a:stCxn id="107" idx="3"/>
              <a:endCxn id="103" idx="7"/>
            </p:cNvCxnSpPr>
            <p:nvPr/>
          </p:nvCxnSpPr>
          <p:spPr>
            <a:xfrm flipH="1">
              <a:off x="7168173" y="2728175"/>
              <a:ext cx="340419" cy="39282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uppieren 115"/>
          <p:cNvGrpSpPr/>
          <p:nvPr/>
        </p:nvGrpSpPr>
        <p:grpSpPr>
          <a:xfrm>
            <a:off x="2626640" y="2787697"/>
            <a:ext cx="3729029" cy="584775"/>
            <a:chOff x="2626640" y="2787697"/>
            <a:chExt cx="3729029" cy="584775"/>
          </a:xfrm>
        </p:grpSpPr>
        <p:cxnSp>
          <p:nvCxnSpPr>
            <p:cNvPr id="117" name="Gekrümmte Verbindung 116"/>
            <p:cNvCxnSpPr/>
            <p:nvPr/>
          </p:nvCxnSpPr>
          <p:spPr>
            <a:xfrm>
              <a:off x="2626640" y="2787697"/>
              <a:ext cx="3729029" cy="360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feld 117"/>
            <p:cNvSpPr txBox="1"/>
            <p:nvPr/>
          </p:nvSpPr>
          <p:spPr>
            <a:xfrm>
              <a:off x="4134902" y="2787697"/>
              <a:ext cx="7125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cap="small" dirty="0" err="1" smtClean="0">
                  <a:solidFill>
                    <a:srgbClr val="006600"/>
                  </a:solidFill>
                </a:rPr>
                <a:t>alg</a:t>
              </a:r>
              <a:endParaRPr lang="en-GB" sz="3200" cap="small" dirty="0">
                <a:solidFill>
                  <a:srgbClr val="006600"/>
                </a:solidFill>
              </a:endParaRPr>
            </a:p>
          </p:txBody>
        </p:sp>
      </p:grpSp>
      <p:sp>
        <p:nvSpPr>
          <p:cNvPr id="119" name="Textfeld 118"/>
          <p:cNvSpPr txBox="1"/>
          <p:nvPr/>
        </p:nvSpPr>
        <p:spPr>
          <a:xfrm>
            <a:off x="3013542" y="3566348"/>
            <a:ext cx="312938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err="1" smtClean="0"/>
              <a:t>Superpolynomial</a:t>
            </a:r>
            <a:r>
              <a:rPr lang="en-GB" sz="2400" dirty="0" smtClean="0"/>
              <a:t> Alg.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/>
              <a:t>Approximation Alg.</a:t>
            </a:r>
            <a:br>
              <a:rPr lang="en-GB" sz="2400" dirty="0" smtClean="0"/>
            </a:br>
            <a:r>
              <a:rPr lang="en-GB" sz="2400" dirty="0" smtClean="0"/>
              <a:t>   e.g. </a:t>
            </a:r>
            <a:r>
              <a:rPr lang="en-GB" sz="2400" i="1" dirty="0" err="1" smtClean="0"/>
              <a:t>Christofides</a:t>
            </a:r>
            <a:endParaRPr lang="en-GB" sz="2400" i="1" dirty="0"/>
          </a:p>
        </p:txBody>
      </p:sp>
      <p:sp>
        <p:nvSpPr>
          <p:cNvPr id="120" name="Textfeld 119"/>
          <p:cNvSpPr txBox="1"/>
          <p:nvPr/>
        </p:nvSpPr>
        <p:spPr>
          <a:xfrm>
            <a:off x="3824432" y="1729707"/>
            <a:ext cx="1333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b="1" dirty="0" smtClean="0"/>
              <a:t>NP-hard!</a:t>
            </a:r>
            <a:endParaRPr lang="en-GB" sz="2400" b="1" dirty="0"/>
          </a:p>
        </p:txBody>
      </p:sp>
      <p:grpSp>
        <p:nvGrpSpPr>
          <p:cNvPr id="70" name="Gruppieren 69"/>
          <p:cNvGrpSpPr/>
          <p:nvPr/>
        </p:nvGrpSpPr>
        <p:grpSpPr>
          <a:xfrm>
            <a:off x="8986138" y="1217725"/>
            <a:ext cx="8481177" cy="3781837"/>
            <a:chOff x="301658" y="1217726"/>
            <a:chExt cx="8481177" cy="3781837"/>
          </a:xfrm>
        </p:grpSpPr>
        <p:sp>
          <p:nvSpPr>
            <p:cNvPr id="71" name="Rechteck 70"/>
            <p:cNvSpPr/>
            <p:nvPr/>
          </p:nvSpPr>
          <p:spPr>
            <a:xfrm>
              <a:off x="301658" y="1217726"/>
              <a:ext cx="8481177" cy="37818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endParaRPr lang="en-GB" sz="2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372731" y="1276647"/>
              <a:ext cx="44948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 err="1" smtClean="0"/>
                <a:t>Christofides</a:t>
              </a:r>
              <a:r>
                <a:rPr lang="en-GB" sz="3600" dirty="0"/>
                <a:t> </a:t>
              </a:r>
              <a:r>
                <a:rPr lang="en-GB" sz="3600" dirty="0" smtClean="0"/>
                <a:t>Algorithm:</a:t>
              </a:r>
              <a:endParaRPr lang="en-GB" sz="3600" dirty="0"/>
            </a:p>
          </p:txBody>
        </p:sp>
        <p:sp>
          <p:nvSpPr>
            <p:cNvPr id="73" name="Freihandform 72"/>
            <p:cNvSpPr/>
            <p:nvPr/>
          </p:nvSpPr>
          <p:spPr>
            <a:xfrm>
              <a:off x="5761573" y="1331646"/>
              <a:ext cx="2753777" cy="3120034"/>
            </a:xfrm>
            <a:custGeom>
              <a:avLst/>
              <a:gdLst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131216 w 1696825"/>
                <a:gd name="connsiteY6" fmla="*/ 895546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423447 w 1696825"/>
                <a:gd name="connsiteY6" fmla="*/ 961534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706251"/>
                <a:gd name="connsiteY0" fmla="*/ 0 h 2045616"/>
                <a:gd name="connsiteX1" fmla="*/ 28280 w 1706251"/>
                <a:gd name="connsiteY1" fmla="*/ 273377 h 2045616"/>
                <a:gd name="connsiteX2" fmla="*/ 94268 w 1706251"/>
                <a:gd name="connsiteY2" fmla="*/ 904973 h 2045616"/>
                <a:gd name="connsiteX3" fmla="*/ 282804 w 1706251"/>
                <a:gd name="connsiteY3" fmla="*/ 1319752 h 2045616"/>
                <a:gd name="connsiteX4" fmla="*/ 0 w 1706251"/>
                <a:gd name="connsiteY4" fmla="*/ 1838226 h 2045616"/>
                <a:gd name="connsiteX5" fmla="*/ 1696825 w 1706251"/>
                <a:gd name="connsiteY5" fmla="*/ 2045616 h 2045616"/>
                <a:gd name="connsiteX6" fmla="*/ 1423447 w 1706251"/>
                <a:gd name="connsiteY6" fmla="*/ 961534 h 2045616"/>
                <a:gd name="connsiteX7" fmla="*/ 1706251 w 1706251"/>
                <a:gd name="connsiteY7" fmla="*/ 197962 h 2045616"/>
                <a:gd name="connsiteX8" fmla="*/ 763571 w 1706251"/>
                <a:gd name="connsiteY8" fmla="*/ 0 h 2045616"/>
                <a:gd name="connsiteX0" fmla="*/ 778427 w 1721107"/>
                <a:gd name="connsiteY0" fmla="*/ 0 h 2045616"/>
                <a:gd name="connsiteX1" fmla="*/ 43136 w 1721107"/>
                <a:gd name="connsiteY1" fmla="*/ 273377 h 2045616"/>
                <a:gd name="connsiteX2" fmla="*/ 109124 w 1721107"/>
                <a:gd name="connsiteY2" fmla="*/ 904973 h 2045616"/>
                <a:gd name="connsiteX3" fmla="*/ 297660 w 1721107"/>
                <a:gd name="connsiteY3" fmla="*/ 1319752 h 2045616"/>
                <a:gd name="connsiteX4" fmla="*/ 14856 w 1721107"/>
                <a:gd name="connsiteY4" fmla="*/ 1838226 h 2045616"/>
                <a:gd name="connsiteX5" fmla="*/ 1711681 w 1721107"/>
                <a:gd name="connsiteY5" fmla="*/ 2045616 h 2045616"/>
                <a:gd name="connsiteX6" fmla="*/ 1438303 w 1721107"/>
                <a:gd name="connsiteY6" fmla="*/ 961534 h 2045616"/>
                <a:gd name="connsiteX7" fmla="*/ 1721107 w 1721107"/>
                <a:gd name="connsiteY7" fmla="*/ 197962 h 2045616"/>
                <a:gd name="connsiteX8" fmla="*/ 778427 w 1721107"/>
                <a:gd name="connsiteY8" fmla="*/ 0 h 2045616"/>
                <a:gd name="connsiteX0" fmla="*/ 778427 w 1721107"/>
                <a:gd name="connsiteY0" fmla="*/ 1840 h 2047456"/>
                <a:gd name="connsiteX1" fmla="*/ 43136 w 1721107"/>
                <a:gd name="connsiteY1" fmla="*/ 275217 h 2047456"/>
                <a:gd name="connsiteX2" fmla="*/ 109124 w 1721107"/>
                <a:gd name="connsiteY2" fmla="*/ 906813 h 2047456"/>
                <a:gd name="connsiteX3" fmla="*/ 297660 w 1721107"/>
                <a:gd name="connsiteY3" fmla="*/ 1321592 h 2047456"/>
                <a:gd name="connsiteX4" fmla="*/ 14856 w 1721107"/>
                <a:gd name="connsiteY4" fmla="*/ 1840066 h 2047456"/>
                <a:gd name="connsiteX5" fmla="*/ 1711681 w 1721107"/>
                <a:gd name="connsiteY5" fmla="*/ 2047456 h 2047456"/>
                <a:gd name="connsiteX6" fmla="*/ 1438303 w 1721107"/>
                <a:gd name="connsiteY6" fmla="*/ 963374 h 2047456"/>
                <a:gd name="connsiteX7" fmla="*/ 1721107 w 1721107"/>
                <a:gd name="connsiteY7" fmla="*/ 199802 h 2047456"/>
                <a:gd name="connsiteX8" fmla="*/ 778427 w 1721107"/>
                <a:gd name="connsiteY8" fmla="*/ 1840 h 2047456"/>
                <a:gd name="connsiteX0" fmla="*/ 778427 w 1740599"/>
                <a:gd name="connsiteY0" fmla="*/ 1840 h 2047456"/>
                <a:gd name="connsiteX1" fmla="*/ 43136 w 1740599"/>
                <a:gd name="connsiteY1" fmla="*/ 275217 h 2047456"/>
                <a:gd name="connsiteX2" fmla="*/ 109124 w 1740599"/>
                <a:gd name="connsiteY2" fmla="*/ 906813 h 2047456"/>
                <a:gd name="connsiteX3" fmla="*/ 297660 w 1740599"/>
                <a:gd name="connsiteY3" fmla="*/ 1321592 h 2047456"/>
                <a:gd name="connsiteX4" fmla="*/ 14856 w 1740599"/>
                <a:gd name="connsiteY4" fmla="*/ 1840066 h 2047456"/>
                <a:gd name="connsiteX5" fmla="*/ 1711681 w 1740599"/>
                <a:gd name="connsiteY5" fmla="*/ 2047456 h 2047456"/>
                <a:gd name="connsiteX6" fmla="*/ 1438303 w 1740599"/>
                <a:gd name="connsiteY6" fmla="*/ 963374 h 2047456"/>
                <a:gd name="connsiteX7" fmla="*/ 1721107 w 1740599"/>
                <a:gd name="connsiteY7" fmla="*/ 199802 h 2047456"/>
                <a:gd name="connsiteX8" fmla="*/ 778427 w 1740599"/>
                <a:gd name="connsiteY8" fmla="*/ 1840 h 2047456"/>
                <a:gd name="connsiteX0" fmla="*/ 778427 w 1774414"/>
                <a:gd name="connsiteY0" fmla="*/ 1840 h 2047456"/>
                <a:gd name="connsiteX1" fmla="*/ 43136 w 1774414"/>
                <a:gd name="connsiteY1" fmla="*/ 275217 h 2047456"/>
                <a:gd name="connsiteX2" fmla="*/ 109124 w 1774414"/>
                <a:gd name="connsiteY2" fmla="*/ 906813 h 2047456"/>
                <a:gd name="connsiteX3" fmla="*/ 297660 w 1774414"/>
                <a:gd name="connsiteY3" fmla="*/ 1321592 h 2047456"/>
                <a:gd name="connsiteX4" fmla="*/ 14856 w 1774414"/>
                <a:gd name="connsiteY4" fmla="*/ 1840066 h 2047456"/>
                <a:gd name="connsiteX5" fmla="*/ 1711681 w 1774414"/>
                <a:gd name="connsiteY5" fmla="*/ 2047456 h 2047456"/>
                <a:gd name="connsiteX6" fmla="*/ 1438303 w 1774414"/>
                <a:gd name="connsiteY6" fmla="*/ 963374 h 2047456"/>
                <a:gd name="connsiteX7" fmla="*/ 1721107 w 1774414"/>
                <a:gd name="connsiteY7" fmla="*/ 199802 h 2047456"/>
                <a:gd name="connsiteX8" fmla="*/ 778427 w 1774414"/>
                <a:gd name="connsiteY8" fmla="*/ 1840 h 2047456"/>
                <a:gd name="connsiteX0" fmla="*/ 778427 w 1774414"/>
                <a:gd name="connsiteY0" fmla="*/ 1840 h 2094162"/>
                <a:gd name="connsiteX1" fmla="*/ 43136 w 1774414"/>
                <a:gd name="connsiteY1" fmla="*/ 275217 h 2094162"/>
                <a:gd name="connsiteX2" fmla="*/ 109124 w 1774414"/>
                <a:gd name="connsiteY2" fmla="*/ 906813 h 2094162"/>
                <a:gd name="connsiteX3" fmla="*/ 297660 w 1774414"/>
                <a:gd name="connsiteY3" fmla="*/ 1321592 h 2094162"/>
                <a:gd name="connsiteX4" fmla="*/ 14856 w 1774414"/>
                <a:gd name="connsiteY4" fmla="*/ 1840066 h 2094162"/>
                <a:gd name="connsiteX5" fmla="*/ 1711681 w 1774414"/>
                <a:gd name="connsiteY5" fmla="*/ 2047456 h 2094162"/>
                <a:gd name="connsiteX6" fmla="*/ 1438303 w 1774414"/>
                <a:gd name="connsiteY6" fmla="*/ 963374 h 2094162"/>
                <a:gd name="connsiteX7" fmla="*/ 1721107 w 1774414"/>
                <a:gd name="connsiteY7" fmla="*/ 199802 h 2094162"/>
                <a:gd name="connsiteX8" fmla="*/ 778427 w 1774414"/>
                <a:gd name="connsiteY8" fmla="*/ 1840 h 2094162"/>
                <a:gd name="connsiteX0" fmla="*/ 826336 w 1822323"/>
                <a:gd name="connsiteY0" fmla="*/ 1840 h 2094161"/>
                <a:gd name="connsiteX1" fmla="*/ 91045 w 1822323"/>
                <a:gd name="connsiteY1" fmla="*/ 275217 h 2094161"/>
                <a:gd name="connsiteX2" fmla="*/ 157033 w 1822323"/>
                <a:gd name="connsiteY2" fmla="*/ 906813 h 2094161"/>
                <a:gd name="connsiteX3" fmla="*/ 345569 w 1822323"/>
                <a:gd name="connsiteY3" fmla="*/ 1321592 h 2094161"/>
                <a:gd name="connsiteX4" fmla="*/ 62765 w 1822323"/>
                <a:gd name="connsiteY4" fmla="*/ 1840066 h 2094161"/>
                <a:gd name="connsiteX5" fmla="*/ 1759590 w 1822323"/>
                <a:gd name="connsiteY5" fmla="*/ 2047456 h 2094161"/>
                <a:gd name="connsiteX6" fmla="*/ 1486212 w 1822323"/>
                <a:gd name="connsiteY6" fmla="*/ 963374 h 2094161"/>
                <a:gd name="connsiteX7" fmla="*/ 1769016 w 1822323"/>
                <a:gd name="connsiteY7" fmla="*/ 199802 h 2094161"/>
                <a:gd name="connsiteX8" fmla="*/ 826336 w 182232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5963" h="2094161">
                  <a:moveTo>
                    <a:pt x="819976" y="1840"/>
                  </a:moveTo>
                  <a:cubicBezTo>
                    <a:pt x="540314" y="14409"/>
                    <a:pt x="196236" y="124388"/>
                    <a:pt x="84685" y="275217"/>
                  </a:cubicBezTo>
                  <a:cubicBezTo>
                    <a:pt x="-26866" y="426046"/>
                    <a:pt x="76404" y="743419"/>
                    <a:pt x="150673" y="906813"/>
                  </a:cubicBezTo>
                  <a:lnTo>
                    <a:pt x="339209" y="1321592"/>
                  </a:lnTo>
                  <a:cubicBezTo>
                    <a:pt x="403900" y="1463913"/>
                    <a:pt x="-179265" y="1719089"/>
                    <a:pt x="56405" y="1840066"/>
                  </a:cubicBezTo>
                  <a:cubicBezTo>
                    <a:pt x="292075" y="1961043"/>
                    <a:pt x="1515989" y="2193571"/>
                    <a:pt x="1753230" y="2047456"/>
                  </a:cubicBezTo>
                  <a:cubicBezTo>
                    <a:pt x="1990471" y="1901341"/>
                    <a:pt x="1478281" y="1271316"/>
                    <a:pt x="1479852" y="963374"/>
                  </a:cubicBezTo>
                  <a:cubicBezTo>
                    <a:pt x="1481423" y="655432"/>
                    <a:pt x="1872635" y="360058"/>
                    <a:pt x="1762656" y="199802"/>
                  </a:cubicBezTo>
                  <a:cubicBezTo>
                    <a:pt x="1652677" y="39546"/>
                    <a:pt x="1099638" y="-10729"/>
                    <a:pt x="819976" y="184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74" name="Places"/>
            <p:cNvGrpSpPr/>
            <p:nvPr/>
          </p:nvGrpSpPr>
          <p:grpSpPr>
            <a:xfrm>
              <a:off x="6417263" y="1513171"/>
              <a:ext cx="1468860" cy="2447301"/>
              <a:chOff x="6348319" y="1699479"/>
              <a:chExt cx="1468860" cy="2447301"/>
            </a:xfrm>
          </p:grpSpPr>
          <p:grpSp>
            <p:nvGrpSpPr>
              <p:cNvPr id="75" name="Gruppieren 74"/>
              <p:cNvGrpSpPr/>
              <p:nvPr/>
            </p:nvGrpSpPr>
            <p:grpSpPr>
              <a:xfrm>
                <a:off x="6348319" y="1953481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94" name="Ellipse 93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5" name="Ellipse 94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76" name="Gruppieren 75"/>
              <p:cNvGrpSpPr/>
              <p:nvPr/>
            </p:nvGrpSpPr>
            <p:grpSpPr>
              <a:xfrm>
                <a:off x="7233157" y="169947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92" name="Ellipse 91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3" name="Ellipse 92"/>
                <p:cNvSpPr/>
                <p:nvPr/>
              </p:nvSpPr>
              <p:spPr>
                <a:xfrm flipV="1">
                  <a:off x="2936242" y="2500631"/>
                  <a:ext cx="45720" cy="4572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77" name="Gruppieren 76"/>
              <p:cNvGrpSpPr/>
              <p:nvPr/>
            </p:nvGrpSpPr>
            <p:grpSpPr>
              <a:xfrm>
                <a:off x="7669569" y="2305165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90" name="Ellipse 89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1" name="Ellipse 90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78" name="Gruppieren 77"/>
              <p:cNvGrpSpPr/>
              <p:nvPr/>
            </p:nvGrpSpPr>
            <p:grpSpPr>
              <a:xfrm>
                <a:off x="7667040" y="3803497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88" name="Ellipse 87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9" name="Ellipse 88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79" name="Gruppieren 78"/>
              <p:cNvGrpSpPr/>
              <p:nvPr/>
            </p:nvGrpSpPr>
            <p:grpSpPr>
              <a:xfrm>
                <a:off x="6808617" y="3999170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86" name="Ellipse 85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7" name="Ellipse 86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80" name="Gruppieren 79"/>
              <p:cNvGrpSpPr/>
              <p:nvPr/>
            </p:nvGrpSpPr>
            <p:grpSpPr>
              <a:xfrm>
                <a:off x="6657575" y="2501282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84" name="Ellipse 83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5" name="Ellipse 84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81" name="Gruppieren 80"/>
              <p:cNvGrpSpPr/>
              <p:nvPr/>
            </p:nvGrpSpPr>
            <p:grpSpPr>
              <a:xfrm>
                <a:off x="6380665" y="332476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82" name="Ellipse 81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3" name="Ellipse 82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4702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7.40741E-7 L -0.95018 -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C00000"/>
                </a:solidFill>
              </a:rPr>
              <a:t>(</a:t>
            </a:r>
            <a:r>
              <a:rPr lang="de-DE" sz="2400" dirty="0" err="1" smtClean="0">
                <a:solidFill>
                  <a:srgbClr val="C00000"/>
                </a:solidFill>
              </a:rPr>
              <a:t>metric</a:t>
            </a:r>
            <a:r>
              <a:rPr lang="de-DE" sz="2400" dirty="0" smtClean="0">
                <a:solidFill>
                  <a:srgbClr val="C00000"/>
                </a:solidFill>
              </a:rPr>
              <a:t>)</a:t>
            </a:r>
            <a:endParaRPr lang="de-DE" sz="2400" dirty="0">
              <a:solidFill>
                <a:srgbClr val="C00000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01658" y="1217726"/>
            <a:ext cx="8481177" cy="3781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chemeClr val="tx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72731" y="1276647"/>
            <a:ext cx="4494805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Christofides</a:t>
            </a:r>
            <a:r>
              <a:rPr lang="en-GB" sz="3600" dirty="0"/>
              <a:t> </a:t>
            </a:r>
            <a:r>
              <a:rPr lang="en-GB" sz="3600" dirty="0" smtClean="0"/>
              <a:t>Algorithm</a:t>
            </a:r>
            <a:r>
              <a:rPr lang="en-GB" sz="3600" dirty="0"/>
              <a:t>:</a:t>
            </a: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minimal spanning tree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minimum weighted perfect matching of </a:t>
            </a: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odd 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vertices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Euler </a:t>
            </a: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tour</a:t>
            </a: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Skip double visited 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vertices</a:t>
            </a:r>
          </a:p>
        </p:txBody>
      </p:sp>
      <p:sp>
        <p:nvSpPr>
          <p:cNvPr id="39" name="Freihandform 38"/>
          <p:cNvSpPr/>
          <p:nvPr/>
        </p:nvSpPr>
        <p:spPr>
          <a:xfrm>
            <a:off x="5761573" y="1331646"/>
            <a:ext cx="2753777" cy="3120034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6" name="MST"/>
          <p:cNvGrpSpPr/>
          <p:nvPr/>
        </p:nvGrpSpPr>
        <p:grpSpPr>
          <a:xfrm>
            <a:off x="6485850" y="1593015"/>
            <a:ext cx="1326469" cy="2294472"/>
            <a:chOff x="6416906" y="1779323"/>
            <a:chExt cx="1326469" cy="2294472"/>
          </a:xfrm>
        </p:grpSpPr>
        <p:cxnSp>
          <p:nvCxnSpPr>
            <p:cNvPr id="28" name="Gerader Verbinder 27"/>
            <p:cNvCxnSpPr>
              <a:stCxn id="44" idx="3"/>
              <a:endCxn id="63" idx="0"/>
            </p:cNvCxnSpPr>
            <p:nvPr/>
          </p:nvCxnSpPr>
          <p:spPr>
            <a:xfrm>
              <a:off x="6416906" y="2022888"/>
              <a:ext cx="314475" cy="56040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>
              <a:stCxn id="63" idx="7"/>
              <a:endCxn id="52" idx="1"/>
            </p:cNvCxnSpPr>
            <p:nvPr/>
          </p:nvCxnSpPr>
          <p:spPr>
            <a:xfrm flipV="1">
              <a:off x="6736599" y="2385009"/>
              <a:ext cx="1001557" cy="196117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>
              <a:stCxn id="52" idx="0"/>
              <a:endCxn id="48" idx="1"/>
            </p:cNvCxnSpPr>
            <p:nvPr/>
          </p:nvCxnSpPr>
          <p:spPr>
            <a:xfrm flipH="1" flipV="1">
              <a:off x="7301744" y="1779323"/>
              <a:ext cx="441631" cy="607848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stCxn id="63" idx="0"/>
              <a:endCxn id="66" idx="5"/>
            </p:cNvCxnSpPr>
            <p:nvPr/>
          </p:nvCxnSpPr>
          <p:spPr>
            <a:xfrm flipH="1">
              <a:off x="6459689" y="2583288"/>
              <a:ext cx="271692" cy="810888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>
              <a:stCxn id="66" idx="7"/>
              <a:endCxn id="60" idx="3"/>
            </p:cNvCxnSpPr>
            <p:nvPr/>
          </p:nvCxnSpPr>
          <p:spPr>
            <a:xfrm>
              <a:off x="6459689" y="3404613"/>
              <a:ext cx="417515" cy="663964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/>
            <p:cNvCxnSpPr>
              <a:stCxn id="60" idx="2"/>
              <a:endCxn id="56" idx="4"/>
            </p:cNvCxnSpPr>
            <p:nvPr/>
          </p:nvCxnSpPr>
          <p:spPr>
            <a:xfrm flipV="1">
              <a:off x="6875042" y="3870742"/>
              <a:ext cx="865804" cy="203053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MWM"/>
          <p:cNvGrpSpPr/>
          <p:nvPr/>
        </p:nvGrpSpPr>
        <p:grpSpPr>
          <a:xfrm>
            <a:off x="6491069" y="1582578"/>
            <a:ext cx="1318721" cy="2101856"/>
            <a:chOff x="6422125" y="1768886"/>
            <a:chExt cx="1318721" cy="2101856"/>
          </a:xfrm>
        </p:grpSpPr>
        <p:cxnSp>
          <p:nvCxnSpPr>
            <p:cNvPr id="78" name="Gerader Verbinder 77"/>
            <p:cNvCxnSpPr>
              <a:stCxn id="44" idx="4"/>
              <a:endCxn id="48" idx="5"/>
            </p:cNvCxnSpPr>
            <p:nvPr/>
          </p:nvCxnSpPr>
          <p:spPr>
            <a:xfrm flipV="1">
              <a:off x="6422125" y="1768886"/>
              <a:ext cx="890056" cy="25184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/>
            <p:cNvCxnSpPr>
              <a:stCxn id="63" idx="4"/>
              <a:endCxn id="56" idx="4"/>
            </p:cNvCxnSpPr>
            <p:nvPr/>
          </p:nvCxnSpPr>
          <p:spPr>
            <a:xfrm>
              <a:off x="6731381" y="2568527"/>
              <a:ext cx="1009465" cy="1302215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Euler Tour"/>
          <p:cNvGrpSpPr/>
          <p:nvPr/>
        </p:nvGrpSpPr>
        <p:grpSpPr>
          <a:xfrm>
            <a:off x="6485850" y="1580416"/>
            <a:ext cx="1333849" cy="2301853"/>
            <a:chOff x="6416906" y="1766724"/>
            <a:chExt cx="1333849" cy="2301853"/>
          </a:xfrm>
        </p:grpSpPr>
        <p:cxnSp>
          <p:nvCxnSpPr>
            <p:cNvPr id="85" name="Gerade Verbindung mit Pfeil 84"/>
            <p:cNvCxnSpPr>
              <a:stCxn id="48" idx="5"/>
              <a:endCxn id="44" idx="3"/>
            </p:cNvCxnSpPr>
            <p:nvPr/>
          </p:nvCxnSpPr>
          <p:spPr>
            <a:xfrm flipH="1">
              <a:off x="6416906" y="1768886"/>
              <a:ext cx="895275" cy="25400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mit Pfeil 87"/>
            <p:cNvCxnSpPr>
              <a:stCxn id="44" idx="0"/>
              <a:endCxn id="63" idx="2"/>
            </p:cNvCxnSpPr>
            <p:nvPr/>
          </p:nvCxnSpPr>
          <p:spPr>
            <a:xfrm>
              <a:off x="6422125" y="2035487"/>
              <a:ext cx="301875" cy="54042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mit Pfeil 89"/>
            <p:cNvCxnSpPr>
              <a:stCxn id="63" idx="2"/>
              <a:endCxn id="66" idx="2"/>
            </p:cNvCxnSpPr>
            <p:nvPr/>
          </p:nvCxnSpPr>
          <p:spPr>
            <a:xfrm flipH="1">
              <a:off x="6447090" y="2575907"/>
              <a:ext cx="276910" cy="823487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mit Pfeil 91"/>
            <p:cNvCxnSpPr>
              <a:stCxn id="66" idx="2"/>
              <a:endCxn id="60" idx="3"/>
            </p:cNvCxnSpPr>
            <p:nvPr/>
          </p:nvCxnSpPr>
          <p:spPr>
            <a:xfrm>
              <a:off x="6447090" y="3399394"/>
              <a:ext cx="430114" cy="669183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mit Pfeil 93"/>
            <p:cNvCxnSpPr>
              <a:stCxn id="60" idx="4"/>
              <a:endCxn id="56" idx="5"/>
            </p:cNvCxnSpPr>
            <p:nvPr/>
          </p:nvCxnSpPr>
          <p:spPr>
            <a:xfrm flipV="1">
              <a:off x="6882423" y="3872904"/>
              <a:ext cx="863641" cy="19351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mit Pfeil 95"/>
            <p:cNvCxnSpPr>
              <a:stCxn id="54" idx="1"/>
              <a:endCxn id="63" idx="7"/>
            </p:cNvCxnSpPr>
            <p:nvPr/>
          </p:nvCxnSpPr>
          <p:spPr>
            <a:xfrm flipH="1" flipV="1">
              <a:off x="6736599" y="2581126"/>
              <a:ext cx="952058" cy="1243988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mit Pfeil 98"/>
            <p:cNvCxnSpPr>
              <a:stCxn id="63" idx="0"/>
              <a:endCxn id="52" idx="3"/>
            </p:cNvCxnSpPr>
            <p:nvPr/>
          </p:nvCxnSpPr>
          <p:spPr>
            <a:xfrm flipV="1">
              <a:off x="6731381" y="2374572"/>
              <a:ext cx="1006775" cy="20871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mit Pfeil 101"/>
            <p:cNvCxnSpPr>
              <a:stCxn id="52" idx="6"/>
              <a:endCxn id="48" idx="4"/>
            </p:cNvCxnSpPr>
            <p:nvPr/>
          </p:nvCxnSpPr>
          <p:spPr>
            <a:xfrm flipH="1" flipV="1">
              <a:off x="7306963" y="1766724"/>
              <a:ext cx="443792" cy="61306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Tour"/>
          <p:cNvGrpSpPr/>
          <p:nvPr/>
        </p:nvGrpSpPr>
        <p:grpSpPr>
          <a:xfrm>
            <a:off x="6483321" y="1573036"/>
            <a:ext cx="1333849" cy="2301853"/>
            <a:chOff x="6416906" y="1766724"/>
            <a:chExt cx="1333849" cy="2301853"/>
          </a:xfrm>
        </p:grpSpPr>
        <p:cxnSp>
          <p:nvCxnSpPr>
            <p:cNvPr id="110" name="Gerade Verbindung mit Pfeil 109"/>
            <p:cNvCxnSpPr/>
            <p:nvPr/>
          </p:nvCxnSpPr>
          <p:spPr>
            <a:xfrm flipH="1">
              <a:off x="6416906" y="1768886"/>
              <a:ext cx="895275" cy="25400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/>
            <p:cNvCxnSpPr/>
            <p:nvPr/>
          </p:nvCxnSpPr>
          <p:spPr>
            <a:xfrm>
              <a:off x="6422125" y="2035487"/>
              <a:ext cx="301875" cy="54042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mit Pfeil 111"/>
            <p:cNvCxnSpPr/>
            <p:nvPr/>
          </p:nvCxnSpPr>
          <p:spPr>
            <a:xfrm flipH="1">
              <a:off x="6447090" y="2575907"/>
              <a:ext cx="276910" cy="823487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mit Pfeil 112"/>
            <p:cNvCxnSpPr/>
            <p:nvPr/>
          </p:nvCxnSpPr>
          <p:spPr>
            <a:xfrm>
              <a:off x="6447090" y="3399394"/>
              <a:ext cx="430114" cy="669183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mit Pfeil 113"/>
            <p:cNvCxnSpPr/>
            <p:nvPr/>
          </p:nvCxnSpPr>
          <p:spPr>
            <a:xfrm flipV="1">
              <a:off x="6882423" y="3872904"/>
              <a:ext cx="863641" cy="19351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 Verbindung mit Pfeil 115"/>
            <p:cNvCxnSpPr/>
            <p:nvPr/>
          </p:nvCxnSpPr>
          <p:spPr>
            <a:xfrm flipH="1" flipV="1">
              <a:off x="7743374" y="2413786"/>
              <a:ext cx="5218" cy="1436304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mit Pfeil 116"/>
            <p:cNvCxnSpPr/>
            <p:nvPr/>
          </p:nvCxnSpPr>
          <p:spPr>
            <a:xfrm flipH="1" flipV="1">
              <a:off x="7306963" y="1766724"/>
              <a:ext cx="443792" cy="61306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Places"/>
          <p:cNvGrpSpPr/>
          <p:nvPr/>
        </p:nvGrpSpPr>
        <p:grpSpPr>
          <a:xfrm>
            <a:off x="6417263" y="1513171"/>
            <a:ext cx="1468860" cy="2447301"/>
            <a:chOff x="6348319" y="1699479"/>
            <a:chExt cx="1468860" cy="2447301"/>
          </a:xfrm>
        </p:grpSpPr>
        <p:grpSp>
          <p:nvGrpSpPr>
            <p:cNvPr id="41" name="Gruppieren 40"/>
            <p:cNvGrpSpPr/>
            <p:nvPr/>
          </p:nvGrpSpPr>
          <p:grpSpPr>
            <a:xfrm>
              <a:off x="6348319" y="1953481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42" name="Ellipse 41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Ellipse 43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5" name="Gruppieren 44"/>
            <p:cNvGrpSpPr/>
            <p:nvPr/>
          </p:nvGrpSpPr>
          <p:grpSpPr>
            <a:xfrm>
              <a:off x="7233157" y="1699479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47" name="Ellipse 46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Ellipse 47"/>
              <p:cNvSpPr/>
              <p:nvPr/>
            </p:nvSpPr>
            <p:spPr>
              <a:xfrm flipV="1">
                <a:off x="2936242" y="2500631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9" name="Gruppieren 48"/>
            <p:cNvGrpSpPr/>
            <p:nvPr/>
          </p:nvGrpSpPr>
          <p:grpSpPr>
            <a:xfrm>
              <a:off x="7669569" y="2305165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1" name="Ellipse 50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Ellipse 51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3" name="Gruppieren 52"/>
            <p:cNvGrpSpPr/>
            <p:nvPr/>
          </p:nvGrpSpPr>
          <p:grpSpPr>
            <a:xfrm>
              <a:off x="7667040" y="3803497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4" name="Ellipse 53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Ellipse 55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8" name="Gruppieren 57"/>
            <p:cNvGrpSpPr/>
            <p:nvPr/>
          </p:nvGrpSpPr>
          <p:grpSpPr>
            <a:xfrm>
              <a:off x="6808617" y="3999170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9" name="Ellipse 58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Ellipse 59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" name="Gruppieren 60"/>
            <p:cNvGrpSpPr/>
            <p:nvPr/>
          </p:nvGrpSpPr>
          <p:grpSpPr>
            <a:xfrm>
              <a:off x="6657575" y="2501282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62" name="Ellipse 61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Ellipse 62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4" name="Gruppieren 63"/>
            <p:cNvGrpSpPr/>
            <p:nvPr/>
          </p:nvGrpSpPr>
          <p:grpSpPr>
            <a:xfrm>
              <a:off x="6380665" y="3324769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65" name="Ellipse 64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Ellipse 65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8" name="Odd vertices"/>
          <p:cNvGrpSpPr/>
          <p:nvPr/>
        </p:nvGrpSpPr>
        <p:grpSpPr>
          <a:xfrm>
            <a:off x="6417522" y="1513171"/>
            <a:ext cx="1466072" cy="2251628"/>
            <a:chOff x="6348578" y="1699479"/>
            <a:chExt cx="1466072" cy="2251628"/>
          </a:xfrm>
        </p:grpSpPr>
        <p:sp>
          <p:nvSpPr>
            <p:cNvPr id="104" name="Ellipse 103"/>
            <p:cNvSpPr/>
            <p:nvPr/>
          </p:nvSpPr>
          <p:spPr>
            <a:xfrm>
              <a:off x="7233157" y="169947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Ellipse 104"/>
            <p:cNvSpPr/>
            <p:nvPr/>
          </p:nvSpPr>
          <p:spPr>
            <a:xfrm>
              <a:off x="6348578" y="195348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6657616" y="250102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7667040" y="3803497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feld 119"/>
              <p:cNvSpPr txBox="1"/>
              <p:nvPr/>
            </p:nvSpPr>
            <p:spPr>
              <a:xfrm>
                <a:off x="3230773" y="4437988"/>
                <a:ext cx="41116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1,5</m:t>
                    </m:r>
                  </m:oMath>
                </a14:m>
                <a:r>
                  <a:rPr lang="en-GB" sz="2800" dirty="0" smtClean="0"/>
                  <a:t>-</a:t>
                </a:r>
                <a:r>
                  <a:rPr lang="en-GB" sz="2800" dirty="0" err="1" smtClean="0"/>
                  <a:t>approximative</a:t>
                </a:r>
                <a:r>
                  <a:rPr lang="en-GB" sz="2800" dirty="0" smtClean="0"/>
                  <a:t> solution</a:t>
                </a:r>
                <a:endParaRPr lang="en-GB" sz="2800" dirty="0"/>
              </a:p>
            </p:txBody>
          </p:sp>
        </mc:Choice>
        <mc:Fallback xmlns="">
          <p:sp>
            <p:nvSpPr>
              <p:cNvPr id="120" name="Textfeld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773" y="4437988"/>
                <a:ext cx="4111638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0465" r="-1780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/>
              <p:cNvSpPr txBox="1"/>
              <p:nvPr/>
            </p:nvSpPr>
            <p:spPr>
              <a:xfrm>
                <a:off x="4579331" y="1896939"/>
                <a:ext cx="13128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≤1⋅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331" y="1896939"/>
                <a:ext cx="131286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/>
              <p:cNvSpPr txBox="1"/>
              <p:nvPr/>
            </p:nvSpPr>
            <p:spPr>
              <a:xfrm>
                <a:off x="4599368" y="2651497"/>
                <a:ext cx="1272784" cy="523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9" name="Textfeld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368" y="2651497"/>
                <a:ext cx="1272784" cy="52309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/>
              <p:cNvSpPr txBox="1"/>
              <p:nvPr/>
            </p:nvSpPr>
            <p:spPr>
              <a:xfrm>
                <a:off x="4573218" y="3334241"/>
                <a:ext cx="1272784" cy="523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18" y="3334241"/>
                <a:ext cx="1272784" cy="5238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r Verbinder 8"/>
          <p:cNvCxnSpPr/>
          <p:nvPr/>
        </p:nvCxnSpPr>
        <p:spPr>
          <a:xfrm>
            <a:off x="4279581" y="3280738"/>
            <a:ext cx="14818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5170358" y="3894868"/>
            <a:ext cx="0" cy="538968"/>
          </a:xfrm>
          <a:prstGeom prst="straightConnector1">
            <a:avLst/>
          </a:prstGeom>
          <a:ln w="127000" cmpd="dbl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/>
          <p:cNvSpPr/>
          <p:nvPr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225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68" grpId="0"/>
      <p:bldP spid="69" grpId="0"/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C00000"/>
                </a:solidFill>
              </a:rPr>
              <a:t>(</a:t>
            </a:r>
            <a:r>
              <a:rPr lang="de-DE" sz="2400" dirty="0" err="1" smtClean="0">
                <a:solidFill>
                  <a:srgbClr val="C00000"/>
                </a:solidFill>
              </a:rPr>
              <a:t>metric</a:t>
            </a:r>
            <a:r>
              <a:rPr lang="de-DE" sz="2400" dirty="0" smtClean="0">
                <a:solidFill>
                  <a:srgbClr val="C00000"/>
                </a:solidFill>
              </a:rPr>
              <a:t>)</a:t>
            </a:r>
            <a:endParaRPr lang="de-DE" sz="2400" dirty="0">
              <a:solidFill>
                <a:srgbClr val="C00000"/>
              </a:solidFill>
            </a:endParaRPr>
          </a:p>
        </p:txBody>
      </p:sp>
      <p:sp>
        <p:nvSpPr>
          <p:cNvPr id="73" name="Freihandform 72"/>
          <p:cNvSpPr/>
          <p:nvPr/>
        </p:nvSpPr>
        <p:spPr>
          <a:xfrm>
            <a:off x="6630443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Freihandform 74"/>
          <p:cNvSpPr/>
          <p:nvPr/>
        </p:nvSpPr>
        <p:spPr>
          <a:xfrm>
            <a:off x="699911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" name="Textfeld 76"/>
          <p:cNvSpPr txBox="1"/>
          <p:nvPr/>
        </p:nvSpPr>
        <p:spPr>
          <a:xfrm>
            <a:off x="989368" y="111470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Input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79" name="Gruppieren 78"/>
          <p:cNvGrpSpPr/>
          <p:nvPr/>
        </p:nvGrpSpPr>
        <p:grpSpPr>
          <a:xfrm>
            <a:off x="1150407" y="2049803"/>
            <a:ext cx="975811" cy="1157533"/>
            <a:chOff x="681708" y="1929123"/>
            <a:chExt cx="975811" cy="1157533"/>
          </a:xfrm>
        </p:grpSpPr>
        <p:sp>
          <p:nvSpPr>
            <p:cNvPr id="80" name="Ellipse 79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Ellipse 80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Ellipse 81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3" name="Ellipse 82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4" name="Ellipse 83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6" name="Ellipse 85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feld 86"/>
              <p:cNvSpPr txBox="1"/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metric space: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400" dirty="0" smtClean="0"/>
                  <a:t/>
                </a:r>
                <a:br>
                  <a:rPr lang="en-GB" sz="2400" dirty="0" smtClean="0"/>
                </a:br>
                <a:r>
                  <a:rPr lang="en-GB" sz="2400" dirty="0" smtClean="0"/>
                  <a:t>(with metric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400" dirty="0" smtClean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places to visit: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7" name="Textfeld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blipFill rotWithShape="0">
                <a:blip r:embed="rId2"/>
                <a:stretch>
                  <a:fillRect l="-3171" t="-3604" b="-94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feld 88"/>
          <p:cNvSpPr txBox="1"/>
          <p:nvPr/>
        </p:nvSpPr>
        <p:spPr>
          <a:xfrm>
            <a:off x="6823251" y="1114704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Output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91" name="Gruppieren 90"/>
          <p:cNvGrpSpPr/>
          <p:nvPr/>
        </p:nvGrpSpPr>
        <p:grpSpPr>
          <a:xfrm>
            <a:off x="7096148" y="2049803"/>
            <a:ext cx="975811" cy="1157533"/>
            <a:chOff x="681708" y="1929123"/>
            <a:chExt cx="975811" cy="1157533"/>
          </a:xfrm>
          <a:solidFill>
            <a:schemeClr val="tx1"/>
          </a:solidFill>
        </p:grpSpPr>
        <p:sp>
          <p:nvSpPr>
            <p:cNvPr id="93" name="Ellipse 92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5" name="Ellipse 94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Ellipse 95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7" name="Ellipse 96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Ellipse 97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9" name="Ellipse 98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feld 99"/>
              <p:cNvSpPr txBox="1"/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 smtClean="0"/>
                  <a:t>Shortest tour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𝒯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z="2400" dirty="0" smtClean="0"/>
                  <a:t> through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00" name="Textfeld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blipFill rotWithShape="0">
                <a:blip r:embed="rId3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uppieren 100"/>
          <p:cNvGrpSpPr/>
          <p:nvPr/>
        </p:nvGrpSpPr>
        <p:grpSpPr>
          <a:xfrm>
            <a:off x="7138340" y="2091995"/>
            <a:ext cx="891428" cy="1073150"/>
            <a:chOff x="7138340" y="2091995"/>
            <a:chExt cx="891428" cy="1073150"/>
          </a:xfrm>
        </p:grpSpPr>
        <p:cxnSp>
          <p:nvCxnSpPr>
            <p:cNvPr id="104" name="Gerader Verbinder 103"/>
            <p:cNvCxnSpPr>
              <a:stCxn id="95" idx="6"/>
              <a:endCxn id="93" idx="2"/>
            </p:cNvCxnSpPr>
            <p:nvPr/>
          </p:nvCxnSpPr>
          <p:spPr>
            <a:xfrm>
              <a:off x="7180531" y="3150837"/>
              <a:ext cx="807045" cy="1430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/>
            <p:cNvCxnSpPr>
              <a:stCxn id="93" idx="0"/>
              <a:endCxn id="96" idx="4"/>
            </p:cNvCxnSpPr>
            <p:nvPr/>
          </p:nvCxnSpPr>
          <p:spPr>
            <a:xfrm flipH="1" flipV="1">
              <a:off x="7945385" y="2315163"/>
              <a:ext cx="84383" cy="807790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>
              <a:stCxn id="96" idx="1"/>
              <a:endCxn id="97" idx="6"/>
            </p:cNvCxnSpPr>
            <p:nvPr/>
          </p:nvCxnSpPr>
          <p:spPr>
            <a:xfrm flipH="1" flipV="1">
              <a:off x="7400000" y="2091995"/>
              <a:ext cx="515551" cy="151143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>
              <a:stCxn id="97" idx="3"/>
              <a:endCxn id="98" idx="0"/>
            </p:cNvCxnSpPr>
            <p:nvPr/>
          </p:nvCxnSpPr>
          <p:spPr>
            <a:xfrm flipH="1">
              <a:off x="7138340" y="2121828"/>
              <a:ext cx="189635" cy="307429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/>
            <p:cNvCxnSpPr>
              <a:stCxn id="98" idx="5"/>
              <a:endCxn id="99" idx="1"/>
            </p:cNvCxnSpPr>
            <p:nvPr/>
          </p:nvCxnSpPr>
          <p:spPr>
            <a:xfrm>
              <a:off x="7168173" y="2501282"/>
              <a:ext cx="340419" cy="167226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114"/>
            <p:cNvCxnSpPr>
              <a:stCxn id="99" idx="3"/>
              <a:endCxn id="95" idx="7"/>
            </p:cNvCxnSpPr>
            <p:nvPr/>
          </p:nvCxnSpPr>
          <p:spPr>
            <a:xfrm flipH="1">
              <a:off x="7168173" y="2728175"/>
              <a:ext cx="340419" cy="39282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uppieren 117"/>
          <p:cNvGrpSpPr/>
          <p:nvPr/>
        </p:nvGrpSpPr>
        <p:grpSpPr>
          <a:xfrm>
            <a:off x="2626640" y="2787697"/>
            <a:ext cx="3729029" cy="584775"/>
            <a:chOff x="2626640" y="2787697"/>
            <a:chExt cx="3729029" cy="584775"/>
          </a:xfrm>
        </p:grpSpPr>
        <p:cxnSp>
          <p:nvCxnSpPr>
            <p:cNvPr id="119" name="Gekrümmte Verbindung 118"/>
            <p:cNvCxnSpPr/>
            <p:nvPr/>
          </p:nvCxnSpPr>
          <p:spPr>
            <a:xfrm>
              <a:off x="2626640" y="2787697"/>
              <a:ext cx="3729029" cy="360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feld 120"/>
            <p:cNvSpPr txBox="1"/>
            <p:nvPr/>
          </p:nvSpPr>
          <p:spPr>
            <a:xfrm>
              <a:off x="4134902" y="2787697"/>
              <a:ext cx="7125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cap="small" dirty="0" err="1" smtClean="0">
                  <a:solidFill>
                    <a:srgbClr val="006600"/>
                  </a:solidFill>
                </a:rPr>
                <a:t>alg</a:t>
              </a:r>
              <a:endParaRPr lang="en-GB" sz="3200" cap="small" dirty="0">
                <a:solidFill>
                  <a:srgbClr val="006600"/>
                </a:solidFill>
              </a:endParaRPr>
            </a:p>
          </p:txBody>
        </p:sp>
      </p:grpSp>
      <p:sp>
        <p:nvSpPr>
          <p:cNvPr id="122" name="Textfeld 121"/>
          <p:cNvSpPr txBox="1"/>
          <p:nvPr/>
        </p:nvSpPr>
        <p:spPr>
          <a:xfrm>
            <a:off x="3013542" y="3566348"/>
            <a:ext cx="312938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err="1" smtClean="0"/>
              <a:t>Superpolynomial</a:t>
            </a:r>
            <a:r>
              <a:rPr lang="en-GB" sz="2400" dirty="0" smtClean="0"/>
              <a:t> Alg.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/>
              <a:t>Approximation Alg.</a:t>
            </a:r>
            <a:br>
              <a:rPr lang="en-GB" sz="2400" dirty="0" smtClean="0"/>
            </a:br>
            <a:r>
              <a:rPr lang="en-GB" sz="2400" dirty="0" smtClean="0"/>
              <a:t>   e.g. </a:t>
            </a:r>
            <a:r>
              <a:rPr lang="en-GB" sz="2400" i="1" dirty="0" err="1" smtClean="0"/>
              <a:t>Christofides</a:t>
            </a:r>
            <a:endParaRPr lang="en-GB" sz="2400" i="1" dirty="0"/>
          </a:p>
        </p:txBody>
      </p:sp>
      <p:sp>
        <p:nvSpPr>
          <p:cNvPr id="123" name="Textfeld 122"/>
          <p:cNvSpPr txBox="1"/>
          <p:nvPr/>
        </p:nvSpPr>
        <p:spPr>
          <a:xfrm>
            <a:off x="3824432" y="1729707"/>
            <a:ext cx="1333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b="1" dirty="0" smtClean="0"/>
              <a:t>NP-hard!</a:t>
            </a:r>
            <a:endParaRPr lang="en-GB" sz="2400" b="1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301658" y="1217726"/>
            <a:ext cx="8481177" cy="3781837"/>
            <a:chOff x="301658" y="1217726"/>
            <a:chExt cx="8481177" cy="3781837"/>
          </a:xfrm>
        </p:grpSpPr>
        <p:sp>
          <p:nvSpPr>
            <p:cNvPr id="124" name="Rechteck 123"/>
            <p:cNvSpPr/>
            <p:nvPr/>
          </p:nvSpPr>
          <p:spPr>
            <a:xfrm>
              <a:off x="301658" y="1217726"/>
              <a:ext cx="8481177" cy="37818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endParaRPr lang="en-GB" sz="2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5" name="Textfeld 124"/>
            <p:cNvSpPr txBox="1"/>
            <p:nvPr/>
          </p:nvSpPr>
          <p:spPr>
            <a:xfrm>
              <a:off x="372731" y="1276647"/>
              <a:ext cx="4494805" cy="303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 smtClean="0"/>
                <a:t>Christofides</a:t>
              </a:r>
              <a:r>
                <a:rPr lang="en-GB" sz="3600" dirty="0"/>
                <a:t> </a:t>
              </a:r>
              <a:r>
                <a:rPr lang="en-GB" sz="3600" dirty="0" smtClean="0"/>
                <a:t>Algorithm</a:t>
              </a:r>
              <a:r>
                <a:rPr lang="en-GB" sz="3600" dirty="0"/>
                <a:t>:</a:t>
              </a:r>
            </a:p>
            <a:p>
              <a:pPr marL="360000" indent="-360000"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66000"/>
                <a:buFont typeface="+mj-lt"/>
                <a:buAutoNum type="arabicParenBoth"/>
              </a:pP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minimal spanning tree</a:t>
              </a:r>
              <a:endPara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endParaRPr>
            </a:p>
            <a:p>
              <a:pPr marL="360000" indent="-360000"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66000"/>
                <a:buFont typeface="+mj-lt"/>
                <a:buAutoNum type="arabicParenBoth"/>
              </a:pP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minimum weighted perfect matching of </a:t>
              </a:r>
              <a:r>
                <a:rPr lang="en-GB" sz="2400" dirty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odd </a:t>
              </a: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vertices</a:t>
              </a:r>
              <a:endPara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endParaRPr>
            </a:p>
            <a:p>
              <a:pPr marL="360000" indent="-360000"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66000"/>
                <a:buFont typeface="+mj-lt"/>
                <a:buAutoNum type="arabicParenBoth"/>
              </a:pP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Euler </a:t>
              </a:r>
              <a:r>
                <a:rPr lang="en-GB" sz="2400" dirty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tour</a:t>
              </a:r>
            </a:p>
            <a:p>
              <a:pPr marL="360000" indent="-360000"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66000"/>
                <a:buFont typeface="+mj-lt"/>
                <a:buAutoNum type="arabicParenBoth"/>
              </a:pPr>
              <a:r>
                <a:rPr lang="en-GB" sz="2400" dirty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Skip double visited </a:t>
              </a: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vertices</a:t>
              </a:r>
            </a:p>
          </p:txBody>
        </p:sp>
        <p:sp>
          <p:nvSpPr>
            <p:cNvPr id="126" name="Freihandform 125"/>
            <p:cNvSpPr/>
            <p:nvPr/>
          </p:nvSpPr>
          <p:spPr>
            <a:xfrm>
              <a:off x="5761573" y="1331646"/>
              <a:ext cx="2753777" cy="3120034"/>
            </a:xfrm>
            <a:custGeom>
              <a:avLst/>
              <a:gdLst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131216 w 1696825"/>
                <a:gd name="connsiteY6" fmla="*/ 895546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423447 w 1696825"/>
                <a:gd name="connsiteY6" fmla="*/ 961534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706251"/>
                <a:gd name="connsiteY0" fmla="*/ 0 h 2045616"/>
                <a:gd name="connsiteX1" fmla="*/ 28280 w 1706251"/>
                <a:gd name="connsiteY1" fmla="*/ 273377 h 2045616"/>
                <a:gd name="connsiteX2" fmla="*/ 94268 w 1706251"/>
                <a:gd name="connsiteY2" fmla="*/ 904973 h 2045616"/>
                <a:gd name="connsiteX3" fmla="*/ 282804 w 1706251"/>
                <a:gd name="connsiteY3" fmla="*/ 1319752 h 2045616"/>
                <a:gd name="connsiteX4" fmla="*/ 0 w 1706251"/>
                <a:gd name="connsiteY4" fmla="*/ 1838226 h 2045616"/>
                <a:gd name="connsiteX5" fmla="*/ 1696825 w 1706251"/>
                <a:gd name="connsiteY5" fmla="*/ 2045616 h 2045616"/>
                <a:gd name="connsiteX6" fmla="*/ 1423447 w 1706251"/>
                <a:gd name="connsiteY6" fmla="*/ 961534 h 2045616"/>
                <a:gd name="connsiteX7" fmla="*/ 1706251 w 1706251"/>
                <a:gd name="connsiteY7" fmla="*/ 197962 h 2045616"/>
                <a:gd name="connsiteX8" fmla="*/ 763571 w 1706251"/>
                <a:gd name="connsiteY8" fmla="*/ 0 h 2045616"/>
                <a:gd name="connsiteX0" fmla="*/ 778427 w 1721107"/>
                <a:gd name="connsiteY0" fmla="*/ 0 h 2045616"/>
                <a:gd name="connsiteX1" fmla="*/ 43136 w 1721107"/>
                <a:gd name="connsiteY1" fmla="*/ 273377 h 2045616"/>
                <a:gd name="connsiteX2" fmla="*/ 109124 w 1721107"/>
                <a:gd name="connsiteY2" fmla="*/ 904973 h 2045616"/>
                <a:gd name="connsiteX3" fmla="*/ 297660 w 1721107"/>
                <a:gd name="connsiteY3" fmla="*/ 1319752 h 2045616"/>
                <a:gd name="connsiteX4" fmla="*/ 14856 w 1721107"/>
                <a:gd name="connsiteY4" fmla="*/ 1838226 h 2045616"/>
                <a:gd name="connsiteX5" fmla="*/ 1711681 w 1721107"/>
                <a:gd name="connsiteY5" fmla="*/ 2045616 h 2045616"/>
                <a:gd name="connsiteX6" fmla="*/ 1438303 w 1721107"/>
                <a:gd name="connsiteY6" fmla="*/ 961534 h 2045616"/>
                <a:gd name="connsiteX7" fmla="*/ 1721107 w 1721107"/>
                <a:gd name="connsiteY7" fmla="*/ 197962 h 2045616"/>
                <a:gd name="connsiteX8" fmla="*/ 778427 w 1721107"/>
                <a:gd name="connsiteY8" fmla="*/ 0 h 2045616"/>
                <a:gd name="connsiteX0" fmla="*/ 778427 w 1721107"/>
                <a:gd name="connsiteY0" fmla="*/ 1840 h 2047456"/>
                <a:gd name="connsiteX1" fmla="*/ 43136 w 1721107"/>
                <a:gd name="connsiteY1" fmla="*/ 275217 h 2047456"/>
                <a:gd name="connsiteX2" fmla="*/ 109124 w 1721107"/>
                <a:gd name="connsiteY2" fmla="*/ 906813 h 2047456"/>
                <a:gd name="connsiteX3" fmla="*/ 297660 w 1721107"/>
                <a:gd name="connsiteY3" fmla="*/ 1321592 h 2047456"/>
                <a:gd name="connsiteX4" fmla="*/ 14856 w 1721107"/>
                <a:gd name="connsiteY4" fmla="*/ 1840066 h 2047456"/>
                <a:gd name="connsiteX5" fmla="*/ 1711681 w 1721107"/>
                <a:gd name="connsiteY5" fmla="*/ 2047456 h 2047456"/>
                <a:gd name="connsiteX6" fmla="*/ 1438303 w 1721107"/>
                <a:gd name="connsiteY6" fmla="*/ 963374 h 2047456"/>
                <a:gd name="connsiteX7" fmla="*/ 1721107 w 1721107"/>
                <a:gd name="connsiteY7" fmla="*/ 199802 h 2047456"/>
                <a:gd name="connsiteX8" fmla="*/ 778427 w 1721107"/>
                <a:gd name="connsiteY8" fmla="*/ 1840 h 2047456"/>
                <a:gd name="connsiteX0" fmla="*/ 778427 w 1740599"/>
                <a:gd name="connsiteY0" fmla="*/ 1840 h 2047456"/>
                <a:gd name="connsiteX1" fmla="*/ 43136 w 1740599"/>
                <a:gd name="connsiteY1" fmla="*/ 275217 h 2047456"/>
                <a:gd name="connsiteX2" fmla="*/ 109124 w 1740599"/>
                <a:gd name="connsiteY2" fmla="*/ 906813 h 2047456"/>
                <a:gd name="connsiteX3" fmla="*/ 297660 w 1740599"/>
                <a:gd name="connsiteY3" fmla="*/ 1321592 h 2047456"/>
                <a:gd name="connsiteX4" fmla="*/ 14856 w 1740599"/>
                <a:gd name="connsiteY4" fmla="*/ 1840066 h 2047456"/>
                <a:gd name="connsiteX5" fmla="*/ 1711681 w 1740599"/>
                <a:gd name="connsiteY5" fmla="*/ 2047456 h 2047456"/>
                <a:gd name="connsiteX6" fmla="*/ 1438303 w 1740599"/>
                <a:gd name="connsiteY6" fmla="*/ 963374 h 2047456"/>
                <a:gd name="connsiteX7" fmla="*/ 1721107 w 1740599"/>
                <a:gd name="connsiteY7" fmla="*/ 199802 h 2047456"/>
                <a:gd name="connsiteX8" fmla="*/ 778427 w 1740599"/>
                <a:gd name="connsiteY8" fmla="*/ 1840 h 2047456"/>
                <a:gd name="connsiteX0" fmla="*/ 778427 w 1774414"/>
                <a:gd name="connsiteY0" fmla="*/ 1840 h 2047456"/>
                <a:gd name="connsiteX1" fmla="*/ 43136 w 1774414"/>
                <a:gd name="connsiteY1" fmla="*/ 275217 h 2047456"/>
                <a:gd name="connsiteX2" fmla="*/ 109124 w 1774414"/>
                <a:gd name="connsiteY2" fmla="*/ 906813 h 2047456"/>
                <a:gd name="connsiteX3" fmla="*/ 297660 w 1774414"/>
                <a:gd name="connsiteY3" fmla="*/ 1321592 h 2047456"/>
                <a:gd name="connsiteX4" fmla="*/ 14856 w 1774414"/>
                <a:gd name="connsiteY4" fmla="*/ 1840066 h 2047456"/>
                <a:gd name="connsiteX5" fmla="*/ 1711681 w 1774414"/>
                <a:gd name="connsiteY5" fmla="*/ 2047456 h 2047456"/>
                <a:gd name="connsiteX6" fmla="*/ 1438303 w 1774414"/>
                <a:gd name="connsiteY6" fmla="*/ 963374 h 2047456"/>
                <a:gd name="connsiteX7" fmla="*/ 1721107 w 1774414"/>
                <a:gd name="connsiteY7" fmla="*/ 199802 h 2047456"/>
                <a:gd name="connsiteX8" fmla="*/ 778427 w 1774414"/>
                <a:gd name="connsiteY8" fmla="*/ 1840 h 2047456"/>
                <a:gd name="connsiteX0" fmla="*/ 778427 w 1774414"/>
                <a:gd name="connsiteY0" fmla="*/ 1840 h 2094162"/>
                <a:gd name="connsiteX1" fmla="*/ 43136 w 1774414"/>
                <a:gd name="connsiteY1" fmla="*/ 275217 h 2094162"/>
                <a:gd name="connsiteX2" fmla="*/ 109124 w 1774414"/>
                <a:gd name="connsiteY2" fmla="*/ 906813 h 2094162"/>
                <a:gd name="connsiteX3" fmla="*/ 297660 w 1774414"/>
                <a:gd name="connsiteY3" fmla="*/ 1321592 h 2094162"/>
                <a:gd name="connsiteX4" fmla="*/ 14856 w 1774414"/>
                <a:gd name="connsiteY4" fmla="*/ 1840066 h 2094162"/>
                <a:gd name="connsiteX5" fmla="*/ 1711681 w 1774414"/>
                <a:gd name="connsiteY5" fmla="*/ 2047456 h 2094162"/>
                <a:gd name="connsiteX6" fmla="*/ 1438303 w 1774414"/>
                <a:gd name="connsiteY6" fmla="*/ 963374 h 2094162"/>
                <a:gd name="connsiteX7" fmla="*/ 1721107 w 1774414"/>
                <a:gd name="connsiteY7" fmla="*/ 199802 h 2094162"/>
                <a:gd name="connsiteX8" fmla="*/ 778427 w 1774414"/>
                <a:gd name="connsiteY8" fmla="*/ 1840 h 2094162"/>
                <a:gd name="connsiteX0" fmla="*/ 826336 w 1822323"/>
                <a:gd name="connsiteY0" fmla="*/ 1840 h 2094161"/>
                <a:gd name="connsiteX1" fmla="*/ 91045 w 1822323"/>
                <a:gd name="connsiteY1" fmla="*/ 275217 h 2094161"/>
                <a:gd name="connsiteX2" fmla="*/ 157033 w 1822323"/>
                <a:gd name="connsiteY2" fmla="*/ 906813 h 2094161"/>
                <a:gd name="connsiteX3" fmla="*/ 345569 w 1822323"/>
                <a:gd name="connsiteY3" fmla="*/ 1321592 h 2094161"/>
                <a:gd name="connsiteX4" fmla="*/ 62765 w 1822323"/>
                <a:gd name="connsiteY4" fmla="*/ 1840066 h 2094161"/>
                <a:gd name="connsiteX5" fmla="*/ 1759590 w 1822323"/>
                <a:gd name="connsiteY5" fmla="*/ 2047456 h 2094161"/>
                <a:gd name="connsiteX6" fmla="*/ 1486212 w 1822323"/>
                <a:gd name="connsiteY6" fmla="*/ 963374 h 2094161"/>
                <a:gd name="connsiteX7" fmla="*/ 1769016 w 1822323"/>
                <a:gd name="connsiteY7" fmla="*/ 199802 h 2094161"/>
                <a:gd name="connsiteX8" fmla="*/ 826336 w 182232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5963" h="2094161">
                  <a:moveTo>
                    <a:pt x="819976" y="1840"/>
                  </a:moveTo>
                  <a:cubicBezTo>
                    <a:pt x="540314" y="14409"/>
                    <a:pt x="196236" y="124388"/>
                    <a:pt x="84685" y="275217"/>
                  </a:cubicBezTo>
                  <a:cubicBezTo>
                    <a:pt x="-26866" y="426046"/>
                    <a:pt x="76404" y="743419"/>
                    <a:pt x="150673" y="906813"/>
                  </a:cubicBezTo>
                  <a:lnTo>
                    <a:pt x="339209" y="1321592"/>
                  </a:lnTo>
                  <a:cubicBezTo>
                    <a:pt x="403900" y="1463913"/>
                    <a:pt x="-179265" y="1719089"/>
                    <a:pt x="56405" y="1840066"/>
                  </a:cubicBezTo>
                  <a:cubicBezTo>
                    <a:pt x="292075" y="1961043"/>
                    <a:pt x="1515989" y="2193571"/>
                    <a:pt x="1753230" y="2047456"/>
                  </a:cubicBezTo>
                  <a:cubicBezTo>
                    <a:pt x="1990471" y="1901341"/>
                    <a:pt x="1478281" y="1271316"/>
                    <a:pt x="1479852" y="963374"/>
                  </a:cubicBezTo>
                  <a:cubicBezTo>
                    <a:pt x="1481423" y="655432"/>
                    <a:pt x="1872635" y="360058"/>
                    <a:pt x="1762656" y="199802"/>
                  </a:cubicBezTo>
                  <a:cubicBezTo>
                    <a:pt x="1652677" y="39546"/>
                    <a:pt x="1099638" y="-10729"/>
                    <a:pt x="819976" y="184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27" name="MST"/>
            <p:cNvGrpSpPr/>
            <p:nvPr/>
          </p:nvGrpSpPr>
          <p:grpSpPr>
            <a:xfrm>
              <a:off x="6485850" y="1593015"/>
              <a:ext cx="1326469" cy="2294472"/>
              <a:chOff x="6416906" y="1779323"/>
              <a:chExt cx="1326469" cy="2294472"/>
            </a:xfrm>
          </p:grpSpPr>
          <p:cxnSp>
            <p:nvCxnSpPr>
              <p:cNvPr id="128" name="Gerader Verbinder 127"/>
              <p:cNvCxnSpPr>
                <a:stCxn id="175" idx="3"/>
                <a:endCxn id="165" idx="0"/>
              </p:cNvCxnSpPr>
              <p:nvPr/>
            </p:nvCxnSpPr>
            <p:spPr>
              <a:xfrm>
                <a:off x="6416906" y="2022888"/>
                <a:ext cx="314475" cy="560400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Gerader Verbinder 129"/>
              <p:cNvCxnSpPr>
                <a:stCxn id="171" idx="0"/>
                <a:endCxn id="173" idx="1"/>
              </p:cNvCxnSpPr>
              <p:nvPr/>
            </p:nvCxnSpPr>
            <p:spPr>
              <a:xfrm flipH="1" flipV="1">
                <a:off x="7301744" y="1779323"/>
                <a:ext cx="441631" cy="607848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Gerader Verbinder 130"/>
              <p:cNvCxnSpPr>
                <a:stCxn id="165" idx="0"/>
                <a:endCxn id="163" idx="5"/>
              </p:cNvCxnSpPr>
              <p:nvPr/>
            </p:nvCxnSpPr>
            <p:spPr>
              <a:xfrm flipH="1">
                <a:off x="6459689" y="2583288"/>
                <a:ext cx="271692" cy="810888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r Verbinder 131"/>
              <p:cNvCxnSpPr>
                <a:stCxn id="163" idx="7"/>
                <a:endCxn id="167" idx="3"/>
              </p:cNvCxnSpPr>
              <p:nvPr/>
            </p:nvCxnSpPr>
            <p:spPr>
              <a:xfrm>
                <a:off x="6459689" y="3404613"/>
                <a:ext cx="417515" cy="663964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r Verbinder 132"/>
              <p:cNvCxnSpPr>
                <a:stCxn id="167" idx="2"/>
                <a:endCxn id="169" idx="4"/>
              </p:cNvCxnSpPr>
              <p:nvPr/>
            </p:nvCxnSpPr>
            <p:spPr>
              <a:xfrm flipV="1">
                <a:off x="6875042" y="3870742"/>
                <a:ext cx="865804" cy="20305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Euler Tour"/>
            <p:cNvGrpSpPr/>
            <p:nvPr/>
          </p:nvGrpSpPr>
          <p:grpSpPr>
            <a:xfrm>
              <a:off x="6491069" y="1580416"/>
              <a:ext cx="1328630" cy="2301853"/>
              <a:chOff x="6422125" y="1766724"/>
              <a:chExt cx="1328630" cy="2301853"/>
            </a:xfrm>
          </p:grpSpPr>
          <p:cxnSp>
            <p:nvCxnSpPr>
              <p:cNvPr id="139" name="Gerade Verbindung mit Pfeil 138"/>
              <p:cNvCxnSpPr>
                <a:stCxn id="175" idx="0"/>
                <a:endCxn id="165" idx="2"/>
              </p:cNvCxnSpPr>
              <p:nvPr/>
            </p:nvCxnSpPr>
            <p:spPr>
              <a:xfrm>
                <a:off x="6422125" y="2035487"/>
                <a:ext cx="301875" cy="540420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 Verbindung mit Pfeil 139"/>
              <p:cNvCxnSpPr>
                <a:stCxn id="165" idx="2"/>
                <a:endCxn id="163" idx="2"/>
              </p:cNvCxnSpPr>
              <p:nvPr/>
            </p:nvCxnSpPr>
            <p:spPr>
              <a:xfrm flipH="1">
                <a:off x="6447090" y="2575907"/>
                <a:ext cx="276910" cy="823487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 Verbindung mit Pfeil 140"/>
              <p:cNvCxnSpPr>
                <a:stCxn id="163" idx="2"/>
                <a:endCxn id="167" idx="3"/>
              </p:cNvCxnSpPr>
              <p:nvPr/>
            </p:nvCxnSpPr>
            <p:spPr>
              <a:xfrm>
                <a:off x="6447090" y="3399394"/>
                <a:ext cx="430114" cy="669183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Gerade Verbindung mit Pfeil 141"/>
              <p:cNvCxnSpPr>
                <a:stCxn id="167" idx="4"/>
                <a:endCxn id="169" idx="5"/>
              </p:cNvCxnSpPr>
              <p:nvPr/>
            </p:nvCxnSpPr>
            <p:spPr>
              <a:xfrm flipV="1">
                <a:off x="6882423" y="3872904"/>
                <a:ext cx="863641" cy="193511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Gerade Verbindung mit Pfeil 144"/>
              <p:cNvCxnSpPr>
                <a:stCxn id="171" idx="6"/>
                <a:endCxn id="173" idx="4"/>
              </p:cNvCxnSpPr>
              <p:nvPr/>
            </p:nvCxnSpPr>
            <p:spPr>
              <a:xfrm flipH="1" flipV="1">
                <a:off x="7306963" y="1766724"/>
                <a:ext cx="443792" cy="613066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Tour"/>
            <p:cNvGrpSpPr/>
            <p:nvPr/>
          </p:nvGrpSpPr>
          <p:grpSpPr>
            <a:xfrm>
              <a:off x="6483321" y="1575198"/>
              <a:ext cx="1331686" cy="2297529"/>
              <a:chOff x="6416906" y="1768886"/>
              <a:chExt cx="1331686" cy="2297529"/>
            </a:xfrm>
          </p:grpSpPr>
          <p:cxnSp>
            <p:nvCxnSpPr>
              <p:cNvPr id="147" name="Gerade Verbindung mit Pfeil 146"/>
              <p:cNvCxnSpPr/>
              <p:nvPr/>
            </p:nvCxnSpPr>
            <p:spPr>
              <a:xfrm flipH="1">
                <a:off x="6416906" y="1768886"/>
                <a:ext cx="895275" cy="254002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 Verbindung mit Pfeil 150"/>
              <p:cNvCxnSpPr/>
              <p:nvPr/>
            </p:nvCxnSpPr>
            <p:spPr>
              <a:xfrm flipV="1">
                <a:off x="6882423" y="3872904"/>
                <a:ext cx="863641" cy="193511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 Verbindung mit Pfeil 151"/>
              <p:cNvCxnSpPr/>
              <p:nvPr/>
            </p:nvCxnSpPr>
            <p:spPr>
              <a:xfrm flipH="1" flipV="1">
                <a:off x="7743374" y="2413786"/>
                <a:ext cx="5218" cy="1436304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Places"/>
            <p:cNvGrpSpPr/>
            <p:nvPr/>
          </p:nvGrpSpPr>
          <p:grpSpPr>
            <a:xfrm>
              <a:off x="6417263" y="1513171"/>
              <a:ext cx="1468860" cy="2447301"/>
              <a:chOff x="6348319" y="1699479"/>
              <a:chExt cx="1468860" cy="2447301"/>
            </a:xfrm>
          </p:grpSpPr>
          <p:grpSp>
            <p:nvGrpSpPr>
              <p:cNvPr id="155" name="Gruppieren 154"/>
              <p:cNvGrpSpPr/>
              <p:nvPr/>
            </p:nvGrpSpPr>
            <p:grpSpPr>
              <a:xfrm>
                <a:off x="6348319" y="1953481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74" name="Ellipse 173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5" name="Ellipse 174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56" name="Gruppieren 155"/>
              <p:cNvGrpSpPr/>
              <p:nvPr/>
            </p:nvGrpSpPr>
            <p:grpSpPr>
              <a:xfrm>
                <a:off x="7233157" y="169947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72" name="Ellipse 171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3" name="Ellipse 172"/>
                <p:cNvSpPr/>
                <p:nvPr/>
              </p:nvSpPr>
              <p:spPr>
                <a:xfrm flipV="1">
                  <a:off x="2936242" y="2500631"/>
                  <a:ext cx="45720" cy="4572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57" name="Gruppieren 156"/>
              <p:cNvGrpSpPr/>
              <p:nvPr/>
            </p:nvGrpSpPr>
            <p:grpSpPr>
              <a:xfrm>
                <a:off x="7669569" y="2305165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70" name="Ellipse 169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1" name="Ellipse 170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58" name="Gruppieren 157"/>
              <p:cNvGrpSpPr/>
              <p:nvPr/>
            </p:nvGrpSpPr>
            <p:grpSpPr>
              <a:xfrm>
                <a:off x="7667040" y="3803497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68" name="Ellipse 167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9" name="Ellipse 168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59" name="Gruppieren 158"/>
              <p:cNvGrpSpPr/>
              <p:nvPr/>
            </p:nvGrpSpPr>
            <p:grpSpPr>
              <a:xfrm>
                <a:off x="6808617" y="3999170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66" name="Ellipse 165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7" name="Ellipse 166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60" name="Gruppieren 159"/>
              <p:cNvGrpSpPr/>
              <p:nvPr/>
            </p:nvGrpSpPr>
            <p:grpSpPr>
              <a:xfrm>
                <a:off x="6657575" y="2501282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64" name="Ellipse 163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5" name="Ellipse 164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61" name="Gruppieren 160"/>
              <p:cNvGrpSpPr/>
              <p:nvPr/>
            </p:nvGrpSpPr>
            <p:grpSpPr>
              <a:xfrm>
                <a:off x="6380665" y="332476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62" name="Ellipse 161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3" name="Ellipse 162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feld 180"/>
                <p:cNvSpPr txBox="1"/>
                <p:nvPr/>
              </p:nvSpPr>
              <p:spPr>
                <a:xfrm>
                  <a:off x="3230773" y="4437988"/>
                  <a:ext cx="411163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2800" i="1">
                          <a:latin typeface="Cambria Math" panose="02040503050406030204" pitchFamily="18" charset="0"/>
                        </a:rPr>
                        <m:t>1,5</m:t>
                      </m:r>
                    </m:oMath>
                  </a14:m>
                  <a:r>
                    <a:rPr lang="en-GB" sz="2800" dirty="0" smtClean="0"/>
                    <a:t>-</a:t>
                  </a:r>
                  <a:r>
                    <a:rPr lang="en-GB" sz="2800" dirty="0" err="1" smtClean="0"/>
                    <a:t>approximative</a:t>
                  </a:r>
                  <a:r>
                    <a:rPr lang="en-GB" sz="2800" dirty="0" smtClean="0"/>
                    <a:t> solution</a:t>
                  </a:r>
                  <a:endParaRPr lang="en-GB" sz="2800" dirty="0"/>
                </a:p>
              </p:txBody>
            </p:sp>
          </mc:Choice>
          <mc:Fallback xmlns="">
            <p:sp>
              <p:nvSpPr>
                <p:cNvPr id="181" name="Textfeld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0773" y="4437988"/>
                  <a:ext cx="4111638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0465" r="-1780" b="-3255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feld 181"/>
                <p:cNvSpPr txBox="1"/>
                <p:nvPr/>
              </p:nvSpPr>
              <p:spPr>
                <a:xfrm>
                  <a:off x="4579331" y="1896939"/>
                  <a:ext cx="13128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≤1⋅</m:t>
                        </m:r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82" name="Textfeld 1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9331" y="1896939"/>
                  <a:ext cx="1312860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feld 182"/>
                <p:cNvSpPr txBox="1"/>
                <p:nvPr/>
              </p:nvSpPr>
              <p:spPr>
                <a:xfrm>
                  <a:off x="4599368" y="2651497"/>
                  <a:ext cx="1272784" cy="5230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box>
                          <m:box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83" name="Textfeld 1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9368" y="2651497"/>
                  <a:ext cx="1272784" cy="52309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feld 183"/>
                <p:cNvSpPr txBox="1"/>
                <p:nvPr/>
              </p:nvSpPr>
              <p:spPr>
                <a:xfrm>
                  <a:off x="4573218" y="3334241"/>
                  <a:ext cx="1272784" cy="5238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box>
                          <m:box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84" name="Textfeld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3218" y="3334241"/>
                  <a:ext cx="1272784" cy="52386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5" name="Gerader Verbinder 184"/>
            <p:cNvCxnSpPr/>
            <p:nvPr/>
          </p:nvCxnSpPr>
          <p:spPr>
            <a:xfrm>
              <a:off x="4279581" y="3280738"/>
              <a:ext cx="14818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 Verbindung mit Pfeil 185"/>
            <p:cNvCxnSpPr/>
            <p:nvPr/>
          </p:nvCxnSpPr>
          <p:spPr>
            <a:xfrm>
              <a:off x="5170358" y="3894868"/>
              <a:ext cx="0" cy="538968"/>
            </a:xfrm>
            <a:prstGeom prst="straightConnector1">
              <a:avLst/>
            </a:prstGeom>
            <a:ln w="127000" cmpd="dbl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chteck 84"/>
          <p:cNvSpPr/>
          <p:nvPr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338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 14"/>
          <p:cNvSpPr/>
          <p:nvPr/>
        </p:nvSpPr>
        <p:spPr>
          <a:xfrm>
            <a:off x="6630443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Freihandform 59"/>
          <p:cNvSpPr/>
          <p:nvPr/>
        </p:nvSpPr>
        <p:spPr>
          <a:xfrm>
            <a:off x="6282267" y="1210733"/>
            <a:ext cx="2446866" cy="2311400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Online</a:t>
            </a:r>
            <a:r>
              <a:rPr lang="en-GB" dirty="0" smtClean="0"/>
              <a:t>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231085" y="3828242"/>
            <a:ext cx="151656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 smtClean="0"/>
              <a:t>N-OLTSP</a:t>
            </a:r>
          </a:p>
          <a:p>
            <a:pPr algn="ctr"/>
            <a:r>
              <a:rPr lang="en-GB" sz="2400" i="1" dirty="0" smtClean="0"/>
              <a:t>“nomadic”</a:t>
            </a:r>
            <a:endParaRPr lang="en-GB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4030228" y="3824446"/>
                <a:ext cx="40920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Def:</a:t>
                </a:r>
                <a:r>
                  <a:rPr lang="en-GB" sz="2800" dirty="0" smtClean="0"/>
                  <a:t> 	ALG is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i="1" dirty="0" smtClean="0"/>
                  <a:t>-competitive</a:t>
                </a:r>
                <a:endParaRPr lang="en-GB" sz="2800" i="1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228" y="3824446"/>
                <a:ext cx="4092018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3130" t="-11628" r="-2086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/>
          <p:cNvSpPr txBox="1"/>
          <p:nvPr/>
        </p:nvSpPr>
        <p:spPr>
          <a:xfrm>
            <a:off x="989368" y="111470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Input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51" name="Gruppieren 50"/>
          <p:cNvGrpSpPr/>
          <p:nvPr/>
        </p:nvGrpSpPr>
        <p:grpSpPr>
          <a:xfrm>
            <a:off x="3890579" y="2787697"/>
            <a:ext cx="2281501" cy="584775"/>
            <a:chOff x="2626640" y="2787697"/>
            <a:chExt cx="3729029" cy="584775"/>
          </a:xfrm>
        </p:grpSpPr>
        <p:cxnSp>
          <p:nvCxnSpPr>
            <p:cNvPr id="52" name="Gekrümmte Verbindung 51"/>
            <p:cNvCxnSpPr/>
            <p:nvPr/>
          </p:nvCxnSpPr>
          <p:spPr>
            <a:xfrm>
              <a:off x="2626640" y="2787697"/>
              <a:ext cx="3729029" cy="360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feld 52"/>
            <p:cNvSpPr txBox="1"/>
            <p:nvPr/>
          </p:nvSpPr>
          <p:spPr>
            <a:xfrm>
              <a:off x="3948603" y="2787697"/>
              <a:ext cx="11756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cap="small" dirty="0" err="1" smtClean="0">
                  <a:solidFill>
                    <a:srgbClr val="006600"/>
                  </a:solidFill>
                </a:rPr>
                <a:t>alg</a:t>
              </a:r>
              <a:endParaRPr lang="en-GB" sz="3200" cap="small" dirty="0">
                <a:solidFill>
                  <a:srgbClr val="0066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308380" y="1610548"/>
                <a:ext cx="3057247" cy="15081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metric space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starting-point: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b="0" dirty="0" smtClean="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>
                    <a:solidFill>
                      <a:schemeClr val="tx1"/>
                    </a:solidFill>
                  </a:rPr>
                  <a:t>request-sequence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GB" sz="2400" dirty="0" smtClean="0">
                    <a:solidFill>
                      <a:schemeClr val="tx1"/>
                    </a:solidFill>
                  </a:rPr>
                  <a:t>:</a:t>
                </a:r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80" y="1610548"/>
                <a:ext cx="3057247" cy="1508105"/>
              </a:xfrm>
              <a:prstGeom prst="rect">
                <a:avLst/>
              </a:prstGeom>
              <a:blipFill rotWithShape="0">
                <a:blip r:embed="rId3"/>
                <a:stretch>
                  <a:fillRect l="-2794" t="-3226" r="-1996" b="-80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pieren 4"/>
          <p:cNvGrpSpPr/>
          <p:nvPr/>
        </p:nvGrpSpPr>
        <p:grpSpPr>
          <a:xfrm>
            <a:off x="6672763" y="2638932"/>
            <a:ext cx="367985" cy="485753"/>
            <a:chOff x="6810471" y="1917308"/>
            <a:chExt cx="367985" cy="485753"/>
          </a:xfrm>
        </p:grpSpPr>
        <p:sp>
          <p:nvSpPr>
            <p:cNvPr id="56" name="Ellipse 55"/>
            <p:cNvSpPr/>
            <p:nvPr/>
          </p:nvSpPr>
          <p:spPr>
            <a:xfrm>
              <a:off x="6920659" y="2255451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feld 56"/>
                <p:cNvSpPr txBox="1"/>
                <p:nvPr/>
              </p:nvSpPr>
              <p:spPr>
                <a:xfrm>
                  <a:off x="6810471" y="1917308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7" name="Textfeld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471" y="1917308"/>
                  <a:ext cx="3679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Textfeld 60"/>
          <p:cNvSpPr txBox="1"/>
          <p:nvPr/>
        </p:nvSpPr>
        <p:spPr>
          <a:xfrm>
            <a:off x="4326352" y="2305424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time</a:t>
            </a:r>
            <a:r>
              <a:rPr lang="en-GB" sz="2000" dirty="0" smtClean="0"/>
              <a:t>:</a:t>
            </a:r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5152219" y="2351590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219" y="2351590"/>
                <a:ext cx="23884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8205" r="-3333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uppieren 61"/>
          <p:cNvGrpSpPr/>
          <p:nvPr/>
        </p:nvGrpSpPr>
        <p:grpSpPr>
          <a:xfrm>
            <a:off x="8078421" y="1273962"/>
            <a:ext cx="367986" cy="485753"/>
            <a:chOff x="6810471" y="1917308"/>
            <a:chExt cx="367986" cy="485753"/>
          </a:xfrm>
        </p:grpSpPr>
        <p:sp>
          <p:nvSpPr>
            <p:cNvPr id="63" name="Ellipse 62"/>
            <p:cNvSpPr/>
            <p:nvPr/>
          </p:nvSpPr>
          <p:spPr>
            <a:xfrm>
              <a:off x="6920659" y="225545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feld 63"/>
                <p:cNvSpPr txBox="1"/>
                <p:nvPr/>
              </p:nvSpPr>
              <p:spPr>
                <a:xfrm>
                  <a:off x="6810471" y="1917308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feld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471" y="1917308"/>
                  <a:ext cx="36798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1305581" y="3008264"/>
                <a:ext cx="1771245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GB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581" y="3008264"/>
                <a:ext cx="1771245" cy="61555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2937387" y="3008263"/>
                <a:ext cx="598241" cy="615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4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387" y="3008263"/>
                <a:ext cx="598241" cy="61555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r Verbinder 10"/>
          <p:cNvCxnSpPr>
            <a:stCxn id="56" idx="7"/>
            <a:endCxn id="63" idx="3"/>
          </p:cNvCxnSpPr>
          <p:nvPr/>
        </p:nvCxnSpPr>
        <p:spPr>
          <a:xfrm flipV="1">
            <a:off x="6908944" y="1738098"/>
            <a:ext cx="1301282" cy="126059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feld 66"/>
              <p:cNvSpPr txBox="1"/>
              <p:nvPr/>
            </p:nvSpPr>
            <p:spPr>
              <a:xfrm>
                <a:off x="5152219" y="2351590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7" name="Textfeld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219" y="2351590"/>
                <a:ext cx="238847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8205" r="-3333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Ellipse 68"/>
          <p:cNvSpPr/>
          <p:nvPr/>
        </p:nvSpPr>
        <p:spPr>
          <a:xfrm>
            <a:off x="7777613" y="3219951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9"/>
              <p:cNvSpPr txBox="1"/>
              <p:nvPr/>
            </p:nvSpPr>
            <p:spPr>
              <a:xfrm>
                <a:off x="7851651" y="3064702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0" name="Textfeld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651" y="3064702"/>
                <a:ext cx="367986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uppieren 70"/>
          <p:cNvGrpSpPr/>
          <p:nvPr/>
        </p:nvGrpSpPr>
        <p:grpSpPr>
          <a:xfrm>
            <a:off x="6550643" y="1489711"/>
            <a:ext cx="353751" cy="485753"/>
            <a:chOff x="6810471" y="1917308"/>
            <a:chExt cx="353751" cy="485753"/>
          </a:xfrm>
        </p:grpSpPr>
        <p:sp>
          <p:nvSpPr>
            <p:cNvPr id="72" name="Ellipse 71"/>
            <p:cNvSpPr/>
            <p:nvPr/>
          </p:nvSpPr>
          <p:spPr>
            <a:xfrm>
              <a:off x="6920659" y="225545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feld 72"/>
                <p:cNvSpPr txBox="1"/>
                <p:nvPr/>
              </p:nvSpPr>
              <p:spPr>
                <a:xfrm>
                  <a:off x="6810471" y="1917308"/>
                  <a:ext cx="3537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feld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471" y="1917308"/>
                  <a:ext cx="353751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5" name="Gerader Verbinder 64"/>
          <p:cNvCxnSpPr/>
          <p:nvPr/>
        </p:nvCxnSpPr>
        <p:spPr>
          <a:xfrm flipV="1">
            <a:off x="6906597" y="2336276"/>
            <a:ext cx="688003" cy="662417"/>
          </a:xfrm>
          <a:prstGeom prst="line">
            <a:avLst/>
          </a:prstGeom>
          <a:ln w="28575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87"/>
          <p:cNvGrpSpPr/>
          <p:nvPr/>
        </p:nvGrpSpPr>
        <p:grpSpPr>
          <a:xfrm>
            <a:off x="6786824" y="1685910"/>
            <a:ext cx="1401785" cy="1607846"/>
            <a:chOff x="6786824" y="1685910"/>
            <a:chExt cx="1401785" cy="1607846"/>
          </a:xfrm>
        </p:grpSpPr>
        <p:cxnSp>
          <p:nvCxnSpPr>
            <p:cNvPr id="74" name="Gerader Verbinder 73"/>
            <p:cNvCxnSpPr>
              <a:stCxn id="69" idx="0"/>
            </p:cNvCxnSpPr>
            <p:nvPr/>
          </p:nvCxnSpPr>
          <p:spPr>
            <a:xfrm flipH="1" flipV="1">
              <a:off x="7589085" y="2336276"/>
              <a:ext cx="262333" cy="883675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/>
            <p:cNvCxnSpPr>
              <a:stCxn id="69" idx="2"/>
              <a:endCxn id="72" idx="5"/>
            </p:cNvCxnSpPr>
            <p:nvPr/>
          </p:nvCxnSpPr>
          <p:spPr>
            <a:xfrm flipH="1" flipV="1">
              <a:off x="6786824" y="1953847"/>
              <a:ext cx="990789" cy="133990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r Verbinder 84"/>
            <p:cNvCxnSpPr>
              <a:stCxn id="72" idx="6"/>
              <a:endCxn id="63" idx="2"/>
            </p:cNvCxnSpPr>
            <p:nvPr/>
          </p:nvCxnSpPr>
          <p:spPr>
            <a:xfrm flipV="1">
              <a:off x="6808441" y="1685910"/>
              <a:ext cx="1380168" cy="21574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Gerader Verbinder 88"/>
          <p:cNvCxnSpPr>
            <a:stCxn id="69" idx="0"/>
          </p:cNvCxnSpPr>
          <p:nvPr/>
        </p:nvCxnSpPr>
        <p:spPr>
          <a:xfrm flipH="1" flipV="1">
            <a:off x="7588444" y="2336276"/>
            <a:ext cx="262974" cy="883675"/>
          </a:xfrm>
          <a:prstGeom prst="line">
            <a:avLst/>
          </a:prstGeom>
          <a:ln w="28575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/>
          <p:cNvCxnSpPr>
            <a:endCxn id="69" idx="2"/>
          </p:cNvCxnSpPr>
          <p:nvPr/>
        </p:nvCxnSpPr>
        <p:spPr>
          <a:xfrm>
            <a:off x="6950428" y="2175673"/>
            <a:ext cx="827185" cy="1118083"/>
          </a:xfrm>
          <a:prstGeom prst="line">
            <a:avLst/>
          </a:prstGeom>
          <a:ln w="28575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feld 94"/>
              <p:cNvSpPr txBox="1"/>
              <p:nvPr/>
            </p:nvSpPr>
            <p:spPr>
              <a:xfrm>
                <a:off x="5150884" y="2351590"/>
                <a:ext cx="23884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5" name="Textfeld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884" y="2351590"/>
                <a:ext cx="238848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30769" r="-30769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/>
              <p:cNvSpPr txBox="1"/>
              <p:nvPr/>
            </p:nvSpPr>
            <p:spPr>
              <a:xfrm>
                <a:off x="5150884" y="2351590"/>
                <a:ext cx="47128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3,5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6" name="Textfeld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884" y="2351590"/>
                <a:ext cx="471283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15584" r="-16883"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Gruppieren 96"/>
          <p:cNvGrpSpPr/>
          <p:nvPr/>
        </p:nvGrpSpPr>
        <p:grpSpPr>
          <a:xfrm>
            <a:off x="7220458" y="1144916"/>
            <a:ext cx="369332" cy="485753"/>
            <a:chOff x="6810471" y="1917308"/>
            <a:chExt cx="369332" cy="485753"/>
          </a:xfrm>
        </p:grpSpPr>
        <p:sp>
          <p:nvSpPr>
            <p:cNvPr id="98" name="Ellipse 97"/>
            <p:cNvSpPr/>
            <p:nvPr/>
          </p:nvSpPr>
          <p:spPr>
            <a:xfrm>
              <a:off x="6920659" y="225545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feld 98"/>
                <p:cNvSpPr txBox="1"/>
                <p:nvPr/>
              </p:nvSpPr>
              <p:spPr>
                <a:xfrm>
                  <a:off x="6810471" y="1917308"/>
                  <a:ext cx="3693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Textfeld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471" y="1917308"/>
                  <a:ext cx="369332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uppieren 3"/>
          <p:cNvGrpSpPr/>
          <p:nvPr/>
        </p:nvGrpSpPr>
        <p:grpSpPr>
          <a:xfrm>
            <a:off x="6672763" y="3047293"/>
            <a:ext cx="368626" cy="513869"/>
            <a:chOff x="7381822" y="3550447"/>
            <a:chExt cx="368626" cy="513869"/>
          </a:xfrm>
        </p:grpSpPr>
        <p:cxnSp>
          <p:nvCxnSpPr>
            <p:cNvPr id="58" name="Gerade Verbindung mit Pfeil 57"/>
            <p:cNvCxnSpPr/>
            <p:nvPr/>
          </p:nvCxnSpPr>
          <p:spPr>
            <a:xfrm flipV="1">
              <a:off x="7565815" y="3550447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feld 58"/>
                <p:cNvSpPr txBox="1"/>
                <p:nvPr/>
              </p:nvSpPr>
              <p:spPr>
                <a:xfrm>
                  <a:off x="7381822" y="369498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feld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1822" y="3694984"/>
                  <a:ext cx="368626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0" name="Textfeld 99"/>
          <p:cNvSpPr txBox="1"/>
          <p:nvPr/>
        </p:nvSpPr>
        <p:spPr>
          <a:xfrm>
            <a:off x="2037685" y="3828242"/>
            <a:ext cx="15824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 smtClean="0"/>
              <a:t>H-OLTSP</a:t>
            </a:r>
          </a:p>
          <a:p>
            <a:pPr algn="ctr"/>
            <a:r>
              <a:rPr lang="en-GB" sz="2800" i="1" dirty="0" smtClean="0"/>
              <a:t>“homing”</a:t>
            </a:r>
            <a:endParaRPr lang="en-GB" sz="2400" i="1" dirty="0"/>
          </a:p>
        </p:txBody>
      </p:sp>
      <p:cxnSp>
        <p:nvCxnSpPr>
          <p:cNvPr id="102" name="Gerade Verbindung mit Pfeil 101"/>
          <p:cNvCxnSpPr>
            <a:endCxn id="48" idx="0"/>
          </p:cNvCxnSpPr>
          <p:nvPr/>
        </p:nvCxnSpPr>
        <p:spPr>
          <a:xfrm flipH="1">
            <a:off x="989370" y="3522133"/>
            <a:ext cx="758284" cy="3061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>
            <a:endCxn id="100" idx="0"/>
          </p:cNvCxnSpPr>
          <p:nvPr/>
        </p:nvCxnSpPr>
        <p:spPr>
          <a:xfrm>
            <a:off x="1738002" y="3522133"/>
            <a:ext cx="1090926" cy="3061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uppieren 144"/>
          <p:cNvGrpSpPr/>
          <p:nvPr/>
        </p:nvGrpSpPr>
        <p:grpSpPr>
          <a:xfrm>
            <a:off x="274214" y="4717736"/>
            <a:ext cx="1375987" cy="508102"/>
            <a:chOff x="274214" y="4717736"/>
            <a:chExt cx="1375987" cy="508102"/>
          </a:xfrm>
        </p:grpSpPr>
        <p:grpSp>
          <p:nvGrpSpPr>
            <p:cNvPr id="111" name="Gruppieren 110"/>
            <p:cNvGrpSpPr/>
            <p:nvPr/>
          </p:nvGrpSpPr>
          <p:grpSpPr>
            <a:xfrm>
              <a:off x="274214" y="4717736"/>
              <a:ext cx="1375987" cy="508102"/>
              <a:chOff x="223997" y="4720794"/>
              <a:chExt cx="1375987" cy="508102"/>
            </a:xfrm>
          </p:grpSpPr>
          <p:sp>
            <p:nvSpPr>
              <p:cNvPr id="106" name="Ellipse 105"/>
              <p:cNvSpPr/>
              <p:nvPr/>
            </p:nvSpPr>
            <p:spPr>
              <a:xfrm>
                <a:off x="223997" y="4958247"/>
                <a:ext cx="84383" cy="8438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586458" y="472079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" name="Ellipse 107"/>
              <p:cNvSpPr/>
              <p:nvPr/>
            </p:nvSpPr>
            <p:spPr>
              <a:xfrm>
                <a:off x="757397" y="5000438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9" name="Ellipse 108"/>
              <p:cNvSpPr/>
              <p:nvPr/>
            </p:nvSpPr>
            <p:spPr>
              <a:xfrm>
                <a:off x="1142631" y="5144513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0" name="Ellipse 109"/>
              <p:cNvSpPr/>
              <p:nvPr/>
            </p:nvSpPr>
            <p:spPr>
              <a:xfrm>
                <a:off x="1515601" y="487386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26" name="Gruppieren 125"/>
            <p:cNvGrpSpPr/>
            <p:nvPr/>
          </p:nvGrpSpPr>
          <p:grpSpPr>
            <a:xfrm>
              <a:off x="346239" y="4789761"/>
              <a:ext cx="1231937" cy="393886"/>
              <a:chOff x="346239" y="4789761"/>
              <a:chExt cx="1231937" cy="393886"/>
            </a:xfrm>
          </p:grpSpPr>
          <p:cxnSp>
            <p:nvCxnSpPr>
              <p:cNvPr id="119" name="Gerader Verbinder 118"/>
              <p:cNvCxnSpPr>
                <a:stCxn id="106" idx="7"/>
                <a:endCxn id="107" idx="3"/>
              </p:cNvCxnSpPr>
              <p:nvPr/>
            </p:nvCxnSpPr>
            <p:spPr>
              <a:xfrm flipV="1">
                <a:off x="346239" y="4789761"/>
                <a:ext cx="302794" cy="177786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r Verbinder 120"/>
              <p:cNvCxnSpPr>
                <a:stCxn id="107" idx="5"/>
                <a:endCxn id="108" idx="1"/>
              </p:cNvCxnSpPr>
              <p:nvPr/>
            </p:nvCxnSpPr>
            <p:spPr>
              <a:xfrm>
                <a:off x="708700" y="4789761"/>
                <a:ext cx="111272" cy="219977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/>
              <p:cNvCxnSpPr>
                <a:stCxn id="108" idx="5"/>
                <a:endCxn id="109" idx="2"/>
              </p:cNvCxnSpPr>
              <p:nvPr/>
            </p:nvCxnSpPr>
            <p:spPr>
              <a:xfrm>
                <a:off x="879639" y="5069405"/>
                <a:ext cx="313209" cy="11424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r Verbinder 124"/>
              <p:cNvCxnSpPr>
                <a:stCxn id="109" idx="7"/>
                <a:endCxn id="110" idx="3"/>
              </p:cNvCxnSpPr>
              <p:nvPr/>
            </p:nvCxnSpPr>
            <p:spPr>
              <a:xfrm flipV="1">
                <a:off x="1264873" y="4942831"/>
                <a:ext cx="313303" cy="21098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4" name="Gruppieren 143"/>
          <p:cNvGrpSpPr/>
          <p:nvPr/>
        </p:nvGrpSpPr>
        <p:grpSpPr>
          <a:xfrm>
            <a:off x="2157743" y="4714667"/>
            <a:ext cx="1375987" cy="508102"/>
            <a:chOff x="2157743" y="4714667"/>
            <a:chExt cx="1375987" cy="508102"/>
          </a:xfrm>
        </p:grpSpPr>
        <p:grpSp>
          <p:nvGrpSpPr>
            <p:cNvPr id="112" name="Gruppieren 111"/>
            <p:cNvGrpSpPr/>
            <p:nvPr/>
          </p:nvGrpSpPr>
          <p:grpSpPr>
            <a:xfrm>
              <a:off x="2157743" y="4714667"/>
              <a:ext cx="1375987" cy="508102"/>
              <a:chOff x="223997" y="4720794"/>
              <a:chExt cx="1375987" cy="508102"/>
            </a:xfrm>
          </p:grpSpPr>
          <p:sp>
            <p:nvSpPr>
              <p:cNvPr id="113" name="Ellipse 112"/>
              <p:cNvSpPr/>
              <p:nvPr/>
            </p:nvSpPr>
            <p:spPr>
              <a:xfrm>
                <a:off x="223997" y="4958247"/>
                <a:ext cx="84383" cy="8438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4" name="Ellipse 113"/>
              <p:cNvSpPr/>
              <p:nvPr/>
            </p:nvSpPr>
            <p:spPr>
              <a:xfrm>
                <a:off x="586458" y="472079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757397" y="5000438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6" name="Ellipse 115"/>
              <p:cNvSpPr/>
              <p:nvPr/>
            </p:nvSpPr>
            <p:spPr>
              <a:xfrm>
                <a:off x="1142631" y="5144513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7" name="Ellipse 116"/>
              <p:cNvSpPr/>
              <p:nvPr/>
            </p:nvSpPr>
            <p:spPr>
              <a:xfrm>
                <a:off x="1515601" y="487386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43" name="Gruppieren 142"/>
            <p:cNvGrpSpPr/>
            <p:nvPr/>
          </p:nvGrpSpPr>
          <p:grpSpPr>
            <a:xfrm>
              <a:off x="2229768" y="4756859"/>
              <a:ext cx="1231937" cy="423719"/>
              <a:chOff x="2229768" y="4756859"/>
              <a:chExt cx="1231937" cy="423719"/>
            </a:xfrm>
          </p:grpSpPr>
          <p:cxnSp>
            <p:nvCxnSpPr>
              <p:cNvPr id="127" name="Gerader Verbinder 126"/>
              <p:cNvCxnSpPr>
                <a:stCxn id="115" idx="2"/>
                <a:endCxn id="113" idx="6"/>
              </p:cNvCxnSpPr>
              <p:nvPr/>
            </p:nvCxnSpPr>
            <p:spPr>
              <a:xfrm flipH="1" flipV="1">
                <a:off x="2242126" y="4994312"/>
                <a:ext cx="449017" cy="42191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Gerader Verbinder 130"/>
              <p:cNvCxnSpPr>
                <a:stCxn id="116" idx="2"/>
                <a:endCxn id="115" idx="5"/>
              </p:cNvCxnSpPr>
              <p:nvPr/>
            </p:nvCxnSpPr>
            <p:spPr>
              <a:xfrm flipH="1" flipV="1">
                <a:off x="2763168" y="5066336"/>
                <a:ext cx="313209" cy="11424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r Verbinder 133"/>
              <p:cNvCxnSpPr>
                <a:stCxn id="117" idx="3"/>
                <a:endCxn id="116" idx="7"/>
              </p:cNvCxnSpPr>
              <p:nvPr/>
            </p:nvCxnSpPr>
            <p:spPr>
              <a:xfrm flipH="1">
                <a:off x="3148402" y="4939762"/>
                <a:ext cx="313303" cy="21098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Gerader Verbinder 136"/>
              <p:cNvCxnSpPr>
                <a:stCxn id="114" idx="6"/>
                <a:endCxn id="117" idx="1"/>
              </p:cNvCxnSpPr>
              <p:nvPr/>
            </p:nvCxnSpPr>
            <p:spPr>
              <a:xfrm>
                <a:off x="2604587" y="4756859"/>
                <a:ext cx="857118" cy="123236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r Verbinder 139"/>
              <p:cNvCxnSpPr>
                <a:stCxn id="113" idx="7"/>
                <a:endCxn id="114" idx="2"/>
              </p:cNvCxnSpPr>
              <p:nvPr/>
            </p:nvCxnSpPr>
            <p:spPr>
              <a:xfrm flipV="1">
                <a:off x="2229768" y="4756859"/>
                <a:ext cx="290436" cy="207619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feld 145"/>
              <p:cNvSpPr txBox="1"/>
              <p:nvPr/>
            </p:nvSpPr>
            <p:spPr>
              <a:xfrm>
                <a:off x="5011926" y="4304168"/>
                <a:ext cx="3684174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ALG</m:t>
                              </m:r>
                            </m:sup>
                          </m:sSup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46" name="Textfeld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926" y="4304168"/>
                <a:ext cx="3684174" cy="50917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Textfeld 146"/>
          <p:cNvSpPr txBox="1"/>
          <p:nvPr/>
        </p:nvSpPr>
        <p:spPr>
          <a:xfrm>
            <a:off x="5011925" y="4820747"/>
            <a:ext cx="3936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0" dirty="0" smtClean="0"/>
              <a:t>for all request- </a:t>
            </a:r>
            <a:r>
              <a:rPr lang="en-GB" sz="2800" dirty="0" smtClean="0"/>
              <a:t>sequences</a:t>
            </a:r>
            <a:endParaRPr lang="en-GB" sz="2800" dirty="0"/>
          </a:p>
        </p:txBody>
      </p:sp>
      <p:sp>
        <p:nvSpPr>
          <p:cNvPr id="80" name="Rechteck 79"/>
          <p:cNvSpPr/>
          <p:nvPr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/>
              <p:cNvSpPr/>
              <p:nvPr/>
            </p:nvSpPr>
            <p:spPr>
              <a:xfrm>
                <a:off x="556757" y="3008263"/>
                <a:ext cx="965585" cy="615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Rechtec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57" y="3008263"/>
                <a:ext cx="965585" cy="615553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29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96296E-6 L 0.08038 -0.10463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-5231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15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mph" presetSubtype="2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path" presetSubtype="0" decel="888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38 -0.10463 L 0.1118 0.04098 " pathEditMode="relative" rAng="0" ptsTypes="AA">
                                      <p:cBhvr>
                                        <p:cTn id="84" dur="2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7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250"/>
                            </p:stCondLst>
                            <p:childTnLst>
                              <p:par>
                                <p:cTn id="86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0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2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8 0.04098 L 0.01024 -0.12916 " pathEditMode="relative" rAng="0" ptsTypes="AA">
                                      <p:cBhvr>
                                        <p:cTn id="97" dur="2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87" y="-8519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0" grpId="0" animBg="1"/>
      <p:bldP spid="48" grpId="0"/>
      <p:bldP spid="49" grpId="0"/>
      <p:bldP spid="61" grpId="0"/>
      <p:bldP spid="6" grpId="0"/>
      <p:bldP spid="8" grpId="0"/>
      <p:bldP spid="8" grpId="1"/>
      <p:bldP spid="9" grpId="0"/>
      <p:bldP spid="67" grpId="0" animBg="1"/>
      <p:bldP spid="69" grpId="0" animBg="1"/>
      <p:bldP spid="70" grpId="0"/>
      <p:bldP spid="70" grpId="1"/>
      <p:bldP spid="95" grpId="0" animBg="1"/>
      <p:bldP spid="96" grpId="0" animBg="1"/>
      <p:bldP spid="100" grpId="0"/>
      <p:bldP spid="146" grpId="0"/>
      <p:bldP spid="147" grpId="0"/>
      <p:bldP spid="7" grpId="0"/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/>
          </p:cNvSpPr>
          <p:nvPr/>
        </p:nvSpPr>
        <p:spPr>
          <a:xfrm rot="10800000" flipV="1">
            <a:off x="1895317" y="5382704"/>
            <a:ext cx="2386800" cy="329939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Goals</a:t>
            </a:r>
            <a:endParaRPr lang="en-GB" dirty="0"/>
          </a:p>
        </p:txBody>
      </p:sp>
      <p:sp>
        <p:nvSpPr>
          <p:cNvPr id="2" name="Textfeld 1"/>
          <p:cNvSpPr txBox="1"/>
          <p:nvPr/>
        </p:nvSpPr>
        <p:spPr>
          <a:xfrm>
            <a:off x="1138624" y="895547"/>
            <a:ext cx="573342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300000"/>
              </a:lnSpc>
              <a:buFont typeface="+mj-lt"/>
              <a:buAutoNum type="romanUcPeriod"/>
            </a:pPr>
            <a:r>
              <a:rPr lang="en-GB" sz="2800" dirty="0" smtClean="0"/>
              <a:t>Find online-algorithms</a:t>
            </a:r>
          </a:p>
          <a:p>
            <a:pPr marL="571500" indent="-571500">
              <a:lnSpc>
                <a:spcPct val="300000"/>
              </a:lnSpc>
              <a:buFont typeface="+mj-lt"/>
              <a:buAutoNum type="romanUcPeriod"/>
            </a:pPr>
            <a:r>
              <a:rPr lang="en-GB" sz="2800" dirty="0" smtClean="0"/>
              <a:t>Find lower bounds</a:t>
            </a:r>
          </a:p>
          <a:p>
            <a:pPr marL="571500" indent="-571500">
              <a:lnSpc>
                <a:spcPct val="300000"/>
              </a:lnSpc>
              <a:buFont typeface="+mj-lt"/>
              <a:buAutoNum type="romanUcPeriod"/>
            </a:pPr>
            <a:r>
              <a:rPr lang="en-GB" sz="2800" dirty="0" smtClean="0"/>
              <a:t>Find </a:t>
            </a:r>
            <a:r>
              <a:rPr lang="en-GB" sz="2800" i="1" dirty="0" smtClean="0"/>
              <a:t>polynomial</a:t>
            </a:r>
            <a:r>
              <a:rPr lang="en-GB" sz="2800" dirty="0" smtClean="0"/>
              <a:t> online-algorithms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020738" y="1529483"/>
            <a:ext cx="3010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 (</a:t>
            </a:r>
            <a:r>
              <a:rPr lang="en-GB" sz="2800" dirty="0" err="1"/>
              <a:t>superpolynomial</a:t>
            </a:r>
            <a:r>
              <a:rPr lang="en-GB" sz="2800" dirty="0"/>
              <a:t>) </a:t>
            </a:r>
          </a:p>
        </p:txBody>
      </p:sp>
      <p:sp>
        <p:nvSpPr>
          <p:cNvPr id="10" name="Rechteck 9"/>
          <p:cNvSpPr>
            <a:spLocks/>
          </p:cNvSpPr>
          <p:nvPr/>
        </p:nvSpPr>
        <p:spPr>
          <a:xfrm rot="10800000" flipV="1">
            <a:off x="0" y="5382704"/>
            <a:ext cx="1895315" cy="3352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Online-TSP</a:t>
            </a:r>
            <a:endParaRPr lang="de-DE" dirty="0"/>
          </a:p>
        </p:txBody>
      </p:sp>
      <p:sp>
        <p:nvSpPr>
          <p:cNvPr id="11" name="Rechteck 10"/>
          <p:cNvSpPr>
            <a:spLocks/>
          </p:cNvSpPr>
          <p:nvPr/>
        </p:nvSpPr>
        <p:spPr>
          <a:xfrm rot="10800000" flipV="1">
            <a:off x="4282114" y="5382705"/>
            <a:ext cx="2141543" cy="33525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12" name="Rechteck 11"/>
          <p:cNvSpPr>
            <a:spLocks/>
          </p:cNvSpPr>
          <p:nvPr/>
        </p:nvSpPr>
        <p:spPr>
          <a:xfrm rot="10800000" flipV="1">
            <a:off x="6423660" y="5382703"/>
            <a:ext cx="2720340" cy="335257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687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uiExpand="1" build="p"/>
      <p:bldP spid="8" grpId="0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5377330" y="1528837"/>
            <a:ext cx="3427325" cy="1367990"/>
            <a:chOff x="5377330" y="1528837"/>
            <a:chExt cx="3427325" cy="1367990"/>
          </a:xfrm>
        </p:grpSpPr>
        <p:sp>
          <p:nvSpPr>
            <p:cNvPr id="8" name="Ellipse 7"/>
            <p:cNvSpPr/>
            <p:nvPr/>
          </p:nvSpPr>
          <p:spPr>
            <a:xfrm>
              <a:off x="6339115" y="2103420"/>
              <a:ext cx="147610" cy="14761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7939315" y="2416686"/>
              <a:ext cx="147610" cy="14761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0099"/>
                </a:solidFill>
              </a:endParaRPr>
            </a:p>
          </p:txBody>
        </p:sp>
        <p:sp>
          <p:nvSpPr>
            <p:cNvPr id="11" name="Ellipse 10"/>
            <p:cNvSpPr/>
            <p:nvPr/>
          </p:nvSpPr>
          <p:spPr>
            <a:xfrm>
              <a:off x="5729515" y="2564296"/>
              <a:ext cx="147610" cy="14761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5480636" y="1861715"/>
              <a:ext cx="147610" cy="14761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8657045" y="1787910"/>
              <a:ext cx="147610" cy="14761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0099"/>
                </a:solidFill>
              </a:endParaRPr>
            </a:p>
          </p:txBody>
        </p:sp>
        <p:cxnSp>
          <p:nvCxnSpPr>
            <p:cNvPr id="16" name="Gerader Verbinder 15"/>
            <p:cNvCxnSpPr>
              <a:stCxn id="8" idx="3"/>
              <a:endCxn id="11" idx="7"/>
            </p:cNvCxnSpPr>
            <p:nvPr/>
          </p:nvCxnSpPr>
          <p:spPr>
            <a:xfrm flipH="1">
              <a:off x="5855508" y="2229413"/>
              <a:ext cx="505224" cy="35650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>
              <a:stCxn id="12" idx="4"/>
              <a:endCxn id="11" idx="1"/>
            </p:cNvCxnSpPr>
            <p:nvPr/>
          </p:nvCxnSpPr>
          <p:spPr>
            <a:xfrm>
              <a:off x="5554441" y="2009325"/>
              <a:ext cx="196691" cy="576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>
              <a:stCxn id="8" idx="6"/>
            </p:cNvCxnSpPr>
            <p:nvPr/>
          </p:nvCxnSpPr>
          <p:spPr>
            <a:xfrm>
              <a:off x="6486725" y="2177225"/>
              <a:ext cx="726295" cy="15663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/>
            <p:cNvCxnSpPr/>
            <p:nvPr/>
          </p:nvCxnSpPr>
          <p:spPr>
            <a:xfrm flipV="1">
              <a:off x="7213020" y="2333858"/>
              <a:ext cx="0" cy="204244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feld 29"/>
                <p:cNvSpPr txBox="1"/>
                <p:nvPr/>
              </p:nvSpPr>
              <p:spPr>
                <a:xfrm>
                  <a:off x="6233356" y="1777253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0" name="Textfeld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3356" y="1777253"/>
                  <a:ext cx="367985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feld 30"/>
                <p:cNvSpPr txBox="1"/>
                <p:nvPr/>
              </p:nvSpPr>
              <p:spPr>
                <a:xfrm>
                  <a:off x="7814258" y="2044747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GB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feld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4258" y="2044747"/>
                  <a:ext cx="37138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feld 31"/>
                <p:cNvSpPr txBox="1"/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  <m:r>
                          <a:rPr lang="en-GB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lang="en-GB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  <m:r>
                          <a:rPr lang="en-GB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feld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feld 50"/>
                <p:cNvSpPr txBox="1"/>
                <p:nvPr/>
              </p:nvSpPr>
              <p:spPr>
                <a:xfrm>
                  <a:off x="5377330" y="1528837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1" name="Textfeld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330" y="1528837"/>
                  <a:ext cx="36798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algorithm for N-OLSTP</a:t>
            </a:r>
            <a:endParaRPr lang="en-GB" dirty="0"/>
          </a:p>
        </p:txBody>
      </p:sp>
      <p:sp>
        <p:nvSpPr>
          <p:cNvPr id="5" name="Textfeld 4"/>
          <p:cNvSpPr txBox="1"/>
          <p:nvPr/>
        </p:nvSpPr>
        <p:spPr>
          <a:xfrm>
            <a:off x="317599" y="4324868"/>
            <a:ext cx="8508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Greedily Travelling between Requests (GTR)</a:t>
            </a:r>
            <a:endParaRPr lang="en-GB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317599" y="895547"/>
                <a:ext cx="7317772" cy="2769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Follow shortest path through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𝒰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beginning with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317772" cy="2769989"/>
              </a:xfrm>
              <a:prstGeom prst="rect">
                <a:avLst/>
              </a:prstGeom>
              <a:blipFill rotWithShape="0">
                <a:blip r:embed="rId6"/>
                <a:stretch>
                  <a:fillRect l="-1249" t="-1762" b="-3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uppieren 44"/>
          <p:cNvGrpSpPr/>
          <p:nvPr/>
        </p:nvGrpSpPr>
        <p:grpSpPr>
          <a:xfrm>
            <a:off x="6486725" y="1913903"/>
            <a:ext cx="2191937" cy="576588"/>
            <a:chOff x="6486726" y="2902427"/>
            <a:chExt cx="2191937" cy="576588"/>
          </a:xfrm>
        </p:grpSpPr>
        <p:cxnSp>
          <p:nvCxnSpPr>
            <p:cNvPr id="15" name="Gerader Verbinder 14"/>
            <p:cNvCxnSpPr>
              <a:stCxn id="8" idx="6"/>
              <a:endCxn id="10" idx="2"/>
            </p:cNvCxnSpPr>
            <p:nvPr/>
          </p:nvCxnSpPr>
          <p:spPr>
            <a:xfrm>
              <a:off x="6486726" y="3165749"/>
              <a:ext cx="1452590" cy="313266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>
              <a:stCxn id="10" idx="7"/>
              <a:endCxn id="13" idx="3"/>
            </p:cNvCxnSpPr>
            <p:nvPr/>
          </p:nvCxnSpPr>
          <p:spPr>
            <a:xfrm flipV="1">
              <a:off x="8065309" y="2902427"/>
              <a:ext cx="613354" cy="5244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Ellipse 32"/>
          <p:cNvSpPr/>
          <p:nvPr/>
        </p:nvSpPr>
        <p:spPr>
          <a:xfrm>
            <a:off x="6776067" y="1675746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6672997" y="1348006"/>
                <a:ext cx="3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997" y="1348006"/>
                <a:ext cx="353750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5652786" y="3017565"/>
                <a:ext cx="31438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≔ </m:t>
                    </m:r>
                  </m:oMath>
                </a14:m>
                <a:r>
                  <a:rPr lang="en-GB" dirty="0" smtClean="0"/>
                  <a:t> places requested until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 smtClean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⊇</m:t>
                    </m:r>
                    <m:r>
                      <a:rPr lang="en-GB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  <m:r>
                      <a:rPr lang="en-GB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≔ </m:t>
                    </m:r>
                  </m:oMath>
                </a14:m>
                <a:r>
                  <a:rPr lang="en-GB" dirty="0">
                    <a:solidFill>
                      <a:schemeClr val="accent1">
                        <a:lumMod val="75000"/>
                      </a:schemeClr>
                    </a:solidFill>
                  </a:rPr>
                  <a:t>places yet to visit at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786" y="3017565"/>
                <a:ext cx="3143809" cy="646331"/>
              </a:xfrm>
              <a:prstGeom prst="rect">
                <a:avLst/>
              </a:prstGeom>
              <a:blipFill rotWithShape="0">
                <a:blip r:embed="rId8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uppieren 49"/>
          <p:cNvGrpSpPr/>
          <p:nvPr/>
        </p:nvGrpSpPr>
        <p:grpSpPr>
          <a:xfrm>
            <a:off x="6465108" y="1801739"/>
            <a:ext cx="2213554" cy="636564"/>
            <a:chOff x="6476483" y="2787436"/>
            <a:chExt cx="2213554" cy="636564"/>
          </a:xfrm>
        </p:grpSpPr>
        <p:cxnSp>
          <p:nvCxnSpPr>
            <p:cNvPr id="37" name="Gerader Verbinder 36"/>
            <p:cNvCxnSpPr/>
            <p:nvPr/>
          </p:nvCxnSpPr>
          <p:spPr>
            <a:xfrm flipH="1" flipV="1">
              <a:off x="6501088" y="3163961"/>
              <a:ext cx="735456" cy="15663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>
              <a:stCxn id="8" idx="7"/>
              <a:endCxn id="33" idx="3"/>
            </p:cNvCxnSpPr>
            <p:nvPr/>
          </p:nvCxnSpPr>
          <p:spPr>
            <a:xfrm flipV="1">
              <a:off x="6476483" y="2787436"/>
              <a:ext cx="332576" cy="32329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>
              <a:stCxn id="10" idx="1"/>
              <a:endCxn id="33" idx="5"/>
            </p:cNvCxnSpPr>
            <p:nvPr/>
          </p:nvCxnSpPr>
          <p:spPr>
            <a:xfrm flipH="1" flipV="1">
              <a:off x="6913435" y="2787436"/>
              <a:ext cx="1058872" cy="6365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>
              <a:stCxn id="13" idx="3"/>
              <a:endCxn id="10" idx="7"/>
            </p:cNvCxnSpPr>
            <p:nvPr/>
          </p:nvCxnSpPr>
          <p:spPr>
            <a:xfrm flipH="1">
              <a:off x="8076683" y="2899600"/>
              <a:ext cx="613354" cy="52440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hteck 34"/>
          <p:cNvSpPr/>
          <p:nvPr/>
        </p:nvSpPr>
        <p:spPr>
          <a:xfrm>
            <a:off x="1892300" y="5703216"/>
            <a:ext cx="4547272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132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3" grpId="1" animBg="1"/>
      <p:bldP spid="34" grpId="1"/>
      <p:bldP spid="34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pieren 69"/>
          <p:cNvGrpSpPr/>
          <p:nvPr/>
        </p:nvGrpSpPr>
        <p:grpSpPr>
          <a:xfrm>
            <a:off x="5191093" y="1037271"/>
            <a:ext cx="3961064" cy="2789713"/>
            <a:chOff x="5191093" y="1037271"/>
            <a:chExt cx="3961064" cy="2789713"/>
          </a:xfrm>
        </p:grpSpPr>
        <p:grpSp>
          <p:nvGrpSpPr>
            <p:cNvPr id="25" name="Gruppieren 24"/>
            <p:cNvGrpSpPr/>
            <p:nvPr/>
          </p:nvGrpSpPr>
          <p:grpSpPr>
            <a:xfrm>
              <a:off x="5191093" y="1037271"/>
              <a:ext cx="3612917" cy="2256213"/>
              <a:chOff x="5191093" y="1037271"/>
              <a:chExt cx="3612917" cy="2256213"/>
            </a:xfrm>
          </p:grpSpPr>
          <p:sp>
            <p:nvSpPr>
              <p:cNvPr id="23" name="Freihandform 22"/>
              <p:cNvSpPr/>
              <p:nvPr/>
            </p:nvSpPr>
            <p:spPr>
              <a:xfrm>
                <a:off x="5191093" y="1037271"/>
                <a:ext cx="3612917" cy="2156675"/>
              </a:xfrm>
              <a:custGeom>
                <a:avLst/>
                <a:gdLst>
                  <a:gd name="connsiteX0" fmla="*/ 219676 w 3578826"/>
                  <a:gd name="connsiteY0" fmla="*/ 2022439 h 2227573"/>
                  <a:gd name="connsiteX1" fmla="*/ 613376 w 3578826"/>
                  <a:gd name="connsiteY1" fmla="*/ 2225639 h 2227573"/>
                  <a:gd name="connsiteX2" fmla="*/ 1388076 w 3578826"/>
                  <a:gd name="connsiteY2" fmla="*/ 1914489 h 2227573"/>
                  <a:gd name="connsiteX3" fmla="*/ 105376 w 3578826"/>
                  <a:gd name="connsiteY3" fmla="*/ 1203289 h 2227573"/>
                  <a:gd name="connsiteX4" fmla="*/ 289526 w 3578826"/>
                  <a:gd name="connsiteY4" fmla="*/ 492089 h 2227573"/>
                  <a:gd name="connsiteX5" fmla="*/ 1997676 w 3578826"/>
                  <a:gd name="connsiteY5" fmla="*/ 574639 h 2227573"/>
                  <a:gd name="connsiteX6" fmla="*/ 1972276 w 3578826"/>
                  <a:gd name="connsiteY6" fmla="*/ 1057239 h 2227573"/>
                  <a:gd name="connsiteX7" fmla="*/ 1095976 w 3578826"/>
                  <a:gd name="connsiteY7" fmla="*/ 1260439 h 2227573"/>
                  <a:gd name="connsiteX8" fmla="*/ 937226 w 3578826"/>
                  <a:gd name="connsiteY8" fmla="*/ 1495389 h 2227573"/>
                  <a:gd name="connsiteX9" fmla="*/ 1235676 w 3578826"/>
                  <a:gd name="connsiteY9" fmla="*/ 2136739 h 2227573"/>
                  <a:gd name="connsiteX10" fmla="*/ 2531076 w 3578826"/>
                  <a:gd name="connsiteY10" fmla="*/ 2092289 h 2227573"/>
                  <a:gd name="connsiteX11" fmla="*/ 2975576 w 3578826"/>
                  <a:gd name="connsiteY11" fmla="*/ 1012789 h 2227573"/>
                  <a:gd name="connsiteX12" fmla="*/ 2893026 w 3578826"/>
                  <a:gd name="connsiteY12" fmla="*/ 250789 h 2227573"/>
                  <a:gd name="connsiteX13" fmla="*/ 3343876 w 3578826"/>
                  <a:gd name="connsiteY13" fmla="*/ 15839 h 2227573"/>
                  <a:gd name="connsiteX14" fmla="*/ 3578826 w 3578826"/>
                  <a:gd name="connsiteY14" fmla="*/ 625439 h 2227573"/>
                  <a:gd name="connsiteX0" fmla="*/ 181007 w 3540157"/>
                  <a:gd name="connsiteY0" fmla="*/ 2022439 h 2236516"/>
                  <a:gd name="connsiteX1" fmla="*/ 574707 w 3540157"/>
                  <a:gd name="connsiteY1" fmla="*/ 2225639 h 2236516"/>
                  <a:gd name="connsiteX2" fmla="*/ 816007 w 3540157"/>
                  <a:gd name="connsiteY2" fmla="*/ 1711289 h 2236516"/>
                  <a:gd name="connsiteX3" fmla="*/ 66707 w 3540157"/>
                  <a:gd name="connsiteY3" fmla="*/ 1203289 h 2236516"/>
                  <a:gd name="connsiteX4" fmla="*/ 250857 w 3540157"/>
                  <a:gd name="connsiteY4" fmla="*/ 492089 h 2236516"/>
                  <a:gd name="connsiteX5" fmla="*/ 1959007 w 3540157"/>
                  <a:gd name="connsiteY5" fmla="*/ 574639 h 2236516"/>
                  <a:gd name="connsiteX6" fmla="*/ 1933607 w 3540157"/>
                  <a:gd name="connsiteY6" fmla="*/ 1057239 h 2236516"/>
                  <a:gd name="connsiteX7" fmla="*/ 1057307 w 3540157"/>
                  <a:gd name="connsiteY7" fmla="*/ 1260439 h 2236516"/>
                  <a:gd name="connsiteX8" fmla="*/ 898557 w 3540157"/>
                  <a:gd name="connsiteY8" fmla="*/ 1495389 h 2236516"/>
                  <a:gd name="connsiteX9" fmla="*/ 1197007 w 3540157"/>
                  <a:gd name="connsiteY9" fmla="*/ 2136739 h 2236516"/>
                  <a:gd name="connsiteX10" fmla="*/ 2492407 w 3540157"/>
                  <a:gd name="connsiteY10" fmla="*/ 2092289 h 2236516"/>
                  <a:gd name="connsiteX11" fmla="*/ 2936907 w 3540157"/>
                  <a:gd name="connsiteY11" fmla="*/ 1012789 h 2236516"/>
                  <a:gd name="connsiteX12" fmla="*/ 2854357 w 3540157"/>
                  <a:gd name="connsiteY12" fmla="*/ 250789 h 2236516"/>
                  <a:gd name="connsiteX13" fmla="*/ 3305207 w 3540157"/>
                  <a:gd name="connsiteY13" fmla="*/ 15839 h 2236516"/>
                  <a:gd name="connsiteX14" fmla="*/ 3540157 w 3540157"/>
                  <a:gd name="connsiteY14" fmla="*/ 625439 h 2236516"/>
                  <a:gd name="connsiteX0" fmla="*/ 181007 w 3540157"/>
                  <a:gd name="connsiteY0" fmla="*/ 2022439 h 2236516"/>
                  <a:gd name="connsiteX1" fmla="*/ 574707 w 3540157"/>
                  <a:gd name="connsiteY1" fmla="*/ 2225639 h 2236516"/>
                  <a:gd name="connsiteX2" fmla="*/ 816007 w 3540157"/>
                  <a:gd name="connsiteY2" fmla="*/ 1711289 h 2236516"/>
                  <a:gd name="connsiteX3" fmla="*/ 66707 w 3540157"/>
                  <a:gd name="connsiteY3" fmla="*/ 1203289 h 2236516"/>
                  <a:gd name="connsiteX4" fmla="*/ 250857 w 3540157"/>
                  <a:gd name="connsiteY4" fmla="*/ 492089 h 2236516"/>
                  <a:gd name="connsiteX5" fmla="*/ 1959007 w 3540157"/>
                  <a:gd name="connsiteY5" fmla="*/ 574639 h 2236516"/>
                  <a:gd name="connsiteX6" fmla="*/ 1933607 w 3540157"/>
                  <a:gd name="connsiteY6" fmla="*/ 1057239 h 2236516"/>
                  <a:gd name="connsiteX7" fmla="*/ 1057307 w 3540157"/>
                  <a:gd name="connsiteY7" fmla="*/ 1260439 h 2236516"/>
                  <a:gd name="connsiteX8" fmla="*/ 930307 w 3540157"/>
                  <a:gd name="connsiteY8" fmla="*/ 1736689 h 2236516"/>
                  <a:gd name="connsiteX9" fmla="*/ 1197007 w 3540157"/>
                  <a:gd name="connsiteY9" fmla="*/ 2136739 h 2236516"/>
                  <a:gd name="connsiteX10" fmla="*/ 2492407 w 3540157"/>
                  <a:gd name="connsiteY10" fmla="*/ 2092289 h 2236516"/>
                  <a:gd name="connsiteX11" fmla="*/ 2936907 w 3540157"/>
                  <a:gd name="connsiteY11" fmla="*/ 1012789 h 2236516"/>
                  <a:gd name="connsiteX12" fmla="*/ 2854357 w 3540157"/>
                  <a:gd name="connsiteY12" fmla="*/ 250789 h 2236516"/>
                  <a:gd name="connsiteX13" fmla="*/ 3305207 w 3540157"/>
                  <a:gd name="connsiteY13" fmla="*/ 15839 h 2236516"/>
                  <a:gd name="connsiteX14" fmla="*/ 3540157 w 3540157"/>
                  <a:gd name="connsiteY14" fmla="*/ 625439 h 2236516"/>
                  <a:gd name="connsiteX0" fmla="*/ 181007 w 3540157"/>
                  <a:gd name="connsiteY0" fmla="*/ 2022439 h 2236516"/>
                  <a:gd name="connsiteX1" fmla="*/ 574707 w 3540157"/>
                  <a:gd name="connsiteY1" fmla="*/ 2225639 h 2236516"/>
                  <a:gd name="connsiteX2" fmla="*/ 816007 w 3540157"/>
                  <a:gd name="connsiteY2" fmla="*/ 1711289 h 2236516"/>
                  <a:gd name="connsiteX3" fmla="*/ 66707 w 3540157"/>
                  <a:gd name="connsiteY3" fmla="*/ 1203289 h 2236516"/>
                  <a:gd name="connsiteX4" fmla="*/ 250857 w 3540157"/>
                  <a:gd name="connsiteY4" fmla="*/ 492089 h 2236516"/>
                  <a:gd name="connsiteX5" fmla="*/ 1959007 w 3540157"/>
                  <a:gd name="connsiteY5" fmla="*/ 574639 h 2236516"/>
                  <a:gd name="connsiteX6" fmla="*/ 1933607 w 3540157"/>
                  <a:gd name="connsiteY6" fmla="*/ 1057239 h 2236516"/>
                  <a:gd name="connsiteX7" fmla="*/ 1044607 w 3540157"/>
                  <a:gd name="connsiteY7" fmla="*/ 1292189 h 2236516"/>
                  <a:gd name="connsiteX8" fmla="*/ 930307 w 3540157"/>
                  <a:gd name="connsiteY8" fmla="*/ 1736689 h 2236516"/>
                  <a:gd name="connsiteX9" fmla="*/ 1197007 w 3540157"/>
                  <a:gd name="connsiteY9" fmla="*/ 2136739 h 2236516"/>
                  <a:gd name="connsiteX10" fmla="*/ 2492407 w 3540157"/>
                  <a:gd name="connsiteY10" fmla="*/ 2092289 h 2236516"/>
                  <a:gd name="connsiteX11" fmla="*/ 2936907 w 3540157"/>
                  <a:gd name="connsiteY11" fmla="*/ 1012789 h 2236516"/>
                  <a:gd name="connsiteX12" fmla="*/ 2854357 w 3540157"/>
                  <a:gd name="connsiteY12" fmla="*/ 250789 h 2236516"/>
                  <a:gd name="connsiteX13" fmla="*/ 3305207 w 3540157"/>
                  <a:gd name="connsiteY13" fmla="*/ 15839 h 2236516"/>
                  <a:gd name="connsiteX14" fmla="*/ 3540157 w 3540157"/>
                  <a:gd name="connsiteY14" fmla="*/ 625439 h 2236516"/>
                  <a:gd name="connsiteX0" fmla="*/ 181007 w 3540157"/>
                  <a:gd name="connsiteY0" fmla="*/ 2022439 h 2241352"/>
                  <a:gd name="connsiteX1" fmla="*/ 574707 w 3540157"/>
                  <a:gd name="connsiteY1" fmla="*/ 2225639 h 2241352"/>
                  <a:gd name="connsiteX2" fmla="*/ 816007 w 3540157"/>
                  <a:gd name="connsiteY2" fmla="*/ 1711289 h 2241352"/>
                  <a:gd name="connsiteX3" fmla="*/ 66707 w 3540157"/>
                  <a:gd name="connsiteY3" fmla="*/ 1203289 h 2241352"/>
                  <a:gd name="connsiteX4" fmla="*/ 250857 w 3540157"/>
                  <a:gd name="connsiteY4" fmla="*/ 492089 h 2241352"/>
                  <a:gd name="connsiteX5" fmla="*/ 1959007 w 3540157"/>
                  <a:gd name="connsiteY5" fmla="*/ 574639 h 2241352"/>
                  <a:gd name="connsiteX6" fmla="*/ 1933607 w 3540157"/>
                  <a:gd name="connsiteY6" fmla="*/ 1057239 h 2241352"/>
                  <a:gd name="connsiteX7" fmla="*/ 1044607 w 3540157"/>
                  <a:gd name="connsiteY7" fmla="*/ 1292189 h 2241352"/>
                  <a:gd name="connsiteX8" fmla="*/ 930307 w 3540157"/>
                  <a:gd name="connsiteY8" fmla="*/ 1736689 h 2241352"/>
                  <a:gd name="connsiteX9" fmla="*/ 1197007 w 3540157"/>
                  <a:gd name="connsiteY9" fmla="*/ 2136739 h 2241352"/>
                  <a:gd name="connsiteX10" fmla="*/ 2924207 w 3540157"/>
                  <a:gd name="connsiteY10" fmla="*/ 2143089 h 2241352"/>
                  <a:gd name="connsiteX11" fmla="*/ 2936907 w 3540157"/>
                  <a:gd name="connsiteY11" fmla="*/ 1012789 h 2241352"/>
                  <a:gd name="connsiteX12" fmla="*/ 2854357 w 3540157"/>
                  <a:gd name="connsiteY12" fmla="*/ 250789 h 2241352"/>
                  <a:gd name="connsiteX13" fmla="*/ 3305207 w 3540157"/>
                  <a:gd name="connsiteY13" fmla="*/ 15839 h 2241352"/>
                  <a:gd name="connsiteX14" fmla="*/ 3540157 w 3540157"/>
                  <a:gd name="connsiteY14" fmla="*/ 625439 h 2241352"/>
                  <a:gd name="connsiteX0" fmla="*/ 181007 w 3540157"/>
                  <a:gd name="connsiteY0" fmla="*/ 2021903 h 2244047"/>
                  <a:gd name="connsiteX1" fmla="*/ 574707 w 3540157"/>
                  <a:gd name="connsiteY1" fmla="*/ 2225103 h 2244047"/>
                  <a:gd name="connsiteX2" fmla="*/ 816007 w 3540157"/>
                  <a:gd name="connsiteY2" fmla="*/ 1710753 h 2244047"/>
                  <a:gd name="connsiteX3" fmla="*/ 66707 w 3540157"/>
                  <a:gd name="connsiteY3" fmla="*/ 1202753 h 2244047"/>
                  <a:gd name="connsiteX4" fmla="*/ 250857 w 3540157"/>
                  <a:gd name="connsiteY4" fmla="*/ 491553 h 2244047"/>
                  <a:gd name="connsiteX5" fmla="*/ 1959007 w 3540157"/>
                  <a:gd name="connsiteY5" fmla="*/ 574103 h 2244047"/>
                  <a:gd name="connsiteX6" fmla="*/ 1933607 w 3540157"/>
                  <a:gd name="connsiteY6" fmla="*/ 1056703 h 2244047"/>
                  <a:gd name="connsiteX7" fmla="*/ 1044607 w 3540157"/>
                  <a:gd name="connsiteY7" fmla="*/ 1291653 h 2244047"/>
                  <a:gd name="connsiteX8" fmla="*/ 930307 w 3540157"/>
                  <a:gd name="connsiteY8" fmla="*/ 1736153 h 2244047"/>
                  <a:gd name="connsiteX9" fmla="*/ 1197007 w 3540157"/>
                  <a:gd name="connsiteY9" fmla="*/ 2136203 h 2244047"/>
                  <a:gd name="connsiteX10" fmla="*/ 2924207 w 3540157"/>
                  <a:gd name="connsiteY10" fmla="*/ 2142553 h 2244047"/>
                  <a:gd name="connsiteX11" fmla="*/ 2606707 w 3540157"/>
                  <a:gd name="connsiteY11" fmla="*/ 967803 h 2244047"/>
                  <a:gd name="connsiteX12" fmla="*/ 2854357 w 3540157"/>
                  <a:gd name="connsiteY12" fmla="*/ 250253 h 2244047"/>
                  <a:gd name="connsiteX13" fmla="*/ 3305207 w 3540157"/>
                  <a:gd name="connsiteY13" fmla="*/ 15303 h 2244047"/>
                  <a:gd name="connsiteX14" fmla="*/ 3540157 w 3540157"/>
                  <a:gd name="connsiteY14" fmla="*/ 624903 h 2244047"/>
                  <a:gd name="connsiteX0" fmla="*/ 181007 w 3540157"/>
                  <a:gd name="connsiteY0" fmla="*/ 2021078 h 2243222"/>
                  <a:gd name="connsiteX1" fmla="*/ 574707 w 3540157"/>
                  <a:gd name="connsiteY1" fmla="*/ 2224278 h 2243222"/>
                  <a:gd name="connsiteX2" fmla="*/ 816007 w 3540157"/>
                  <a:gd name="connsiteY2" fmla="*/ 1709928 h 2243222"/>
                  <a:gd name="connsiteX3" fmla="*/ 66707 w 3540157"/>
                  <a:gd name="connsiteY3" fmla="*/ 1201928 h 2243222"/>
                  <a:gd name="connsiteX4" fmla="*/ 250857 w 3540157"/>
                  <a:gd name="connsiteY4" fmla="*/ 490728 h 2243222"/>
                  <a:gd name="connsiteX5" fmla="*/ 1959007 w 3540157"/>
                  <a:gd name="connsiteY5" fmla="*/ 573278 h 2243222"/>
                  <a:gd name="connsiteX6" fmla="*/ 1933607 w 3540157"/>
                  <a:gd name="connsiteY6" fmla="*/ 1055878 h 2243222"/>
                  <a:gd name="connsiteX7" fmla="*/ 1044607 w 3540157"/>
                  <a:gd name="connsiteY7" fmla="*/ 1290828 h 2243222"/>
                  <a:gd name="connsiteX8" fmla="*/ 930307 w 3540157"/>
                  <a:gd name="connsiteY8" fmla="*/ 1735328 h 2243222"/>
                  <a:gd name="connsiteX9" fmla="*/ 1197007 w 3540157"/>
                  <a:gd name="connsiteY9" fmla="*/ 2135378 h 2243222"/>
                  <a:gd name="connsiteX10" fmla="*/ 2924207 w 3540157"/>
                  <a:gd name="connsiteY10" fmla="*/ 2141728 h 2243222"/>
                  <a:gd name="connsiteX11" fmla="*/ 2606707 w 3540157"/>
                  <a:gd name="connsiteY11" fmla="*/ 966978 h 2243222"/>
                  <a:gd name="connsiteX12" fmla="*/ 2746407 w 3540157"/>
                  <a:gd name="connsiteY12" fmla="*/ 255778 h 2243222"/>
                  <a:gd name="connsiteX13" fmla="*/ 3305207 w 3540157"/>
                  <a:gd name="connsiteY13" fmla="*/ 14478 h 2243222"/>
                  <a:gd name="connsiteX14" fmla="*/ 3540157 w 3540157"/>
                  <a:gd name="connsiteY14" fmla="*/ 624078 h 2243222"/>
                  <a:gd name="connsiteX0" fmla="*/ 181007 w 3540157"/>
                  <a:gd name="connsiteY0" fmla="*/ 1934531 h 2156675"/>
                  <a:gd name="connsiteX1" fmla="*/ 574707 w 3540157"/>
                  <a:gd name="connsiteY1" fmla="*/ 2137731 h 2156675"/>
                  <a:gd name="connsiteX2" fmla="*/ 816007 w 3540157"/>
                  <a:gd name="connsiteY2" fmla="*/ 1623381 h 2156675"/>
                  <a:gd name="connsiteX3" fmla="*/ 66707 w 3540157"/>
                  <a:gd name="connsiteY3" fmla="*/ 1115381 h 2156675"/>
                  <a:gd name="connsiteX4" fmla="*/ 250857 w 3540157"/>
                  <a:gd name="connsiteY4" fmla="*/ 404181 h 2156675"/>
                  <a:gd name="connsiteX5" fmla="*/ 1959007 w 3540157"/>
                  <a:gd name="connsiteY5" fmla="*/ 486731 h 2156675"/>
                  <a:gd name="connsiteX6" fmla="*/ 1933607 w 3540157"/>
                  <a:gd name="connsiteY6" fmla="*/ 969331 h 2156675"/>
                  <a:gd name="connsiteX7" fmla="*/ 1044607 w 3540157"/>
                  <a:gd name="connsiteY7" fmla="*/ 1204281 h 2156675"/>
                  <a:gd name="connsiteX8" fmla="*/ 930307 w 3540157"/>
                  <a:gd name="connsiteY8" fmla="*/ 1648781 h 2156675"/>
                  <a:gd name="connsiteX9" fmla="*/ 1197007 w 3540157"/>
                  <a:gd name="connsiteY9" fmla="*/ 2048831 h 2156675"/>
                  <a:gd name="connsiteX10" fmla="*/ 2924207 w 3540157"/>
                  <a:gd name="connsiteY10" fmla="*/ 2055181 h 2156675"/>
                  <a:gd name="connsiteX11" fmla="*/ 2606707 w 3540157"/>
                  <a:gd name="connsiteY11" fmla="*/ 880431 h 2156675"/>
                  <a:gd name="connsiteX12" fmla="*/ 2746407 w 3540157"/>
                  <a:gd name="connsiteY12" fmla="*/ 169231 h 2156675"/>
                  <a:gd name="connsiteX13" fmla="*/ 3451257 w 3540157"/>
                  <a:gd name="connsiteY13" fmla="*/ 23181 h 2156675"/>
                  <a:gd name="connsiteX14" fmla="*/ 3540157 w 3540157"/>
                  <a:gd name="connsiteY14" fmla="*/ 537531 h 2156675"/>
                  <a:gd name="connsiteX0" fmla="*/ 181007 w 3612917"/>
                  <a:gd name="connsiteY0" fmla="*/ 1934531 h 2156675"/>
                  <a:gd name="connsiteX1" fmla="*/ 574707 w 3612917"/>
                  <a:gd name="connsiteY1" fmla="*/ 2137731 h 2156675"/>
                  <a:gd name="connsiteX2" fmla="*/ 816007 w 3612917"/>
                  <a:gd name="connsiteY2" fmla="*/ 1623381 h 2156675"/>
                  <a:gd name="connsiteX3" fmla="*/ 66707 w 3612917"/>
                  <a:gd name="connsiteY3" fmla="*/ 1115381 h 2156675"/>
                  <a:gd name="connsiteX4" fmla="*/ 250857 w 3612917"/>
                  <a:gd name="connsiteY4" fmla="*/ 404181 h 2156675"/>
                  <a:gd name="connsiteX5" fmla="*/ 1959007 w 3612917"/>
                  <a:gd name="connsiteY5" fmla="*/ 486731 h 2156675"/>
                  <a:gd name="connsiteX6" fmla="*/ 1933607 w 3612917"/>
                  <a:gd name="connsiteY6" fmla="*/ 969331 h 2156675"/>
                  <a:gd name="connsiteX7" fmla="*/ 1044607 w 3612917"/>
                  <a:gd name="connsiteY7" fmla="*/ 1204281 h 2156675"/>
                  <a:gd name="connsiteX8" fmla="*/ 930307 w 3612917"/>
                  <a:gd name="connsiteY8" fmla="*/ 1648781 h 2156675"/>
                  <a:gd name="connsiteX9" fmla="*/ 1197007 w 3612917"/>
                  <a:gd name="connsiteY9" fmla="*/ 2048831 h 2156675"/>
                  <a:gd name="connsiteX10" fmla="*/ 2924207 w 3612917"/>
                  <a:gd name="connsiteY10" fmla="*/ 2055181 h 2156675"/>
                  <a:gd name="connsiteX11" fmla="*/ 2606707 w 3612917"/>
                  <a:gd name="connsiteY11" fmla="*/ 880431 h 2156675"/>
                  <a:gd name="connsiteX12" fmla="*/ 2746407 w 3612917"/>
                  <a:gd name="connsiteY12" fmla="*/ 169231 h 2156675"/>
                  <a:gd name="connsiteX13" fmla="*/ 3451257 w 3612917"/>
                  <a:gd name="connsiteY13" fmla="*/ 23181 h 2156675"/>
                  <a:gd name="connsiteX14" fmla="*/ 3540157 w 3612917"/>
                  <a:gd name="connsiteY14" fmla="*/ 537531 h 215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612917" h="2156675">
                    <a:moveTo>
                      <a:pt x="181007" y="1934531"/>
                    </a:moveTo>
                    <a:cubicBezTo>
                      <a:pt x="280490" y="2045127"/>
                      <a:pt x="468874" y="2189589"/>
                      <a:pt x="574707" y="2137731"/>
                    </a:cubicBezTo>
                    <a:cubicBezTo>
                      <a:pt x="680540" y="2085873"/>
                      <a:pt x="900674" y="1793773"/>
                      <a:pt x="816007" y="1623381"/>
                    </a:cubicBezTo>
                    <a:cubicBezTo>
                      <a:pt x="731340" y="1452989"/>
                      <a:pt x="160899" y="1318581"/>
                      <a:pt x="66707" y="1115381"/>
                    </a:cubicBezTo>
                    <a:cubicBezTo>
                      <a:pt x="-27485" y="912181"/>
                      <a:pt x="-64526" y="508956"/>
                      <a:pt x="250857" y="404181"/>
                    </a:cubicBezTo>
                    <a:cubicBezTo>
                      <a:pt x="566240" y="299406"/>
                      <a:pt x="1678549" y="392539"/>
                      <a:pt x="1959007" y="486731"/>
                    </a:cubicBezTo>
                    <a:cubicBezTo>
                      <a:pt x="2239465" y="580923"/>
                      <a:pt x="2086007" y="849739"/>
                      <a:pt x="1933607" y="969331"/>
                    </a:cubicBezTo>
                    <a:cubicBezTo>
                      <a:pt x="1781207" y="1088923"/>
                      <a:pt x="1211824" y="1091039"/>
                      <a:pt x="1044607" y="1204281"/>
                    </a:cubicBezTo>
                    <a:cubicBezTo>
                      <a:pt x="877390" y="1317523"/>
                      <a:pt x="904907" y="1508023"/>
                      <a:pt x="930307" y="1648781"/>
                    </a:cubicBezTo>
                    <a:cubicBezTo>
                      <a:pt x="955707" y="1789539"/>
                      <a:pt x="864690" y="1981098"/>
                      <a:pt x="1197007" y="2048831"/>
                    </a:cubicBezTo>
                    <a:cubicBezTo>
                      <a:pt x="1529324" y="2116564"/>
                      <a:pt x="2689257" y="2249914"/>
                      <a:pt x="2924207" y="2055181"/>
                    </a:cubicBezTo>
                    <a:cubicBezTo>
                      <a:pt x="3159157" y="1860448"/>
                      <a:pt x="2636340" y="1194756"/>
                      <a:pt x="2606707" y="880431"/>
                    </a:cubicBezTo>
                    <a:cubicBezTo>
                      <a:pt x="2577074" y="566106"/>
                      <a:pt x="2605649" y="312106"/>
                      <a:pt x="2746407" y="169231"/>
                    </a:cubicBezTo>
                    <a:cubicBezTo>
                      <a:pt x="2887165" y="26356"/>
                      <a:pt x="3318965" y="-38202"/>
                      <a:pt x="3451257" y="23181"/>
                    </a:cubicBezTo>
                    <a:cubicBezTo>
                      <a:pt x="3583549" y="84564"/>
                      <a:pt x="3689382" y="263952"/>
                      <a:pt x="3540157" y="537531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feld 23"/>
                  <p:cNvSpPr txBox="1"/>
                  <p:nvPr/>
                </p:nvSpPr>
                <p:spPr>
                  <a:xfrm>
                    <a:off x="8225711" y="2924152"/>
                    <a:ext cx="41857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de-DE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a:rPr lang="de-DE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en-GB" sz="24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feld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25711" y="2924152"/>
                    <a:ext cx="418576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5942" r="-144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8" name="Textfeld 67"/>
            <p:cNvSpPr txBox="1"/>
            <p:nvPr/>
          </p:nvSpPr>
          <p:spPr>
            <a:xfrm>
              <a:off x="7232977" y="3180653"/>
              <a:ext cx="19191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dirty="0" smtClean="0">
                  <a:solidFill>
                    <a:schemeClr val="accent1">
                      <a:lumMod val="75000"/>
                    </a:schemeClr>
                  </a:solidFill>
                </a:rPr>
                <a:t>opt. path ignoring </a:t>
              </a:r>
            </a:p>
            <a:p>
              <a:pPr algn="r"/>
              <a:r>
                <a:rPr lang="en-GB" dirty="0" smtClean="0">
                  <a:solidFill>
                    <a:schemeClr val="accent1">
                      <a:lumMod val="75000"/>
                    </a:schemeClr>
                  </a:solidFill>
                </a:rPr>
                <a:t>request times</a:t>
              </a:r>
              <a:endParaRPr lang="en-GB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5" name="Gerader Verbinder 14"/>
          <p:cNvCxnSpPr>
            <a:stCxn id="6" idx="6"/>
            <a:endCxn id="7" idx="2"/>
          </p:cNvCxnSpPr>
          <p:nvPr/>
        </p:nvCxnSpPr>
        <p:spPr>
          <a:xfrm>
            <a:off x="6486725" y="2177225"/>
            <a:ext cx="1452590" cy="31326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GTR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New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</a:t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3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Follow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shortest path through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beginning with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blipFill rotWithShape="0">
                <a:blip r:embed="rId3"/>
                <a:stretch>
                  <a:fillRect l="-1249" t="-2174" b="-4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5303525" y="2823022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uppieren 42"/>
          <p:cNvGrpSpPr/>
          <p:nvPr/>
        </p:nvGrpSpPr>
        <p:grpSpPr>
          <a:xfrm>
            <a:off x="6889785" y="2333858"/>
            <a:ext cx="658001" cy="562969"/>
            <a:chOff x="6889785" y="2333858"/>
            <a:chExt cx="658001" cy="562969"/>
          </a:xfrm>
        </p:grpSpPr>
        <p:cxnSp>
          <p:nvCxnSpPr>
            <p:cNvPr id="13" name="Gerade Verbindung mit Pfeil 12"/>
            <p:cNvCxnSpPr/>
            <p:nvPr/>
          </p:nvCxnSpPr>
          <p:spPr>
            <a:xfrm flipV="1">
              <a:off x="7213020" y="2333858"/>
              <a:ext cx="0" cy="204244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lang="de-DE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  <m:r>
                          <a:rPr lang="de-DE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Gerader Verbinder 19"/>
          <p:cNvCxnSpPr/>
          <p:nvPr/>
        </p:nvCxnSpPr>
        <p:spPr>
          <a:xfrm>
            <a:off x="381000" y="3333898"/>
            <a:ext cx="6710068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/>
        </p:nvGrpSpPr>
        <p:grpSpPr>
          <a:xfrm>
            <a:off x="5429518" y="2177225"/>
            <a:ext cx="1780365" cy="667414"/>
            <a:chOff x="5429518" y="2177225"/>
            <a:chExt cx="1780365" cy="667414"/>
          </a:xfrm>
        </p:grpSpPr>
        <p:cxnSp>
          <p:nvCxnSpPr>
            <p:cNvPr id="26" name="Gerader Verbinder 25"/>
            <p:cNvCxnSpPr>
              <a:stCxn id="8" idx="7"/>
              <a:endCxn id="6" idx="2"/>
            </p:cNvCxnSpPr>
            <p:nvPr/>
          </p:nvCxnSpPr>
          <p:spPr>
            <a:xfrm flipV="1">
              <a:off x="5429518" y="2177225"/>
              <a:ext cx="909597" cy="667414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endCxn id="6" idx="6"/>
            </p:cNvCxnSpPr>
            <p:nvPr/>
          </p:nvCxnSpPr>
          <p:spPr>
            <a:xfrm flipH="1" flipV="1">
              <a:off x="6486725" y="2177225"/>
              <a:ext cx="723158" cy="156633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/>
          <p:cNvGrpSpPr/>
          <p:nvPr/>
        </p:nvGrpSpPr>
        <p:grpSpPr>
          <a:xfrm>
            <a:off x="7209883" y="1642970"/>
            <a:ext cx="1468779" cy="847521"/>
            <a:chOff x="7209883" y="1642970"/>
            <a:chExt cx="1468779" cy="847521"/>
          </a:xfrm>
        </p:grpSpPr>
        <p:cxnSp>
          <p:nvCxnSpPr>
            <p:cNvPr id="31" name="Gerader Verbinder 30"/>
            <p:cNvCxnSpPr>
              <a:stCxn id="7" idx="7"/>
              <a:endCxn id="9" idx="3"/>
            </p:cNvCxnSpPr>
            <p:nvPr/>
          </p:nvCxnSpPr>
          <p:spPr>
            <a:xfrm flipV="1">
              <a:off x="8065308" y="1642970"/>
              <a:ext cx="613354" cy="7953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>
              <a:endCxn id="7" idx="2"/>
            </p:cNvCxnSpPr>
            <p:nvPr/>
          </p:nvCxnSpPr>
          <p:spPr>
            <a:xfrm>
              <a:off x="7209883" y="2333858"/>
              <a:ext cx="729432" cy="1566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uppieren 49"/>
          <p:cNvGrpSpPr/>
          <p:nvPr/>
        </p:nvGrpSpPr>
        <p:grpSpPr>
          <a:xfrm>
            <a:off x="5190448" y="1037271"/>
            <a:ext cx="3612917" cy="2156675"/>
            <a:chOff x="5190448" y="1037271"/>
            <a:chExt cx="3612917" cy="2156675"/>
          </a:xfrm>
        </p:grpSpPr>
        <p:grpSp>
          <p:nvGrpSpPr>
            <p:cNvPr id="44" name="Gruppieren 43"/>
            <p:cNvGrpSpPr/>
            <p:nvPr/>
          </p:nvGrpSpPr>
          <p:grpSpPr>
            <a:xfrm>
              <a:off x="7208855" y="1642970"/>
              <a:ext cx="1468779" cy="847521"/>
              <a:chOff x="7209883" y="1642970"/>
              <a:chExt cx="1468779" cy="847521"/>
            </a:xfrm>
          </p:grpSpPr>
          <p:cxnSp>
            <p:nvCxnSpPr>
              <p:cNvPr id="45" name="Gerader Verbinder 44"/>
              <p:cNvCxnSpPr/>
              <p:nvPr/>
            </p:nvCxnSpPr>
            <p:spPr>
              <a:xfrm flipV="1">
                <a:off x="8065308" y="1642970"/>
                <a:ext cx="613354" cy="7953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>
              <a:xfrm>
                <a:off x="7209883" y="2333858"/>
                <a:ext cx="729432" cy="1566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Freihandform 47"/>
            <p:cNvSpPr/>
            <p:nvPr/>
          </p:nvSpPr>
          <p:spPr>
            <a:xfrm>
              <a:off x="5190448" y="1037271"/>
              <a:ext cx="3612917" cy="2156675"/>
            </a:xfrm>
            <a:custGeom>
              <a:avLst/>
              <a:gdLst>
                <a:gd name="connsiteX0" fmla="*/ 219676 w 3578826"/>
                <a:gd name="connsiteY0" fmla="*/ 2022439 h 2227573"/>
                <a:gd name="connsiteX1" fmla="*/ 613376 w 3578826"/>
                <a:gd name="connsiteY1" fmla="*/ 2225639 h 2227573"/>
                <a:gd name="connsiteX2" fmla="*/ 1388076 w 3578826"/>
                <a:gd name="connsiteY2" fmla="*/ 1914489 h 2227573"/>
                <a:gd name="connsiteX3" fmla="*/ 105376 w 3578826"/>
                <a:gd name="connsiteY3" fmla="*/ 1203289 h 2227573"/>
                <a:gd name="connsiteX4" fmla="*/ 289526 w 3578826"/>
                <a:gd name="connsiteY4" fmla="*/ 492089 h 2227573"/>
                <a:gd name="connsiteX5" fmla="*/ 1997676 w 3578826"/>
                <a:gd name="connsiteY5" fmla="*/ 574639 h 2227573"/>
                <a:gd name="connsiteX6" fmla="*/ 1972276 w 3578826"/>
                <a:gd name="connsiteY6" fmla="*/ 1057239 h 2227573"/>
                <a:gd name="connsiteX7" fmla="*/ 1095976 w 3578826"/>
                <a:gd name="connsiteY7" fmla="*/ 1260439 h 2227573"/>
                <a:gd name="connsiteX8" fmla="*/ 937226 w 3578826"/>
                <a:gd name="connsiteY8" fmla="*/ 1495389 h 2227573"/>
                <a:gd name="connsiteX9" fmla="*/ 1235676 w 3578826"/>
                <a:gd name="connsiteY9" fmla="*/ 2136739 h 2227573"/>
                <a:gd name="connsiteX10" fmla="*/ 2531076 w 3578826"/>
                <a:gd name="connsiteY10" fmla="*/ 2092289 h 2227573"/>
                <a:gd name="connsiteX11" fmla="*/ 2975576 w 3578826"/>
                <a:gd name="connsiteY11" fmla="*/ 1012789 h 2227573"/>
                <a:gd name="connsiteX12" fmla="*/ 2893026 w 3578826"/>
                <a:gd name="connsiteY12" fmla="*/ 250789 h 2227573"/>
                <a:gd name="connsiteX13" fmla="*/ 3343876 w 3578826"/>
                <a:gd name="connsiteY13" fmla="*/ 15839 h 2227573"/>
                <a:gd name="connsiteX14" fmla="*/ 3578826 w 3578826"/>
                <a:gd name="connsiteY14" fmla="*/ 625439 h 2227573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898557 w 3540157"/>
                <a:gd name="connsiteY8" fmla="*/ 14953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44607 w 3540157"/>
                <a:gd name="connsiteY7" fmla="*/ 129218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41352"/>
                <a:gd name="connsiteX1" fmla="*/ 574707 w 3540157"/>
                <a:gd name="connsiteY1" fmla="*/ 2225639 h 2241352"/>
                <a:gd name="connsiteX2" fmla="*/ 816007 w 3540157"/>
                <a:gd name="connsiteY2" fmla="*/ 1711289 h 2241352"/>
                <a:gd name="connsiteX3" fmla="*/ 66707 w 3540157"/>
                <a:gd name="connsiteY3" fmla="*/ 1203289 h 2241352"/>
                <a:gd name="connsiteX4" fmla="*/ 250857 w 3540157"/>
                <a:gd name="connsiteY4" fmla="*/ 492089 h 2241352"/>
                <a:gd name="connsiteX5" fmla="*/ 1959007 w 3540157"/>
                <a:gd name="connsiteY5" fmla="*/ 574639 h 2241352"/>
                <a:gd name="connsiteX6" fmla="*/ 1933607 w 3540157"/>
                <a:gd name="connsiteY6" fmla="*/ 1057239 h 2241352"/>
                <a:gd name="connsiteX7" fmla="*/ 1044607 w 3540157"/>
                <a:gd name="connsiteY7" fmla="*/ 1292189 h 2241352"/>
                <a:gd name="connsiteX8" fmla="*/ 930307 w 3540157"/>
                <a:gd name="connsiteY8" fmla="*/ 1736689 h 2241352"/>
                <a:gd name="connsiteX9" fmla="*/ 1197007 w 3540157"/>
                <a:gd name="connsiteY9" fmla="*/ 2136739 h 2241352"/>
                <a:gd name="connsiteX10" fmla="*/ 2924207 w 3540157"/>
                <a:gd name="connsiteY10" fmla="*/ 2143089 h 2241352"/>
                <a:gd name="connsiteX11" fmla="*/ 2936907 w 3540157"/>
                <a:gd name="connsiteY11" fmla="*/ 1012789 h 2241352"/>
                <a:gd name="connsiteX12" fmla="*/ 2854357 w 3540157"/>
                <a:gd name="connsiteY12" fmla="*/ 250789 h 2241352"/>
                <a:gd name="connsiteX13" fmla="*/ 3305207 w 3540157"/>
                <a:gd name="connsiteY13" fmla="*/ 15839 h 2241352"/>
                <a:gd name="connsiteX14" fmla="*/ 3540157 w 3540157"/>
                <a:gd name="connsiteY14" fmla="*/ 625439 h 2241352"/>
                <a:gd name="connsiteX0" fmla="*/ 181007 w 3540157"/>
                <a:gd name="connsiteY0" fmla="*/ 2021903 h 2244047"/>
                <a:gd name="connsiteX1" fmla="*/ 574707 w 3540157"/>
                <a:gd name="connsiteY1" fmla="*/ 2225103 h 2244047"/>
                <a:gd name="connsiteX2" fmla="*/ 816007 w 3540157"/>
                <a:gd name="connsiteY2" fmla="*/ 1710753 h 2244047"/>
                <a:gd name="connsiteX3" fmla="*/ 66707 w 3540157"/>
                <a:gd name="connsiteY3" fmla="*/ 1202753 h 2244047"/>
                <a:gd name="connsiteX4" fmla="*/ 250857 w 3540157"/>
                <a:gd name="connsiteY4" fmla="*/ 491553 h 2244047"/>
                <a:gd name="connsiteX5" fmla="*/ 1959007 w 3540157"/>
                <a:gd name="connsiteY5" fmla="*/ 574103 h 2244047"/>
                <a:gd name="connsiteX6" fmla="*/ 1933607 w 3540157"/>
                <a:gd name="connsiteY6" fmla="*/ 1056703 h 2244047"/>
                <a:gd name="connsiteX7" fmla="*/ 1044607 w 3540157"/>
                <a:gd name="connsiteY7" fmla="*/ 1291653 h 2244047"/>
                <a:gd name="connsiteX8" fmla="*/ 930307 w 3540157"/>
                <a:gd name="connsiteY8" fmla="*/ 1736153 h 2244047"/>
                <a:gd name="connsiteX9" fmla="*/ 1197007 w 3540157"/>
                <a:gd name="connsiteY9" fmla="*/ 2136203 h 2244047"/>
                <a:gd name="connsiteX10" fmla="*/ 2924207 w 3540157"/>
                <a:gd name="connsiteY10" fmla="*/ 2142553 h 2244047"/>
                <a:gd name="connsiteX11" fmla="*/ 2606707 w 3540157"/>
                <a:gd name="connsiteY11" fmla="*/ 967803 h 2244047"/>
                <a:gd name="connsiteX12" fmla="*/ 2854357 w 3540157"/>
                <a:gd name="connsiteY12" fmla="*/ 250253 h 2244047"/>
                <a:gd name="connsiteX13" fmla="*/ 3305207 w 3540157"/>
                <a:gd name="connsiteY13" fmla="*/ 15303 h 2244047"/>
                <a:gd name="connsiteX14" fmla="*/ 3540157 w 3540157"/>
                <a:gd name="connsiteY14" fmla="*/ 624903 h 2244047"/>
                <a:gd name="connsiteX0" fmla="*/ 181007 w 3540157"/>
                <a:gd name="connsiteY0" fmla="*/ 2021078 h 2243222"/>
                <a:gd name="connsiteX1" fmla="*/ 574707 w 3540157"/>
                <a:gd name="connsiteY1" fmla="*/ 2224278 h 2243222"/>
                <a:gd name="connsiteX2" fmla="*/ 816007 w 3540157"/>
                <a:gd name="connsiteY2" fmla="*/ 1709928 h 2243222"/>
                <a:gd name="connsiteX3" fmla="*/ 66707 w 3540157"/>
                <a:gd name="connsiteY3" fmla="*/ 1201928 h 2243222"/>
                <a:gd name="connsiteX4" fmla="*/ 250857 w 3540157"/>
                <a:gd name="connsiteY4" fmla="*/ 490728 h 2243222"/>
                <a:gd name="connsiteX5" fmla="*/ 1959007 w 3540157"/>
                <a:gd name="connsiteY5" fmla="*/ 573278 h 2243222"/>
                <a:gd name="connsiteX6" fmla="*/ 1933607 w 3540157"/>
                <a:gd name="connsiteY6" fmla="*/ 1055878 h 2243222"/>
                <a:gd name="connsiteX7" fmla="*/ 1044607 w 3540157"/>
                <a:gd name="connsiteY7" fmla="*/ 1290828 h 2243222"/>
                <a:gd name="connsiteX8" fmla="*/ 930307 w 3540157"/>
                <a:gd name="connsiteY8" fmla="*/ 1735328 h 2243222"/>
                <a:gd name="connsiteX9" fmla="*/ 1197007 w 3540157"/>
                <a:gd name="connsiteY9" fmla="*/ 2135378 h 2243222"/>
                <a:gd name="connsiteX10" fmla="*/ 2924207 w 3540157"/>
                <a:gd name="connsiteY10" fmla="*/ 2141728 h 2243222"/>
                <a:gd name="connsiteX11" fmla="*/ 2606707 w 3540157"/>
                <a:gd name="connsiteY11" fmla="*/ 966978 h 2243222"/>
                <a:gd name="connsiteX12" fmla="*/ 2746407 w 3540157"/>
                <a:gd name="connsiteY12" fmla="*/ 255778 h 2243222"/>
                <a:gd name="connsiteX13" fmla="*/ 3305207 w 3540157"/>
                <a:gd name="connsiteY13" fmla="*/ 14478 h 2243222"/>
                <a:gd name="connsiteX14" fmla="*/ 3540157 w 3540157"/>
                <a:gd name="connsiteY14" fmla="*/ 624078 h 2243222"/>
                <a:gd name="connsiteX0" fmla="*/ 181007 w 3540157"/>
                <a:gd name="connsiteY0" fmla="*/ 1934531 h 2156675"/>
                <a:gd name="connsiteX1" fmla="*/ 574707 w 3540157"/>
                <a:gd name="connsiteY1" fmla="*/ 2137731 h 2156675"/>
                <a:gd name="connsiteX2" fmla="*/ 816007 w 3540157"/>
                <a:gd name="connsiteY2" fmla="*/ 1623381 h 2156675"/>
                <a:gd name="connsiteX3" fmla="*/ 66707 w 3540157"/>
                <a:gd name="connsiteY3" fmla="*/ 1115381 h 2156675"/>
                <a:gd name="connsiteX4" fmla="*/ 250857 w 3540157"/>
                <a:gd name="connsiteY4" fmla="*/ 404181 h 2156675"/>
                <a:gd name="connsiteX5" fmla="*/ 1959007 w 3540157"/>
                <a:gd name="connsiteY5" fmla="*/ 486731 h 2156675"/>
                <a:gd name="connsiteX6" fmla="*/ 1933607 w 3540157"/>
                <a:gd name="connsiteY6" fmla="*/ 969331 h 2156675"/>
                <a:gd name="connsiteX7" fmla="*/ 1044607 w 3540157"/>
                <a:gd name="connsiteY7" fmla="*/ 1204281 h 2156675"/>
                <a:gd name="connsiteX8" fmla="*/ 930307 w 3540157"/>
                <a:gd name="connsiteY8" fmla="*/ 1648781 h 2156675"/>
                <a:gd name="connsiteX9" fmla="*/ 1197007 w 3540157"/>
                <a:gd name="connsiteY9" fmla="*/ 2048831 h 2156675"/>
                <a:gd name="connsiteX10" fmla="*/ 2924207 w 3540157"/>
                <a:gd name="connsiteY10" fmla="*/ 2055181 h 2156675"/>
                <a:gd name="connsiteX11" fmla="*/ 2606707 w 3540157"/>
                <a:gd name="connsiteY11" fmla="*/ 880431 h 2156675"/>
                <a:gd name="connsiteX12" fmla="*/ 2746407 w 3540157"/>
                <a:gd name="connsiteY12" fmla="*/ 169231 h 2156675"/>
                <a:gd name="connsiteX13" fmla="*/ 3451257 w 3540157"/>
                <a:gd name="connsiteY13" fmla="*/ 23181 h 2156675"/>
                <a:gd name="connsiteX14" fmla="*/ 3540157 w 3540157"/>
                <a:gd name="connsiteY14" fmla="*/ 537531 h 2156675"/>
                <a:gd name="connsiteX0" fmla="*/ 181007 w 3612917"/>
                <a:gd name="connsiteY0" fmla="*/ 1934531 h 2156675"/>
                <a:gd name="connsiteX1" fmla="*/ 574707 w 3612917"/>
                <a:gd name="connsiteY1" fmla="*/ 2137731 h 2156675"/>
                <a:gd name="connsiteX2" fmla="*/ 816007 w 3612917"/>
                <a:gd name="connsiteY2" fmla="*/ 1623381 h 2156675"/>
                <a:gd name="connsiteX3" fmla="*/ 66707 w 3612917"/>
                <a:gd name="connsiteY3" fmla="*/ 1115381 h 2156675"/>
                <a:gd name="connsiteX4" fmla="*/ 250857 w 3612917"/>
                <a:gd name="connsiteY4" fmla="*/ 404181 h 2156675"/>
                <a:gd name="connsiteX5" fmla="*/ 1959007 w 3612917"/>
                <a:gd name="connsiteY5" fmla="*/ 486731 h 2156675"/>
                <a:gd name="connsiteX6" fmla="*/ 1933607 w 3612917"/>
                <a:gd name="connsiteY6" fmla="*/ 969331 h 2156675"/>
                <a:gd name="connsiteX7" fmla="*/ 1044607 w 3612917"/>
                <a:gd name="connsiteY7" fmla="*/ 1204281 h 2156675"/>
                <a:gd name="connsiteX8" fmla="*/ 930307 w 3612917"/>
                <a:gd name="connsiteY8" fmla="*/ 1648781 h 2156675"/>
                <a:gd name="connsiteX9" fmla="*/ 1197007 w 3612917"/>
                <a:gd name="connsiteY9" fmla="*/ 2048831 h 2156675"/>
                <a:gd name="connsiteX10" fmla="*/ 2924207 w 3612917"/>
                <a:gd name="connsiteY10" fmla="*/ 2055181 h 2156675"/>
                <a:gd name="connsiteX11" fmla="*/ 2606707 w 3612917"/>
                <a:gd name="connsiteY11" fmla="*/ 880431 h 2156675"/>
                <a:gd name="connsiteX12" fmla="*/ 2746407 w 3612917"/>
                <a:gd name="connsiteY12" fmla="*/ 169231 h 2156675"/>
                <a:gd name="connsiteX13" fmla="*/ 3451257 w 3612917"/>
                <a:gd name="connsiteY13" fmla="*/ 23181 h 2156675"/>
                <a:gd name="connsiteX14" fmla="*/ 3540157 w 3612917"/>
                <a:gd name="connsiteY14" fmla="*/ 537531 h 215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2917" h="2156675">
                  <a:moveTo>
                    <a:pt x="181007" y="1934531"/>
                  </a:moveTo>
                  <a:cubicBezTo>
                    <a:pt x="280490" y="2045127"/>
                    <a:pt x="468874" y="2189589"/>
                    <a:pt x="574707" y="2137731"/>
                  </a:cubicBezTo>
                  <a:cubicBezTo>
                    <a:pt x="680540" y="2085873"/>
                    <a:pt x="900674" y="1793773"/>
                    <a:pt x="816007" y="1623381"/>
                  </a:cubicBezTo>
                  <a:cubicBezTo>
                    <a:pt x="731340" y="1452989"/>
                    <a:pt x="160899" y="1318581"/>
                    <a:pt x="66707" y="1115381"/>
                  </a:cubicBezTo>
                  <a:cubicBezTo>
                    <a:pt x="-27485" y="912181"/>
                    <a:pt x="-64526" y="508956"/>
                    <a:pt x="250857" y="404181"/>
                  </a:cubicBezTo>
                  <a:cubicBezTo>
                    <a:pt x="566240" y="299406"/>
                    <a:pt x="1678549" y="392539"/>
                    <a:pt x="1959007" y="486731"/>
                  </a:cubicBezTo>
                  <a:cubicBezTo>
                    <a:pt x="2239465" y="580923"/>
                    <a:pt x="2086007" y="849739"/>
                    <a:pt x="1933607" y="969331"/>
                  </a:cubicBezTo>
                  <a:cubicBezTo>
                    <a:pt x="1781207" y="1088923"/>
                    <a:pt x="1211824" y="1091039"/>
                    <a:pt x="1044607" y="1204281"/>
                  </a:cubicBezTo>
                  <a:cubicBezTo>
                    <a:pt x="877390" y="1317523"/>
                    <a:pt x="904907" y="1508023"/>
                    <a:pt x="930307" y="1648781"/>
                  </a:cubicBezTo>
                  <a:cubicBezTo>
                    <a:pt x="955707" y="1789539"/>
                    <a:pt x="864690" y="1981098"/>
                    <a:pt x="1197007" y="2048831"/>
                  </a:cubicBezTo>
                  <a:cubicBezTo>
                    <a:pt x="1529324" y="2116564"/>
                    <a:pt x="2689257" y="2249914"/>
                    <a:pt x="2924207" y="2055181"/>
                  </a:cubicBezTo>
                  <a:cubicBezTo>
                    <a:pt x="3159157" y="1860448"/>
                    <a:pt x="2636340" y="1194756"/>
                    <a:pt x="2606707" y="880431"/>
                  </a:cubicBezTo>
                  <a:cubicBezTo>
                    <a:pt x="2577074" y="566106"/>
                    <a:pt x="2605649" y="312106"/>
                    <a:pt x="2746407" y="169231"/>
                  </a:cubicBezTo>
                  <a:cubicBezTo>
                    <a:pt x="2887165" y="26356"/>
                    <a:pt x="3318965" y="-38202"/>
                    <a:pt x="3451257" y="23181"/>
                  </a:cubicBezTo>
                  <a:cubicBezTo>
                    <a:pt x="3583549" y="84564"/>
                    <a:pt x="3689382" y="263952"/>
                    <a:pt x="3540157" y="537531"/>
                  </a:cubicBezTo>
                </a:path>
              </a:pathLst>
            </a:custGeom>
            <a:noFill/>
            <a:ln w="38100">
              <a:solidFill>
                <a:srgbClr val="00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628650" y="3760863"/>
                <a:ext cx="959622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GTR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760863"/>
                <a:ext cx="959622" cy="4168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/>
              <p:cNvSpPr txBox="1"/>
              <p:nvPr/>
            </p:nvSpPr>
            <p:spPr>
              <a:xfrm>
                <a:off x="1588272" y="4269901"/>
                <a:ext cx="7180427" cy="408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2400" b="0" dirty="0" smtClean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+                    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            </m:t>
                    </m:r>
                    <m:box>
                      <m:boxPr>
                        <m:ctrlPr>
                          <a:rPr lang="de-DE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de-DE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+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GB" sz="24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2" name="Textfeld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272" y="4269901"/>
                <a:ext cx="7180427" cy="408766"/>
              </a:xfrm>
              <a:prstGeom prst="rect">
                <a:avLst/>
              </a:prstGeom>
              <a:blipFill rotWithShape="0">
                <a:blip r:embed="rId10"/>
                <a:stretch>
                  <a:fillRect l="-595" t="-22388" b="-119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2400" b="0" dirty="0" smtClean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           +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lipse 5"/>
          <p:cNvSpPr/>
          <p:nvPr/>
        </p:nvSpPr>
        <p:spPr>
          <a:xfrm>
            <a:off x="6339115" y="2103420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1549364" y="3762554"/>
                <a:ext cx="6992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364" y="3762554"/>
                <a:ext cx="699230" cy="461665"/>
              </a:xfrm>
              <a:prstGeom prst="rect">
                <a:avLst/>
              </a:prstGeom>
              <a:blipFill rotWithShape="0">
                <a:blip r:embed="rId12"/>
                <a:stretch>
                  <a:fillRect t="-11842" r="-4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2059209" y="3756606"/>
                <a:ext cx="57069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de-DE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e-DE" sz="24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209" y="3756606"/>
                <a:ext cx="5706947" cy="461665"/>
              </a:xfrm>
              <a:prstGeom prst="rect">
                <a:avLst/>
              </a:prstGeom>
              <a:blipFill rotWithShape="0">
                <a:blip r:embed="rId1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/>
              <p:cNvSpPr txBox="1"/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pieren 62"/>
          <p:cNvGrpSpPr/>
          <p:nvPr/>
        </p:nvGrpSpPr>
        <p:grpSpPr>
          <a:xfrm>
            <a:off x="149127" y="3333898"/>
            <a:ext cx="1732910" cy="468362"/>
            <a:chOff x="149127" y="3333898"/>
            <a:chExt cx="1732910" cy="468362"/>
          </a:xfrm>
        </p:grpSpPr>
        <p:sp>
          <p:nvSpPr>
            <p:cNvPr id="59" name="Textfeld 58"/>
            <p:cNvSpPr txBox="1"/>
            <p:nvPr/>
          </p:nvSpPr>
          <p:spPr>
            <a:xfrm>
              <a:off x="149127" y="3333898"/>
              <a:ext cx="1732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/>
                <a:t>path found by GTR</a:t>
              </a:r>
              <a:endParaRPr lang="en-GB" sz="1600" dirty="0"/>
            </a:p>
          </p:txBody>
        </p:sp>
        <p:cxnSp>
          <p:nvCxnSpPr>
            <p:cNvPr id="61" name="Gerade Verbindung mit Pfeil 60"/>
            <p:cNvCxnSpPr/>
            <p:nvPr/>
          </p:nvCxnSpPr>
          <p:spPr>
            <a:xfrm>
              <a:off x="1108460" y="3614620"/>
              <a:ext cx="0" cy="187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/>
              <p:cNvSpPr txBox="1"/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Last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  <m:r>
                      <a:rPr lang="en-GB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time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blipFill rotWithShape="0">
                <a:blip r:embed="rId16"/>
                <a:stretch>
                  <a:fillRect l="-749" t="-5882" r="-7485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/>
              <p:cNvSpPr txBox="1"/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𝑝</m:t>
                      </m:r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de-DE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accPr>
                        <m:e>
                          <m:r>
                            <a:rPr lang="de-DE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𝑡</m:t>
                          </m:r>
                        </m:e>
                      </m:acc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72" name="Textfeld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blipFill rotWithShape="0">
                <a:blip r:embed="rId17"/>
                <a:stretch>
                  <a:fillRect t="-13333" r="-20370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7939315" y="2416686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8657045" y="1516977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grpSp>
        <p:nvGrpSpPr>
          <p:cNvPr id="80" name="Gruppieren 79"/>
          <p:cNvGrpSpPr/>
          <p:nvPr/>
        </p:nvGrpSpPr>
        <p:grpSpPr>
          <a:xfrm>
            <a:off x="-175809" y="4563173"/>
            <a:ext cx="2472392" cy="584775"/>
            <a:chOff x="-175809" y="4563173"/>
            <a:chExt cx="2472392" cy="584775"/>
          </a:xfrm>
        </p:grpSpPr>
        <p:sp>
          <p:nvSpPr>
            <p:cNvPr id="66" name="Textfeld 65"/>
            <p:cNvSpPr txBox="1"/>
            <p:nvPr/>
          </p:nvSpPr>
          <p:spPr>
            <a:xfrm>
              <a:off x="-175809" y="4563173"/>
              <a:ext cx="15460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600" dirty="0" smtClean="0"/>
                <a:t>path found by</a:t>
              </a:r>
            </a:p>
            <a:p>
              <a:pPr algn="r"/>
              <a:r>
                <a:rPr lang="en-GB" sz="1600" dirty="0" smtClean="0"/>
                <a:t>opt. offline-ALG</a:t>
              </a:r>
              <a:endParaRPr lang="en-GB" sz="1600" dirty="0"/>
            </a:p>
          </p:txBody>
        </p:sp>
        <p:sp>
          <p:nvSpPr>
            <p:cNvPr id="79" name="Freihandform 78"/>
            <p:cNvSpPr/>
            <p:nvPr/>
          </p:nvSpPr>
          <p:spPr>
            <a:xfrm>
              <a:off x="1331383" y="4694045"/>
              <a:ext cx="965200" cy="146772"/>
            </a:xfrm>
            <a:custGeom>
              <a:avLst/>
              <a:gdLst>
                <a:gd name="connsiteX0" fmla="*/ 0 w 1123950"/>
                <a:gd name="connsiteY0" fmla="*/ 82793 h 106076"/>
                <a:gd name="connsiteX1" fmla="*/ 808566 w 1123950"/>
                <a:gd name="connsiteY1" fmla="*/ 243 h 106076"/>
                <a:gd name="connsiteX2" fmla="*/ 1123950 w 1123950"/>
                <a:gd name="connsiteY2" fmla="*/ 106076 h 106076"/>
                <a:gd name="connsiteX0" fmla="*/ 0 w 1123950"/>
                <a:gd name="connsiteY0" fmla="*/ 87006 h 110289"/>
                <a:gd name="connsiteX1" fmla="*/ 594782 w 1123950"/>
                <a:gd name="connsiteY1" fmla="*/ 223 h 110289"/>
                <a:gd name="connsiteX2" fmla="*/ 1123950 w 1123950"/>
                <a:gd name="connsiteY2" fmla="*/ 110289 h 110289"/>
                <a:gd name="connsiteX0" fmla="*/ 0 w 1181100"/>
                <a:gd name="connsiteY0" fmla="*/ 86970 h 108136"/>
                <a:gd name="connsiteX1" fmla="*/ 594782 w 1181100"/>
                <a:gd name="connsiteY1" fmla="*/ 187 h 108136"/>
                <a:gd name="connsiteX2" fmla="*/ 1181100 w 1181100"/>
                <a:gd name="connsiteY2" fmla="*/ 108136 h 108136"/>
                <a:gd name="connsiteX0" fmla="*/ 0 w 1181100"/>
                <a:gd name="connsiteY0" fmla="*/ 86970 h 108136"/>
                <a:gd name="connsiteX1" fmla="*/ 594782 w 1181100"/>
                <a:gd name="connsiteY1" fmla="*/ 187 h 108136"/>
                <a:gd name="connsiteX2" fmla="*/ 1181100 w 1181100"/>
                <a:gd name="connsiteY2" fmla="*/ 108136 h 108136"/>
                <a:gd name="connsiteX0" fmla="*/ 0 w 1181100"/>
                <a:gd name="connsiteY0" fmla="*/ 86787 h 107953"/>
                <a:gd name="connsiteX1" fmla="*/ 594782 w 1181100"/>
                <a:gd name="connsiteY1" fmla="*/ 4 h 107953"/>
                <a:gd name="connsiteX2" fmla="*/ 1181100 w 1181100"/>
                <a:gd name="connsiteY2" fmla="*/ 107953 h 107953"/>
                <a:gd name="connsiteX0" fmla="*/ 0 w 1181100"/>
                <a:gd name="connsiteY0" fmla="*/ 86865 h 108031"/>
                <a:gd name="connsiteX1" fmla="*/ 594782 w 1181100"/>
                <a:gd name="connsiteY1" fmla="*/ 82 h 108031"/>
                <a:gd name="connsiteX2" fmla="*/ 1181100 w 1181100"/>
                <a:gd name="connsiteY2" fmla="*/ 108031 h 108031"/>
                <a:gd name="connsiteX0" fmla="*/ 0 w 1214967"/>
                <a:gd name="connsiteY0" fmla="*/ 247358 h 247358"/>
                <a:gd name="connsiteX1" fmla="*/ 628649 w 1214967"/>
                <a:gd name="connsiteY1" fmla="*/ 3942 h 247358"/>
                <a:gd name="connsiteX2" fmla="*/ 1214967 w 1214967"/>
                <a:gd name="connsiteY2" fmla="*/ 111891 h 247358"/>
                <a:gd name="connsiteX0" fmla="*/ 0 w 1214967"/>
                <a:gd name="connsiteY0" fmla="*/ 247358 h 247358"/>
                <a:gd name="connsiteX1" fmla="*/ 628649 w 1214967"/>
                <a:gd name="connsiteY1" fmla="*/ 3942 h 247358"/>
                <a:gd name="connsiteX2" fmla="*/ 1214967 w 1214967"/>
                <a:gd name="connsiteY2" fmla="*/ 111891 h 247358"/>
                <a:gd name="connsiteX0" fmla="*/ 0 w 1214967"/>
                <a:gd name="connsiteY0" fmla="*/ 231227 h 231227"/>
                <a:gd name="connsiteX1" fmla="*/ 645583 w 1214967"/>
                <a:gd name="connsiteY1" fmla="*/ 4744 h 231227"/>
                <a:gd name="connsiteX2" fmla="*/ 1214967 w 1214967"/>
                <a:gd name="connsiteY2" fmla="*/ 95760 h 231227"/>
                <a:gd name="connsiteX0" fmla="*/ 0 w 1214967"/>
                <a:gd name="connsiteY0" fmla="*/ 226897 h 226897"/>
                <a:gd name="connsiteX1" fmla="*/ 645583 w 1214967"/>
                <a:gd name="connsiteY1" fmla="*/ 414 h 226897"/>
                <a:gd name="connsiteX2" fmla="*/ 1214967 w 1214967"/>
                <a:gd name="connsiteY2" fmla="*/ 91430 h 226897"/>
                <a:gd name="connsiteX0" fmla="*/ 0 w 1096433"/>
                <a:gd name="connsiteY0" fmla="*/ 230376 h 230376"/>
                <a:gd name="connsiteX1" fmla="*/ 645583 w 1096433"/>
                <a:gd name="connsiteY1" fmla="*/ 3893 h 230376"/>
                <a:gd name="connsiteX2" fmla="*/ 1096433 w 1096433"/>
                <a:gd name="connsiteY2" fmla="*/ 103376 h 230376"/>
                <a:gd name="connsiteX0" fmla="*/ 0 w 965200"/>
                <a:gd name="connsiteY0" fmla="*/ 146772 h 146772"/>
                <a:gd name="connsiteX1" fmla="*/ 514350 w 965200"/>
                <a:gd name="connsiteY1" fmla="*/ 722 h 146772"/>
                <a:gd name="connsiteX2" fmla="*/ 965200 w 965200"/>
                <a:gd name="connsiteY2" fmla="*/ 100205 h 146772"/>
                <a:gd name="connsiteX0" fmla="*/ 0 w 965200"/>
                <a:gd name="connsiteY0" fmla="*/ 146772 h 146772"/>
                <a:gd name="connsiteX1" fmla="*/ 514350 w 965200"/>
                <a:gd name="connsiteY1" fmla="*/ 722 h 146772"/>
                <a:gd name="connsiteX2" fmla="*/ 965200 w 965200"/>
                <a:gd name="connsiteY2" fmla="*/ 100205 h 146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146772">
                  <a:moveTo>
                    <a:pt x="0" y="146772"/>
                  </a:moveTo>
                  <a:cubicBezTo>
                    <a:pt x="297920" y="35824"/>
                    <a:pt x="353483" y="8483"/>
                    <a:pt x="514350" y="722"/>
                  </a:cubicBezTo>
                  <a:cubicBezTo>
                    <a:pt x="675217" y="-7039"/>
                    <a:pt x="901170" y="49228"/>
                    <a:pt x="965200" y="100205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9" name="Rechteck 48"/>
          <p:cNvSpPr/>
          <p:nvPr/>
        </p:nvSpPr>
        <p:spPr>
          <a:xfrm>
            <a:off x="1892300" y="5703216"/>
            <a:ext cx="4547272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3"/>
              <p:cNvSpPr/>
              <p:nvPr/>
            </p:nvSpPr>
            <p:spPr>
              <a:xfrm>
                <a:off x="7528276" y="3756606"/>
                <a:ext cx="11619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srgbClr val="5B9BD5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srgbClr val="5B9BD5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a:rPr lang="de-DE" sz="2400" i="1">
                                  <a:solidFill>
                                    <a:srgbClr val="5B9BD5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htec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276" y="3756606"/>
                <a:ext cx="1161921" cy="46166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76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51" grpId="0"/>
      <p:bldP spid="52" grpId="0"/>
      <p:bldP spid="52" grpId="1"/>
      <p:bldP spid="53" grpId="0"/>
      <p:bldP spid="55" grpId="0"/>
      <p:bldP spid="56" grpId="0"/>
      <p:bldP spid="57" grpId="0"/>
      <p:bldP spid="58" grpId="0"/>
      <p:bldP spid="71" grpId="0" animBg="1"/>
      <p:bldP spid="72" grpId="0" animBg="1"/>
      <p:bldP spid="9" grpId="0" animBg="1"/>
      <p:bldP spid="4" grpId="0"/>
    </p:bldLst>
  </p:timing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onsti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995</Words>
  <Application>Microsoft Office PowerPoint</Application>
  <PresentationFormat>Bildschirmpräsentation (4:3)</PresentationFormat>
  <Paragraphs>389</Paragraphs>
  <Slides>22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22</vt:i4>
      </vt:variant>
    </vt:vector>
  </HeadingPairs>
  <TitlesOfParts>
    <vt:vector size="33" baseType="lpstr">
      <vt:lpstr>Arial</vt:lpstr>
      <vt:lpstr>Calibri</vt:lpstr>
      <vt:lpstr>Calibri Light</vt:lpstr>
      <vt:lpstr>Cambria</vt:lpstr>
      <vt:lpstr>Cambria Math</vt:lpstr>
      <vt:lpstr>Copperplate Gothic Light</vt:lpstr>
      <vt:lpstr>Courier New</vt:lpstr>
      <vt:lpstr>Game of Thrones</vt:lpstr>
      <vt:lpstr>Symbol</vt:lpstr>
      <vt:lpstr>Benutzerdefiniertes Design</vt:lpstr>
      <vt:lpstr>Sonstige</vt:lpstr>
      <vt:lpstr>PowerPoint-Präsentation</vt:lpstr>
      <vt:lpstr>Online-TSP</vt:lpstr>
      <vt:lpstr>Online-TSP</vt:lpstr>
      <vt:lpstr>Online-TSP</vt:lpstr>
      <vt:lpstr>Online-TSP</vt:lpstr>
      <vt:lpstr>Online-TSP</vt:lpstr>
      <vt:lpstr>Goals</vt:lpstr>
      <vt:lpstr>An algorithm for N-OLSTP</vt:lpstr>
      <vt:lpstr>Competitiveness of GTR</vt:lpstr>
      <vt:lpstr>Competitiveness of GTR</vt:lpstr>
      <vt:lpstr>Lower Bound for N-OLTSP</vt:lpstr>
      <vt:lpstr>Lower Bound for H-OLTSP</vt:lpstr>
      <vt:lpstr>Lower Bound for H-OLTSP</vt:lpstr>
      <vt:lpstr>A better algorithm for H-OLTSP</vt:lpstr>
      <vt:lpstr>Competitiveness of PAH</vt:lpstr>
      <vt:lpstr>Competitiveness of PAH</vt:lpstr>
      <vt:lpstr>Competitiveness of PAH</vt:lpstr>
      <vt:lpstr>Polynomial Algorithm for H-OLTSP</vt:lpstr>
      <vt:lpstr>Competitiveness of CHR</vt:lpstr>
      <vt:lpstr>Credits &amp; References</vt:lpstr>
      <vt:lpstr>N-OLTSP on the Real Line</vt:lpstr>
      <vt:lpstr>Competitiveness of PAH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 G</dc:creator>
  <cp:lastModifiedBy>L G</cp:lastModifiedBy>
  <cp:revision>156</cp:revision>
  <dcterms:created xsi:type="dcterms:W3CDTF">2016-03-13T22:19:08Z</dcterms:created>
  <dcterms:modified xsi:type="dcterms:W3CDTF">2016-03-20T17:02:53Z</dcterms:modified>
</cp:coreProperties>
</file>