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notesMasterIdLst>
    <p:notesMasterId r:id="rId25"/>
  </p:notesMasterIdLst>
  <p:sldIdLst>
    <p:sldId id="256" r:id="rId3"/>
    <p:sldId id="257" r:id="rId4"/>
    <p:sldId id="279" r:id="rId5"/>
    <p:sldId id="266" r:id="rId6"/>
    <p:sldId id="278" r:id="rId7"/>
    <p:sldId id="259" r:id="rId8"/>
    <p:sldId id="261" r:id="rId9"/>
    <p:sldId id="260" r:id="rId10"/>
    <p:sldId id="267" r:id="rId11"/>
    <p:sldId id="274" r:id="rId12"/>
    <p:sldId id="262" r:id="rId13"/>
    <p:sldId id="275" r:id="rId14"/>
    <p:sldId id="269" r:id="rId15"/>
    <p:sldId id="263" r:id="rId16"/>
    <p:sldId id="277" r:id="rId17"/>
    <p:sldId id="280" r:id="rId18"/>
    <p:sldId id="271" r:id="rId19"/>
    <p:sldId id="264" r:id="rId20"/>
    <p:sldId id="272" r:id="rId21"/>
    <p:sldId id="265" r:id="rId22"/>
    <p:sldId id="273" r:id="rId23"/>
    <p:sldId id="276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Einleitung" id="{D943B1A2-9B33-477D-A48A-E0EFE650149A}">
          <p14:sldIdLst>
            <p14:sldId id="257"/>
            <p14:sldId id="279"/>
            <p14:sldId id="266"/>
            <p14:sldId id="278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7"/>
            <p14:sldId id="280"/>
            <p14:sldId id="271"/>
          </p14:sldIdLst>
        </p14:section>
        <p14:section name="III - Polynomial Algorithms" id="{882CACD4-5592-4EEC-A46F-76B828647F41}">
          <p14:sldIdLst>
            <p14:sldId id="264"/>
            <p14:sldId id="272"/>
          </p14:sldIdLst>
        </p14:section>
        <p14:section name="IV - The Real Line" id="{DD7B1686-CAFE-47EA-80E9-5D6666466728}">
          <p14:sldIdLst>
            <p14:sldId id="265"/>
          </p14:sldIdLst>
        </p14:section>
        <p14:section name="End" id="{DCC55255-7A14-4B61-8751-EF3E9E8336BD}">
          <p14:sldIdLst>
            <p14:sldId id="273"/>
          </p14:sldIdLst>
        </p14:section>
        <p14:section name="Unused" id="{36E0F452-D7A2-4DB4-B308-9E6A8ACA0904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00CC"/>
    <a:srgbClr val="2E75B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3875" autoAdjust="0"/>
  </p:normalViewPr>
  <p:slideViewPr>
    <p:cSldViewPr snapToGrid="0">
      <p:cViewPr varScale="1">
        <p:scale>
          <a:sx n="59" d="100"/>
          <a:sy n="59" d="100"/>
        </p:scale>
        <p:origin x="1224" y="64"/>
      </p:cViewPr>
      <p:guideLst/>
    </p:cSldViewPr>
  </p:slideViewPr>
  <p:outlineViewPr>
    <p:cViewPr>
      <p:scale>
        <a:sx n="33" d="100"/>
        <a:sy n="33" d="100"/>
      </p:scale>
      <p:origin x="0" y="-6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4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D8D4-D3A1-4B65-B809-1CAFDB505F87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89D5-6574-43EC-B0E8-9A864982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3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necessary since this is a special case of 2a)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A89D5-6574-43EC-B0E8-9A86498206C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8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7780"/>
            <a:ext cx="91440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12642"/>
            <a:ext cx="9143999" cy="1145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682971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2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67.png"/><Relationship Id="rId2" Type="http://schemas.openxmlformats.org/officeDocument/2006/relationships/image" Target="../media/image63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66.png"/><Relationship Id="rId10" Type="http://schemas.openxmlformats.org/officeDocument/2006/relationships/image" Target="../media/image65.png"/><Relationship Id="rId4" Type="http://schemas.openxmlformats.org/officeDocument/2006/relationships/image" Target="../media/image70.png"/><Relationship Id="rId9" Type="http://schemas.openxmlformats.org/officeDocument/2006/relationships/image" Target="../media/image64.png"/><Relationship Id="rId1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63.png"/><Relationship Id="rId21" Type="http://schemas.openxmlformats.org/officeDocument/2006/relationships/image" Target="../media/image95.png"/><Relationship Id="rId12" Type="http://schemas.openxmlformats.org/officeDocument/2006/relationships/image" Target="../media/image85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61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4.png"/><Relationship Id="rId24" Type="http://schemas.openxmlformats.org/officeDocument/2006/relationships/image" Target="../media/image98.png"/><Relationship Id="rId5" Type="http://schemas.openxmlformats.org/officeDocument/2006/relationships/image" Target="../media/image83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2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69.png"/><Relationship Id="rId9" Type="http://schemas.openxmlformats.org/officeDocument/2006/relationships/image" Target="../media/image76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105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8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onts4free.net/game-of-thrones-font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56.png"/><Relationship Id="rId18" Type="http://schemas.openxmlformats.org/officeDocument/2006/relationships/image" Target="../media/image670.png"/><Relationship Id="rId3" Type="http://schemas.openxmlformats.org/officeDocument/2006/relationships/image" Target="../media/image51.png"/><Relationship Id="rId7" Type="http://schemas.openxmlformats.org/officeDocument/2006/relationships/image" Target="../media/image61.png"/><Relationship Id="rId12" Type="http://schemas.openxmlformats.org/officeDocument/2006/relationships/image" Target="../media/image55.png"/><Relationship Id="rId17" Type="http://schemas.openxmlformats.org/officeDocument/2006/relationships/image" Target="../media/image10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50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54.png"/><Relationship Id="rId5" Type="http://schemas.openxmlformats.org/officeDocument/2006/relationships/image" Target="../media/image58.png"/><Relationship Id="rId15" Type="http://schemas.openxmlformats.org/officeDocument/2006/relationships/image" Target="../media/image640.png"/><Relationship Id="rId10" Type="http://schemas.openxmlformats.org/officeDocument/2006/relationships/image" Target="../media/image53.png"/><Relationship Id="rId19" Type="http://schemas.openxmlformats.org/officeDocument/2006/relationships/image" Target="../media/image680.png"/><Relationship Id="rId4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b="4960"/>
          <a:stretch/>
        </p:blipFill>
        <p:spPr>
          <a:xfrm>
            <a:off x="0" y="0"/>
            <a:ext cx="9144000" cy="5693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0"/>
            <a:ext cx="9144000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6600" dirty="0" smtClean="0">
                <a:latin typeface="Game of Thrones" panose="02000500000000000000" pitchFamily="2" charset="0"/>
              </a:rPr>
              <a:t>Online</a:t>
            </a:r>
            <a:r>
              <a:rPr lang="de-DE" sz="6000" dirty="0" smtClean="0">
                <a:latin typeface="Game of Thrones" panose="02000500000000000000" pitchFamily="2" charset="0"/>
              </a:rPr>
              <a:t> </a:t>
            </a:r>
            <a:r>
              <a:rPr lang="de-DE" sz="9600" dirty="0" smtClean="0">
                <a:latin typeface="Copperplate Gothic Light" panose="020E0507020206020404" pitchFamily="34" charset="0"/>
              </a:rPr>
              <a:t>-</a:t>
            </a:r>
            <a:r>
              <a:rPr lang="de-DE" sz="4800" dirty="0" smtClean="0">
                <a:latin typeface="Copperplate Gothic Light" panose="020E0507020206020404" pitchFamily="34" charset="0"/>
              </a:rPr>
              <a:t> </a:t>
            </a:r>
            <a:r>
              <a:rPr lang="de-DE" sz="6600" dirty="0" smtClean="0">
                <a:latin typeface="Game of Thrones" panose="02000500000000000000" pitchFamily="2" charset="0"/>
              </a:rPr>
              <a:t>TSP</a:t>
            </a:r>
            <a:endParaRPr lang="de-DE" sz="8000" dirty="0">
              <a:latin typeface="Game of Throne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N-OLTSP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13" t="-12941" r="-69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571" y="4078348"/>
            <a:ext cx="333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Remark: </a:t>
            </a:r>
            <a:r>
              <a:rPr lang="en-GB" sz="2800" cap="small" dirty="0" smtClean="0"/>
              <a:t>	</a:t>
            </a:r>
            <a:r>
              <a:rPr lang="en-GB" sz="2800" dirty="0" smtClean="0"/>
              <a:t>tightness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 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also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749" t="-11628" r="-55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8" grpId="0"/>
      <p:bldP spid="49" grpId="0"/>
      <p:bldP spid="54" grpId="0"/>
      <p:bldP spid="60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317599" y="3962104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21" name="Freihandform 20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" name="Ellipse 5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8" name="Ellipse 7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" name="Ellipse 9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3" name="Ellipse 22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ihandform 24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uppieren 33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6" name="Ellipse 25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1" grpId="0" animBg="1"/>
      <p:bldP spid="25" grpId="0" animBg="1"/>
      <p:bldP spid="35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 31"/>
          <p:cNvSpPr/>
          <p:nvPr/>
        </p:nvSpPr>
        <p:spPr>
          <a:xfrm>
            <a:off x="5973281" y="1345529"/>
            <a:ext cx="2794032" cy="1277643"/>
          </a:xfrm>
          <a:custGeom>
            <a:avLst/>
            <a:gdLst>
              <a:gd name="connsiteX0" fmla="*/ 0 w 2794032"/>
              <a:gd name="connsiteY0" fmla="*/ 913890 h 1277643"/>
              <a:gd name="connsiteX1" fmla="*/ 308113 w 2794032"/>
              <a:gd name="connsiteY1" fmla="*/ 1162368 h 1277643"/>
              <a:gd name="connsiteX2" fmla="*/ 844826 w 2794032"/>
              <a:gd name="connsiteY2" fmla="*/ 1192185 h 1277643"/>
              <a:gd name="connsiteX3" fmla="*/ 1470991 w 2794032"/>
              <a:gd name="connsiteY3" fmla="*/ 1271698 h 1277643"/>
              <a:gd name="connsiteX4" fmla="*/ 1798982 w 2794032"/>
              <a:gd name="connsiteY4" fmla="*/ 1013281 h 1277643"/>
              <a:gd name="connsiteX5" fmla="*/ 2385391 w 2794032"/>
              <a:gd name="connsiteY5" fmla="*/ 903951 h 1277643"/>
              <a:gd name="connsiteX6" fmla="*/ 2763078 w 2794032"/>
              <a:gd name="connsiteY6" fmla="*/ 635594 h 1277643"/>
              <a:gd name="connsiteX7" fmla="*/ 2723322 w 2794032"/>
              <a:gd name="connsiteY7" fmla="*/ 377177 h 1277643"/>
              <a:gd name="connsiteX8" fmla="*/ 2335696 w 2794032"/>
              <a:gd name="connsiteY8" fmla="*/ 168455 h 1277643"/>
              <a:gd name="connsiteX9" fmla="*/ 1580322 w 2794032"/>
              <a:gd name="connsiteY9" fmla="*/ 29307 h 1277643"/>
              <a:gd name="connsiteX10" fmla="*/ 9939 w 2794032"/>
              <a:gd name="connsiteY10" fmla="*/ 764803 h 127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4032" h="1277643">
                <a:moveTo>
                  <a:pt x="0" y="913890"/>
                </a:moveTo>
                <a:cubicBezTo>
                  <a:pt x="83654" y="1014937"/>
                  <a:pt x="167309" y="1115985"/>
                  <a:pt x="308113" y="1162368"/>
                </a:cubicBezTo>
                <a:cubicBezTo>
                  <a:pt x="448917" y="1208751"/>
                  <a:pt x="651013" y="1173963"/>
                  <a:pt x="844826" y="1192185"/>
                </a:cubicBezTo>
                <a:cubicBezTo>
                  <a:pt x="1038639" y="1210407"/>
                  <a:pt x="1311965" y="1301515"/>
                  <a:pt x="1470991" y="1271698"/>
                </a:cubicBezTo>
                <a:cubicBezTo>
                  <a:pt x="1630017" y="1241881"/>
                  <a:pt x="1646582" y="1074572"/>
                  <a:pt x="1798982" y="1013281"/>
                </a:cubicBezTo>
                <a:cubicBezTo>
                  <a:pt x="1951382" y="951990"/>
                  <a:pt x="2224708" y="966899"/>
                  <a:pt x="2385391" y="903951"/>
                </a:cubicBezTo>
                <a:cubicBezTo>
                  <a:pt x="2546074" y="841003"/>
                  <a:pt x="2706756" y="723390"/>
                  <a:pt x="2763078" y="635594"/>
                </a:cubicBezTo>
                <a:cubicBezTo>
                  <a:pt x="2819400" y="547798"/>
                  <a:pt x="2794552" y="455033"/>
                  <a:pt x="2723322" y="377177"/>
                </a:cubicBezTo>
                <a:cubicBezTo>
                  <a:pt x="2652092" y="299321"/>
                  <a:pt x="2526196" y="226433"/>
                  <a:pt x="2335696" y="168455"/>
                </a:cubicBezTo>
                <a:cubicBezTo>
                  <a:pt x="2145196" y="110477"/>
                  <a:pt x="1967948" y="-70084"/>
                  <a:pt x="1580322" y="29307"/>
                </a:cubicBezTo>
                <a:cubicBezTo>
                  <a:pt x="1192696" y="128698"/>
                  <a:pt x="601317" y="446750"/>
                  <a:pt x="9939" y="764803"/>
                </a:cubicBezTo>
              </a:path>
            </a:pathLst>
          </a:custGeom>
          <a:noFill/>
          <a:ln w="19050"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469" t="-4938" b="-1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ieren 41"/>
          <p:cNvGrpSpPr/>
          <p:nvPr/>
        </p:nvGrpSpPr>
        <p:grpSpPr>
          <a:xfrm>
            <a:off x="5789289" y="1770308"/>
            <a:ext cx="1738819" cy="710090"/>
            <a:chOff x="5826996" y="1628906"/>
            <a:chExt cx="1738819" cy="710090"/>
          </a:xfrm>
        </p:grpSpPr>
        <p:sp>
          <p:nvSpPr>
            <p:cNvPr id="43" name="Ellipse 42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/>
          <p:cNvGrpSpPr/>
          <p:nvPr/>
        </p:nvGrpSpPr>
        <p:grpSpPr>
          <a:xfrm>
            <a:off x="8272518" y="1772997"/>
            <a:ext cx="367986" cy="483064"/>
            <a:chOff x="8310225" y="1631595"/>
            <a:chExt cx="367986" cy="483064"/>
          </a:xfrm>
        </p:grpSpPr>
        <p:sp>
          <p:nvSpPr>
            <p:cNvPr id="48" name="Ellipse 47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ihandform 49"/>
          <p:cNvSpPr/>
          <p:nvPr/>
        </p:nvSpPr>
        <p:spPr>
          <a:xfrm>
            <a:off x="6051944" y="2008932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erader Verbinder 50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5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rechts 6"/>
          <p:cNvSpPr/>
          <p:nvPr/>
        </p:nvSpPr>
        <p:spPr>
          <a:xfrm rot="5400000">
            <a:off x="3126105" y="2658945"/>
            <a:ext cx="273050" cy="1920239"/>
          </a:xfrm>
          <a:prstGeom prst="rightBrace">
            <a:avLst>
              <a:gd name="adj1" fmla="val 71124"/>
              <a:gd name="adj2" fmla="val 668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Grafik 73"/>
          <p:cNvPicPr>
            <a:picLocks noChangeAspect="1"/>
          </p:cNvPicPr>
          <p:nvPr/>
        </p:nvPicPr>
        <p:blipFill>
          <a:blip r:embed="rId1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33" y="3885957"/>
            <a:ext cx="386135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587" t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3318933" y="4284033"/>
            <a:ext cx="2963335" cy="491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4" grpId="0"/>
      <p:bldP spid="55" grpId="0"/>
      <p:bldP spid="56" grpId="0"/>
      <p:bldP spid="57" grpId="0"/>
      <p:bldP spid="6" grpId="0"/>
      <p:bldP spid="7" grpId="0" animBg="1"/>
      <p:bldP spid="73" grpId="0"/>
      <p:bldP spid="75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531427" y="1669328"/>
            <a:ext cx="1792244" cy="1054098"/>
          </a:xfrm>
          <a:custGeom>
            <a:avLst/>
            <a:gdLst>
              <a:gd name="connsiteX0" fmla="*/ 700408 w 1792244"/>
              <a:gd name="connsiteY0" fmla="*/ 1044055 h 1054098"/>
              <a:gd name="connsiteX1" fmla="*/ 143816 w 1792244"/>
              <a:gd name="connsiteY1" fmla="*/ 1034115 h 1054098"/>
              <a:gd name="connsiteX2" fmla="*/ 4669 w 1792244"/>
              <a:gd name="connsiteY2" fmla="*/ 885029 h 1054098"/>
              <a:gd name="connsiteX3" fmla="*/ 263086 w 1792244"/>
              <a:gd name="connsiteY3" fmla="*/ 735942 h 1054098"/>
              <a:gd name="connsiteX4" fmla="*/ 342599 w 1792244"/>
              <a:gd name="connsiteY4" fmla="*/ 308559 h 1054098"/>
              <a:gd name="connsiteX5" fmla="*/ 730225 w 1792244"/>
              <a:gd name="connsiteY5" fmla="*/ 446 h 1054098"/>
              <a:gd name="connsiteX6" fmla="*/ 1724138 w 1792244"/>
              <a:gd name="connsiteY6" fmla="*/ 258863 h 1054098"/>
              <a:gd name="connsiteX7" fmla="*/ 1594930 w 1792244"/>
              <a:gd name="connsiteY7" fmla="*/ 954602 h 1054098"/>
              <a:gd name="connsiteX8" fmla="*/ 700408 w 1792244"/>
              <a:gd name="connsiteY8" fmla="*/ 1044055 h 10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244" h="1054098">
                <a:moveTo>
                  <a:pt x="700408" y="1044055"/>
                </a:moveTo>
                <a:cubicBezTo>
                  <a:pt x="458556" y="1057307"/>
                  <a:pt x="259773" y="1060619"/>
                  <a:pt x="143816" y="1034115"/>
                </a:cubicBezTo>
                <a:cubicBezTo>
                  <a:pt x="27859" y="1007611"/>
                  <a:pt x="-15209" y="934724"/>
                  <a:pt x="4669" y="885029"/>
                </a:cubicBezTo>
                <a:cubicBezTo>
                  <a:pt x="24547" y="835334"/>
                  <a:pt x="206764" y="832020"/>
                  <a:pt x="263086" y="735942"/>
                </a:cubicBezTo>
                <a:cubicBezTo>
                  <a:pt x="319408" y="639864"/>
                  <a:pt x="264743" y="431142"/>
                  <a:pt x="342599" y="308559"/>
                </a:cubicBezTo>
                <a:cubicBezTo>
                  <a:pt x="420455" y="185976"/>
                  <a:pt x="499968" y="8729"/>
                  <a:pt x="730225" y="446"/>
                </a:cubicBezTo>
                <a:cubicBezTo>
                  <a:pt x="960482" y="-7837"/>
                  <a:pt x="1580021" y="99837"/>
                  <a:pt x="1724138" y="258863"/>
                </a:cubicBezTo>
                <a:cubicBezTo>
                  <a:pt x="1868256" y="417889"/>
                  <a:pt x="1763895" y="823737"/>
                  <a:pt x="1594930" y="954602"/>
                </a:cubicBezTo>
                <a:cubicBezTo>
                  <a:pt x="1425965" y="1085467"/>
                  <a:pt x="942260" y="1030803"/>
                  <a:pt x="700408" y="1044055"/>
                </a:cubicBezTo>
                <a:close/>
              </a:path>
            </a:pathLst>
          </a:cu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511" t="-4938" r="-2043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6707199" y="1844685"/>
            <a:ext cx="367986" cy="490428"/>
            <a:chOff x="6556370" y="2343582"/>
            <a:chExt cx="367986" cy="490428"/>
          </a:xfrm>
        </p:grpSpPr>
        <p:sp>
          <p:nvSpPr>
            <p:cNvPr id="34" name="Ellipse 33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5705060" y="1413519"/>
            <a:ext cx="2794033" cy="1277645"/>
            <a:chOff x="5705060" y="1413519"/>
            <a:chExt cx="2794033" cy="1277645"/>
          </a:xfrm>
        </p:grpSpPr>
        <p:sp>
          <p:nvSpPr>
            <p:cNvPr id="6" name="Freihandform 5"/>
            <p:cNvSpPr/>
            <p:nvPr/>
          </p:nvSpPr>
          <p:spPr>
            <a:xfrm>
              <a:off x="5705061" y="1413519"/>
              <a:ext cx="2794032" cy="1277643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4032" h="1277643">
                  <a:moveTo>
                    <a:pt x="0" y="913890"/>
                  </a:moveTo>
                  <a:cubicBezTo>
                    <a:pt x="83654" y="1014937"/>
                    <a:pt x="167309" y="1115985"/>
                    <a:pt x="308113" y="1162368"/>
                  </a:cubicBezTo>
                  <a:cubicBezTo>
                    <a:pt x="448917" y="1208751"/>
                    <a:pt x="651013" y="1173963"/>
                    <a:pt x="844826" y="1192185"/>
                  </a:cubicBezTo>
                  <a:cubicBezTo>
                    <a:pt x="1038639" y="1210407"/>
                    <a:pt x="1311965" y="1301515"/>
                    <a:pt x="1470991" y="1271698"/>
                  </a:cubicBezTo>
                  <a:cubicBezTo>
                    <a:pt x="1630017" y="1241881"/>
                    <a:pt x="1646582" y="1074572"/>
                    <a:pt x="1798982" y="1013281"/>
                  </a:cubicBezTo>
                  <a:cubicBezTo>
                    <a:pt x="1951382" y="951990"/>
                    <a:pt x="2224708" y="966899"/>
                    <a:pt x="2385391" y="903951"/>
                  </a:cubicBezTo>
                  <a:cubicBezTo>
                    <a:pt x="2546074" y="841003"/>
                    <a:pt x="2706756" y="723390"/>
                    <a:pt x="2763078" y="635594"/>
                  </a:cubicBezTo>
                  <a:cubicBezTo>
                    <a:pt x="2819400" y="547798"/>
                    <a:pt x="2794552" y="455033"/>
                    <a:pt x="2723322" y="377177"/>
                  </a:cubicBezTo>
                  <a:cubicBezTo>
                    <a:pt x="2652092" y="299321"/>
                    <a:pt x="2526196" y="226433"/>
                    <a:pt x="2335696" y="168455"/>
                  </a:cubicBezTo>
                  <a:cubicBezTo>
                    <a:pt x="2145196" y="110477"/>
                    <a:pt x="1967948" y="-70084"/>
                    <a:pt x="1580322" y="29307"/>
                  </a:cubicBezTo>
                  <a:cubicBezTo>
                    <a:pt x="1192696" y="128698"/>
                    <a:pt x="601317" y="446750"/>
                    <a:pt x="9939" y="764803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5705060" y="2317472"/>
              <a:ext cx="2385391" cy="373692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  <a:gd name="connsiteX0" fmla="*/ 0 w 2723580"/>
                <a:gd name="connsiteY0" fmla="*/ 913890 h 1277643"/>
                <a:gd name="connsiteX1" fmla="*/ 308113 w 2723580"/>
                <a:gd name="connsiteY1" fmla="*/ 1162368 h 1277643"/>
                <a:gd name="connsiteX2" fmla="*/ 844826 w 2723580"/>
                <a:gd name="connsiteY2" fmla="*/ 1192185 h 1277643"/>
                <a:gd name="connsiteX3" fmla="*/ 1470991 w 2723580"/>
                <a:gd name="connsiteY3" fmla="*/ 1271698 h 1277643"/>
                <a:gd name="connsiteX4" fmla="*/ 1798982 w 2723580"/>
                <a:gd name="connsiteY4" fmla="*/ 1013281 h 1277643"/>
                <a:gd name="connsiteX5" fmla="*/ 2385391 w 2723580"/>
                <a:gd name="connsiteY5" fmla="*/ 903951 h 1277643"/>
                <a:gd name="connsiteX6" fmla="*/ 2723322 w 2723580"/>
                <a:gd name="connsiteY6" fmla="*/ 377177 h 1277643"/>
                <a:gd name="connsiteX7" fmla="*/ 2335696 w 2723580"/>
                <a:gd name="connsiteY7" fmla="*/ 168455 h 1277643"/>
                <a:gd name="connsiteX8" fmla="*/ 1580322 w 2723580"/>
                <a:gd name="connsiteY8" fmla="*/ 29307 h 1277643"/>
                <a:gd name="connsiteX9" fmla="*/ 9939 w 2723580"/>
                <a:gd name="connsiteY9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8" fmla="*/ 9939 w 2445665"/>
                <a:gd name="connsiteY8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0" fmla="*/ 0 w 2445665"/>
                <a:gd name="connsiteY0" fmla="*/ 745435 h 1109188"/>
                <a:gd name="connsiteX1" fmla="*/ 308113 w 2445665"/>
                <a:gd name="connsiteY1" fmla="*/ 993913 h 1109188"/>
                <a:gd name="connsiteX2" fmla="*/ 844826 w 2445665"/>
                <a:gd name="connsiteY2" fmla="*/ 1023730 h 1109188"/>
                <a:gd name="connsiteX3" fmla="*/ 1470991 w 2445665"/>
                <a:gd name="connsiteY3" fmla="*/ 1103243 h 1109188"/>
                <a:gd name="connsiteX4" fmla="*/ 1798982 w 2445665"/>
                <a:gd name="connsiteY4" fmla="*/ 844826 h 1109188"/>
                <a:gd name="connsiteX5" fmla="*/ 2385391 w 2445665"/>
                <a:gd name="connsiteY5" fmla="*/ 735496 h 1109188"/>
                <a:gd name="connsiteX6" fmla="*/ 2335696 w 2445665"/>
                <a:gd name="connsiteY6" fmla="*/ 0 h 1109188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5391" h="373692">
                  <a:moveTo>
                    <a:pt x="0" y="9939"/>
                  </a:moveTo>
                  <a:cubicBezTo>
                    <a:pt x="83654" y="110986"/>
                    <a:pt x="167309" y="212034"/>
                    <a:pt x="308113" y="258417"/>
                  </a:cubicBezTo>
                  <a:cubicBezTo>
                    <a:pt x="448917" y="304800"/>
                    <a:pt x="651013" y="270012"/>
                    <a:pt x="844826" y="288234"/>
                  </a:cubicBezTo>
                  <a:cubicBezTo>
                    <a:pt x="1038639" y="306456"/>
                    <a:pt x="1311965" y="397564"/>
                    <a:pt x="1470991" y="367747"/>
                  </a:cubicBezTo>
                  <a:cubicBezTo>
                    <a:pt x="1630017" y="337930"/>
                    <a:pt x="1646582" y="170621"/>
                    <a:pt x="1798982" y="109330"/>
                  </a:cubicBezTo>
                  <a:cubicBezTo>
                    <a:pt x="1951382" y="48039"/>
                    <a:pt x="2219739" y="73071"/>
                    <a:pt x="2385391" y="0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/>
              <p:cNvSpPr/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GB" sz="1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5868973" y="279461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3846" r="-38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0" dirty="0" smtClean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fst place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400" dirty="0" smtClean="0">
                    <a:solidFill>
                      <a:srgbClr val="C00000"/>
                    </a:solidFill>
                  </a:rPr>
                  <a:t> visited by OPT</a:t>
                </a:r>
                <a:endParaRPr lang="en-GB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315" t="-10667" r="-1543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blipFill rotWithShape="0">
                <a:blip r:embed="rId1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/>
          <p:cNvCxnSpPr/>
          <p:nvPr/>
        </p:nvCxnSpPr>
        <p:spPr>
          <a:xfrm>
            <a:off x="317599" y="2796570"/>
            <a:ext cx="4713150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7726683" y="2276936"/>
            <a:ext cx="368626" cy="369332"/>
            <a:chOff x="7726683" y="2276936"/>
            <a:chExt cx="368626" cy="369332"/>
          </a:xfrm>
        </p:grpSpPr>
        <p:cxnSp>
          <p:nvCxnSpPr>
            <p:cNvPr id="30" name="Gerade Verbindung mit Pfeil 29"/>
            <p:cNvCxnSpPr/>
            <p:nvPr/>
          </p:nvCxnSpPr>
          <p:spPr>
            <a:xfrm flipV="1">
              <a:off x="8094331" y="233511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Ellipse 27"/>
          <p:cNvSpPr/>
          <p:nvPr/>
        </p:nvSpPr>
        <p:spPr>
          <a:xfrm>
            <a:off x="5611176" y="2181088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uppieren 12"/>
          <p:cNvGrpSpPr/>
          <p:nvPr/>
        </p:nvGrpSpPr>
        <p:grpSpPr>
          <a:xfrm>
            <a:off x="5653816" y="1518835"/>
            <a:ext cx="1750105" cy="1101414"/>
            <a:chOff x="5653816" y="1518835"/>
            <a:chExt cx="1750105" cy="1101414"/>
          </a:xfrm>
        </p:grpSpPr>
        <p:sp>
          <p:nvSpPr>
            <p:cNvPr id="9" name="Freihandform 8"/>
            <p:cNvSpPr/>
            <p:nvPr/>
          </p:nvSpPr>
          <p:spPr>
            <a:xfrm>
              <a:off x="5653816" y="1755979"/>
              <a:ext cx="1370248" cy="864270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0248" h="864270">
                  <a:moveTo>
                    <a:pt x="509917" y="55888"/>
                  </a:moveTo>
                  <a:cubicBezTo>
                    <a:pt x="550134" y="21316"/>
                    <a:pt x="590351" y="-13256"/>
                    <a:pt x="730051" y="5088"/>
                  </a:cubicBezTo>
                  <a:cubicBezTo>
                    <a:pt x="869751" y="23432"/>
                    <a:pt x="1263450" y="71410"/>
                    <a:pt x="1348117" y="165954"/>
                  </a:cubicBezTo>
                  <a:cubicBezTo>
                    <a:pt x="1432784" y="260498"/>
                    <a:pt x="1247929" y="470754"/>
                    <a:pt x="1238051" y="572354"/>
                  </a:cubicBezTo>
                  <a:cubicBezTo>
                    <a:pt x="1228173" y="673954"/>
                    <a:pt x="1293084" y="727576"/>
                    <a:pt x="1288851" y="775554"/>
                  </a:cubicBezTo>
                  <a:cubicBezTo>
                    <a:pt x="1284618" y="823532"/>
                    <a:pt x="1276151" y="879977"/>
                    <a:pt x="1212651" y="860221"/>
                  </a:cubicBezTo>
                  <a:cubicBezTo>
                    <a:pt x="1149151" y="840466"/>
                    <a:pt x="972762" y="720521"/>
                    <a:pt x="907851" y="657021"/>
                  </a:cubicBezTo>
                  <a:cubicBezTo>
                    <a:pt x="842940" y="593521"/>
                    <a:pt x="866928" y="521554"/>
                    <a:pt x="823184" y="479221"/>
                  </a:cubicBezTo>
                  <a:cubicBezTo>
                    <a:pt x="779440" y="436888"/>
                    <a:pt x="768151" y="339521"/>
                    <a:pt x="645384" y="403021"/>
                  </a:cubicBezTo>
                  <a:cubicBezTo>
                    <a:pt x="522617" y="466521"/>
                    <a:pt x="192417" y="833410"/>
                    <a:pt x="86584" y="860221"/>
                  </a:cubicBezTo>
                  <a:cubicBezTo>
                    <a:pt x="-19249" y="887032"/>
                    <a:pt x="-4433" y="725460"/>
                    <a:pt x="10384" y="563888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/>
                <p:cNvSpPr/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  <a:blipFill rotWithShape="0">
                <a:blip r:embed="rId17"/>
                <a:stretch>
                  <a:fillRect l="-1705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662" r="-4636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>
                    <a:solidFill>
                      <a:srgbClr val="006600"/>
                    </a:solidFill>
                  </a:rPr>
                  <a:t> </a:t>
                </a:r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3097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441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5653036" y="1377073"/>
            <a:ext cx="1371027" cy="1243176"/>
            <a:chOff x="5653036" y="1377073"/>
            <a:chExt cx="1371027" cy="1243176"/>
          </a:xfrm>
        </p:grpSpPr>
        <p:sp>
          <p:nvSpPr>
            <p:cNvPr id="45" name="Freihandform 44"/>
            <p:cNvSpPr/>
            <p:nvPr/>
          </p:nvSpPr>
          <p:spPr>
            <a:xfrm>
              <a:off x="5653036" y="1756750"/>
              <a:ext cx="1371027" cy="863499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665213 w 1371027"/>
                <a:gd name="connsiteY8" fmla="*/ 647496 h 864270"/>
                <a:gd name="connsiteX9" fmla="*/ 87363 w 1371027"/>
                <a:gd name="connsiteY9" fmla="*/ 860221 h 864270"/>
                <a:gd name="connsiteX10" fmla="*/ 11163 w 1371027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87363 w 1371027"/>
                <a:gd name="connsiteY8" fmla="*/ 860221 h 864270"/>
                <a:gd name="connsiteX9" fmla="*/ 11163 w 1371027"/>
                <a:gd name="connsiteY9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7363 w 1371027"/>
                <a:gd name="connsiteY7" fmla="*/ 860221 h 864270"/>
                <a:gd name="connsiteX8" fmla="*/ 11163 w 1371027"/>
                <a:gd name="connsiteY8" fmla="*/ 563888 h 864270"/>
                <a:gd name="connsiteX0" fmla="*/ 510696 w 1371027"/>
                <a:gd name="connsiteY0" fmla="*/ 6321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3466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2558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243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3417 h 863499"/>
                <a:gd name="connsiteX1" fmla="*/ 328664 w 1371027"/>
                <a:gd name="connsiteY1" fmla="*/ 164125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53496 w 1371027"/>
                <a:gd name="connsiteY0" fmla="*/ 42341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34446 w 1371027"/>
                <a:gd name="connsiteY0" fmla="*/ 45516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027" h="863499">
                  <a:moveTo>
                    <a:pt x="34446" y="455167"/>
                  </a:moveTo>
                  <a:cubicBezTo>
                    <a:pt x="80307" y="411952"/>
                    <a:pt x="604007" y="450757"/>
                    <a:pt x="674739" y="389550"/>
                  </a:cubicBezTo>
                  <a:cubicBezTo>
                    <a:pt x="745471" y="328343"/>
                    <a:pt x="410861" y="82810"/>
                    <a:pt x="477889" y="56175"/>
                  </a:cubicBezTo>
                  <a:cubicBezTo>
                    <a:pt x="544917" y="29540"/>
                    <a:pt x="585662" y="-13851"/>
                    <a:pt x="730830" y="4317"/>
                  </a:cubicBezTo>
                  <a:cubicBezTo>
                    <a:pt x="875998" y="22485"/>
                    <a:pt x="1264229" y="70639"/>
                    <a:pt x="1348896" y="165183"/>
                  </a:cubicBezTo>
                  <a:cubicBezTo>
                    <a:pt x="1433563" y="259727"/>
                    <a:pt x="1248708" y="469983"/>
                    <a:pt x="1238830" y="571583"/>
                  </a:cubicBezTo>
                  <a:cubicBezTo>
                    <a:pt x="1228952" y="673183"/>
                    <a:pt x="1293863" y="726805"/>
                    <a:pt x="1289630" y="774783"/>
                  </a:cubicBezTo>
                  <a:cubicBezTo>
                    <a:pt x="1285397" y="822761"/>
                    <a:pt x="1276930" y="879206"/>
                    <a:pt x="1213430" y="859450"/>
                  </a:cubicBezTo>
                  <a:cubicBezTo>
                    <a:pt x="1149930" y="839695"/>
                    <a:pt x="1096308" y="656250"/>
                    <a:pt x="908630" y="656250"/>
                  </a:cubicBezTo>
                  <a:cubicBezTo>
                    <a:pt x="720952" y="656250"/>
                    <a:pt x="236941" y="874972"/>
                    <a:pt x="87363" y="859450"/>
                  </a:cubicBezTo>
                  <a:cubicBezTo>
                    <a:pt x="-21645" y="845515"/>
                    <a:pt x="-3654" y="724689"/>
                    <a:pt x="11163" y="563117"/>
                  </a:cubicBezTo>
                </a:path>
              </a:pathLst>
            </a:custGeom>
            <a:noFill/>
            <a:ln w="19050">
              <a:solidFill>
                <a:srgbClr val="66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/>
                <p:cNvSpPr/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GB" sz="1400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ieren 11"/>
          <p:cNvGrpSpPr/>
          <p:nvPr/>
        </p:nvGrpSpPr>
        <p:grpSpPr>
          <a:xfrm>
            <a:off x="5949589" y="1342664"/>
            <a:ext cx="369588" cy="555818"/>
            <a:chOff x="5949589" y="1342664"/>
            <a:chExt cx="369588" cy="555818"/>
          </a:xfrm>
        </p:grpSpPr>
        <p:sp>
          <p:nvSpPr>
            <p:cNvPr id="25" name="Ellipse 24"/>
            <p:cNvSpPr/>
            <p:nvPr/>
          </p:nvSpPr>
          <p:spPr>
            <a:xfrm>
              <a:off x="6059777" y="17508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Geschweifte Klammer rechts 52"/>
          <p:cNvSpPr/>
          <p:nvPr/>
        </p:nvSpPr>
        <p:spPr>
          <a:xfrm rot="5400000">
            <a:off x="4249252" y="2486642"/>
            <a:ext cx="193256" cy="217944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blipFill rotWithShape="0">
                <a:blip r:embed="rId23"/>
                <a:stretch>
                  <a:fillRect r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|+</m:t>
                    </m:r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  <a:blipFill rotWithShape="0">
                <a:blip r:embed="rId24"/>
                <a:stretch>
                  <a:fillRect l="-929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blipFill rotWithShape="0">
                <a:blip r:embed="rId2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eschweifte Klammer rechts 56"/>
          <p:cNvSpPr/>
          <p:nvPr/>
        </p:nvSpPr>
        <p:spPr>
          <a:xfrm rot="5400000">
            <a:off x="5546335" y="3580066"/>
            <a:ext cx="149974" cy="117213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Grafik 61"/>
          <p:cNvPicPr>
            <a:picLocks noChangeAspect="1"/>
          </p:cNvPicPr>
          <p:nvPr/>
        </p:nvPicPr>
        <p:blipFill>
          <a:blip r:embed="rId2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53" y="4786814"/>
            <a:ext cx="386135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5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blipFill rotWithShape="0">
                <a:blip r:embed="rId30"/>
                <a:stretch>
                  <a:fillRect l="-506" t="-5422" r="-1138" b="-11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ignored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</a:t>
                </a:r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610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9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C -0.0342 0.01064 -0.06493 0.01064 -0.07083 0.01759 C -0.08212 0.03171 -0.0842 0.04213 -0.09688 0.05115 C -0.12292 0.0618 -0.1474 0.03958 -0.18403 0.0414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2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5" grpId="0"/>
      <p:bldP spid="22" grpId="0"/>
      <p:bldP spid="37" grpId="0"/>
      <p:bldP spid="39" grpId="0" animBg="1"/>
      <p:bldP spid="47" grpId="0"/>
      <p:bldP spid="48" grpId="0"/>
      <p:bldP spid="49" grpId="0"/>
      <p:bldP spid="50" grpId="0"/>
      <p:bldP spid="52" grpId="0"/>
      <p:bldP spid="53" grpId="0" animBg="1"/>
      <p:bldP spid="54" grpId="0"/>
      <p:bldP spid="55" grpId="0"/>
      <p:bldP spid="56" grpId="0"/>
      <p:bldP spid="57" grpId="0" animBg="1"/>
      <p:bldP spid="59" grpId="0"/>
      <p:bldP spid="60" grpId="0"/>
      <p:bldP spid="61" grpId="0"/>
      <p:bldP spid="63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Competitiveness of PAH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ihandform 6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9" name="Ellipse 8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14" name="Ellipse 13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uppieren 17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9" name="Ellipse 18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4" name="Ellipse 23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Freihandform 25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8" name="Ellipse 2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0" i="0" dirty="0" smtClean="0"/>
                      <m:t>optimal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online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algorithm</m:t>
                    </m:r>
                  </m:oMath>
                </a14:m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543" t="-12791" r="-44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/>
          <p:cNvCxnSpPr/>
          <p:nvPr/>
        </p:nvCxnSpPr>
        <p:spPr>
          <a:xfrm>
            <a:off x="317599" y="3944645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02" t="-12791" r="-815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2.22222E-6 -0.0979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628650" y="3566348"/>
            <a:ext cx="215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metric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places to visit</a:t>
            </a:r>
            <a:endParaRPr lang="en-GB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6323636" y="3517417"/>
            <a:ext cx="26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Shortest tour through all places</a:t>
            </a:r>
            <a:endParaRPr lang="en-GB" sz="2400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2" y="2071375"/>
            <a:ext cx="3729029" cy="584775"/>
            <a:chOff x="2626642" y="2071375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2" y="2581288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4" y="2071375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cap="small" dirty="0" smtClean="0">
                  <a:solidFill>
                    <a:schemeClr val="accent5">
                      <a:lumMod val="75000"/>
                    </a:schemeClr>
                  </a:solidFill>
                </a:rPr>
                <a:t>alg</a:t>
              </a:r>
              <a:endParaRPr lang="de-DE" sz="3200" cap="small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299930" y="2966769"/>
            <a:ext cx="291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NP-</a:t>
            </a:r>
            <a:r>
              <a:rPr lang="de-DE" dirty="0" err="1" smtClean="0"/>
              <a:t>hard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Approximation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>
            <a:off x="8984137" y="1217726"/>
            <a:ext cx="301080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57" grpId="0" build="p"/>
      <p:bldP spid="31" grpId="0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1508289" y="1809947"/>
            <a:ext cx="7313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Paper: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citeseerx.ist.psu.edu/viewdoc/summary?doi=10.1.1.8.5620</a:t>
            </a:r>
            <a:r>
              <a:rPr lang="en-GB" dirty="0" smtClean="0"/>
              <a:t>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Map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awoiaf.westeros.org/index.php/File:WorldofIceandFire.png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Font: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www.fonts4free.net/game-of-thrones-font.html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uppieren 101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3" name="Ellipse 102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4" name="Textfeld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erade Verbindung mit Pfeil 104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feld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uppieren 10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108" name="Ellipse 10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feld 10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feld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49" t="-11842" r="-7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9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feld 60"/>
          <p:cNvSpPr txBox="1"/>
          <p:nvPr/>
        </p:nvSpPr>
        <p:spPr>
          <a:xfrm>
            <a:off x="317599" y="3803426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62" name="Freihandform 61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uppieren 62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4" name="Ellipse 63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Gerade Verbindung mit Pfeil 65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feld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ieren 67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69" name="Ellipse 68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Gerade Verbindung mit Pfeil 70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uppieren 77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79" name="Ellipse 78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feld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Freihandform 80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6" name="Gruppieren 85"/>
          <p:cNvGrpSpPr/>
          <p:nvPr/>
        </p:nvGrpSpPr>
        <p:grpSpPr>
          <a:xfrm>
            <a:off x="317599" y="2216095"/>
            <a:ext cx="8360611" cy="2189156"/>
            <a:chOff x="317599" y="2269722"/>
            <a:chExt cx="8360611" cy="2189156"/>
          </a:xfrm>
        </p:grpSpPr>
        <p:sp>
          <p:nvSpPr>
            <p:cNvPr id="2" name="Rechteck 1"/>
            <p:cNvSpPr/>
            <p:nvPr/>
          </p:nvSpPr>
          <p:spPr>
            <a:xfrm>
              <a:off x="317599" y="2525067"/>
              <a:ext cx="8360611" cy="1933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317599" y="2269722"/>
              <a:ext cx="4906640" cy="255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911" t="-11842" r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Grafik 95"/>
          <p:cNvPicPr>
            <a:picLocks noChangeAspect="1"/>
          </p:cNvPicPr>
          <p:nvPr/>
        </p:nvPicPr>
        <p:blipFill>
          <a:blip r:embed="rId2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86" y="3275776"/>
            <a:ext cx="386135" cy="398076"/>
          </a:xfrm>
          <a:prstGeom prst="rect">
            <a:avLst/>
          </a:prstGeom>
        </p:spPr>
      </p:pic>
      <p:cxnSp>
        <p:nvCxnSpPr>
          <p:cNvPr id="98" name="Gerade Verbindung mit Pfeil 97"/>
          <p:cNvCxnSpPr/>
          <p:nvPr/>
        </p:nvCxnSpPr>
        <p:spPr>
          <a:xfrm flipH="1">
            <a:off x="3373295" y="3692642"/>
            <a:ext cx="2950165" cy="106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9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628650" y="3566348"/>
            <a:ext cx="215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metric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places to visit</a:t>
            </a:r>
            <a:endParaRPr lang="en-GB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6323636" y="3517417"/>
            <a:ext cx="26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Shortest tour through all places</a:t>
            </a:r>
            <a:endParaRPr lang="en-GB" sz="2400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2" y="2071375"/>
            <a:ext cx="3729029" cy="584775"/>
            <a:chOff x="2626642" y="2071375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2" y="2581288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4" y="2071375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cap="small" dirty="0" smtClean="0">
                  <a:solidFill>
                    <a:schemeClr val="accent5">
                      <a:lumMod val="75000"/>
                    </a:schemeClr>
                  </a:solidFill>
                </a:rPr>
                <a:t>alg</a:t>
              </a:r>
              <a:endParaRPr lang="de-DE" sz="3200" cap="small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299930" y="2966769"/>
            <a:ext cx="291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NP-</a:t>
            </a:r>
            <a:r>
              <a:rPr lang="de-DE" dirty="0" err="1" smtClean="0"/>
              <a:t>hard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Approximation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0" name="Gruppieren 69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1" name="Rechteck 70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6" name="Gruppieren 7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8" name="Gruppieren 7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9" name="Gruppieren 7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0" name="Gruppieren 7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4" name="Ellipse 8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0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matching      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694969" y="1896939"/>
                <a:ext cx="1182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69" y="1896939"/>
                <a:ext cx="118205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4715006" y="2651497"/>
                <a:ext cx="1141979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06" y="2651497"/>
                <a:ext cx="1141979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4688856" y="3334241"/>
                <a:ext cx="1141979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56" y="3334241"/>
                <a:ext cx="1141979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395219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285996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sp>
          <p:nvSpPr>
            <p:cNvPr id="4" name="Rechteck 3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2731" y="1276647"/>
              <a:ext cx="4494805" cy="30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</a:t>
              </a:r>
              <a:r>
                <a:rPr lang="en-GB" sz="3600" dirty="0"/>
                <a:t>: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minimal spanning tree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minimum weighted matching       of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odd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Euler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tour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Skip double visited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</a:p>
          </p:txBody>
        </p:sp>
        <p:sp>
          <p:nvSpPr>
            <p:cNvPr id="39" name="Freihandform 38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6" name="MST"/>
            <p:cNvGrpSpPr/>
            <p:nvPr/>
          </p:nvGrpSpPr>
          <p:grpSpPr>
            <a:xfrm>
              <a:off x="6485850" y="1593015"/>
              <a:ext cx="1326469" cy="2294472"/>
              <a:chOff x="6416906" y="1779323"/>
              <a:chExt cx="1326469" cy="2294472"/>
            </a:xfrm>
          </p:grpSpPr>
          <p:cxnSp>
            <p:nvCxnSpPr>
              <p:cNvPr id="28" name="Gerader Verbinder 27"/>
              <p:cNvCxnSpPr>
                <a:stCxn id="44" idx="3"/>
                <a:endCxn id="63" idx="0"/>
              </p:cNvCxnSpPr>
              <p:nvPr/>
            </p:nvCxnSpPr>
            <p:spPr>
              <a:xfrm>
                <a:off x="6416906" y="2022888"/>
                <a:ext cx="314475" cy="5604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/>
              <p:cNvCxnSpPr>
                <a:stCxn id="52" idx="0"/>
                <a:endCxn id="48" idx="1"/>
              </p:cNvCxnSpPr>
              <p:nvPr/>
            </p:nvCxnSpPr>
            <p:spPr>
              <a:xfrm flipH="1" flipV="1">
                <a:off x="7301744" y="1779323"/>
                <a:ext cx="441631" cy="60784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stCxn id="63" idx="0"/>
                <a:endCxn id="66" idx="5"/>
              </p:cNvCxnSpPr>
              <p:nvPr/>
            </p:nvCxnSpPr>
            <p:spPr>
              <a:xfrm flipH="1">
                <a:off x="6459689" y="2583288"/>
                <a:ext cx="271692" cy="81088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stCxn id="66" idx="7"/>
                <a:endCxn id="60" idx="3"/>
              </p:cNvCxnSpPr>
              <p:nvPr/>
            </p:nvCxnSpPr>
            <p:spPr>
              <a:xfrm>
                <a:off x="6459689" y="3404613"/>
                <a:ext cx="417515" cy="66396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/>
              <p:cNvCxnSpPr>
                <a:stCxn id="60" idx="2"/>
                <a:endCxn id="56" idx="4"/>
              </p:cNvCxnSpPr>
              <p:nvPr/>
            </p:nvCxnSpPr>
            <p:spPr>
              <a:xfrm flipV="1">
                <a:off x="6875042" y="3870742"/>
                <a:ext cx="865804" cy="20305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91069" y="1582578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Euler Tour"/>
            <p:cNvGrpSpPr/>
            <p:nvPr/>
          </p:nvGrpSpPr>
          <p:grpSpPr>
            <a:xfrm>
              <a:off x="6485850" y="1580416"/>
              <a:ext cx="1333849" cy="2301853"/>
              <a:chOff x="6416906" y="1766724"/>
              <a:chExt cx="1333849" cy="2301853"/>
            </a:xfrm>
          </p:grpSpPr>
          <p:cxnSp>
            <p:nvCxnSpPr>
              <p:cNvPr id="85" name="Gerade Verbindung mit Pfeil 84"/>
              <p:cNvCxnSpPr>
                <a:stCxn id="48" idx="5"/>
                <a:endCxn id="44" idx="3"/>
              </p:cNvCxnSpPr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>
                <a:stCxn id="44" idx="0"/>
                <a:endCxn id="63" idx="2"/>
              </p:cNvCxnSpPr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>
                <a:stCxn id="63" idx="2"/>
                <a:endCxn id="66" idx="2"/>
              </p:cNvCxnSpPr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mit Pfeil 91"/>
              <p:cNvCxnSpPr>
                <a:stCxn id="66" idx="2"/>
                <a:endCxn id="60" idx="3"/>
              </p:cNvCxnSpPr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 Verbindung mit Pfeil 93"/>
              <p:cNvCxnSpPr>
                <a:stCxn id="60" idx="4"/>
                <a:endCxn id="56" idx="5"/>
              </p:cNvCxnSpPr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mit Pfeil 101"/>
              <p:cNvCxnSpPr>
                <a:stCxn id="52" idx="6"/>
                <a:endCxn id="48" idx="4"/>
              </p:cNvCxnSpPr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Tour"/>
            <p:cNvGrpSpPr/>
            <p:nvPr/>
          </p:nvGrpSpPr>
          <p:grpSpPr>
            <a:xfrm>
              <a:off x="6483321" y="1573036"/>
              <a:ext cx="1333849" cy="2301853"/>
              <a:chOff x="6416906" y="1766724"/>
              <a:chExt cx="1333849" cy="2301853"/>
            </a:xfrm>
          </p:grpSpPr>
          <p:cxnSp>
            <p:nvCxnSpPr>
              <p:cNvPr id="110" name="Gerade Verbindung mit Pfeil 109"/>
              <p:cNvCxnSpPr/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 Verbindung mit Pfeil 110"/>
              <p:cNvCxnSpPr/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 Verbindung mit Pfeil 111"/>
              <p:cNvCxnSpPr/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mit Pfeil 112"/>
              <p:cNvCxnSpPr/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/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 Verbindung mit Pfeil 115"/>
              <p:cNvCxnSpPr/>
              <p:nvPr/>
            </p:nvCxnSpPr>
            <p:spPr>
              <a:xfrm flipH="1" flipV="1">
                <a:off x="7743374" y="2413786"/>
                <a:ext cx="5218" cy="1436304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 Verbindung mit Pfeil 116"/>
              <p:cNvCxnSpPr/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41" name="Gruppieren 40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5" name="Gruppieren 44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47" name="Ellipse 46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Ellipse 47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Gruppieren 48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51" name="Ellipse 50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Ellipse 51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3" name="Gruppieren 52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54" name="Ellipse 5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8" name="Gruppieren 57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59" name="Ellipse 58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Ellipse 59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1" name="Gruppieren 60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62" name="Ellipse 6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Ellipse 6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4" name="Gruppieren 63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65" name="Ellipse 64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feld 119"/>
                <p:cNvSpPr txBox="1"/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20" name="Textfeld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465" r="-1780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4694969" y="1896939"/>
                  <a:ext cx="11820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969" y="1896939"/>
                  <a:ext cx="118205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/>
                <p:cNvSpPr txBox="1"/>
                <p:nvPr/>
              </p:nvSpPr>
              <p:spPr>
                <a:xfrm>
                  <a:off x="4715006" y="2651497"/>
                  <a:ext cx="1141979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9" name="Textfeld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006" y="2651497"/>
                  <a:ext cx="1141979" cy="5230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feld 70"/>
                <p:cNvSpPr txBox="1"/>
                <p:nvPr/>
              </p:nvSpPr>
              <p:spPr>
                <a:xfrm>
                  <a:off x="4688856" y="3334241"/>
                  <a:ext cx="1141979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1" name="Textfeld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856" y="3334241"/>
                  <a:ext cx="1141979" cy="5238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Gerader Verbinder 8"/>
            <p:cNvCxnSpPr/>
            <p:nvPr/>
          </p:nvCxnSpPr>
          <p:spPr>
            <a:xfrm>
              <a:off x="4395219" y="3280738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5285996" y="3894868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-TSP</a:t>
            </a:r>
            <a:endParaRPr lang="en-GB" dirty="0"/>
          </a:p>
        </p:txBody>
      </p:sp>
      <p:sp>
        <p:nvSpPr>
          <p:cNvPr id="39" name="Textfeld 38"/>
          <p:cNvSpPr txBox="1"/>
          <p:nvPr/>
        </p:nvSpPr>
        <p:spPr>
          <a:xfrm>
            <a:off x="423333" y="895547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Input</a:t>
            </a:r>
            <a:endParaRPr lang="en-GB" sz="3600" dirty="0"/>
          </a:p>
        </p:txBody>
      </p:sp>
      <p:sp>
        <p:nvSpPr>
          <p:cNvPr id="40" name="Freihandform 39"/>
          <p:cNvSpPr/>
          <p:nvPr/>
        </p:nvSpPr>
        <p:spPr>
          <a:xfrm>
            <a:off x="6423377" y="1121441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6873873" y="1253936"/>
            <a:ext cx="975811" cy="1157533"/>
            <a:chOff x="681708" y="1929123"/>
            <a:chExt cx="975811" cy="1157533"/>
          </a:xfrm>
        </p:grpSpPr>
        <p:sp>
          <p:nvSpPr>
            <p:cNvPr id="42" name="Ellipse 4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3022505" y="3124200"/>
            <a:ext cx="3098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 vs H-OLTSP</a:t>
            </a:r>
            <a:endParaRPr lang="en-GB" sz="2800" dirty="0"/>
          </a:p>
        </p:txBody>
      </p:sp>
      <p:sp>
        <p:nvSpPr>
          <p:cNvPr id="49" name="Textfeld 48"/>
          <p:cNvSpPr txBox="1"/>
          <p:nvPr/>
        </p:nvSpPr>
        <p:spPr>
          <a:xfrm>
            <a:off x="1014200" y="4428067"/>
            <a:ext cx="3601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ALG r-competitive </a:t>
            </a:r>
            <a:r>
              <a:rPr lang="en-GB" sz="2800" dirty="0" smtClean="0">
                <a:sym typeface="Wingdings" panose="05000000000000000000" pitchFamily="2" charset="2"/>
              </a:rPr>
              <a:t> 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44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Bonus: The real line</a:t>
            </a:r>
          </a:p>
        </p:txBody>
      </p:sp>
      <p:sp>
        <p:nvSpPr>
          <p:cNvPr id="4" name="Rechteck 3"/>
          <p:cNvSpPr>
            <a:spLocks/>
          </p:cNvSpPr>
          <p:nvPr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57238" y="1193534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N-OLSTP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de-DE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2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729515" y="2564296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5480636" y="1861715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8657045" y="1787910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cxnSp>
        <p:nvCxnSpPr>
          <p:cNvPr id="16" name="Gerader Verbinder 15"/>
          <p:cNvCxnSpPr>
            <a:stCxn id="8" idx="3"/>
            <a:endCxn id="11" idx="7"/>
          </p:cNvCxnSpPr>
          <p:nvPr/>
        </p:nvCxnSpPr>
        <p:spPr>
          <a:xfrm flipH="1">
            <a:off x="5855508" y="2229413"/>
            <a:ext cx="505224" cy="356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2" idx="4"/>
            <a:endCxn id="11" idx="1"/>
          </p:cNvCxnSpPr>
          <p:nvPr/>
        </p:nvCxnSpPr>
        <p:spPr>
          <a:xfrm>
            <a:off x="5554441" y="2009325"/>
            <a:ext cx="196691" cy="5765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r Verbinder 24"/>
          <p:cNvCxnSpPr>
            <a:stCxn id="8" idx="6"/>
          </p:cNvCxnSpPr>
          <p:nvPr/>
        </p:nvCxnSpPr>
        <p:spPr>
          <a:xfrm>
            <a:off x="6486725" y="2177225"/>
            <a:ext cx="726295" cy="1566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7213020" y="2333858"/>
            <a:ext cx="0" cy="204244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𝑡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de-DE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34" grpId="1"/>
      <p:bldP spid="3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2" grpId="1"/>
      <p:bldP spid="53" grpId="0"/>
      <p:bldP spid="55" grpId="0"/>
      <p:bldP spid="56" grpId="0"/>
      <p:bldP spid="56" grpId="1"/>
      <p:bldP spid="57" grpId="0"/>
      <p:bldP spid="58" grpId="0"/>
      <p:bldP spid="71" grpId="0" animBg="1"/>
      <p:bldP spid="72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745</Words>
  <Application>Microsoft Office PowerPoint</Application>
  <PresentationFormat>Bildschirmpräsentation (4:3)</PresentationFormat>
  <Paragraphs>273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Cambria Math</vt:lpstr>
      <vt:lpstr>Copperplate Gothic Light</vt:lpstr>
      <vt:lpstr>Courier New</vt:lpstr>
      <vt:lpstr>Game of Thrones</vt:lpstr>
      <vt:lpstr>Wingdings</vt:lpstr>
      <vt:lpstr>Benutzerdefiniertes Design</vt:lpstr>
      <vt:lpstr>Sonstige</vt:lpstr>
      <vt:lpstr>PowerPoint-Präsentation</vt:lpstr>
      <vt:lpstr>Online-TSP</vt:lpstr>
      <vt:lpstr>Online-TSP</vt:lpstr>
      <vt:lpstr>Online-TSP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A better algorithm for H-OLTSP</vt:lpstr>
      <vt:lpstr>Competitiveness of PAH</vt:lpstr>
      <vt:lpstr>Competitiveness of PAH</vt:lpstr>
      <vt:lpstr>Competitiveness of PAH</vt:lpstr>
      <vt:lpstr>Polynomial Algorithm for H-OLTSP</vt:lpstr>
      <vt:lpstr>PowerPoint-Präsentation</vt:lpstr>
      <vt:lpstr>PowerPoint-Präsentation</vt:lpstr>
      <vt:lpstr>Credits &amp; References</vt:lpstr>
      <vt:lpstr>Competitiveness of PAH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82</cp:revision>
  <dcterms:created xsi:type="dcterms:W3CDTF">2016-03-13T22:19:08Z</dcterms:created>
  <dcterms:modified xsi:type="dcterms:W3CDTF">2016-03-19T00:22:36Z</dcterms:modified>
</cp:coreProperties>
</file>