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notesMasterIdLst>
    <p:notesMasterId r:id="rId30"/>
  </p:notesMasterIdLst>
  <p:sldIdLst>
    <p:sldId id="256" r:id="rId3"/>
    <p:sldId id="257" r:id="rId4"/>
    <p:sldId id="259" r:id="rId5"/>
    <p:sldId id="261" r:id="rId6"/>
    <p:sldId id="260" r:id="rId7"/>
    <p:sldId id="267" r:id="rId8"/>
    <p:sldId id="274" r:id="rId9"/>
    <p:sldId id="262" r:id="rId10"/>
    <p:sldId id="275" r:id="rId11"/>
    <p:sldId id="269" r:id="rId12"/>
    <p:sldId id="263" r:id="rId13"/>
    <p:sldId id="277" r:id="rId14"/>
    <p:sldId id="280" r:id="rId15"/>
    <p:sldId id="271" r:id="rId16"/>
    <p:sldId id="281" r:id="rId17"/>
    <p:sldId id="283" r:id="rId18"/>
    <p:sldId id="282" r:id="rId19"/>
    <p:sldId id="264" r:id="rId20"/>
    <p:sldId id="272" r:id="rId21"/>
    <p:sldId id="273" r:id="rId22"/>
    <p:sldId id="286" r:id="rId23"/>
    <p:sldId id="265" r:id="rId24"/>
    <p:sldId id="284" r:id="rId25"/>
    <p:sldId id="285" r:id="rId26"/>
    <p:sldId id="279" r:id="rId27"/>
    <p:sldId id="266" r:id="rId28"/>
    <p:sldId id="278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Introduction" id="{D943B1A2-9B33-477D-A48A-E0EFE650149A}">
          <p14:sldIdLst>
            <p14:sldId id="257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74"/>
          </p14:sldIdLst>
        </p14:section>
        <p14:section name="II - Lower Bounds" id="{8FF7A1A5-678F-48DA-B9D2-792DF24AF142}">
          <p14:sldIdLst>
            <p14:sldId id="262"/>
            <p14:sldId id="275"/>
            <p14:sldId id="269"/>
          </p14:sldIdLst>
        </p14:section>
        <p14:section name="I - Algorithms B" id="{AEEB55B3-9E63-4B59-A617-086307ACB17D}">
          <p14:sldIdLst>
            <p14:sldId id="263"/>
            <p14:sldId id="277"/>
            <p14:sldId id="280"/>
            <p14:sldId id="271"/>
          </p14:sldIdLst>
        </p14:section>
        <p14:section name="III - Polynomial Algorithms" id="{882CACD4-5592-4EEC-A46F-76B828647F41}">
          <p14:sldIdLst>
            <p14:sldId id="281"/>
            <p14:sldId id="283"/>
            <p14:sldId id="282"/>
            <p14:sldId id="264"/>
            <p14:sldId id="272"/>
          </p14:sldIdLst>
        </p14:section>
        <p14:section name="End" id="{DCC55255-7A14-4B61-8751-EF3E9E8336BD}">
          <p14:sldIdLst>
            <p14:sldId id="273"/>
          </p14:sldIdLst>
        </p14:section>
        <p14:section name="IV - The Real Line" id="{D7F188EE-88E3-4FED-96A6-63D6AF1CFA58}">
          <p14:sldIdLst>
            <p14:sldId id="286"/>
            <p14:sldId id="265"/>
            <p14:sldId id="284"/>
            <p14:sldId id="285"/>
          </p14:sldIdLst>
        </p14:section>
        <p14:section name="Christofides" id="{089F4D8B-F7E2-4F35-9761-98874742C6A0}">
          <p14:sldIdLst>
            <p14:sldId id="279"/>
            <p14:sldId id="26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6600CC"/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7" autoAdjust="0"/>
    <p:restoredTop sz="93875" autoAdjust="0"/>
  </p:normalViewPr>
  <p:slideViewPr>
    <p:cSldViewPr snapToGrid="0">
      <p:cViewPr varScale="1">
        <p:scale>
          <a:sx n="68" d="100"/>
          <a:sy n="68" d="100"/>
        </p:scale>
        <p:origin x="468" y="60"/>
      </p:cViewPr>
      <p:guideLst/>
    </p:cSldViewPr>
  </p:slideViewPr>
  <p:outlineViewPr>
    <p:cViewPr>
      <p:scale>
        <a:sx n="33" d="100"/>
        <a:sy n="33" d="100"/>
      </p:scale>
      <p:origin x="0" y="-6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4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3D8D4-D3A1-4B65-B809-1CAFDB505F87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89D5-6574-43EC-B0E8-9A864982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3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1892300" y="5707780"/>
            <a:ext cx="72517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>
            <a:spLocks/>
          </p:cNvSpPr>
          <p:nvPr userDrawn="1"/>
        </p:nvSpPr>
        <p:spPr>
          <a:xfrm rot="10800000" flipV="1">
            <a:off x="-1" y="5382705"/>
            <a:ext cx="9144000" cy="3250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" name="Gerader Verbinder 4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>
            <a:spLocks/>
          </p:cNvSpPr>
          <p:nvPr userDrawn="1"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8" name="Rechteck 37"/>
          <p:cNvSpPr/>
          <p:nvPr userDrawn="1"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>
            <a:spLocks/>
          </p:cNvSpPr>
          <p:nvPr userDrawn="1"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>
            <a:spLocks/>
          </p:cNvSpPr>
          <p:nvPr userDrawn="1"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accent4">
                    <a:lumMod val="75000"/>
                  </a:schemeClr>
                </a:gs>
                <a:gs pos="0">
                  <a:schemeClr val="bg1"/>
                </a:gs>
                <a:gs pos="85000">
                  <a:schemeClr val="accent4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>
            <a:spLocks/>
          </p:cNvSpPr>
          <p:nvPr userDrawn="1"/>
        </p:nvSpPr>
        <p:spPr>
          <a:xfrm rot="10800000" flipV="1">
            <a:off x="1895317" y="5382704"/>
            <a:ext cx="2386800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/>
          <p:cNvGrpSpPr/>
          <p:nvPr userDrawn="1"/>
        </p:nvGrpSpPr>
        <p:grpSpPr>
          <a:xfrm>
            <a:off x="1060394" y="5920186"/>
            <a:ext cx="640186" cy="236397"/>
            <a:chOff x="274214" y="4717736"/>
            <a:chExt cx="1375987" cy="508102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2" name="Gerader Verbinder 11"/>
              <p:cNvCxnSpPr>
                <a:stCxn id="20" idx="7"/>
                <a:endCxn id="21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>
                <a:stCxn id="21" idx="5"/>
                <a:endCxn id="22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22" idx="5"/>
                <a:endCxn id="23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stCxn id="23" idx="7"/>
                <a:endCxn id="24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24"/>
          <p:cNvGrpSpPr/>
          <p:nvPr userDrawn="1"/>
        </p:nvGrpSpPr>
        <p:grpSpPr>
          <a:xfrm>
            <a:off x="1060394" y="6438124"/>
            <a:ext cx="651445" cy="240555"/>
            <a:chOff x="2157743" y="4714667"/>
            <a:chExt cx="1375987" cy="508102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33" name="Ellipse 3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28" name="Gerader Verbinder 27"/>
              <p:cNvCxnSpPr>
                <a:stCxn id="35" idx="2"/>
                <a:endCxn id="3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>
                <a:stCxn id="36" idx="2"/>
                <a:endCxn id="3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>
                <a:stCxn id="37" idx="3"/>
                <a:endCxn id="3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34" idx="6"/>
                <a:endCxn id="3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>
                <a:stCxn id="33" idx="7"/>
                <a:endCxn id="3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echteck 40"/>
          <p:cNvSpPr>
            <a:spLocks/>
          </p:cNvSpPr>
          <p:nvPr userDrawn="1"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57589" y="584024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N-OLTSP</a:t>
            </a:r>
            <a:endParaRPr lang="en-GB" b="1" dirty="0"/>
          </a:p>
        </p:txBody>
      </p:sp>
      <p:sp>
        <p:nvSpPr>
          <p:cNvPr id="42" name="Textfeld 41"/>
          <p:cNvSpPr txBox="1"/>
          <p:nvPr userDrawn="1"/>
        </p:nvSpPr>
        <p:spPr>
          <a:xfrm>
            <a:off x="59370" y="633177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H-OLTSP</a:t>
            </a:r>
            <a:endParaRPr lang="en-GB" b="1" dirty="0"/>
          </a:p>
        </p:txBody>
      </p:sp>
      <p:sp>
        <p:nvSpPr>
          <p:cNvPr id="43" name="Rechteck 42"/>
          <p:cNvSpPr>
            <a:spLocks/>
          </p:cNvSpPr>
          <p:nvPr userDrawn="1"/>
        </p:nvSpPr>
        <p:spPr>
          <a:xfrm rot="10800000" flipV="1">
            <a:off x="4282117" y="5382705"/>
            <a:ext cx="2141543" cy="3352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44" name="Rechteck 43"/>
          <p:cNvSpPr>
            <a:spLocks/>
          </p:cNvSpPr>
          <p:nvPr userDrawn="1"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 userDrawn="1"/>
            </p:nvSpPr>
            <p:spPr>
              <a:xfrm>
                <a:off x="1929074" y="5837544"/>
                <a:ext cx="2294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GTR (Greedy):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929074" y="5837544"/>
                <a:ext cx="229447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12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 userDrawn="1"/>
            </p:nvSpPr>
            <p:spPr>
              <a:xfrm>
                <a:off x="1924375" y="6345902"/>
                <a:ext cx="2140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PAH:                 </a:t>
                </a:r>
                <a:r>
                  <a:rPr lang="en-GB" b="0" baseline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924375" y="6345902"/>
                <a:ext cx="214058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564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 userDrawn="1"/>
            </p:nvSpPr>
            <p:spPr>
              <a:xfrm>
                <a:off x="4992969" y="5837544"/>
                <a:ext cx="799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4992969" y="5837544"/>
                <a:ext cx="79983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 userDrawn="1"/>
            </p:nvSpPr>
            <p:spPr>
              <a:xfrm>
                <a:off x="4992969" y="6333138"/>
                <a:ext cx="799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4992969" y="6333138"/>
                <a:ext cx="79983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 userDrawn="1"/>
            </p:nvSpPr>
            <p:spPr>
              <a:xfrm>
                <a:off x="6582465" y="6331778"/>
                <a:ext cx="2561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CHR (</a:t>
                </a:r>
                <a:r>
                  <a:rPr lang="en-GB" b="0" dirty="0" err="1" smtClean="0"/>
                  <a:t>Christofides</a:t>
                </a:r>
                <a:r>
                  <a:rPr lang="en-GB" b="0" dirty="0" smtClean="0"/>
                  <a:t>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6582465" y="6331778"/>
                <a:ext cx="256153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143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 userDrawn="1"/>
            </p:nvSpPr>
            <p:spPr>
              <a:xfrm>
                <a:off x="6582465" y="5845996"/>
                <a:ext cx="2583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MST:                 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6582465" y="5845996"/>
                <a:ext cx="25832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123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620.png"/><Relationship Id="rId18" Type="http://schemas.openxmlformats.org/officeDocument/2006/relationships/image" Target="../media/image312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.png"/><Relationship Id="rId18" Type="http://schemas.openxmlformats.org/officeDocument/2006/relationships/image" Target="../media/image681.png"/><Relationship Id="rId3" Type="http://schemas.openxmlformats.org/officeDocument/2006/relationships/image" Target="../media/image61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17" Type="http://schemas.openxmlformats.org/officeDocument/2006/relationships/image" Target="../media/image671.png"/><Relationship Id="rId2" Type="http://schemas.openxmlformats.org/officeDocument/2006/relationships/image" Target="../media/image631.png"/><Relationship Id="rId16" Type="http://schemas.openxmlformats.org/officeDocument/2006/relationships/image" Target="../media/image810.png"/><Relationship Id="rId20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1.png"/><Relationship Id="rId15" Type="http://schemas.openxmlformats.org/officeDocument/2006/relationships/image" Target="../media/image81.png"/><Relationship Id="rId10" Type="http://schemas.openxmlformats.org/officeDocument/2006/relationships/image" Target="../media/image651.png"/><Relationship Id="rId19" Type="http://schemas.openxmlformats.org/officeDocument/2006/relationships/image" Target="../media/image82.png"/><Relationship Id="rId4" Type="http://schemas.openxmlformats.org/officeDocument/2006/relationships/image" Target="../media/image700.png"/><Relationship Id="rId9" Type="http://schemas.openxmlformats.org/officeDocument/2006/relationships/image" Target="../media/image641.png"/><Relationship Id="rId1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631.png"/><Relationship Id="rId21" Type="http://schemas.openxmlformats.org/officeDocument/2006/relationships/image" Target="../media/image95.png"/><Relationship Id="rId7" Type="http://schemas.openxmlformats.org/officeDocument/2006/relationships/image" Target="../media/image750.png"/><Relationship Id="rId12" Type="http://schemas.openxmlformats.org/officeDocument/2006/relationships/image" Target="../media/image85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610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11" Type="http://schemas.openxmlformats.org/officeDocument/2006/relationships/image" Target="../media/image84.png"/><Relationship Id="rId24" Type="http://schemas.openxmlformats.org/officeDocument/2006/relationships/image" Target="../media/image98.png"/><Relationship Id="rId32" Type="http://schemas.openxmlformats.org/officeDocument/2006/relationships/image" Target="../media/image312.png"/><Relationship Id="rId5" Type="http://schemas.openxmlformats.org/officeDocument/2006/relationships/image" Target="../media/image83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20.png"/><Relationship Id="rId19" Type="http://schemas.openxmlformats.org/officeDocument/2006/relationships/image" Target="../media/image93.png"/><Relationship Id="rId31" Type="http://schemas.openxmlformats.org/officeDocument/2006/relationships/image" Target="../media/image104.png"/><Relationship Id="rId4" Type="http://schemas.openxmlformats.org/officeDocument/2006/relationships/image" Target="../media/image690.png"/><Relationship Id="rId9" Type="http://schemas.openxmlformats.org/officeDocument/2006/relationships/image" Target="../media/image760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105.png"/><Relationship Id="rId18" Type="http://schemas.openxmlformats.org/officeDocument/2006/relationships/image" Target="../media/image312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87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5" Type="http://schemas.openxmlformats.org/officeDocument/2006/relationships/image" Target="../media/image62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Relationship Id="rId14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7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0.png"/><Relationship Id="rId7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Relationship Id="rId9" Type="http://schemas.openxmlformats.org/officeDocument/2006/relationships/image" Target="../media/image1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115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0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woiaf.westeros.org/index.php/File:WorldofIceandFire.png" TargetMode="External"/><Relationship Id="rId2" Type="http://schemas.openxmlformats.org/officeDocument/2006/relationships/hyperlink" Target="http://citeseerx.ist.psu.edu/viewdoc/summary?doi=10.1.1.8.5620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onts4free.net/game-of-thrones-font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41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4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6.png"/><Relationship Id="rId11" Type="http://schemas.openxmlformats.org/officeDocument/2006/relationships/image" Target="../media/image152.png"/><Relationship Id="rId5" Type="http://schemas.openxmlformats.org/officeDocument/2006/relationships/image" Target="../media/image145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woiaf.westeros.org/index.php/File:WorldofIceandFire.png" TargetMode="External"/><Relationship Id="rId2" Type="http://schemas.openxmlformats.org/officeDocument/2006/relationships/hyperlink" Target="http://citeseerx.ist.psu.edu/viewdoc/summary?doi=10.1.1.8.5620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onts4free.net/game-of-thrones-font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40.png"/><Relationship Id="rId4" Type="http://schemas.openxmlformats.org/officeDocument/2006/relationships/image" Target="../media/image13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10.png"/><Relationship Id="rId7" Type="http://schemas.openxmlformats.org/officeDocument/2006/relationships/image" Target="../media/image137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0.png"/><Relationship Id="rId5" Type="http://schemas.openxmlformats.org/officeDocument/2006/relationships/image" Target="../media/image1350.png"/><Relationship Id="rId4" Type="http://schemas.openxmlformats.org/officeDocument/2006/relationships/image" Target="../media/image7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31.png"/><Relationship Id="rId18" Type="http://schemas.openxmlformats.org/officeDocument/2006/relationships/image" Target="../media/image33.png"/><Relationship Id="rId3" Type="http://schemas.openxmlformats.org/officeDocument/2006/relationships/image" Target="../media/image140.png"/><Relationship Id="rId7" Type="http://schemas.openxmlformats.org/officeDocument/2006/relationships/image" Target="../media/image26.png"/><Relationship Id="rId12" Type="http://schemas.openxmlformats.org/officeDocument/2006/relationships/image" Target="../media/image220.png"/><Relationship Id="rId17" Type="http://schemas.openxmlformats.org/officeDocument/2006/relationships/image" Target="../media/image32.png"/><Relationship Id="rId2" Type="http://schemas.openxmlformats.org/officeDocument/2006/relationships/image" Target="../media/image131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1.png"/><Relationship Id="rId5" Type="http://schemas.openxmlformats.org/officeDocument/2006/relationships/image" Target="../media/image710.png"/><Relationship Id="rId15" Type="http://schemas.openxmlformats.org/officeDocument/2006/relationships/image" Target="../media/image250.png"/><Relationship Id="rId10" Type="http://schemas.openxmlformats.org/officeDocument/2006/relationships/image" Target="../media/image200.png"/><Relationship Id="rId4" Type="http://schemas.openxmlformats.org/officeDocument/2006/relationships/image" Target="../media/image150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70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60.png"/><Relationship Id="rId17" Type="http://schemas.openxmlformats.org/officeDocument/2006/relationships/image" Target="../media/image312.png"/><Relationship Id="rId2" Type="http://schemas.openxmlformats.org/officeDocument/2006/relationships/image" Target="../media/image131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50.png"/><Relationship Id="rId5" Type="http://schemas.openxmlformats.org/officeDocument/2006/relationships/image" Target="../media/image710.png"/><Relationship Id="rId15" Type="http://schemas.openxmlformats.org/officeDocument/2006/relationships/image" Target="../media/image240.png"/><Relationship Id="rId10" Type="http://schemas.openxmlformats.org/officeDocument/2006/relationships/image" Target="../media/image211.png"/><Relationship Id="rId4" Type="http://schemas.openxmlformats.org/officeDocument/2006/relationships/image" Target="../media/image150.png"/><Relationship Id="rId9" Type="http://schemas.openxmlformats.org/officeDocument/2006/relationships/image" Target="../media/image280.png"/><Relationship Id="rId14" Type="http://schemas.openxmlformats.org/officeDocument/2006/relationships/image" Target="../media/image2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312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17" Type="http://schemas.openxmlformats.org/officeDocument/2006/relationships/image" Target="../media/image50.png"/><Relationship Id="rId2" Type="http://schemas.openxmlformats.org/officeDocument/2006/relationships/image" Target="../media/image320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48.png"/><Relationship Id="rId10" Type="http://schemas.openxmlformats.org/officeDocument/2006/relationships/image" Target="../media/image40.png"/><Relationship Id="rId19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3850" cy="5693790"/>
          </a:xfrm>
          <a:prstGeom prst="rect">
            <a:avLst/>
          </a:prstGeom>
        </p:spPr>
      </p:pic>
      <p:grpSp>
        <p:nvGrpSpPr>
          <p:cNvPr id="25" name="Gruppieren 24"/>
          <p:cNvGrpSpPr/>
          <p:nvPr/>
        </p:nvGrpSpPr>
        <p:grpSpPr>
          <a:xfrm>
            <a:off x="781050" y="2868612"/>
            <a:ext cx="821267" cy="770467"/>
            <a:chOff x="781050" y="2868612"/>
            <a:chExt cx="821267" cy="770467"/>
          </a:xfrm>
        </p:grpSpPr>
        <p:cxnSp>
          <p:nvCxnSpPr>
            <p:cNvPr id="19" name="Gerader Verbinder 18"/>
            <p:cNvCxnSpPr>
              <a:stCxn id="3" idx="2"/>
              <a:endCxn id="5" idx="6"/>
            </p:cNvCxnSpPr>
            <p:nvPr/>
          </p:nvCxnSpPr>
          <p:spPr>
            <a:xfrm flipH="1" flipV="1">
              <a:off x="823383" y="2868612"/>
              <a:ext cx="778934" cy="13493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7" idx="0"/>
              <a:endCxn id="5" idx="4"/>
            </p:cNvCxnSpPr>
            <p:nvPr/>
          </p:nvCxnSpPr>
          <p:spPr>
            <a:xfrm flipV="1">
              <a:off x="781050" y="2910945"/>
              <a:ext cx="0" cy="7281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hlinkClick r:id="" action="ppaction://hlinkshowjump?jump=nextslide"/>
          </p:cNvPr>
          <p:cNvSpPr txBox="1"/>
          <p:nvPr/>
        </p:nvSpPr>
        <p:spPr>
          <a:xfrm>
            <a:off x="0" y="-8467"/>
            <a:ext cx="9144000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6600" dirty="0" smtClean="0">
                <a:latin typeface="Game of Thrones" panose="02000500000000000000" pitchFamily="2" charset="0"/>
              </a:rPr>
              <a:t>Online</a:t>
            </a:r>
            <a:r>
              <a:rPr lang="de-DE" sz="6000" dirty="0" smtClean="0">
                <a:latin typeface="Game of Thrones" panose="02000500000000000000" pitchFamily="2" charset="0"/>
              </a:rPr>
              <a:t> </a:t>
            </a:r>
            <a:r>
              <a:rPr lang="de-DE" sz="9600" dirty="0" smtClean="0">
                <a:latin typeface="Copperplate Gothic Light" panose="020E0507020206020404" pitchFamily="34" charset="0"/>
              </a:rPr>
              <a:t>-</a:t>
            </a:r>
            <a:r>
              <a:rPr lang="de-DE" sz="4800" dirty="0" smtClean="0">
                <a:latin typeface="Copperplate Gothic Light" panose="020E0507020206020404" pitchFamily="34" charset="0"/>
              </a:rPr>
              <a:t> </a:t>
            </a:r>
            <a:r>
              <a:rPr lang="de-DE" sz="6600" dirty="0" smtClean="0">
                <a:latin typeface="Game of Thrones" panose="02000500000000000000" pitchFamily="2" charset="0"/>
              </a:rPr>
              <a:t>TSP</a:t>
            </a:r>
            <a:endParaRPr lang="de-DE" sz="8000" dirty="0">
              <a:latin typeface="Game of Thrones" panose="02000500000000000000" pitchFamily="2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602317" y="296121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lipse 4"/>
          <p:cNvSpPr/>
          <p:nvPr/>
        </p:nvSpPr>
        <p:spPr>
          <a:xfrm>
            <a:off x="738717" y="28262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/>
          <p:cNvSpPr/>
          <p:nvPr/>
        </p:nvSpPr>
        <p:spPr>
          <a:xfrm>
            <a:off x="738717" y="36390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/>
          <p:cNvSpPr/>
          <p:nvPr/>
        </p:nvSpPr>
        <p:spPr>
          <a:xfrm>
            <a:off x="1942042" y="379306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/>
          <p:cNvSpPr/>
          <p:nvPr/>
        </p:nvSpPr>
        <p:spPr>
          <a:xfrm>
            <a:off x="2535767" y="387773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2700867" y="340571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/>
          <p:cNvSpPr/>
          <p:nvPr/>
        </p:nvSpPr>
        <p:spPr>
          <a:xfrm>
            <a:off x="3393652" y="388408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2519892" y="2918884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4856692" y="36390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/>
          <p:cNvSpPr/>
          <p:nvPr/>
        </p:nvSpPr>
        <p:spPr>
          <a:xfrm>
            <a:off x="5802842" y="2697692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/>
          <p:cNvSpPr/>
          <p:nvPr/>
        </p:nvSpPr>
        <p:spPr>
          <a:xfrm>
            <a:off x="6237817" y="4367754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/>
          <p:cNvSpPr/>
          <p:nvPr/>
        </p:nvSpPr>
        <p:spPr>
          <a:xfrm>
            <a:off x="4812242" y="471382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/>
          <p:cNvSpPr/>
          <p:nvPr/>
        </p:nvSpPr>
        <p:spPr>
          <a:xfrm>
            <a:off x="7237942" y="349038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Gerader Verbinder 25"/>
          <p:cNvCxnSpPr>
            <a:stCxn id="5" idx="6"/>
            <a:endCxn id="3" idx="2"/>
          </p:cNvCxnSpPr>
          <p:nvPr/>
        </p:nvCxnSpPr>
        <p:spPr>
          <a:xfrm>
            <a:off x="823383" y="2868612"/>
            <a:ext cx="778934" cy="13493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5" idx="4"/>
          </p:cNvCxnSpPr>
          <p:nvPr/>
        </p:nvCxnSpPr>
        <p:spPr>
          <a:xfrm>
            <a:off x="781050" y="2910945"/>
            <a:ext cx="0" cy="38946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1246717" y="3321051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uppieren 41"/>
          <p:cNvGrpSpPr/>
          <p:nvPr/>
        </p:nvGrpSpPr>
        <p:grpSpPr>
          <a:xfrm>
            <a:off x="781050" y="3300413"/>
            <a:ext cx="1160992" cy="534987"/>
            <a:chOff x="781050" y="3300413"/>
            <a:chExt cx="1160992" cy="534987"/>
          </a:xfrm>
        </p:grpSpPr>
        <p:cxnSp>
          <p:nvCxnSpPr>
            <p:cNvPr id="33" name="Gerader Verbinder 32"/>
            <p:cNvCxnSpPr>
              <a:stCxn id="32" idx="2"/>
            </p:cNvCxnSpPr>
            <p:nvPr/>
          </p:nvCxnSpPr>
          <p:spPr>
            <a:xfrm flipH="1" flipV="1">
              <a:off x="781050" y="3300413"/>
              <a:ext cx="465667" cy="6297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>
              <a:stCxn id="7" idx="7"/>
              <a:endCxn id="32" idx="3"/>
            </p:cNvCxnSpPr>
            <p:nvPr/>
          </p:nvCxnSpPr>
          <p:spPr>
            <a:xfrm flipV="1">
              <a:off x="810984" y="3393318"/>
              <a:ext cx="448132" cy="25816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7" idx="6"/>
              <a:endCxn id="8" idx="2"/>
            </p:cNvCxnSpPr>
            <p:nvPr/>
          </p:nvCxnSpPr>
          <p:spPr>
            <a:xfrm>
              <a:off x="823383" y="3681412"/>
              <a:ext cx="1118659" cy="1539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Gerader Verbinder 42"/>
          <p:cNvCxnSpPr/>
          <p:nvPr/>
        </p:nvCxnSpPr>
        <p:spPr>
          <a:xfrm>
            <a:off x="781050" y="3300413"/>
            <a:ext cx="474134" cy="62971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32" idx="3"/>
            <a:endCxn id="7" idx="7"/>
          </p:cNvCxnSpPr>
          <p:nvPr/>
        </p:nvCxnSpPr>
        <p:spPr>
          <a:xfrm flipH="1">
            <a:off x="810984" y="3393318"/>
            <a:ext cx="448132" cy="258160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ieren 48"/>
          <p:cNvGrpSpPr/>
          <p:nvPr/>
        </p:nvGrpSpPr>
        <p:grpSpPr>
          <a:xfrm>
            <a:off x="2026708" y="3003549"/>
            <a:ext cx="716491" cy="916510"/>
            <a:chOff x="596558" y="2717042"/>
            <a:chExt cx="682521" cy="1164064"/>
          </a:xfrm>
        </p:grpSpPr>
        <p:cxnSp>
          <p:nvCxnSpPr>
            <p:cNvPr id="50" name="Gerader Verbinder 49"/>
            <p:cNvCxnSpPr>
              <a:stCxn id="9" idx="2"/>
              <a:endCxn id="8" idx="6"/>
            </p:cNvCxnSpPr>
            <p:nvPr/>
          </p:nvCxnSpPr>
          <p:spPr>
            <a:xfrm flipH="1" flipV="1">
              <a:off x="596558" y="3773571"/>
              <a:ext cx="484924" cy="10753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>
              <a:endCxn id="12" idx="4"/>
            </p:cNvCxnSpPr>
            <p:nvPr/>
          </p:nvCxnSpPr>
          <p:spPr>
            <a:xfrm flipH="1" flipV="1">
              <a:off x="1106685" y="2717042"/>
              <a:ext cx="172394" cy="5323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9" idx="0"/>
              <a:endCxn id="10" idx="4"/>
            </p:cNvCxnSpPr>
            <p:nvPr/>
          </p:nvCxnSpPr>
          <p:spPr>
            <a:xfrm flipV="1">
              <a:off x="1121807" y="3335364"/>
              <a:ext cx="157272" cy="49197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Gerader Verbinder 60"/>
          <p:cNvCxnSpPr>
            <a:stCxn id="8" idx="2"/>
            <a:endCxn id="7" idx="6"/>
          </p:cNvCxnSpPr>
          <p:nvPr/>
        </p:nvCxnSpPr>
        <p:spPr>
          <a:xfrm flipH="1" flipV="1">
            <a:off x="823383" y="3681412"/>
            <a:ext cx="1118659" cy="15398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9" idx="2"/>
            <a:endCxn id="8" idx="6"/>
          </p:cNvCxnSpPr>
          <p:nvPr/>
        </p:nvCxnSpPr>
        <p:spPr>
          <a:xfrm flipH="1" flipV="1">
            <a:off x="2026708" y="3835400"/>
            <a:ext cx="509059" cy="84666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en 79"/>
          <p:cNvGrpSpPr/>
          <p:nvPr/>
        </p:nvGrpSpPr>
        <p:grpSpPr>
          <a:xfrm>
            <a:off x="2562225" y="3003550"/>
            <a:ext cx="2294467" cy="892932"/>
            <a:chOff x="2562225" y="3003550"/>
            <a:chExt cx="2294467" cy="892932"/>
          </a:xfrm>
        </p:grpSpPr>
        <p:cxnSp>
          <p:nvCxnSpPr>
            <p:cNvPr id="67" name="Gerader Verbinder 66"/>
            <p:cNvCxnSpPr>
              <a:stCxn id="9" idx="0"/>
              <a:endCxn id="12" idx="4"/>
            </p:cNvCxnSpPr>
            <p:nvPr/>
          </p:nvCxnSpPr>
          <p:spPr>
            <a:xfrm flipH="1" flipV="1">
              <a:off x="2562225" y="3003550"/>
              <a:ext cx="15875" cy="87418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10" idx="0"/>
              <a:endCxn id="12" idx="4"/>
            </p:cNvCxnSpPr>
            <p:nvPr/>
          </p:nvCxnSpPr>
          <p:spPr>
            <a:xfrm flipH="1" flipV="1">
              <a:off x="2562225" y="3003550"/>
              <a:ext cx="180975" cy="40216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11" idx="1"/>
              <a:endCxn id="10" idx="5"/>
            </p:cNvCxnSpPr>
            <p:nvPr/>
          </p:nvCxnSpPr>
          <p:spPr>
            <a:xfrm flipH="1" flipV="1">
              <a:off x="2773134" y="3477984"/>
              <a:ext cx="632917" cy="41849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stCxn id="13" idx="2"/>
              <a:endCxn id="11" idx="7"/>
            </p:cNvCxnSpPr>
            <p:nvPr/>
          </p:nvCxnSpPr>
          <p:spPr>
            <a:xfrm flipH="1">
              <a:off x="3465919" y="3681412"/>
              <a:ext cx="1390773" cy="21507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Gerader Verbinder 80"/>
          <p:cNvCxnSpPr>
            <a:stCxn id="12" idx="4"/>
            <a:endCxn id="9" idx="0"/>
          </p:cNvCxnSpPr>
          <p:nvPr/>
        </p:nvCxnSpPr>
        <p:spPr>
          <a:xfrm>
            <a:off x="2562225" y="3003550"/>
            <a:ext cx="15875" cy="874183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stCxn id="12" idx="4"/>
            <a:endCxn id="10" idx="0"/>
          </p:cNvCxnSpPr>
          <p:nvPr/>
        </p:nvCxnSpPr>
        <p:spPr>
          <a:xfrm>
            <a:off x="2562225" y="3003550"/>
            <a:ext cx="180975" cy="402167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>
            <a:stCxn id="10" idx="5"/>
            <a:endCxn id="11" idx="1"/>
          </p:cNvCxnSpPr>
          <p:nvPr/>
        </p:nvCxnSpPr>
        <p:spPr>
          <a:xfrm>
            <a:off x="2773134" y="3477984"/>
            <a:ext cx="632917" cy="41849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/>
          <p:cNvGrpSpPr/>
          <p:nvPr/>
        </p:nvGrpSpPr>
        <p:grpSpPr>
          <a:xfrm>
            <a:off x="3465919" y="2769959"/>
            <a:ext cx="2349322" cy="1956269"/>
            <a:chOff x="3465919" y="2769959"/>
            <a:chExt cx="2349322" cy="1956269"/>
          </a:xfrm>
        </p:grpSpPr>
        <p:cxnSp>
          <p:nvCxnSpPr>
            <p:cNvPr id="90" name="Gerader Verbinder 89"/>
            <p:cNvCxnSpPr>
              <a:stCxn id="17" idx="1"/>
              <a:endCxn id="11" idx="5"/>
            </p:cNvCxnSpPr>
            <p:nvPr/>
          </p:nvCxnSpPr>
          <p:spPr>
            <a:xfrm flipH="1" flipV="1">
              <a:off x="3465919" y="3956350"/>
              <a:ext cx="1358722" cy="76987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>
              <a:stCxn id="13" idx="4"/>
            </p:cNvCxnSpPr>
            <p:nvPr/>
          </p:nvCxnSpPr>
          <p:spPr>
            <a:xfrm flipH="1">
              <a:off x="4851869" y="3723745"/>
              <a:ext cx="47156" cy="99008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>
              <a:stCxn id="14" idx="3"/>
              <a:endCxn id="13" idx="7"/>
            </p:cNvCxnSpPr>
            <p:nvPr/>
          </p:nvCxnSpPr>
          <p:spPr>
            <a:xfrm flipH="1">
              <a:off x="4928959" y="2769959"/>
              <a:ext cx="886282" cy="88151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Gerader Verbinder 101"/>
          <p:cNvCxnSpPr>
            <a:stCxn id="11" idx="5"/>
            <a:endCxn id="17" idx="1"/>
          </p:cNvCxnSpPr>
          <p:nvPr/>
        </p:nvCxnSpPr>
        <p:spPr>
          <a:xfrm>
            <a:off x="3465919" y="3956350"/>
            <a:ext cx="1358722" cy="76987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stCxn id="13" idx="4"/>
            <a:endCxn id="17" idx="0"/>
          </p:cNvCxnSpPr>
          <p:nvPr/>
        </p:nvCxnSpPr>
        <p:spPr>
          <a:xfrm flipH="1">
            <a:off x="4854575" y="3723745"/>
            <a:ext cx="44450" cy="990084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pieren 118"/>
          <p:cNvGrpSpPr/>
          <p:nvPr/>
        </p:nvGrpSpPr>
        <p:grpSpPr>
          <a:xfrm>
            <a:off x="5887508" y="2740025"/>
            <a:ext cx="1362833" cy="1640128"/>
            <a:chOff x="5887508" y="2740025"/>
            <a:chExt cx="1362833" cy="1640128"/>
          </a:xfrm>
        </p:grpSpPr>
        <p:cxnSp>
          <p:nvCxnSpPr>
            <p:cNvPr id="109" name="Gerader Verbinder 108"/>
            <p:cNvCxnSpPr>
              <a:stCxn id="14" idx="6"/>
              <a:endCxn id="18" idx="1"/>
            </p:cNvCxnSpPr>
            <p:nvPr/>
          </p:nvCxnSpPr>
          <p:spPr>
            <a:xfrm>
              <a:off x="5887508" y="2740025"/>
              <a:ext cx="1362833" cy="76275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8" idx="3"/>
              <a:endCxn id="15" idx="7"/>
            </p:cNvCxnSpPr>
            <p:nvPr/>
          </p:nvCxnSpPr>
          <p:spPr>
            <a:xfrm flipH="1">
              <a:off x="6310084" y="3562650"/>
              <a:ext cx="940257" cy="81750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Gerader Verbinder 119"/>
          <p:cNvCxnSpPr>
            <a:stCxn id="13" idx="7"/>
            <a:endCxn id="14" idx="3"/>
          </p:cNvCxnSpPr>
          <p:nvPr/>
        </p:nvCxnSpPr>
        <p:spPr>
          <a:xfrm flipV="1">
            <a:off x="4928959" y="2769959"/>
            <a:ext cx="886282" cy="881519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>
            <a:stCxn id="18" idx="1"/>
            <a:endCxn id="14" idx="6"/>
          </p:cNvCxnSpPr>
          <p:nvPr/>
        </p:nvCxnSpPr>
        <p:spPr>
          <a:xfrm flipH="1" flipV="1">
            <a:off x="5887508" y="2740025"/>
            <a:ext cx="1362833" cy="762757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>
            <a:stCxn id="15" idx="7"/>
            <a:endCxn id="18" idx="3"/>
          </p:cNvCxnSpPr>
          <p:nvPr/>
        </p:nvCxnSpPr>
        <p:spPr>
          <a:xfrm flipV="1">
            <a:off x="6310084" y="3562650"/>
            <a:ext cx="940257" cy="817503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4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3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4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6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3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5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6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4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1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2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7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6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40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8116222" y="1517627"/>
            <a:ext cx="624691" cy="1521821"/>
            <a:chOff x="8116222" y="1517627"/>
            <a:chExt cx="624691" cy="1521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hteck 52"/>
                <p:cNvSpPr/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Rechteck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Geschweifte Klammer rechts 53"/>
            <p:cNvSpPr/>
            <p:nvPr/>
          </p:nvSpPr>
          <p:spPr>
            <a:xfrm flipV="1">
              <a:off x="8116222" y="1517627"/>
              <a:ext cx="221123" cy="1521821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5341857" y="1191193"/>
            <a:ext cx="3076050" cy="3108298"/>
            <a:chOff x="2796430" y="1272143"/>
            <a:chExt cx="3076050" cy="3108298"/>
          </a:xfrm>
        </p:grpSpPr>
        <p:cxnSp>
          <p:nvCxnSpPr>
            <p:cNvPr id="6" name="Gerader Verbinder 5"/>
            <p:cNvCxnSpPr/>
            <p:nvPr/>
          </p:nvCxnSpPr>
          <p:spPr>
            <a:xfrm>
              <a:off x="2926080" y="3985710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 rot="16200000">
              <a:off x="1659444" y="2745343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5536267" y="3985710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rot="5400000">
              <a:off x="3089264" y="1538709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796430" y="1397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385424" y="40111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</p:grpSp>
      <p:sp>
        <p:nvSpPr>
          <p:cNvPr id="4" name="Rechteck 3"/>
          <p:cNvSpPr/>
          <p:nvPr/>
        </p:nvSpPr>
        <p:spPr>
          <a:xfrm>
            <a:off x="5678071" y="1501137"/>
            <a:ext cx="2403623" cy="2403623"/>
          </a:xfrm>
          <a:prstGeom prst="rect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340156" y="3591318"/>
            <a:ext cx="411719" cy="395731"/>
            <a:chOff x="5673075" y="3220704"/>
            <a:chExt cx="411719" cy="395731"/>
          </a:xfrm>
        </p:grpSpPr>
        <p:sp>
          <p:nvSpPr>
            <p:cNvPr id="13" name="Ellipse 12"/>
            <p:cNvSpPr/>
            <p:nvPr/>
          </p:nvSpPr>
          <p:spPr>
            <a:xfrm>
              <a:off x="5937184" y="3468825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uppieren 33"/>
          <p:cNvGrpSpPr/>
          <p:nvPr/>
        </p:nvGrpSpPr>
        <p:grpSpPr>
          <a:xfrm>
            <a:off x="5596449" y="1427331"/>
            <a:ext cx="2569330" cy="2559718"/>
            <a:chOff x="3051022" y="1508281"/>
            <a:chExt cx="2569330" cy="2559718"/>
          </a:xfrm>
        </p:grpSpPr>
        <p:sp>
          <p:nvSpPr>
            <p:cNvPr id="19" name="Ellipse 18"/>
            <p:cNvSpPr/>
            <p:nvPr/>
          </p:nvSpPr>
          <p:spPr>
            <a:xfrm>
              <a:off x="5472742" y="392038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5462462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3055551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274787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4254500" y="15082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472742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064724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873764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667506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5462462" y="331524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546246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858481" y="1510218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659532" y="1516296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05102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064724" y="331248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Ellipse 34"/>
          <p:cNvSpPr/>
          <p:nvPr/>
        </p:nvSpPr>
        <p:spPr>
          <a:xfrm>
            <a:off x="5613550" y="323002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Ellipse 35"/>
          <p:cNvSpPr/>
          <p:nvPr/>
        </p:nvSpPr>
        <p:spPr>
          <a:xfrm>
            <a:off x="5613550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Ellipse 36"/>
          <p:cNvSpPr/>
          <p:nvPr/>
        </p:nvSpPr>
        <p:spPr>
          <a:xfrm>
            <a:off x="6213026" y="38306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352569" y="2460639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𝑎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requests</a:t>
                </a:r>
                <a:r>
                  <a:rPr lang="en-GB" sz="2800" dirty="0" smtClean="0"/>
                  <a:t> at time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new requests</a:t>
                </a:r>
                <a:r>
                  <a:rPr lang="en-GB" sz="2800" dirty="0" smtClean="0"/>
                  <a:t> on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800" dirty="0" smtClean="0"/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OPT finishes at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sz="2800" b="0" dirty="0" smtClean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blipFill rotWithShape="0">
                <a:blip r:embed="rId7"/>
                <a:stretch>
                  <a:fillRect l="-2560" t="-1915" b="-51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/>
          <p:nvPr/>
        </p:nvGrpSpPr>
        <p:grpSpPr>
          <a:xfrm>
            <a:off x="6266551" y="800619"/>
            <a:ext cx="647717" cy="651050"/>
            <a:chOff x="6266551" y="800619"/>
            <a:chExt cx="647717" cy="651050"/>
          </a:xfrm>
        </p:grpSpPr>
        <p:sp>
          <p:nvSpPr>
            <p:cNvPr id="45" name="Geschweifte Klammer rechts 44"/>
            <p:cNvSpPr/>
            <p:nvPr/>
          </p:nvSpPr>
          <p:spPr>
            <a:xfrm rot="16200000" flipV="1">
              <a:off x="6488911" y="1094110"/>
              <a:ext cx="135199" cy="579920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GB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157" t="-105263" r="-90196" b="-17368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6820121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Ellipse 49"/>
          <p:cNvSpPr/>
          <p:nvPr/>
        </p:nvSpPr>
        <p:spPr>
          <a:xfrm>
            <a:off x="7419592" y="383654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Ellipse 50"/>
          <p:cNvSpPr/>
          <p:nvPr/>
        </p:nvSpPr>
        <p:spPr>
          <a:xfrm>
            <a:off x="8015706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Ellipse 51"/>
          <p:cNvSpPr/>
          <p:nvPr/>
        </p:nvSpPr>
        <p:spPr>
          <a:xfrm>
            <a:off x="8007889" y="323351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Ellipse 55"/>
          <p:cNvSpPr/>
          <p:nvPr/>
        </p:nvSpPr>
        <p:spPr>
          <a:xfrm>
            <a:off x="8015706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493757" y="3913787"/>
            <a:ext cx="368626" cy="554373"/>
            <a:chOff x="2954216" y="4006423"/>
            <a:chExt cx="368626" cy="554373"/>
          </a:xfrm>
        </p:grpSpPr>
        <p:cxnSp>
          <p:nvCxnSpPr>
            <p:cNvPr id="16" name="Gerade Verbindung mit Pfeil 15"/>
            <p:cNvCxnSpPr/>
            <p:nvPr/>
          </p:nvCxnSpPr>
          <p:spPr>
            <a:xfrm flipV="1">
              <a:off x="3142924" y="400642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uppieren 61"/>
          <p:cNvGrpSpPr/>
          <p:nvPr/>
        </p:nvGrpSpPr>
        <p:grpSpPr>
          <a:xfrm>
            <a:off x="5751875" y="3026792"/>
            <a:ext cx="2337636" cy="1295467"/>
            <a:chOff x="5751875" y="3026792"/>
            <a:chExt cx="2337636" cy="1295467"/>
          </a:xfrm>
        </p:grpSpPr>
        <p:grpSp>
          <p:nvGrpSpPr>
            <p:cNvPr id="60" name="Gruppieren 59"/>
            <p:cNvGrpSpPr/>
            <p:nvPr/>
          </p:nvGrpSpPr>
          <p:grpSpPr>
            <a:xfrm>
              <a:off x="5751875" y="3026792"/>
              <a:ext cx="2337636" cy="886452"/>
              <a:chOff x="5751875" y="3026792"/>
              <a:chExt cx="2337636" cy="886452"/>
            </a:xfrm>
          </p:grpSpPr>
          <p:cxnSp>
            <p:nvCxnSpPr>
              <p:cNvPr id="9" name="Gerader Verbinder 8"/>
              <p:cNvCxnSpPr>
                <a:stCxn id="13" idx="6"/>
                <a:endCxn id="51" idx="2"/>
              </p:cNvCxnSpPr>
              <p:nvPr/>
            </p:nvCxnSpPr>
            <p:spPr>
              <a:xfrm flipV="1">
                <a:off x="5751875" y="3911110"/>
                <a:ext cx="2263831" cy="2134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stCxn id="51" idx="0"/>
              </p:cNvCxnSpPr>
              <p:nvPr/>
            </p:nvCxnSpPr>
            <p:spPr>
              <a:xfrm flipV="1">
                <a:off x="8089511" y="3026792"/>
                <a:ext cx="0" cy="810513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/>
                <p:cNvSpPr txBox="1"/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𝓟</m:t>
                        </m:r>
                      </m:oMath>
                    </m:oMathPara>
                  </a14:m>
                  <a:endParaRPr lang="en-GB" b="1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feld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uppieren 68"/>
          <p:cNvGrpSpPr/>
          <p:nvPr/>
        </p:nvGrpSpPr>
        <p:grpSpPr>
          <a:xfrm>
            <a:off x="5234812" y="2629103"/>
            <a:ext cx="452543" cy="1210336"/>
            <a:chOff x="5234812" y="2629103"/>
            <a:chExt cx="452543" cy="1210336"/>
          </a:xfrm>
        </p:grpSpPr>
        <p:cxnSp>
          <p:nvCxnSpPr>
            <p:cNvPr id="63" name="Gerader Verbinder 62"/>
            <p:cNvCxnSpPr>
              <a:stCxn id="13" idx="0"/>
              <a:endCxn id="36" idx="0"/>
            </p:cNvCxnSpPr>
            <p:nvPr/>
          </p:nvCxnSpPr>
          <p:spPr>
            <a:xfrm flipV="1">
              <a:off x="5678070" y="2629103"/>
              <a:ext cx="9285" cy="1210336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/>
                <p:cNvSpPr txBox="1"/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𝓠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feld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uppieren 69"/>
          <p:cNvGrpSpPr/>
          <p:nvPr/>
        </p:nvGrpSpPr>
        <p:grpSpPr>
          <a:xfrm>
            <a:off x="8089511" y="2629103"/>
            <a:ext cx="540778" cy="401812"/>
            <a:chOff x="5677184" y="2863638"/>
            <a:chExt cx="540778" cy="975804"/>
          </a:xfrm>
        </p:grpSpPr>
        <p:cxnSp>
          <p:nvCxnSpPr>
            <p:cNvPr id="71" name="Gerader Verbinder 70"/>
            <p:cNvCxnSpPr>
              <a:endCxn id="56" idx="0"/>
            </p:cNvCxnSpPr>
            <p:nvPr/>
          </p:nvCxnSpPr>
          <p:spPr>
            <a:xfrm flipH="1" flipV="1">
              <a:off x="5677184" y="2863638"/>
              <a:ext cx="887" cy="975804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𝓡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/>
              <p:cNvSpPr txBox="1"/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                    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6" name="Textfeld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Geschweifte Klammer rechts 77"/>
          <p:cNvSpPr/>
          <p:nvPr/>
        </p:nvSpPr>
        <p:spPr>
          <a:xfrm flipV="1">
            <a:off x="5149274" y="4322259"/>
            <a:ext cx="237067" cy="923328"/>
          </a:xfrm>
          <a:prstGeom prst="rightBrace">
            <a:avLst>
              <a:gd name="adj1" fmla="val 71124"/>
              <a:gd name="adj2" fmla="val 769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13171" y="3236224"/>
            <a:ext cx="1950145" cy="748691"/>
            <a:chOff x="6213171" y="3236224"/>
            <a:chExt cx="1950145" cy="748691"/>
          </a:xfrm>
        </p:grpSpPr>
        <p:sp>
          <p:nvSpPr>
            <p:cNvPr id="80" name="Ellipse 79"/>
            <p:cNvSpPr/>
            <p:nvPr/>
          </p:nvSpPr>
          <p:spPr>
            <a:xfrm>
              <a:off x="6213171" y="38306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21548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7421773" y="38365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8015706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8005422" y="323622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 86"/>
              <p:cNvSpPr/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dirty="0" smtClean="0">
                    <a:solidFill>
                      <a:prstClr val="black"/>
                    </a:solidFill>
                  </a:rPr>
                  <a:t>ALG finishes at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Rechteck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4167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/>
              <p:cNvSpPr/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/>
              <p:cNvSpPr/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8−</m:t>
                      </m:r>
                      <m:box>
                        <m:box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uppieren 107"/>
          <p:cNvGrpSpPr/>
          <p:nvPr/>
        </p:nvGrpSpPr>
        <p:grpSpPr>
          <a:xfrm>
            <a:off x="5674783" y="1044998"/>
            <a:ext cx="2406911" cy="1584105"/>
            <a:chOff x="5674783" y="1044998"/>
            <a:chExt cx="2406911" cy="1584105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5674783" y="1501470"/>
              <a:ext cx="2406911" cy="1127633"/>
              <a:chOff x="5674783" y="1501470"/>
              <a:chExt cx="2406911" cy="1127633"/>
            </a:xfrm>
          </p:grpSpPr>
          <p:cxnSp>
            <p:nvCxnSpPr>
              <p:cNvPr id="97" name="Gerader Verbinder 96"/>
              <p:cNvCxnSpPr>
                <a:stCxn id="36" idx="0"/>
                <a:endCxn id="21" idx="4"/>
              </p:cNvCxnSpPr>
              <p:nvPr/>
            </p:nvCxnSpPr>
            <p:spPr>
              <a:xfrm flipH="1" flipV="1">
                <a:off x="5674783" y="1575275"/>
                <a:ext cx="12572" cy="1053828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/>
              <p:cNvCxnSpPr>
                <a:stCxn id="20" idx="2"/>
                <a:endCxn id="21" idx="6"/>
              </p:cNvCxnSpPr>
              <p:nvPr/>
            </p:nvCxnSpPr>
            <p:spPr>
              <a:xfrm flipH="1">
                <a:off x="5748588" y="1501470"/>
                <a:ext cx="2259301" cy="0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2"/>
              <p:cNvCxnSpPr>
                <a:endCxn id="20" idx="4"/>
              </p:cNvCxnSpPr>
              <p:nvPr/>
            </p:nvCxnSpPr>
            <p:spPr>
              <a:xfrm flipV="1">
                <a:off x="8081694" y="1575275"/>
                <a:ext cx="0" cy="1053828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/>
                <p:cNvSpPr txBox="1"/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𝓤</m:t>
                        </m:r>
                      </m:oMath>
                    </m:oMathPara>
                  </a14:m>
                  <a:endParaRPr lang="en-GB" b="1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feld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feld 110"/>
              <p:cNvSpPr txBox="1"/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1" name="Textfeld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hteck 112"/>
              <p:cNvSpPr/>
              <p:nvPr/>
            </p:nvSpPr>
            <p:spPr>
              <a:xfrm>
                <a:off x="7595478" y="4789861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3" name="Rechteck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78" y="4789861"/>
                <a:ext cx="739818" cy="461665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/>
              <p:cNvSpPr txBox="1"/>
              <p:nvPr/>
            </p:nvSpPr>
            <p:spPr>
              <a:xfrm>
                <a:off x="963100" y="4342506"/>
                <a:ext cx="4530657" cy="958789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+2⋅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box>
                            <m:box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+4−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4" name="Textfeld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00" y="4342506"/>
                <a:ext cx="4530657" cy="95878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Geschweifte Klammer rechts 114"/>
          <p:cNvSpPr/>
          <p:nvPr/>
        </p:nvSpPr>
        <p:spPr>
          <a:xfrm flipH="1" flipV="1">
            <a:off x="876567" y="4468159"/>
            <a:ext cx="181766" cy="776394"/>
          </a:xfrm>
          <a:prstGeom prst="rightBrace">
            <a:avLst>
              <a:gd name="adj1" fmla="val 71124"/>
              <a:gd name="adj2" fmla="val 4759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hteck 115"/>
          <p:cNvSpPr/>
          <p:nvPr/>
        </p:nvSpPr>
        <p:spPr>
          <a:xfrm>
            <a:off x="220133" y="4423155"/>
            <a:ext cx="8630945" cy="892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feld 11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117" name="Textfeld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26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/>
              <p:cNvSpPr txBox="1"/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≥1,5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92" name="Textfeld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blipFill rotWithShape="0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uppieren 93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96" name="Rechteck 95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feld 97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98" name="Textfeld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3.05556E-6 -0.20231 L 3.05556E-6 -0.01574 L 0.0092 -0.00324 L 0.11076 -0.0037 " pathEditMode="relative" rAng="0" ptsTypes="AAAAA">
                                      <p:cBhvr>
                                        <p:cTn id="38" dur="2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-101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76 -0.0037 L 0.26146 -0.0037 C 0.26146 -0.05926 0.26232 -0.17546 0.26232 -0.23032 C 0.26232 -0.21852 0.26337 -0.15602 0.26337 -0.13217 " pathEditMode="relative" rAng="0" ptsTypes="AAAA">
                                      <p:cBhvr>
                                        <p:cTn id="60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1134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/>
      <p:bldP spid="39" grpId="0"/>
      <p:bldP spid="40" grpId="0" animBg="1"/>
      <p:bldP spid="42" grpId="0"/>
      <p:bldP spid="48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76" grpId="0"/>
      <p:bldP spid="77" grpId="0"/>
      <p:bldP spid="78" grpId="0" animBg="1"/>
      <p:bldP spid="79" grpId="0"/>
      <p:bldP spid="87" grpId="0"/>
      <p:bldP spid="89" grpId="0"/>
      <p:bldP spid="91" grpId="0"/>
      <p:bldP spid="93" grpId="0"/>
      <p:bldP spid="95" grpId="0"/>
      <p:bldP spid="111" grpId="0"/>
      <p:bldP spid="113" grpId="0"/>
      <p:bldP spid="114" grpId="0" animBg="1"/>
      <p:bldP spid="115" grpId="0" animBg="1"/>
      <p:bldP spid="116" grpId="0" animBg="1"/>
      <p:bldP spid="117" grpId="0" animBg="1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317599" y="3962104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21" name="Freihandform 20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" name="Ellipse 5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ieren 30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8" name="Ellipse 7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pieren 32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" name="Ellipse 9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Textfeld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pieren 31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3" name="Ellipse 22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ihandform 24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uppieren 33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6" name="Ellipse 25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9" name="Rechteck 38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21" grpId="0" animBg="1"/>
      <p:bldP spid="25" grpId="0" animBg="1"/>
      <p:bldP spid="35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 31"/>
          <p:cNvSpPr/>
          <p:nvPr/>
        </p:nvSpPr>
        <p:spPr>
          <a:xfrm>
            <a:off x="5973281" y="1345529"/>
            <a:ext cx="2794032" cy="1277643"/>
          </a:xfrm>
          <a:custGeom>
            <a:avLst/>
            <a:gdLst>
              <a:gd name="connsiteX0" fmla="*/ 0 w 2794032"/>
              <a:gd name="connsiteY0" fmla="*/ 913890 h 1277643"/>
              <a:gd name="connsiteX1" fmla="*/ 308113 w 2794032"/>
              <a:gd name="connsiteY1" fmla="*/ 1162368 h 1277643"/>
              <a:gd name="connsiteX2" fmla="*/ 844826 w 2794032"/>
              <a:gd name="connsiteY2" fmla="*/ 1192185 h 1277643"/>
              <a:gd name="connsiteX3" fmla="*/ 1470991 w 2794032"/>
              <a:gd name="connsiteY3" fmla="*/ 1271698 h 1277643"/>
              <a:gd name="connsiteX4" fmla="*/ 1798982 w 2794032"/>
              <a:gd name="connsiteY4" fmla="*/ 1013281 h 1277643"/>
              <a:gd name="connsiteX5" fmla="*/ 2385391 w 2794032"/>
              <a:gd name="connsiteY5" fmla="*/ 903951 h 1277643"/>
              <a:gd name="connsiteX6" fmla="*/ 2763078 w 2794032"/>
              <a:gd name="connsiteY6" fmla="*/ 635594 h 1277643"/>
              <a:gd name="connsiteX7" fmla="*/ 2723322 w 2794032"/>
              <a:gd name="connsiteY7" fmla="*/ 377177 h 1277643"/>
              <a:gd name="connsiteX8" fmla="*/ 2335696 w 2794032"/>
              <a:gd name="connsiteY8" fmla="*/ 168455 h 1277643"/>
              <a:gd name="connsiteX9" fmla="*/ 1580322 w 2794032"/>
              <a:gd name="connsiteY9" fmla="*/ 29307 h 1277643"/>
              <a:gd name="connsiteX10" fmla="*/ 9939 w 2794032"/>
              <a:gd name="connsiteY10" fmla="*/ 764803 h 127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4032" h="1277643">
                <a:moveTo>
                  <a:pt x="0" y="913890"/>
                </a:moveTo>
                <a:cubicBezTo>
                  <a:pt x="83654" y="1014937"/>
                  <a:pt x="167309" y="1115985"/>
                  <a:pt x="308113" y="1162368"/>
                </a:cubicBezTo>
                <a:cubicBezTo>
                  <a:pt x="448917" y="1208751"/>
                  <a:pt x="651013" y="1173963"/>
                  <a:pt x="844826" y="1192185"/>
                </a:cubicBezTo>
                <a:cubicBezTo>
                  <a:pt x="1038639" y="1210407"/>
                  <a:pt x="1311965" y="1301515"/>
                  <a:pt x="1470991" y="1271698"/>
                </a:cubicBezTo>
                <a:cubicBezTo>
                  <a:pt x="1630017" y="1241881"/>
                  <a:pt x="1646582" y="1074572"/>
                  <a:pt x="1798982" y="1013281"/>
                </a:cubicBezTo>
                <a:cubicBezTo>
                  <a:pt x="1951382" y="951990"/>
                  <a:pt x="2224708" y="966899"/>
                  <a:pt x="2385391" y="903951"/>
                </a:cubicBezTo>
                <a:cubicBezTo>
                  <a:pt x="2546074" y="841003"/>
                  <a:pt x="2706756" y="723390"/>
                  <a:pt x="2763078" y="635594"/>
                </a:cubicBezTo>
                <a:cubicBezTo>
                  <a:pt x="2819400" y="547798"/>
                  <a:pt x="2794552" y="455033"/>
                  <a:pt x="2723322" y="377177"/>
                </a:cubicBezTo>
                <a:cubicBezTo>
                  <a:pt x="2652092" y="299321"/>
                  <a:pt x="2526196" y="226433"/>
                  <a:pt x="2335696" y="168455"/>
                </a:cubicBezTo>
                <a:cubicBezTo>
                  <a:pt x="2145196" y="110477"/>
                  <a:pt x="1967948" y="-70084"/>
                  <a:pt x="1580322" y="29307"/>
                </a:cubicBezTo>
                <a:cubicBezTo>
                  <a:pt x="1192696" y="128698"/>
                  <a:pt x="601317" y="446750"/>
                  <a:pt x="9939" y="764803"/>
                </a:cubicBezTo>
              </a:path>
            </a:pathLst>
          </a:custGeom>
          <a:noFill/>
          <a:ln w="19050">
            <a:solidFill>
              <a:srgbClr val="00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469" t="-4938" b="-117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uppieren 41"/>
          <p:cNvGrpSpPr/>
          <p:nvPr/>
        </p:nvGrpSpPr>
        <p:grpSpPr>
          <a:xfrm>
            <a:off x="5789289" y="1770308"/>
            <a:ext cx="1738819" cy="710090"/>
            <a:chOff x="5826996" y="1628906"/>
            <a:chExt cx="1738819" cy="710090"/>
          </a:xfrm>
        </p:grpSpPr>
        <p:sp>
          <p:nvSpPr>
            <p:cNvPr id="43" name="Ellipse 42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pieren 46"/>
          <p:cNvGrpSpPr/>
          <p:nvPr/>
        </p:nvGrpSpPr>
        <p:grpSpPr>
          <a:xfrm>
            <a:off x="8272518" y="1772997"/>
            <a:ext cx="367986" cy="483064"/>
            <a:chOff x="8310225" y="1631595"/>
            <a:chExt cx="367986" cy="483064"/>
          </a:xfrm>
        </p:grpSpPr>
        <p:sp>
          <p:nvSpPr>
            <p:cNvPr id="48" name="Ellipse 47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ihandform 49"/>
          <p:cNvSpPr/>
          <p:nvPr/>
        </p:nvSpPr>
        <p:spPr>
          <a:xfrm>
            <a:off x="6051944" y="2008932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erader Verbinder 50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754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rechts 6"/>
          <p:cNvSpPr/>
          <p:nvPr/>
        </p:nvSpPr>
        <p:spPr>
          <a:xfrm rot="5400000">
            <a:off x="3126105" y="2658945"/>
            <a:ext cx="273050" cy="1920239"/>
          </a:xfrm>
          <a:prstGeom prst="rightBrace">
            <a:avLst>
              <a:gd name="adj1" fmla="val 71124"/>
              <a:gd name="adj2" fmla="val 668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Grafik 7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33" y="3885957"/>
            <a:ext cx="386134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587" t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3318933" y="4284033"/>
            <a:ext cx="2963335" cy="491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 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/>
              <p:cNvSpPr/>
              <p:nvPr/>
            </p:nvSpPr>
            <p:spPr>
              <a:xfrm>
                <a:off x="1733608" y="3084168"/>
                <a:ext cx="33255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htec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08" y="3084168"/>
                <a:ext cx="332557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3636" r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4" name="Rechteck 33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04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/>
      <p:bldP spid="54" grpId="0"/>
      <p:bldP spid="55" grpId="0"/>
      <p:bldP spid="56" grpId="0"/>
      <p:bldP spid="57" grpId="0"/>
      <p:bldP spid="6" grpId="0"/>
      <p:bldP spid="7" grpId="0" animBg="1"/>
      <p:bldP spid="73" grpId="0"/>
      <p:bldP spid="75" grpId="0" animBg="1"/>
      <p:bldP spid="8" grpId="0"/>
      <p:bldP spid="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531427" y="1669328"/>
            <a:ext cx="1792244" cy="1054098"/>
          </a:xfrm>
          <a:custGeom>
            <a:avLst/>
            <a:gdLst>
              <a:gd name="connsiteX0" fmla="*/ 700408 w 1792244"/>
              <a:gd name="connsiteY0" fmla="*/ 1044055 h 1054098"/>
              <a:gd name="connsiteX1" fmla="*/ 143816 w 1792244"/>
              <a:gd name="connsiteY1" fmla="*/ 1034115 h 1054098"/>
              <a:gd name="connsiteX2" fmla="*/ 4669 w 1792244"/>
              <a:gd name="connsiteY2" fmla="*/ 885029 h 1054098"/>
              <a:gd name="connsiteX3" fmla="*/ 263086 w 1792244"/>
              <a:gd name="connsiteY3" fmla="*/ 735942 h 1054098"/>
              <a:gd name="connsiteX4" fmla="*/ 342599 w 1792244"/>
              <a:gd name="connsiteY4" fmla="*/ 308559 h 1054098"/>
              <a:gd name="connsiteX5" fmla="*/ 730225 w 1792244"/>
              <a:gd name="connsiteY5" fmla="*/ 446 h 1054098"/>
              <a:gd name="connsiteX6" fmla="*/ 1724138 w 1792244"/>
              <a:gd name="connsiteY6" fmla="*/ 258863 h 1054098"/>
              <a:gd name="connsiteX7" fmla="*/ 1594930 w 1792244"/>
              <a:gd name="connsiteY7" fmla="*/ 954602 h 1054098"/>
              <a:gd name="connsiteX8" fmla="*/ 700408 w 1792244"/>
              <a:gd name="connsiteY8" fmla="*/ 1044055 h 10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244" h="1054098">
                <a:moveTo>
                  <a:pt x="700408" y="1044055"/>
                </a:moveTo>
                <a:cubicBezTo>
                  <a:pt x="458556" y="1057307"/>
                  <a:pt x="259773" y="1060619"/>
                  <a:pt x="143816" y="1034115"/>
                </a:cubicBezTo>
                <a:cubicBezTo>
                  <a:pt x="27859" y="1007611"/>
                  <a:pt x="-15209" y="934724"/>
                  <a:pt x="4669" y="885029"/>
                </a:cubicBezTo>
                <a:cubicBezTo>
                  <a:pt x="24547" y="835334"/>
                  <a:pt x="206764" y="832020"/>
                  <a:pt x="263086" y="735942"/>
                </a:cubicBezTo>
                <a:cubicBezTo>
                  <a:pt x="319408" y="639864"/>
                  <a:pt x="264743" y="431142"/>
                  <a:pt x="342599" y="308559"/>
                </a:cubicBezTo>
                <a:cubicBezTo>
                  <a:pt x="420455" y="185976"/>
                  <a:pt x="499968" y="8729"/>
                  <a:pt x="730225" y="446"/>
                </a:cubicBezTo>
                <a:cubicBezTo>
                  <a:pt x="960482" y="-7837"/>
                  <a:pt x="1580021" y="99837"/>
                  <a:pt x="1724138" y="258863"/>
                </a:cubicBezTo>
                <a:cubicBezTo>
                  <a:pt x="1868256" y="417889"/>
                  <a:pt x="1763895" y="823737"/>
                  <a:pt x="1594930" y="954602"/>
                </a:cubicBezTo>
                <a:cubicBezTo>
                  <a:pt x="1425965" y="1085467"/>
                  <a:pt x="942260" y="1030803"/>
                  <a:pt x="700408" y="1044055"/>
                </a:cubicBezTo>
                <a:close/>
              </a:path>
            </a:pathLst>
          </a:cu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511" t="-4938" r="-2043" b="-1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3674968" y="3481557"/>
            <a:ext cx="2384809" cy="683455"/>
            <a:chOff x="3674968" y="3481557"/>
            <a:chExt cx="2384809" cy="683455"/>
          </a:xfrm>
          <a:solidFill>
            <a:schemeClr val="bg1"/>
          </a:solidFill>
        </p:grpSpPr>
        <p:sp>
          <p:nvSpPr>
            <p:cNvPr id="66" name="Geschweifte Klammer rechts 65"/>
            <p:cNvSpPr/>
            <p:nvPr/>
          </p:nvSpPr>
          <p:spPr>
            <a:xfrm rot="5400000">
              <a:off x="5034598" y="3266395"/>
              <a:ext cx="185839" cy="616163"/>
            </a:xfrm>
            <a:prstGeom prst="rightBrace">
              <a:avLst>
                <a:gd name="adj1" fmla="val 71124"/>
                <a:gd name="adj2" fmla="val 53309"/>
              </a:avLst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hteck 66"/>
                <p:cNvSpPr/>
                <p:nvPr/>
              </p:nvSpPr>
              <p:spPr>
                <a:xfrm>
                  <a:off x="3674968" y="3703347"/>
                  <a:ext cx="2384809" cy="461665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𝒫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hteck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4968" y="3703347"/>
                  <a:ext cx="2384809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67" b="-10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6707199" y="1844685"/>
            <a:ext cx="367986" cy="490428"/>
            <a:chOff x="6556370" y="2343582"/>
            <a:chExt cx="367986" cy="490428"/>
          </a:xfrm>
        </p:grpSpPr>
        <p:sp>
          <p:nvSpPr>
            <p:cNvPr id="34" name="Ellipse 33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r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5705060" y="1413519"/>
            <a:ext cx="2794033" cy="1277645"/>
            <a:chOff x="5705060" y="1413519"/>
            <a:chExt cx="2794033" cy="1277645"/>
          </a:xfrm>
        </p:grpSpPr>
        <p:sp>
          <p:nvSpPr>
            <p:cNvPr id="6" name="Freihandform 5"/>
            <p:cNvSpPr/>
            <p:nvPr/>
          </p:nvSpPr>
          <p:spPr>
            <a:xfrm>
              <a:off x="5705061" y="1413519"/>
              <a:ext cx="2794032" cy="1277643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4032" h="1277643">
                  <a:moveTo>
                    <a:pt x="0" y="913890"/>
                  </a:moveTo>
                  <a:cubicBezTo>
                    <a:pt x="83654" y="1014937"/>
                    <a:pt x="167309" y="1115985"/>
                    <a:pt x="308113" y="1162368"/>
                  </a:cubicBezTo>
                  <a:cubicBezTo>
                    <a:pt x="448917" y="1208751"/>
                    <a:pt x="651013" y="1173963"/>
                    <a:pt x="844826" y="1192185"/>
                  </a:cubicBezTo>
                  <a:cubicBezTo>
                    <a:pt x="1038639" y="1210407"/>
                    <a:pt x="1311965" y="1301515"/>
                    <a:pt x="1470991" y="1271698"/>
                  </a:cubicBezTo>
                  <a:cubicBezTo>
                    <a:pt x="1630017" y="1241881"/>
                    <a:pt x="1646582" y="1074572"/>
                    <a:pt x="1798982" y="1013281"/>
                  </a:cubicBezTo>
                  <a:cubicBezTo>
                    <a:pt x="1951382" y="951990"/>
                    <a:pt x="2224708" y="966899"/>
                    <a:pt x="2385391" y="903951"/>
                  </a:cubicBezTo>
                  <a:cubicBezTo>
                    <a:pt x="2546074" y="841003"/>
                    <a:pt x="2706756" y="723390"/>
                    <a:pt x="2763078" y="635594"/>
                  </a:cubicBezTo>
                  <a:cubicBezTo>
                    <a:pt x="2819400" y="547798"/>
                    <a:pt x="2794552" y="455033"/>
                    <a:pt x="2723322" y="377177"/>
                  </a:cubicBezTo>
                  <a:cubicBezTo>
                    <a:pt x="2652092" y="299321"/>
                    <a:pt x="2526196" y="226433"/>
                    <a:pt x="2335696" y="168455"/>
                  </a:cubicBezTo>
                  <a:cubicBezTo>
                    <a:pt x="2145196" y="110477"/>
                    <a:pt x="1967948" y="-70084"/>
                    <a:pt x="1580322" y="29307"/>
                  </a:cubicBezTo>
                  <a:cubicBezTo>
                    <a:pt x="1192696" y="128698"/>
                    <a:pt x="601317" y="446750"/>
                    <a:pt x="9939" y="764803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5705060" y="2317472"/>
              <a:ext cx="2385391" cy="373692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  <a:gd name="connsiteX0" fmla="*/ 0 w 2723580"/>
                <a:gd name="connsiteY0" fmla="*/ 913890 h 1277643"/>
                <a:gd name="connsiteX1" fmla="*/ 308113 w 2723580"/>
                <a:gd name="connsiteY1" fmla="*/ 1162368 h 1277643"/>
                <a:gd name="connsiteX2" fmla="*/ 844826 w 2723580"/>
                <a:gd name="connsiteY2" fmla="*/ 1192185 h 1277643"/>
                <a:gd name="connsiteX3" fmla="*/ 1470991 w 2723580"/>
                <a:gd name="connsiteY3" fmla="*/ 1271698 h 1277643"/>
                <a:gd name="connsiteX4" fmla="*/ 1798982 w 2723580"/>
                <a:gd name="connsiteY4" fmla="*/ 1013281 h 1277643"/>
                <a:gd name="connsiteX5" fmla="*/ 2385391 w 2723580"/>
                <a:gd name="connsiteY5" fmla="*/ 903951 h 1277643"/>
                <a:gd name="connsiteX6" fmla="*/ 2723322 w 2723580"/>
                <a:gd name="connsiteY6" fmla="*/ 377177 h 1277643"/>
                <a:gd name="connsiteX7" fmla="*/ 2335696 w 2723580"/>
                <a:gd name="connsiteY7" fmla="*/ 168455 h 1277643"/>
                <a:gd name="connsiteX8" fmla="*/ 1580322 w 2723580"/>
                <a:gd name="connsiteY8" fmla="*/ 29307 h 1277643"/>
                <a:gd name="connsiteX9" fmla="*/ 9939 w 2723580"/>
                <a:gd name="connsiteY9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8" fmla="*/ 9939 w 2445665"/>
                <a:gd name="connsiteY8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0" fmla="*/ 0 w 2445665"/>
                <a:gd name="connsiteY0" fmla="*/ 745435 h 1109188"/>
                <a:gd name="connsiteX1" fmla="*/ 308113 w 2445665"/>
                <a:gd name="connsiteY1" fmla="*/ 993913 h 1109188"/>
                <a:gd name="connsiteX2" fmla="*/ 844826 w 2445665"/>
                <a:gd name="connsiteY2" fmla="*/ 1023730 h 1109188"/>
                <a:gd name="connsiteX3" fmla="*/ 1470991 w 2445665"/>
                <a:gd name="connsiteY3" fmla="*/ 1103243 h 1109188"/>
                <a:gd name="connsiteX4" fmla="*/ 1798982 w 2445665"/>
                <a:gd name="connsiteY4" fmla="*/ 844826 h 1109188"/>
                <a:gd name="connsiteX5" fmla="*/ 2385391 w 2445665"/>
                <a:gd name="connsiteY5" fmla="*/ 735496 h 1109188"/>
                <a:gd name="connsiteX6" fmla="*/ 2335696 w 2445665"/>
                <a:gd name="connsiteY6" fmla="*/ 0 h 1109188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5391" h="373692">
                  <a:moveTo>
                    <a:pt x="0" y="9939"/>
                  </a:moveTo>
                  <a:cubicBezTo>
                    <a:pt x="83654" y="110986"/>
                    <a:pt x="167309" y="212034"/>
                    <a:pt x="308113" y="258417"/>
                  </a:cubicBezTo>
                  <a:cubicBezTo>
                    <a:pt x="448917" y="304800"/>
                    <a:pt x="651013" y="270012"/>
                    <a:pt x="844826" y="288234"/>
                  </a:cubicBezTo>
                  <a:cubicBezTo>
                    <a:pt x="1038639" y="306456"/>
                    <a:pt x="1311965" y="397564"/>
                    <a:pt x="1470991" y="367747"/>
                  </a:cubicBezTo>
                  <a:cubicBezTo>
                    <a:pt x="1630017" y="337930"/>
                    <a:pt x="1646582" y="170621"/>
                    <a:pt x="1798982" y="109330"/>
                  </a:cubicBezTo>
                  <a:cubicBezTo>
                    <a:pt x="1951382" y="48039"/>
                    <a:pt x="2219739" y="73071"/>
                    <a:pt x="2385391" y="0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/>
              <p:cNvSpPr/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GB" sz="1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2" name="Rechtec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5868973" y="279461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13846" r="-38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0" dirty="0" smtClean="0"/>
                  <a:t>,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 smtClean="0">
                    <a:solidFill>
                      <a:srgbClr val="C00000"/>
                    </a:solidFill>
                  </a:rPr>
                  <a:t>fst place 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400" dirty="0" smtClean="0">
                    <a:solidFill>
                      <a:srgbClr val="C00000"/>
                    </a:solidFill>
                  </a:rPr>
                  <a:t> visited by OPT</a:t>
                </a:r>
                <a:endParaRPr lang="en-GB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315" t="-10667" r="-1543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blipFill rotWithShape="0">
                <a:blip r:embed="rId1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r Verbinder 43"/>
          <p:cNvCxnSpPr/>
          <p:nvPr/>
        </p:nvCxnSpPr>
        <p:spPr>
          <a:xfrm>
            <a:off x="317599" y="2796570"/>
            <a:ext cx="4713150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7726683" y="2276936"/>
            <a:ext cx="368626" cy="369332"/>
            <a:chOff x="7726683" y="2276936"/>
            <a:chExt cx="368626" cy="369332"/>
          </a:xfrm>
        </p:grpSpPr>
        <p:cxnSp>
          <p:nvCxnSpPr>
            <p:cNvPr id="30" name="Gerade Verbindung mit Pfeil 29"/>
            <p:cNvCxnSpPr/>
            <p:nvPr/>
          </p:nvCxnSpPr>
          <p:spPr>
            <a:xfrm flipV="1">
              <a:off x="8094331" y="233511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Ellipse 27"/>
          <p:cNvSpPr/>
          <p:nvPr/>
        </p:nvSpPr>
        <p:spPr>
          <a:xfrm>
            <a:off x="5611176" y="2181088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uppieren 12"/>
          <p:cNvGrpSpPr/>
          <p:nvPr/>
        </p:nvGrpSpPr>
        <p:grpSpPr>
          <a:xfrm>
            <a:off x="5653816" y="1518835"/>
            <a:ext cx="1750105" cy="1101414"/>
            <a:chOff x="5653816" y="1518835"/>
            <a:chExt cx="1750105" cy="1101414"/>
          </a:xfrm>
        </p:grpSpPr>
        <p:sp>
          <p:nvSpPr>
            <p:cNvPr id="9" name="Freihandform 8"/>
            <p:cNvSpPr/>
            <p:nvPr/>
          </p:nvSpPr>
          <p:spPr>
            <a:xfrm>
              <a:off x="5653816" y="1755979"/>
              <a:ext cx="1370248" cy="864270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0248" h="864270">
                  <a:moveTo>
                    <a:pt x="509917" y="55888"/>
                  </a:moveTo>
                  <a:cubicBezTo>
                    <a:pt x="550134" y="21316"/>
                    <a:pt x="590351" y="-13256"/>
                    <a:pt x="730051" y="5088"/>
                  </a:cubicBezTo>
                  <a:cubicBezTo>
                    <a:pt x="869751" y="23432"/>
                    <a:pt x="1263450" y="71410"/>
                    <a:pt x="1348117" y="165954"/>
                  </a:cubicBezTo>
                  <a:cubicBezTo>
                    <a:pt x="1432784" y="260498"/>
                    <a:pt x="1247929" y="470754"/>
                    <a:pt x="1238051" y="572354"/>
                  </a:cubicBezTo>
                  <a:cubicBezTo>
                    <a:pt x="1228173" y="673954"/>
                    <a:pt x="1293084" y="727576"/>
                    <a:pt x="1288851" y="775554"/>
                  </a:cubicBezTo>
                  <a:cubicBezTo>
                    <a:pt x="1284618" y="823532"/>
                    <a:pt x="1276151" y="879977"/>
                    <a:pt x="1212651" y="860221"/>
                  </a:cubicBezTo>
                  <a:cubicBezTo>
                    <a:pt x="1149151" y="840466"/>
                    <a:pt x="972762" y="720521"/>
                    <a:pt x="907851" y="657021"/>
                  </a:cubicBezTo>
                  <a:cubicBezTo>
                    <a:pt x="842940" y="593521"/>
                    <a:pt x="866928" y="521554"/>
                    <a:pt x="823184" y="479221"/>
                  </a:cubicBezTo>
                  <a:cubicBezTo>
                    <a:pt x="779440" y="436888"/>
                    <a:pt x="768151" y="339521"/>
                    <a:pt x="645384" y="403021"/>
                  </a:cubicBezTo>
                  <a:cubicBezTo>
                    <a:pt x="522617" y="466521"/>
                    <a:pt x="192417" y="833410"/>
                    <a:pt x="86584" y="860221"/>
                  </a:cubicBezTo>
                  <a:cubicBezTo>
                    <a:pt x="-19249" y="887032"/>
                    <a:pt x="-4433" y="725460"/>
                    <a:pt x="10384" y="563888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hteck 37"/>
                <p:cNvSpPr/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/>
              <p:cNvSpPr/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  <a:blipFill rotWithShape="0">
                <a:blip r:embed="rId17"/>
                <a:stretch>
                  <a:fillRect l="-1705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662" r="-4636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>
                    <a:solidFill>
                      <a:srgbClr val="006600"/>
                    </a:solidFill>
                  </a:rPr>
                  <a:t> </a:t>
                </a:r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3097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441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5653036" y="1377073"/>
            <a:ext cx="1371027" cy="1243176"/>
            <a:chOff x="5653036" y="1377073"/>
            <a:chExt cx="1371027" cy="1243176"/>
          </a:xfrm>
        </p:grpSpPr>
        <p:sp>
          <p:nvSpPr>
            <p:cNvPr id="45" name="Freihandform 44"/>
            <p:cNvSpPr/>
            <p:nvPr/>
          </p:nvSpPr>
          <p:spPr>
            <a:xfrm>
              <a:off x="5653036" y="1756750"/>
              <a:ext cx="1371027" cy="863499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665213 w 1371027"/>
                <a:gd name="connsiteY8" fmla="*/ 647496 h 864270"/>
                <a:gd name="connsiteX9" fmla="*/ 87363 w 1371027"/>
                <a:gd name="connsiteY9" fmla="*/ 860221 h 864270"/>
                <a:gd name="connsiteX10" fmla="*/ 11163 w 1371027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87363 w 1371027"/>
                <a:gd name="connsiteY8" fmla="*/ 860221 h 864270"/>
                <a:gd name="connsiteX9" fmla="*/ 11163 w 1371027"/>
                <a:gd name="connsiteY9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7363 w 1371027"/>
                <a:gd name="connsiteY7" fmla="*/ 860221 h 864270"/>
                <a:gd name="connsiteX8" fmla="*/ 11163 w 1371027"/>
                <a:gd name="connsiteY8" fmla="*/ 563888 h 864270"/>
                <a:gd name="connsiteX0" fmla="*/ 510696 w 1371027"/>
                <a:gd name="connsiteY0" fmla="*/ 6321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3466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2558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243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3417 h 863499"/>
                <a:gd name="connsiteX1" fmla="*/ 328664 w 1371027"/>
                <a:gd name="connsiteY1" fmla="*/ 164125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53496 w 1371027"/>
                <a:gd name="connsiteY0" fmla="*/ 42341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34446 w 1371027"/>
                <a:gd name="connsiteY0" fmla="*/ 45516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027" h="863499">
                  <a:moveTo>
                    <a:pt x="34446" y="455167"/>
                  </a:moveTo>
                  <a:cubicBezTo>
                    <a:pt x="80307" y="411952"/>
                    <a:pt x="604007" y="450757"/>
                    <a:pt x="674739" y="389550"/>
                  </a:cubicBezTo>
                  <a:cubicBezTo>
                    <a:pt x="745471" y="328343"/>
                    <a:pt x="410861" y="82810"/>
                    <a:pt x="477889" y="56175"/>
                  </a:cubicBezTo>
                  <a:cubicBezTo>
                    <a:pt x="544917" y="29540"/>
                    <a:pt x="585662" y="-13851"/>
                    <a:pt x="730830" y="4317"/>
                  </a:cubicBezTo>
                  <a:cubicBezTo>
                    <a:pt x="875998" y="22485"/>
                    <a:pt x="1264229" y="70639"/>
                    <a:pt x="1348896" y="165183"/>
                  </a:cubicBezTo>
                  <a:cubicBezTo>
                    <a:pt x="1433563" y="259727"/>
                    <a:pt x="1248708" y="469983"/>
                    <a:pt x="1238830" y="571583"/>
                  </a:cubicBezTo>
                  <a:cubicBezTo>
                    <a:pt x="1228952" y="673183"/>
                    <a:pt x="1293863" y="726805"/>
                    <a:pt x="1289630" y="774783"/>
                  </a:cubicBezTo>
                  <a:cubicBezTo>
                    <a:pt x="1285397" y="822761"/>
                    <a:pt x="1276930" y="879206"/>
                    <a:pt x="1213430" y="859450"/>
                  </a:cubicBezTo>
                  <a:cubicBezTo>
                    <a:pt x="1149930" y="839695"/>
                    <a:pt x="1096308" y="656250"/>
                    <a:pt x="908630" y="656250"/>
                  </a:cubicBezTo>
                  <a:cubicBezTo>
                    <a:pt x="720952" y="656250"/>
                    <a:pt x="236941" y="874972"/>
                    <a:pt x="87363" y="859450"/>
                  </a:cubicBezTo>
                  <a:cubicBezTo>
                    <a:pt x="-21645" y="845515"/>
                    <a:pt x="-3654" y="724689"/>
                    <a:pt x="11163" y="563117"/>
                  </a:cubicBezTo>
                </a:path>
              </a:pathLst>
            </a:custGeom>
            <a:noFill/>
            <a:ln w="19050">
              <a:solidFill>
                <a:srgbClr val="66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hteck 45"/>
                <p:cNvSpPr/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GB" sz="1400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pieren 11"/>
          <p:cNvGrpSpPr/>
          <p:nvPr/>
        </p:nvGrpSpPr>
        <p:grpSpPr>
          <a:xfrm>
            <a:off x="5949589" y="1342664"/>
            <a:ext cx="369588" cy="555818"/>
            <a:chOff x="5949589" y="1342664"/>
            <a:chExt cx="369588" cy="555818"/>
          </a:xfrm>
        </p:grpSpPr>
        <p:sp>
          <p:nvSpPr>
            <p:cNvPr id="25" name="Ellipse 24"/>
            <p:cNvSpPr/>
            <p:nvPr/>
          </p:nvSpPr>
          <p:spPr>
            <a:xfrm>
              <a:off x="6059777" y="17508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Geschweifte Klammer rechts 52"/>
          <p:cNvSpPr/>
          <p:nvPr/>
        </p:nvSpPr>
        <p:spPr>
          <a:xfrm rot="5400000">
            <a:off x="4249252" y="2486642"/>
            <a:ext cx="193256" cy="217944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  <a:blipFill rotWithShape="0">
                <a:blip r:embed="rId23"/>
                <a:stretch>
                  <a:fillRect r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|+</m:t>
                    </m:r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  <a:blipFill rotWithShape="0">
                <a:blip r:embed="rId24"/>
                <a:stretch>
                  <a:fillRect l="-929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  <a:blipFill rotWithShape="0">
                <a:blip r:embed="rId2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eschweifte Klammer rechts 56"/>
          <p:cNvSpPr/>
          <p:nvPr/>
        </p:nvSpPr>
        <p:spPr>
          <a:xfrm rot="5400000">
            <a:off x="5546335" y="3580066"/>
            <a:ext cx="149974" cy="117213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Grafik 6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53" y="4786814"/>
            <a:ext cx="386134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5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blipFill rotWithShape="0">
                <a:blip r:embed="rId30"/>
                <a:stretch>
                  <a:fillRect l="-506" t="-5422" r="-1138" b="-11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ignored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</a:t>
                </a:r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610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uppieren 50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64" name="Rechteck 63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Gerader Verbinder 17"/>
          <p:cNvCxnSpPr>
            <a:stCxn id="25" idx="3"/>
            <a:endCxn id="28" idx="7"/>
          </p:cNvCxnSpPr>
          <p:nvPr/>
        </p:nvCxnSpPr>
        <p:spPr>
          <a:xfrm flipH="1">
            <a:off x="5737169" y="1876865"/>
            <a:ext cx="344225" cy="32584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9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C -0.0342 0.01064 -0.06493 0.01064 -0.07083 0.01759 C -0.08212 0.03171 -0.0842 0.04213 -0.09688 0.05115 C -0.12292 0.0618 -0.1474 0.03958 -0.18403 0.0414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26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5" grpId="0"/>
      <p:bldP spid="22" grpId="0"/>
      <p:bldP spid="37" grpId="0"/>
      <p:bldP spid="39" grpId="0" animBg="1"/>
      <p:bldP spid="47" grpId="0"/>
      <p:bldP spid="48" grpId="0"/>
      <p:bldP spid="49" grpId="0"/>
      <p:bldP spid="50" grpId="0"/>
      <p:bldP spid="52" grpId="0"/>
      <p:bldP spid="53" grpId="0" animBg="1"/>
      <p:bldP spid="54" grpId="0" animBg="1"/>
      <p:bldP spid="55" grpId="0"/>
      <p:bldP spid="56" grpId="0" animBg="1"/>
      <p:bldP spid="57" grpId="0" animBg="1"/>
      <p:bldP spid="59" grpId="0"/>
      <p:bldP spid="60" grpId="0"/>
      <p:bldP spid="61" grpId="0"/>
      <p:bldP spid="63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Competitiveness of PAH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ihandform 6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uppieren 7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9" name="Ellipse 8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pieren 12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14" name="Ellipse 13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Gerade Verbindung mit Pfeil 15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uppieren 17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9" name="Ellipse 18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pieren 22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4" name="Ellipse 23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Freihandform 25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ieren 2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8" name="Ellipse 2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b="0" i="0" dirty="0" smtClean="0"/>
                      <m:t>optimal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online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algorithm</m:t>
                    </m:r>
                  </m:oMath>
                </a14:m>
                <a:r>
                  <a:rPr lang="en-GB" sz="2800" dirty="0" smtClean="0"/>
                  <a:t>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543" t="-12791" r="-44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/>
          <p:cNvCxnSpPr/>
          <p:nvPr/>
        </p:nvCxnSpPr>
        <p:spPr>
          <a:xfrm>
            <a:off x="317599" y="3944645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02" t="-12791" r="-815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pieren 35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7" name="Rechteck 36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2.22222E-6 -0.097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3" name="Rechteck 72">
            <a:hlinkClick r:id="rId2" action="ppaction://hlinksldjump"/>
          </p:cNvPr>
          <p:cNvSpPr/>
          <p:nvPr/>
        </p:nvSpPr>
        <p:spPr>
          <a:xfrm>
            <a:off x="6417263" y="5703216"/>
            <a:ext cx="2726736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Algorithm for H-OLTSP</a:t>
            </a:r>
          </a:p>
        </p:txBody>
      </p:sp>
      <p:grpSp>
        <p:nvGrpSpPr>
          <p:cNvPr id="75" name="Gruppieren 74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7" name="Rechteck 76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3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84" name="Gruppieren 83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26" name="Ellipse 12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6" name="Gruppieren 8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24" name="Ellipse 12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5" name="Ellipse 124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7" name="Gruppieren 8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22" name="Ellipse 12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3" name="Ellipse 12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9" name="Gruppieren 88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19" name="Ellipse 118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1" name="Ellipse 12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1" name="Gruppieren 90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15" name="Ellipse 114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3" name="Gruppieren 92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00" name="Ellipse 9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5" name="Gruppieren 94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7" name="Ellipse 96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" name="Ellipse 97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07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perfect matching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370756" y="1896939"/>
                <a:ext cx="1508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756" y="1896939"/>
                <a:ext cx="1508425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810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4390793" y="2651497"/>
                <a:ext cx="1468351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793" y="2651497"/>
                <a:ext cx="1468351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4364643" y="3334241"/>
                <a:ext cx="1468351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43" y="3334241"/>
                <a:ext cx="1468351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279581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170358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6417263" y="5703216"/>
            <a:ext cx="2726736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Algorithm for H-OLTSP</a:t>
            </a:r>
          </a:p>
        </p:txBody>
      </p:sp>
    </p:spTree>
    <p:extLst>
      <p:ext uri="{BB962C8B-B14F-4D97-AF65-F5344CB8AC3E}">
        <p14:creationId xmlns:p14="http://schemas.microsoft.com/office/powerpoint/2010/main" val="60743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6417263" y="5703216"/>
            <a:ext cx="2726736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Algorithm for H-OLTSP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grpSp>
          <p:nvGrpSpPr>
            <p:cNvPr id="75" name="Gruppieren 74"/>
            <p:cNvGrpSpPr/>
            <p:nvPr/>
          </p:nvGrpSpPr>
          <p:grpSpPr>
            <a:xfrm>
              <a:off x="301658" y="1217726"/>
              <a:ext cx="8481177" cy="3781837"/>
              <a:chOff x="301658" y="1217726"/>
              <a:chExt cx="8481177" cy="3781837"/>
            </a:xfrm>
          </p:grpSpPr>
          <p:sp>
            <p:nvSpPr>
              <p:cNvPr id="77" name="Rechteck 76"/>
              <p:cNvSpPr/>
              <p:nvPr/>
            </p:nvSpPr>
            <p:spPr>
              <a:xfrm>
                <a:off x="301658" y="1217726"/>
                <a:ext cx="8481177" cy="37818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feld 78"/>
              <p:cNvSpPr txBox="1"/>
              <p:nvPr/>
            </p:nvSpPr>
            <p:spPr>
              <a:xfrm>
                <a:off x="372731" y="1276647"/>
                <a:ext cx="4494805" cy="3031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 smtClean="0"/>
                  <a:t>Christofides</a:t>
                </a:r>
                <a:r>
                  <a:rPr lang="en-GB" sz="3600" dirty="0"/>
                  <a:t> </a:t>
                </a:r>
                <a:r>
                  <a:rPr lang="en-GB" sz="3600" dirty="0" smtClean="0"/>
                  <a:t>Algorithm</a:t>
                </a:r>
                <a:r>
                  <a:rPr lang="en-GB" sz="3600" dirty="0"/>
                  <a:t>:</a:t>
                </a: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minimal spanning tree</a:t>
                </a:r>
                <a:endPara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minimum weighted perfect matching of </a:t>
                </a:r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odd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vertices</a:t>
                </a:r>
                <a:endPara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Euler </a:t>
                </a:r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tour</a:t>
                </a: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Skip double visited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vertices</a:t>
                </a:r>
              </a:p>
            </p:txBody>
          </p:sp>
          <p:sp>
            <p:nvSpPr>
              <p:cNvPr id="82" name="Freihandform 81"/>
              <p:cNvSpPr/>
              <p:nvPr/>
            </p:nvSpPr>
            <p:spPr>
              <a:xfrm>
                <a:off x="5761573" y="1331646"/>
                <a:ext cx="2753777" cy="3120034"/>
              </a:xfrm>
              <a:custGeom>
                <a:avLst/>
                <a:gdLst>
                  <a:gd name="connsiteX0" fmla="*/ 763571 w 1696825"/>
                  <a:gd name="connsiteY0" fmla="*/ 0 h 2045616"/>
                  <a:gd name="connsiteX1" fmla="*/ 28280 w 1696825"/>
                  <a:gd name="connsiteY1" fmla="*/ 273377 h 2045616"/>
                  <a:gd name="connsiteX2" fmla="*/ 94268 w 1696825"/>
                  <a:gd name="connsiteY2" fmla="*/ 904973 h 2045616"/>
                  <a:gd name="connsiteX3" fmla="*/ 282804 w 1696825"/>
                  <a:gd name="connsiteY3" fmla="*/ 1319752 h 2045616"/>
                  <a:gd name="connsiteX4" fmla="*/ 0 w 1696825"/>
                  <a:gd name="connsiteY4" fmla="*/ 1838226 h 2045616"/>
                  <a:gd name="connsiteX5" fmla="*/ 1696825 w 1696825"/>
                  <a:gd name="connsiteY5" fmla="*/ 2045616 h 2045616"/>
                  <a:gd name="connsiteX6" fmla="*/ 1131216 w 1696825"/>
                  <a:gd name="connsiteY6" fmla="*/ 895546 h 2045616"/>
                  <a:gd name="connsiteX7" fmla="*/ 1366886 w 1696825"/>
                  <a:gd name="connsiteY7" fmla="*/ 226243 h 2045616"/>
                  <a:gd name="connsiteX8" fmla="*/ 763571 w 1696825"/>
                  <a:gd name="connsiteY8" fmla="*/ 0 h 2045616"/>
                  <a:gd name="connsiteX0" fmla="*/ 763571 w 1696825"/>
                  <a:gd name="connsiteY0" fmla="*/ 0 h 2045616"/>
                  <a:gd name="connsiteX1" fmla="*/ 28280 w 1696825"/>
                  <a:gd name="connsiteY1" fmla="*/ 273377 h 2045616"/>
                  <a:gd name="connsiteX2" fmla="*/ 94268 w 1696825"/>
                  <a:gd name="connsiteY2" fmla="*/ 904973 h 2045616"/>
                  <a:gd name="connsiteX3" fmla="*/ 282804 w 1696825"/>
                  <a:gd name="connsiteY3" fmla="*/ 1319752 h 2045616"/>
                  <a:gd name="connsiteX4" fmla="*/ 0 w 1696825"/>
                  <a:gd name="connsiteY4" fmla="*/ 1838226 h 2045616"/>
                  <a:gd name="connsiteX5" fmla="*/ 1696825 w 1696825"/>
                  <a:gd name="connsiteY5" fmla="*/ 2045616 h 2045616"/>
                  <a:gd name="connsiteX6" fmla="*/ 1423447 w 1696825"/>
                  <a:gd name="connsiteY6" fmla="*/ 961534 h 2045616"/>
                  <a:gd name="connsiteX7" fmla="*/ 1366886 w 1696825"/>
                  <a:gd name="connsiteY7" fmla="*/ 226243 h 2045616"/>
                  <a:gd name="connsiteX8" fmla="*/ 763571 w 1696825"/>
                  <a:gd name="connsiteY8" fmla="*/ 0 h 2045616"/>
                  <a:gd name="connsiteX0" fmla="*/ 763571 w 1706251"/>
                  <a:gd name="connsiteY0" fmla="*/ 0 h 2045616"/>
                  <a:gd name="connsiteX1" fmla="*/ 28280 w 1706251"/>
                  <a:gd name="connsiteY1" fmla="*/ 273377 h 2045616"/>
                  <a:gd name="connsiteX2" fmla="*/ 94268 w 1706251"/>
                  <a:gd name="connsiteY2" fmla="*/ 904973 h 2045616"/>
                  <a:gd name="connsiteX3" fmla="*/ 282804 w 1706251"/>
                  <a:gd name="connsiteY3" fmla="*/ 1319752 h 2045616"/>
                  <a:gd name="connsiteX4" fmla="*/ 0 w 1706251"/>
                  <a:gd name="connsiteY4" fmla="*/ 1838226 h 2045616"/>
                  <a:gd name="connsiteX5" fmla="*/ 1696825 w 1706251"/>
                  <a:gd name="connsiteY5" fmla="*/ 2045616 h 2045616"/>
                  <a:gd name="connsiteX6" fmla="*/ 1423447 w 1706251"/>
                  <a:gd name="connsiteY6" fmla="*/ 961534 h 2045616"/>
                  <a:gd name="connsiteX7" fmla="*/ 1706251 w 1706251"/>
                  <a:gd name="connsiteY7" fmla="*/ 197962 h 2045616"/>
                  <a:gd name="connsiteX8" fmla="*/ 763571 w 1706251"/>
                  <a:gd name="connsiteY8" fmla="*/ 0 h 2045616"/>
                  <a:gd name="connsiteX0" fmla="*/ 778427 w 1721107"/>
                  <a:gd name="connsiteY0" fmla="*/ 0 h 2045616"/>
                  <a:gd name="connsiteX1" fmla="*/ 43136 w 1721107"/>
                  <a:gd name="connsiteY1" fmla="*/ 273377 h 2045616"/>
                  <a:gd name="connsiteX2" fmla="*/ 109124 w 1721107"/>
                  <a:gd name="connsiteY2" fmla="*/ 904973 h 2045616"/>
                  <a:gd name="connsiteX3" fmla="*/ 297660 w 1721107"/>
                  <a:gd name="connsiteY3" fmla="*/ 1319752 h 2045616"/>
                  <a:gd name="connsiteX4" fmla="*/ 14856 w 1721107"/>
                  <a:gd name="connsiteY4" fmla="*/ 1838226 h 2045616"/>
                  <a:gd name="connsiteX5" fmla="*/ 1711681 w 1721107"/>
                  <a:gd name="connsiteY5" fmla="*/ 2045616 h 2045616"/>
                  <a:gd name="connsiteX6" fmla="*/ 1438303 w 1721107"/>
                  <a:gd name="connsiteY6" fmla="*/ 961534 h 2045616"/>
                  <a:gd name="connsiteX7" fmla="*/ 1721107 w 1721107"/>
                  <a:gd name="connsiteY7" fmla="*/ 197962 h 2045616"/>
                  <a:gd name="connsiteX8" fmla="*/ 778427 w 1721107"/>
                  <a:gd name="connsiteY8" fmla="*/ 0 h 2045616"/>
                  <a:gd name="connsiteX0" fmla="*/ 778427 w 1721107"/>
                  <a:gd name="connsiteY0" fmla="*/ 1840 h 2047456"/>
                  <a:gd name="connsiteX1" fmla="*/ 43136 w 1721107"/>
                  <a:gd name="connsiteY1" fmla="*/ 275217 h 2047456"/>
                  <a:gd name="connsiteX2" fmla="*/ 109124 w 1721107"/>
                  <a:gd name="connsiteY2" fmla="*/ 906813 h 2047456"/>
                  <a:gd name="connsiteX3" fmla="*/ 297660 w 1721107"/>
                  <a:gd name="connsiteY3" fmla="*/ 1321592 h 2047456"/>
                  <a:gd name="connsiteX4" fmla="*/ 14856 w 1721107"/>
                  <a:gd name="connsiteY4" fmla="*/ 1840066 h 2047456"/>
                  <a:gd name="connsiteX5" fmla="*/ 1711681 w 1721107"/>
                  <a:gd name="connsiteY5" fmla="*/ 2047456 h 2047456"/>
                  <a:gd name="connsiteX6" fmla="*/ 1438303 w 1721107"/>
                  <a:gd name="connsiteY6" fmla="*/ 963374 h 2047456"/>
                  <a:gd name="connsiteX7" fmla="*/ 1721107 w 1721107"/>
                  <a:gd name="connsiteY7" fmla="*/ 199802 h 2047456"/>
                  <a:gd name="connsiteX8" fmla="*/ 778427 w 1721107"/>
                  <a:gd name="connsiteY8" fmla="*/ 1840 h 2047456"/>
                  <a:gd name="connsiteX0" fmla="*/ 778427 w 1740599"/>
                  <a:gd name="connsiteY0" fmla="*/ 1840 h 2047456"/>
                  <a:gd name="connsiteX1" fmla="*/ 43136 w 1740599"/>
                  <a:gd name="connsiteY1" fmla="*/ 275217 h 2047456"/>
                  <a:gd name="connsiteX2" fmla="*/ 109124 w 1740599"/>
                  <a:gd name="connsiteY2" fmla="*/ 906813 h 2047456"/>
                  <a:gd name="connsiteX3" fmla="*/ 297660 w 1740599"/>
                  <a:gd name="connsiteY3" fmla="*/ 1321592 h 2047456"/>
                  <a:gd name="connsiteX4" fmla="*/ 14856 w 1740599"/>
                  <a:gd name="connsiteY4" fmla="*/ 1840066 h 2047456"/>
                  <a:gd name="connsiteX5" fmla="*/ 1711681 w 1740599"/>
                  <a:gd name="connsiteY5" fmla="*/ 2047456 h 2047456"/>
                  <a:gd name="connsiteX6" fmla="*/ 1438303 w 1740599"/>
                  <a:gd name="connsiteY6" fmla="*/ 963374 h 2047456"/>
                  <a:gd name="connsiteX7" fmla="*/ 1721107 w 1740599"/>
                  <a:gd name="connsiteY7" fmla="*/ 199802 h 2047456"/>
                  <a:gd name="connsiteX8" fmla="*/ 778427 w 1740599"/>
                  <a:gd name="connsiteY8" fmla="*/ 1840 h 2047456"/>
                  <a:gd name="connsiteX0" fmla="*/ 778427 w 1774414"/>
                  <a:gd name="connsiteY0" fmla="*/ 1840 h 2047456"/>
                  <a:gd name="connsiteX1" fmla="*/ 43136 w 1774414"/>
                  <a:gd name="connsiteY1" fmla="*/ 275217 h 2047456"/>
                  <a:gd name="connsiteX2" fmla="*/ 109124 w 1774414"/>
                  <a:gd name="connsiteY2" fmla="*/ 906813 h 2047456"/>
                  <a:gd name="connsiteX3" fmla="*/ 297660 w 1774414"/>
                  <a:gd name="connsiteY3" fmla="*/ 1321592 h 2047456"/>
                  <a:gd name="connsiteX4" fmla="*/ 14856 w 1774414"/>
                  <a:gd name="connsiteY4" fmla="*/ 1840066 h 2047456"/>
                  <a:gd name="connsiteX5" fmla="*/ 1711681 w 1774414"/>
                  <a:gd name="connsiteY5" fmla="*/ 2047456 h 2047456"/>
                  <a:gd name="connsiteX6" fmla="*/ 1438303 w 1774414"/>
                  <a:gd name="connsiteY6" fmla="*/ 963374 h 2047456"/>
                  <a:gd name="connsiteX7" fmla="*/ 1721107 w 1774414"/>
                  <a:gd name="connsiteY7" fmla="*/ 199802 h 2047456"/>
                  <a:gd name="connsiteX8" fmla="*/ 778427 w 1774414"/>
                  <a:gd name="connsiteY8" fmla="*/ 1840 h 2047456"/>
                  <a:gd name="connsiteX0" fmla="*/ 778427 w 1774414"/>
                  <a:gd name="connsiteY0" fmla="*/ 1840 h 2094162"/>
                  <a:gd name="connsiteX1" fmla="*/ 43136 w 1774414"/>
                  <a:gd name="connsiteY1" fmla="*/ 275217 h 2094162"/>
                  <a:gd name="connsiteX2" fmla="*/ 109124 w 1774414"/>
                  <a:gd name="connsiteY2" fmla="*/ 906813 h 2094162"/>
                  <a:gd name="connsiteX3" fmla="*/ 297660 w 1774414"/>
                  <a:gd name="connsiteY3" fmla="*/ 1321592 h 2094162"/>
                  <a:gd name="connsiteX4" fmla="*/ 14856 w 1774414"/>
                  <a:gd name="connsiteY4" fmla="*/ 1840066 h 2094162"/>
                  <a:gd name="connsiteX5" fmla="*/ 1711681 w 1774414"/>
                  <a:gd name="connsiteY5" fmla="*/ 2047456 h 2094162"/>
                  <a:gd name="connsiteX6" fmla="*/ 1438303 w 1774414"/>
                  <a:gd name="connsiteY6" fmla="*/ 963374 h 2094162"/>
                  <a:gd name="connsiteX7" fmla="*/ 1721107 w 1774414"/>
                  <a:gd name="connsiteY7" fmla="*/ 199802 h 2094162"/>
                  <a:gd name="connsiteX8" fmla="*/ 778427 w 1774414"/>
                  <a:gd name="connsiteY8" fmla="*/ 1840 h 2094162"/>
                  <a:gd name="connsiteX0" fmla="*/ 826336 w 1822323"/>
                  <a:gd name="connsiteY0" fmla="*/ 1840 h 2094161"/>
                  <a:gd name="connsiteX1" fmla="*/ 91045 w 1822323"/>
                  <a:gd name="connsiteY1" fmla="*/ 275217 h 2094161"/>
                  <a:gd name="connsiteX2" fmla="*/ 157033 w 1822323"/>
                  <a:gd name="connsiteY2" fmla="*/ 906813 h 2094161"/>
                  <a:gd name="connsiteX3" fmla="*/ 345569 w 1822323"/>
                  <a:gd name="connsiteY3" fmla="*/ 1321592 h 2094161"/>
                  <a:gd name="connsiteX4" fmla="*/ 62765 w 1822323"/>
                  <a:gd name="connsiteY4" fmla="*/ 1840066 h 2094161"/>
                  <a:gd name="connsiteX5" fmla="*/ 1759590 w 1822323"/>
                  <a:gd name="connsiteY5" fmla="*/ 2047456 h 2094161"/>
                  <a:gd name="connsiteX6" fmla="*/ 1486212 w 1822323"/>
                  <a:gd name="connsiteY6" fmla="*/ 963374 h 2094161"/>
                  <a:gd name="connsiteX7" fmla="*/ 1769016 w 1822323"/>
                  <a:gd name="connsiteY7" fmla="*/ 199802 h 2094161"/>
                  <a:gd name="connsiteX8" fmla="*/ 826336 w 1822323"/>
                  <a:gd name="connsiteY8" fmla="*/ 1840 h 2094161"/>
                  <a:gd name="connsiteX0" fmla="*/ 819976 w 1815963"/>
                  <a:gd name="connsiteY0" fmla="*/ 1840 h 2094161"/>
                  <a:gd name="connsiteX1" fmla="*/ 84685 w 1815963"/>
                  <a:gd name="connsiteY1" fmla="*/ 275217 h 2094161"/>
                  <a:gd name="connsiteX2" fmla="*/ 150673 w 1815963"/>
                  <a:gd name="connsiteY2" fmla="*/ 906813 h 2094161"/>
                  <a:gd name="connsiteX3" fmla="*/ 339209 w 1815963"/>
                  <a:gd name="connsiteY3" fmla="*/ 1321592 h 2094161"/>
                  <a:gd name="connsiteX4" fmla="*/ 56405 w 1815963"/>
                  <a:gd name="connsiteY4" fmla="*/ 1840066 h 2094161"/>
                  <a:gd name="connsiteX5" fmla="*/ 1753230 w 1815963"/>
                  <a:gd name="connsiteY5" fmla="*/ 2047456 h 2094161"/>
                  <a:gd name="connsiteX6" fmla="*/ 1479852 w 1815963"/>
                  <a:gd name="connsiteY6" fmla="*/ 963374 h 2094161"/>
                  <a:gd name="connsiteX7" fmla="*/ 1762656 w 1815963"/>
                  <a:gd name="connsiteY7" fmla="*/ 199802 h 2094161"/>
                  <a:gd name="connsiteX8" fmla="*/ 819976 w 1815963"/>
                  <a:gd name="connsiteY8" fmla="*/ 1840 h 2094161"/>
                  <a:gd name="connsiteX0" fmla="*/ 819976 w 1815963"/>
                  <a:gd name="connsiteY0" fmla="*/ 1840 h 2094161"/>
                  <a:gd name="connsiteX1" fmla="*/ 84685 w 1815963"/>
                  <a:gd name="connsiteY1" fmla="*/ 275217 h 2094161"/>
                  <a:gd name="connsiteX2" fmla="*/ 150673 w 1815963"/>
                  <a:gd name="connsiteY2" fmla="*/ 906813 h 2094161"/>
                  <a:gd name="connsiteX3" fmla="*/ 339209 w 1815963"/>
                  <a:gd name="connsiteY3" fmla="*/ 1321592 h 2094161"/>
                  <a:gd name="connsiteX4" fmla="*/ 56405 w 1815963"/>
                  <a:gd name="connsiteY4" fmla="*/ 1840066 h 2094161"/>
                  <a:gd name="connsiteX5" fmla="*/ 1753230 w 1815963"/>
                  <a:gd name="connsiteY5" fmla="*/ 2047456 h 2094161"/>
                  <a:gd name="connsiteX6" fmla="*/ 1479852 w 1815963"/>
                  <a:gd name="connsiteY6" fmla="*/ 963374 h 2094161"/>
                  <a:gd name="connsiteX7" fmla="*/ 1762656 w 1815963"/>
                  <a:gd name="connsiteY7" fmla="*/ 199802 h 2094161"/>
                  <a:gd name="connsiteX8" fmla="*/ 819976 w 1815963"/>
                  <a:gd name="connsiteY8" fmla="*/ 1840 h 20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5963" h="2094161">
                    <a:moveTo>
                      <a:pt x="819976" y="1840"/>
                    </a:moveTo>
                    <a:cubicBezTo>
                      <a:pt x="540314" y="14409"/>
                      <a:pt x="196236" y="124388"/>
                      <a:pt x="84685" y="275217"/>
                    </a:cubicBezTo>
                    <a:cubicBezTo>
                      <a:pt x="-26866" y="426046"/>
                      <a:pt x="76404" y="743419"/>
                      <a:pt x="150673" y="906813"/>
                    </a:cubicBezTo>
                    <a:lnTo>
                      <a:pt x="339209" y="1321592"/>
                    </a:lnTo>
                    <a:cubicBezTo>
                      <a:pt x="403900" y="1463913"/>
                      <a:pt x="-179265" y="1719089"/>
                      <a:pt x="56405" y="1840066"/>
                    </a:cubicBezTo>
                    <a:cubicBezTo>
                      <a:pt x="292075" y="1961043"/>
                      <a:pt x="1515989" y="2193571"/>
                      <a:pt x="1753230" y="2047456"/>
                    </a:cubicBezTo>
                    <a:cubicBezTo>
                      <a:pt x="1990471" y="1901341"/>
                      <a:pt x="1478281" y="1271316"/>
                      <a:pt x="1479852" y="963374"/>
                    </a:cubicBezTo>
                    <a:cubicBezTo>
                      <a:pt x="1481423" y="655432"/>
                      <a:pt x="1872635" y="360058"/>
                      <a:pt x="1762656" y="199802"/>
                    </a:cubicBezTo>
                    <a:cubicBezTo>
                      <a:pt x="1652677" y="39546"/>
                      <a:pt x="1099638" y="-10729"/>
                      <a:pt x="819976" y="184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83" name="MST"/>
              <p:cNvGrpSpPr/>
              <p:nvPr/>
            </p:nvGrpSpPr>
            <p:grpSpPr>
              <a:xfrm>
                <a:off x="6485850" y="1593015"/>
                <a:ext cx="1326469" cy="2294472"/>
                <a:chOff x="6416906" y="1779323"/>
                <a:chExt cx="1326469" cy="2294472"/>
              </a:xfrm>
            </p:grpSpPr>
            <p:cxnSp>
              <p:nvCxnSpPr>
                <p:cNvPr id="145" name="Gerader Verbinder 144"/>
                <p:cNvCxnSpPr>
                  <a:stCxn id="136" idx="3"/>
                  <a:endCxn id="126" idx="0"/>
                </p:cNvCxnSpPr>
                <p:nvPr/>
              </p:nvCxnSpPr>
              <p:spPr>
                <a:xfrm>
                  <a:off x="6416906" y="2022888"/>
                  <a:ext cx="314475" cy="56040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>
                  <a:stCxn id="132" idx="0"/>
                  <a:endCxn id="134" idx="1"/>
                </p:cNvCxnSpPr>
                <p:nvPr/>
              </p:nvCxnSpPr>
              <p:spPr>
                <a:xfrm flipH="1" flipV="1">
                  <a:off x="7301744" y="1779323"/>
                  <a:ext cx="441631" cy="607848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r Verbinder 146"/>
                <p:cNvCxnSpPr>
                  <a:stCxn id="126" idx="0"/>
                  <a:endCxn id="124" idx="5"/>
                </p:cNvCxnSpPr>
                <p:nvPr/>
              </p:nvCxnSpPr>
              <p:spPr>
                <a:xfrm flipH="1">
                  <a:off x="6459689" y="2583288"/>
                  <a:ext cx="271692" cy="810888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Gerader Verbinder 147"/>
                <p:cNvCxnSpPr>
                  <a:stCxn id="124" idx="7"/>
                  <a:endCxn id="128" idx="3"/>
                </p:cNvCxnSpPr>
                <p:nvPr/>
              </p:nvCxnSpPr>
              <p:spPr>
                <a:xfrm>
                  <a:off x="6459689" y="3404613"/>
                  <a:ext cx="417515" cy="663964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Gerader Verbinder 148"/>
                <p:cNvCxnSpPr>
                  <a:stCxn id="128" idx="2"/>
                  <a:endCxn id="130" idx="4"/>
                </p:cNvCxnSpPr>
                <p:nvPr/>
              </p:nvCxnSpPr>
              <p:spPr>
                <a:xfrm flipV="1">
                  <a:off x="6875042" y="3870742"/>
                  <a:ext cx="865804" cy="203053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Euler Tour"/>
              <p:cNvGrpSpPr/>
              <p:nvPr/>
            </p:nvGrpSpPr>
            <p:grpSpPr>
              <a:xfrm>
                <a:off x="6491069" y="1580416"/>
                <a:ext cx="1328630" cy="2301853"/>
                <a:chOff x="6422125" y="1766724"/>
                <a:chExt cx="1328630" cy="2301853"/>
              </a:xfrm>
            </p:grpSpPr>
            <p:cxnSp>
              <p:nvCxnSpPr>
                <p:cNvPr id="140" name="Gerade Verbindung mit Pfeil 139"/>
                <p:cNvCxnSpPr>
                  <a:stCxn id="136" idx="0"/>
                  <a:endCxn id="126" idx="2"/>
                </p:cNvCxnSpPr>
                <p:nvPr/>
              </p:nvCxnSpPr>
              <p:spPr>
                <a:xfrm>
                  <a:off x="6422125" y="2035487"/>
                  <a:ext cx="301875" cy="54042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 Verbindung mit Pfeil 140"/>
                <p:cNvCxnSpPr>
                  <a:stCxn id="126" idx="2"/>
                  <a:endCxn id="124" idx="2"/>
                </p:cNvCxnSpPr>
                <p:nvPr/>
              </p:nvCxnSpPr>
              <p:spPr>
                <a:xfrm flipH="1">
                  <a:off x="6447090" y="2575907"/>
                  <a:ext cx="276910" cy="823487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 Verbindung mit Pfeil 141"/>
                <p:cNvCxnSpPr>
                  <a:stCxn id="124" idx="2"/>
                  <a:endCxn id="128" idx="3"/>
                </p:cNvCxnSpPr>
                <p:nvPr/>
              </p:nvCxnSpPr>
              <p:spPr>
                <a:xfrm>
                  <a:off x="6447090" y="3399394"/>
                  <a:ext cx="430114" cy="669183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 Verbindung mit Pfeil 142"/>
                <p:cNvCxnSpPr>
                  <a:stCxn id="128" idx="4"/>
                  <a:endCxn id="130" idx="5"/>
                </p:cNvCxnSpPr>
                <p:nvPr/>
              </p:nvCxnSpPr>
              <p:spPr>
                <a:xfrm flipV="1">
                  <a:off x="6882423" y="3872904"/>
                  <a:ext cx="863641" cy="193511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43"/>
                <p:cNvCxnSpPr>
                  <a:stCxn id="132" idx="6"/>
                  <a:endCxn id="134" idx="4"/>
                </p:cNvCxnSpPr>
                <p:nvPr/>
              </p:nvCxnSpPr>
              <p:spPr>
                <a:xfrm flipH="1" flipV="1">
                  <a:off x="7306963" y="1766724"/>
                  <a:ext cx="443792" cy="613066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Tour"/>
              <p:cNvGrpSpPr/>
              <p:nvPr/>
            </p:nvGrpSpPr>
            <p:grpSpPr>
              <a:xfrm>
                <a:off x="6483321" y="1575198"/>
                <a:ext cx="1331686" cy="2297529"/>
                <a:chOff x="6416906" y="1768886"/>
                <a:chExt cx="1331686" cy="2297529"/>
              </a:xfrm>
            </p:grpSpPr>
            <p:cxnSp>
              <p:nvCxnSpPr>
                <p:cNvPr id="137" name="Gerade Verbindung mit Pfeil 136"/>
                <p:cNvCxnSpPr/>
                <p:nvPr/>
              </p:nvCxnSpPr>
              <p:spPr>
                <a:xfrm flipH="1">
                  <a:off x="6416906" y="1768886"/>
                  <a:ext cx="895275" cy="254002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mit Pfeil 137"/>
                <p:cNvCxnSpPr/>
                <p:nvPr/>
              </p:nvCxnSpPr>
              <p:spPr>
                <a:xfrm flipV="1">
                  <a:off x="6882423" y="3872904"/>
                  <a:ext cx="863641" cy="193511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138"/>
                <p:cNvCxnSpPr/>
                <p:nvPr/>
              </p:nvCxnSpPr>
              <p:spPr>
                <a:xfrm flipH="1" flipV="1">
                  <a:off x="7743374" y="2413786"/>
                  <a:ext cx="5218" cy="1436304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Places"/>
              <p:cNvGrpSpPr/>
              <p:nvPr/>
            </p:nvGrpSpPr>
            <p:grpSpPr>
              <a:xfrm>
                <a:off x="6417263" y="1513171"/>
                <a:ext cx="1468860" cy="2447301"/>
                <a:chOff x="6348319" y="1699479"/>
                <a:chExt cx="1468860" cy="2447301"/>
              </a:xfrm>
            </p:grpSpPr>
            <p:grpSp>
              <p:nvGrpSpPr>
                <p:cNvPr id="100" name="Gruppieren 99"/>
                <p:cNvGrpSpPr/>
                <p:nvPr/>
              </p:nvGrpSpPr>
              <p:grpSpPr>
                <a:xfrm>
                  <a:off x="6348319" y="1953481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35" name="Ellipse 134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6" name="Ellipse 135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01" name="Gruppieren 100"/>
                <p:cNvGrpSpPr/>
                <p:nvPr/>
              </p:nvGrpSpPr>
              <p:grpSpPr>
                <a:xfrm>
                  <a:off x="7233157" y="1699479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33" name="Ellipse 132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4" name="Ellipse 133"/>
                  <p:cNvSpPr/>
                  <p:nvPr/>
                </p:nvSpPr>
                <p:spPr>
                  <a:xfrm flipV="1">
                    <a:off x="2936242" y="2500631"/>
                    <a:ext cx="45720" cy="4572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15" name="Gruppieren 114"/>
                <p:cNvGrpSpPr/>
                <p:nvPr/>
              </p:nvGrpSpPr>
              <p:grpSpPr>
                <a:xfrm>
                  <a:off x="7669569" y="2305165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31" name="Ellipse 130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2" name="Ellipse 131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18" name="Gruppieren 117"/>
                <p:cNvGrpSpPr/>
                <p:nvPr/>
              </p:nvGrpSpPr>
              <p:grpSpPr>
                <a:xfrm>
                  <a:off x="7667040" y="3803497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9" name="Ellipse 128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0" name="Ellipse 129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19" name="Gruppieren 118"/>
                <p:cNvGrpSpPr/>
                <p:nvPr/>
              </p:nvGrpSpPr>
              <p:grpSpPr>
                <a:xfrm>
                  <a:off x="6808617" y="3999170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7" name="Ellipse 126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8" name="Ellipse 127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21" name="Gruppieren 120"/>
                <p:cNvGrpSpPr/>
                <p:nvPr/>
              </p:nvGrpSpPr>
              <p:grpSpPr>
                <a:xfrm>
                  <a:off x="6657575" y="2501282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5" name="Ellipse 124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6" name="Ellipse 125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22" name="Gruppieren 121"/>
                <p:cNvGrpSpPr/>
                <p:nvPr/>
              </p:nvGrpSpPr>
              <p:grpSpPr>
                <a:xfrm>
                  <a:off x="6380665" y="3324769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3" name="Ellipse 122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4" name="Ellipse 123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feld 88"/>
                  <p:cNvSpPr txBox="1"/>
                  <p:nvPr/>
                </p:nvSpPr>
                <p:spPr>
                  <a:xfrm>
                    <a:off x="3230773" y="4437988"/>
                    <a:ext cx="411163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1,5</m:t>
                        </m:r>
                      </m:oMath>
                    </a14:m>
                    <a:r>
                      <a:rPr lang="en-GB" sz="2800" dirty="0" smtClean="0"/>
                      <a:t>-</a:t>
                    </a:r>
                    <a:r>
                      <a:rPr lang="en-GB" sz="2800" dirty="0" err="1" smtClean="0"/>
                      <a:t>approximative</a:t>
                    </a:r>
                    <a:r>
                      <a:rPr lang="en-GB" sz="2800" dirty="0" smtClean="0"/>
                      <a:t> solution</a:t>
                    </a:r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181" name="Textfeld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0773" y="4437988"/>
                    <a:ext cx="4111638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0465" r="-1780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Gerader Verbinder 96"/>
              <p:cNvCxnSpPr/>
              <p:nvPr/>
            </p:nvCxnSpPr>
            <p:spPr>
              <a:xfrm>
                <a:off x="4279581" y="3280738"/>
                <a:ext cx="14818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mit Pfeil 97"/>
              <p:cNvCxnSpPr/>
              <p:nvPr/>
            </p:nvCxnSpPr>
            <p:spPr>
              <a:xfrm>
                <a:off x="5170358" y="3894868"/>
                <a:ext cx="0" cy="538968"/>
              </a:xfrm>
              <a:prstGeom prst="straightConnector1">
                <a:avLst/>
              </a:prstGeom>
              <a:ln w="127000" cmpd="dbl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feld 149"/>
                <p:cNvSpPr txBox="1"/>
                <p:nvPr/>
              </p:nvSpPr>
              <p:spPr>
                <a:xfrm>
                  <a:off x="4370756" y="1896939"/>
                  <a:ext cx="15084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50" name="Textfeld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756" y="1896939"/>
                  <a:ext cx="1508425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810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feld 150"/>
                <p:cNvSpPr txBox="1"/>
                <p:nvPr/>
              </p:nvSpPr>
              <p:spPr>
                <a:xfrm>
                  <a:off x="4390793" y="2651497"/>
                  <a:ext cx="1468351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51" name="Textfeld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793" y="2651497"/>
                  <a:ext cx="1468351" cy="523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feld 151"/>
                <p:cNvSpPr txBox="1"/>
                <p:nvPr/>
              </p:nvSpPr>
              <p:spPr>
                <a:xfrm>
                  <a:off x="4364643" y="3334241"/>
                  <a:ext cx="1468351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52" name="Textfeld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643" y="3334241"/>
                  <a:ext cx="1468351" cy="52386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770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though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blipFill rotWithShape="0">
                <a:blip r:embed="rId2"/>
                <a:stretch>
                  <a:fillRect l="-1253" t="-1305"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/>
          <p:cNvGrpSpPr/>
          <p:nvPr/>
        </p:nvGrpSpPr>
        <p:grpSpPr>
          <a:xfrm>
            <a:off x="8577358" y="3218382"/>
            <a:ext cx="353751" cy="485753"/>
            <a:chOff x="5318465" y="3023894"/>
            <a:chExt cx="353751" cy="485753"/>
          </a:xfrm>
        </p:grpSpPr>
        <p:sp>
          <p:nvSpPr>
            <p:cNvPr id="14" name="Ellipse 13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uppieren 104"/>
          <p:cNvGrpSpPr/>
          <p:nvPr/>
        </p:nvGrpSpPr>
        <p:grpSpPr>
          <a:xfrm>
            <a:off x="5960891" y="2661305"/>
            <a:ext cx="2396189" cy="1388011"/>
            <a:chOff x="5960891" y="2661305"/>
            <a:chExt cx="2396189" cy="1388011"/>
          </a:xfrm>
        </p:grpSpPr>
        <p:grpSp>
          <p:nvGrpSpPr>
            <p:cNvPr id="2" name="Gruppieren 1"/>
            <p:cNvGrpSpPr/>
            <p:nvPr/>
          </p:nvGrpSpPr>
          <p:grpSpPr>
            <a:xfrm>
              <a:off x="5960891" y="3261902"/>
              <a:ext cx="367985" cy="485753"/>
              <a:chOff x="5318465" y="3023894"/>
              <a:chExt cx="367985" cy="485753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Textfeld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uppieren 6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Textfeld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uppieren 9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feld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Gerader Verbinder 15"/>
            <p:cNvCxnSpPr>
              <a:stCxn id="8" idx="5"/>
              <a:endCxn id="11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23" name="Gerade Verbindung mit Pfeil 22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6" name="Gruppieren 105"/>
          <p:cNvGrpSpPr/>
          <p:nvPr/>
        </p:nvGrpSpPr>
        <p:grpSpPr>
          <a:xfrm>
            <a:off x="6197072" y="3073253"/>
            <a:ext cx="1821005" cy="548409"/>
            <a:chOff x="6197072" y="3073253"/>
            <a:chExt cx="1821005" cy="548409"/>
          </a:xfrm>
        </p:grpSpPr>
        <p:cxnSp>
          <p:nvCxnSpPr>
            <p:cNvPr id="26" name="Gerader Verbinder 25"/>
            <p:cNvCxnSpPr>
              <a:endCxn id="8" idx="5"/>
            </p:cNvCxnSpPr>
            <p:nvPr/>
          </p:nvCxnSpPr>
          <p:spPr>
            <a:xfrm flipH="1" flipV="1">
              <a:off x="7915255" y="3125441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>
              <a:stCxn id="5" idx="7"/>
              <a:endCxn id="8" idx="2"/>
            </p:cNvCxnSpPr>
            <p:nvPr/>
          </p:nvCxnSpPr>
          <p:spPr>
            <a:xfrm flipV="1">
              <a:off x="6197072" y="3073253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/>
          <p:cNvGrpSpPr/>
          <p:nvPr/>
        </p:nvGrpSpPr>
        <p:grpSpPr>
          <a:xfrm>
            <a:off x="6094284" y="1391985"/>
            <a:ext cx="2003368" cy="1182570"/>
            <a:chOff x="6018883" y="1369932"/>
            <a:chExt cx="2003368" cy="1182570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6018883" y="1524591"/>
              <a:ext cx="367985" cy="478704"/>
              <a:chOff x="5325865" y="3030943"/>
              <a:chExt cx="367985" cy="478704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feld 31"/>
                  <p:cNvSpPr txBox="1"/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Textfeld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Ellipse 35"/>
            <p:cNvSpPr/>
            <p:nvPr/>
          </p:nvSpPr>
          <p:spPr>
            <a:xfrm>
              <a:off x="6947395" y="141367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748138" y="240489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7874641" y="2259144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776579" y="186727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7655862" y="136993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6323065" y="1465790"/>
            <a:ext cx="1700782" cy="961155"/>
            <a:chOff x="6323065" y="1465790"/>
            <a:chExt cx="1700782" cy="961155"/>
          </a:xfrm>
        </p:grpSpPr>
        <p:cxnSp>
          <p:nvCxnSpPr>
            <p:cNvPr id="42" name="Gerader Verbinder 41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37" idx="0"/>
              <a:endCxn id="39" idx="4"/>
            </p:cNvCxnSpPr>
            <p:nvPr/>
          </p:nvCxnSpPr>
          <p:spPr>
            <a:xfrm flipV="1">
              <a:off x="6897344" y="2036934"/>
              <a:ext cx="28441" cy="39001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stCxn id="36" idx="3"/>
              <a:endCxn id="39" idx="0"/>
            </p:cNvCxnSpPr>
            <p:nvPr/>
          </p:nvCxnSpPr>
          <p:spPr>
            <a:xfrm flipH="1">
              <a:off x="6925785" y="1561723"/>
              <a:ext cx="118628" cy="32760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/>
          <p:cNvGrpSpPr/>
          <p:nvPr/>
        </p:nvGrpSpPr>
        <p:grpSpPr>
          <a:xfrm>
            <a:off x="6323065" y="2003731"/>
            <a:ext cx="1626977" cy="497019"/>
            <a:chOff x="6323065" y="2003731"/>
            <a:chExt cx="1626977" cy="497019"/>
          </a:xfrm>
        </p:grpSpPr>
        <p:cxnSp>
          <p:nvCxnSpPr>
            <p:cNvPr id="64" name="Gerader Verbinder 63"/>
            <p:cNvCxnSpPr>
              <a:stCxn id="39" idx="3"/>
              <a:endCxn id="31" idx="5"/>
            </p:cNvCxnSpPr>
            <p:nvPr/>
          </p:nvCxnSpPr>
          <p:spPr>
            <a:xfrm flipH="1" flipV="1">
              <a:off x="6323065" y="2003731"/>
              <a:ext cx="550532" cy="1158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/>
          <p:cNvGrpSpPr/>
          <p:nvPr/>
        </p:nvGrpSpPr>
        <p:grpSpPr>
          <a:xfrm>
            <a:off x="6323065" y="1465790"/>
            <a:ext cx="1700782" cy="1034960"/>
            <a:chOff x="6323065" y="1465790"/>
            <a:chExt cx="1700782" cy="1034960"/>
          </a:xfrm>
        </p:grpSpPr>
        <p:cxnSp>
          <p:nvCxnSpPr>
            <p:cNvPr id="78" name="Gerade Verbindung mit Pfeil 77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39" idx="0"/>
              <a:endCxn id="36" idx="3"/>
            </p:cNvCxnSpPr>
            <p:nvPr/>
          </p:nvCxnSpPr>
          <p:spPr>
            <a:xfrm flipV="1">
              <a:off x="6925785" y="1561723"/>
              <a:ext cx="118628" cy="32760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>
              <a:stCxn id="37" idx="1"/>
              <a:endCxn id="31" idx="5"/>
            </p:cNvCxnSpPr>
            <p:nvPr/>
          </p:nvCxnSpPr>
          <p:spPr>
            <a:xfrm flipH="1" flipV="1">
              <a:off x="6323065" y="2003731"/>
              <a:ext cx="522091" cy="44483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feld 106"/>
          <p:cNvSpPr txBox="1"/>
          <p:nvPr/>
        </p:nvSpPr>
        <p:spPr>
          <a:xfrm>
            <a:off x="118608" y="4678530"/>
            <a:ext cx="68166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Theorem: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a polynomial (and correct).</a:t>
            </a:r>
            <a:endParaRPr lang="en-GB" sz="2800" dirty="0"/>
          </a:p>
        </p:txBody>
      </p:sp>
      <p:sp>
        <p:nvSpPr>
          <p:cNvPr id="51" name="Rechteck 50"/>
          <p:cNvSpPr/>
          <p:nvPr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5907103" y="1860223"/>
            <a:ext cx="368626" cy="369332"/>
            <a:chOff x="5907103" y="1860223"/>
            <a:chExt cx="368626" cy="369332"/>
          </a:xfrm>
        </p:grpSpPr>
        <p:cxnSp>
          <p:nvCxnSpPr>
            <p:cNvPr id="52" name="Gerade Verbindung mit Pfeil 51"/>
            <p:cNvCxnSpPr/>
            <p:nvPr/>
          </p:nvCxnSpPr>
          <p:spPr>
            <a:xfrm flipV="1">
              <a:off x="6258347" y="1928195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feld 53"/>
                <p:cNvSpPr txBox="1"/>
                <p:nvPr/>
              </p:nvSpPr>
              <p:spPr>
                <a:xfrm>
                  <a:off x="5907103" y="186022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feld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103" y="1860223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/>
          <p:cNvGrpSpPr/>
          <p:nvPr/>
        </p:nvGrpSpPr>
        <p:grpSpPr>
          <a:xfrm>
            <a:off x="5869712" y="1374476"/>
            <a:ext cx="2867888" cy="1601957"/>
            <a:chOff x="5869712" y="1374476"/>
            <a:chExt cx="2867888" cy="1601957"/>
          </a:xfrm>
        </p:grpSpPr>
        <p:sp>
          <p:nvSpPr>
            <p:cNvPr id="48" name="Freihandform 47"/>
            <p:cNvSpPr/>
            <p:nvPr/>
          </p:nvSpPr>
          <p:spPr>
            <a:xfrm>
              <a:off x="5869712" y="1374476"/>
              <a:ext cx="2862464" cy="975024"/>
            </a:xfrm>
            <a:custGeom>
              <a:avLst/>
              <a:gdLst>
                <a:gd name="connsiteX0" fmla="*/ 2861538 w 2862464"/>
                <a:gd name="connsiteY0" fmla="*/ 803574 h 975024"/>
                <a:gd name="connsiteX1" fmla="*/ 2721838 w 2862464"/>
                <a:gd name="connsiteY1" fmla="*/ 219374 h 975024"/>
                <a:gd name="connsiteX2" fmla="*/ 1985238 w 2862464"/>
                <a:gd name="connsiteY2" fmla="*/ 3474 h 975024"/>
                <a:gd name="connsiteX3" fmla="*/ 1572488 w 2862464"/>
                <a:gd name="connsiteY3" fmla="*/ 365424 h 975024"/>
                <a:gd name="connsiteX4" fmla="*/ 670788 w 2862464"/>
                <a:gd name="connsiteY4" fmla="*/ 98724 h 975024"/>
                <a:gd name="connsiteX5" fmla="*/ 23088 w 2862464"/>
                <a:gd name="connsiteY5" fmla="*/ 359074 h 975024"/>
                <a:gd name="connsiteX6" fmla="*/ 207238 w 2862464"/>
                <a:gd name="connsiteY6" fmla="*/ 975024 h 9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2464" h="975024">
                  <a:moveTo>
                    <a:pt x="2861538" y="803574"/>
                  </a:moveTo>
                  <a:cubicBezTo>
                    <a:pt x="2864713" y="578149"/>
                    <a:pt x="2867888" y="352724"/>
                    <a:pt x="2721838" y="219374"/>
                  </a:cubicBezTo>
                  <a:cubicBezTo>
                    <a:pt x="2575788" y="86024"/>
                    <a:pt x="2176796" y="-20868"/>
                    <a:pt x="1985238" y="3474"/>
                  </a:cubicBezTo>
                  <a:cubicBezTo>
                    <a:pt x="1793680" y="27816"/>
                    <a:pt x="1791563" y="349549"/>
                    <a:pt x="1572488" y="365424"/>
                  </a:cubicBezTo>
                  <a:cubicBezTo>
                    <a:pt x="1353413" y="381299"/>
                    <a:pt x="929021" y="99782"/>
                    <a:pt x="670788" y="98724"/>
                  </a:cubicBezTo>
                  <a:cubicBezTo>
                    <a:pt x="412555" y="97666"/>
                    <a:pt x="100346" y="213024"/>
                    <a:pt x="23088" y="359074"/>
                  </a:cubicBezTo>
                  <a:cubicBezTo>
                    <a:pt x="-54170" y="505124"/>
                    <a:pt x="76534" y="740074"/>
                    <a:pt x="207238" y="975024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6153150" y="2343151"/>
              <a:ext cx="2584450" cy="633282"/>
            </a:xfrm>
            <a:custGeom>
              <a:avLst/>
              <a:gdLst>
                <a:gd name="connsiteX0" fmla="*/ 0 w 2584450"/>
                <a:gd name="connsiteY0" fmla="*/ 146050 h 626511"/>
                <a:gd name="connsiteX1" fmla="*/ 463550 w 2584450"/>
                <a:gd name="connsiteY1" fmla="*/ 495300 h 626511"/>
                <a:gd name="connsiteX2" fmla="*/ 1092200 w 2584450"/>
                <a:gd name="connsiteY2" fmla="*/ 323850 h 626511"/>
                <a:gd name="connsiteX3" fmla="*/ 1968500 w 2584450"/>
                <a:gd name="connsiteY3" fmla="*/ 584200 h 626511"/>
                <a:gd name="connsiteX4" fmla="*/ 2413000 w 2584450"/>
                <a:gd name="connsiteY4" fmla="*/ 565150 h 626511"/>
                <a:gd name="connsiteX5" fmla="*/ 2584450 w 2584450"/>
                <a:gd name="connsiteY5" fmla="*/ 0 h 626511"/>
                <a:gd name="connsiteX0" fmla="*/ 0 w 2584450"/>
                <a:gd name="connsiteY0" fmla="*/ 152400 h 633282"/>
                <a:gd name="connsiteX1" fmla="*/ 463550 w 2584450"/>
                <a:gd name="connsiteY1" fmla="*/ 501650 h 633282"/>
                <a:gd name="connsiteX2" fmla="*/ 1092200 w 2584450"/>
                <a:gd name="connsiteY2" fmla="*/ 330200 h 633282"/>
                <a:gd name="connsiteX3" fmla="*/ 1968500 w 2584450"/>
                <a:gd name="connsiteY3" fmla="*/ 590550 h 633282"/>
                <a:gd name="connsiteX4" fmla="*/ 2413000 w 2584450"/>
                <a:gd name="connsiteY4" fmla="*/ 571500 h 633282"/>
                <a:gd name="connsiteX5" fmla="*/ 2584450 w 2584450"/>
                <a:gd name="connsiteY5" fmla="*/ 0 h 6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4450" h="633282">
                  <a:moveTo>
                    <a:pt x="0" y="152400"/>
                  </a:moveTo>
                  <a:cubicBezTo>
                    <a:pt x="140758" y="312208"/>
                    <a:pt x="281517" y="472017"/>
                    <a:pt x="463550" y="501650"/>
                  </a:cubicBezTo>
                  <a:cubicBezTo>
                    <a:pt x="645583" y="531283"/>
                    <a:pt x="841375" y="315383"/>
                    <a:pt x="1092200" y="330200"/>
                  </a:cubicBezTo>
                  <a:cubicBezTo>
                    <a:pt x="1343025" y="345017"/>
                    <a:pt x="1748367" y="550333"/>
                    <a:pt x="1968500" y="590550"/>
                  </a:cubicBezTo>
                  <a:cubicBezTo>
                    <a:pt x="2188633" y="630767"/>
                    <a:pt x="2310342" y="669925"/>
                    <a:pt x="2413000" y="571500"/>
                  </a:cubicBezTo>
                  <a:cubicBezTo>
                    <a:pt x="2515658" y="473075"/>
                    <a:pt x="2550054" y="233891"/>
                    <a:pt x="2584450" y="0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CHR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118608" y="4678530"/>
            <a:ext cx="519847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	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_-competitive.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last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253" t="-2174" b="-5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8552779" y="1851514"/>
            <a:ext cx="353751" cy="485753"/>
            <a:chOff x="5318465" y="3023894"/>
            <a:chExt cx="353751" cy="485753"/>
          </a:xfrm>
        </p:grpSpPr>
        <p:sp>
          <p:nvSpPr>
            <p:cNvPr id="8" name="Ellipse 7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pieren 9"/>
          <p:cNvGrpSpPr/>
          <p:nvPr/>
        </p:nvGrpSpPr>
        <p:grpSpPr>
          <a:xfrm>
            <a:off x="5961978" y="1408239"/>
            <a:ext cx="2395102" cy="1388011"/>
            <a:chOff x="5961978" y="2661305"/>
            <a:chExt cx="2395102" cy="1388011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5961978" y="3313604"/>
              <a:ext cx="367985" cy="434051"/>
              <a:chOff x="5319552" y="3075596"/>
              <a:chExt cx="367985" cy="434051"/>
            </a:xfrm>
          </p:grpSpPr>
          <p:sp>
            <p:nvSpPr>
              <p:cNvPr id="22" name="Ellipse 21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feld 22"/>
                  <p:cNvSpPr txBox="1"/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3" name="Textfeld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uppieren 11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feld 20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" name="Textfeld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uppieren 12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feld 1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" name="Textfeld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Gerader Verbinder 13"/>
            <p:cNvCxnSpPr>
              <a:stCxn id="20" idx="5"/>
              <a:endCxn id="18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pieren 14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16" name="Gerade Verbindung mit Pfeil 15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feld 16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feld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" name="Gruppieren 23"/>
          <p:cNvGrpSpPr/>
          <p:nvPr/>
        </p:nvGrpSpPr>
        <p:grpSpPr>
          <a:xfrm>
            <a:off x="6197072" y="1820187"/>
            <a:ext cx="1821005" cy="548409"/>
            <a:chOff x="6197072" y="1820187"/>
            <a:chExt cx="1821005" cy="548409"/>
          </a:xfrm>
        </p:grpSpPr>
        <p:cxnSp>
          <p:nvCxnSpPr>
            <p:cNvPr id="25" name="Gerader Verbinder 24"/>
            <p:cNvCxnSpPr>
              <a:endCxn id="20" idx="5"/>
            </p:cNvCxnSpPr>
            <p:nvPr/>
          </p:nvCxnSpPr>
          <p:spPr>
            <a:xfrm flipH="1" flipV="1">
              <a:off x="7915255" y="1872375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22" idx="7"/>
              <a:endCxn id="20" idx="2"/>
            </p:cNvCxnSpPr>
            <p:nvPr/>
          </p:nvCxnSpPr>
          <p:spPr>
            <a:xfrm flipV="1">
              <a:off x="6197072" y="1820187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Gerader Verbinder 26"/>
          <p:cNvCxnSpPr/>
          <p:nvPr/>
        </p:nvCxnSpPr>
        <p:spPr>
          <a:xfrm>
            <a:off x="317599" y="3209228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CHR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/>
          <p:cNvGrpSpPr/>
          <p:nvPr/>
        </p:nvGrpSpPr>
        <p:grpSpPr>
          <a:xfrm>
            <a:off x="6197072" y="1820187"/>
            <a:ext cx="1923828" cy="850070"/>
            <a:chOff x="6197072" y="1820187"/>
            <a:chExt cx="1923828" cy="850070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197072" y="1820187"/>
              <a:ext cx="1923828" cy="850070"/>
              <a:chOff x="6197072" y="1829774"/>
              <a:chExt cx="1923828" cy="850070"/>
            </a:xfrm>
          </p:grpSpPr>
          <p:cxnSp>
            <p:nvCxnSpPr>
              <p:cNvPr id="30" name="Gerader Verbinder 29"/>
              <p:cNvCxnSpPr>
                <a:stCxn id="18" idx="1"/>
                <a:endCxn id="20" idx="5"/>
              </p:cNvCxnSpPr>
              <p:nvPr/>
            </p:nvCxnSpPr>
            <p:spPr>
              <a:xfrm flipH="1" flipV="1">
                <a:off x="7915255" y="1881962"/>
                <a:ext cx="205645" cy="797882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22" idx="7"/>
                <a:endCxn id="20" idx="2"/>
              </p:cNvCxnSpPr>
              <p:nvPr/>
            </p:nvCxnSpPr>
            <p:spPr>
              <a:xfrm flipV="1">
                <a:off x="6197072" y="1829774"/>
                <a:ext cx="1592190" cy="548409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Gerader Verbinder 37"/>
            <p:cNvCxnSpPr>
              <a:stCxn id="22" idx="6"/>
              <a:endCxn id="18" idx="1"/>
            </p:cNvCxnSpPr>
            <p:nvPr/>
          </p:nvCxnSpPr>
          <p:spPr>
            <a:xfrm>
              <a:off x="6218689" y="2420784"/>
              <a:ext cx="1902211" cy="249473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1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07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7402487" y="3407465"/>
                <a:ext cx="1492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2400" cap="small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chr</m:t>
                          </m:r>
                          <m:r>
                            <a:rPr lang="de-DE" sz="2400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de-DE" sz="2400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srgbClr val="2E75B6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3407465"/>
                <a:ext cx="149284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673" r="-408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       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Geschweifte Klammer rechts 52"/>
          <p:cNvSpPr/>
          <p:nvPr/>
        </p:nvSpPr>
        <p:spPr>
          <a:xfrm rot="5400000">
            <a:off x="4700923" y="1243545"/>
            <a:ext cx="182498" cy="5220632"/>
          </a:xfrm>
          <a:prstGeom prst="rightBrace">
            <a:avLst>
              <a:gd name="adj1" fmla="val 71124"/>
              <a:gd name="adj2" fmla="val 5336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18608" y="4678529"/>
                <a:ext cx="679224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chr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 for H-OLTSP.</a:t>
                </a:r>
                <a:endParaRPr lang="en-GB" sz="28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6792244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883" t="-11628" r="-717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/>
              <p:cNvSpPr/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through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</p:txBody>
          </p:sp>
        </mc:Choice>
        <mc:Fallback xmlns="">
          <p:sp>
            <p:nvSpPr>
              <p:cNvPr id="58" name="Rechteck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blipFill rotWithShape="0">
                <a:blip r:embed="rId17"/>
                <a:stretch>
                  <a:fillRect l="-639" t="-2867" r="-1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There is a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 algorithm for N-OLTSP.</a:t>
                </a:r>
                <a:endParaRPr lang="en-GB" sz="2800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blipFill rotWithShape="0">
                <a:blip r:embed="rId19"/>
                <a:stretch>
                  <a:fillRect l="-1438" t="-11628" r="-342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>
          <a:xfrm>
            <a:off x="6579909" y="5863472"/>
            <a:ext cx="2436519" cy="34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/>
          <p:cNvSpPr/>
          <p:nvPr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6" grpId="0"/>
      <p:bldP spid="50" grpId="0"/>
      <p:bldP spid="51" grpId="0"/>
      <p:bldP spid="52" grpId="0"/>
      <p:bldP spid="53" grpId="0" animBg="1"/>
      <p:bldP spid="53" grpId="1" animBg="1"/>
      <p:bldP spid="54" grpId="0"/>
      <p:bldP spid="55" grpId="0" animBg="1"/>
      <p:bldP spid="56" grpId="0" animBg="1"/>
      <p:bldP spid="58" grpId="0" animBg="1"/>
      <p:bldP spid="60" grpId="0"/>
      <p:bldP spid="57" grpId="0" animBg="1"/>
      <p:bldP spid="3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4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hteck 36">
            <a:hlinkClick r:id="rId4" action="ppaction://hlinksldjump"/>
          </p:cNvPr>
          <p:cNvSpPr/>
          <p:nvPr/>
        </p:nvSpPr>
        <p:spPr>
          <a:xfrm>
            <a:off x="8984137" y="1217726"/>
            <a:ext cx="301080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31" grpId="0"/>
      <p:bldP spid="37" grpId="0" animBg="1"/>
      <p:bldP spid="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87022" y="1338631"/>
            <a:ext cx="896995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Based on </a:t>
            </a:r>
            <a:r>
              <a:rPr lang="en-US" sz="2800" b="1" dirty="0"/>
              <a:t>Algorithms for the On-Line Travelling Salesman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400" dirty="0"/>
              <a:t>by G. </a:t>
            </a:r>
            <a:r>
              <a:rPr lang="en-US" sz="2400" dirty="0" err="1"/>
              <a:t>Ausiello</a:t>
            </a:r>
            <a:r>
              <a:rPr lang="en-US" sz="2400" dirty="0"/>
              <a:t>, E. Feuerstein, S. </a:t>
            </a:r>
            <a:r>
              <a:rPr lang="en-US" sz="2400" dirty="0" err="1"/>
              <a:t>Leonardi</a:t>
            </a:r>
            <a:r>
              <a:rPr lang="en-US" sz="2400" dirty="0"/>
              <a:t>, L. </a:t>
            </a:r>
            <a:r>
              <a:rPr lang="en-US" sz="2400" dirty="0" err="1"/>
              <a:t>Stougie</a:t>
            </a:r>
            <a:r>
              <a:rPr lang="en-US" sz="2400" dirty="0"/>
              <a:t>, and M. </a:t>
            </a:r>
            <a:r>
              <a:rPr lang="en-US" sz="2400" dirty="0" err="1" smtClean="0"/>
              <a:t>Talamo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 </a:t>
            </a:r>
            <a:r>
              <a:rPr lang="en-US" sz="2400" dirty="0" err="1"/>
              <a:t>Algorithmica</a:t>
            </a:r>
            <a:r>
              <a:rPr lang="en-US" sz="2400" dirty="0"/>
              <a:t> (2001) 29: 560–581, DOI: 10.1007/s004530010071</a:t>
            </a:r>
            <a:br>
              <a:rPr lang="en-US" sz="2400" dirty="0"/>
            </a:br>
            <a:r>
              <a:rPr lang="en-US" sz="2400" dirty="0" smtClean="0"/>
              <a:t>(</a:t>
            </a:r>
            <a:r>
              <a:rPr lang="en-GB" sz="2400" dirty="0" smtClean="0">
                <a:hlinkClick r:id="rId2"/>
              </a:rPr>
              <a:t>http</a:t>
            </a:r>
            <a:r>
              <a:rPr lang="en-GB" sz="2400" dirty="0">
                <a:hlinkClick r:id="rId2"/>
              </a:rPr>
              <a:t>://</a:t>
            </a:r>
            <a:r>
              <a:rPr lang="en-GB" sz="2400" dirty="0" smtClean="0">
                <a:hlinkClick r:id="rId2"/>
              </a:rPr>
              <a:t>citeseerx.ist.psu.edu/viewdoc/summary?doi=10.1.1.8.5620</a:t>
            </a:r>
            <a:r>
              <a:rPr lang="en-GB" sz="2400" dirty="0" smtClean="0"/>
              <a:t>)</a:t>
            </a:r>
            <a:r>
              <a:rPr lang="en-GB" sz="2800" dirty="0" smtClean="0"/>
              <a:t> 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 smtClean="0"/>
              <a:t>Titlepage</a:t>
            </a:r>
            <a:r>
              <a:rPr lang="en-GB" sz="2800" dirty="0" smtClean="0"/>
              <a:t>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Map: </a:t>
            </a:r>
            <a:r>
              <a:rPr lang="en-GB" sz="2000" dirty="0" smtClean="0">
                <a:hlinkClick r:id="rId3"/>
              </a:rPr>
              <a:t>http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awoiaf.westeros.org/index.php/File:WorldofIceandFire.png</a:t>
            </a:r>
            <a:endParaRPr lang="en-GB" sz="2000" dirty="0"/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Font </a:t>
            </a:r>
            <a:r>
              <a:rPr lang="en-GB" sz="2400" dirty="0"/>
              <a:t>by Charlie </a:t>
            </a:r>
            <a:r>
              <a:rPr lang="en-GB" sz="2400" dirty="0" err="1"/>
              <a:t>Samways</a:t>
            </a:r>
            <a:r>
              <a:rPr lang="en-GB" sz="2400" dirty="0"/>
              <a:t>: </a:t>
            </a:r>
            <a:br>
              <a:rPr lang="en-GB" sz="2400" dirty="0"/>
            </a:br>
            <a:r>
              <a:rPr lang="en-GB" sz="2000" dirty="0" smtClean="0">
                <a:hlinkClick r:id="rId4"/>
              </a:rPr>
              <a:t>http</a:t>
            </a:r>
            <a:r>
              <a:rPr lang="en-GB" sz="2000" dirty="0">
                <a:hlinkClick r:id="rId4"/>
              </a:rPr>
              <a:t>://</a:t>
            </a:r>
            <a:r>
              <a:rPr lang="en-GB" sz="2000" dirty="0" smtClean="0">
                <a:hlinkClick r:id="rId4"/>
              </a:rPr>
              <a:t>www.fonts4free.net/game-of-thrones-font.html</a:t>
            </a:r>
            <a:endParaRPr lang="en-GB" sz="2000" dirty="0" smtClean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8" name="Rechteck 7"/>
          <p:cNvSpPr>
            <a:spLocks/>
          </p:cNvSpPr>
          <p:nvPr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Bonus-Slide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3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N-OLTSP on the Real Line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18608" y="895547"/>
                <a:ext cx="7670305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 1: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The lower bound of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 was shown on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895547"/>
                <a:ext cx="7670305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668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18607" y="1529483"/>
                <a:ext cx="918982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 2: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Competitive ratio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 of 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tight – even on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7" y="1529483"/>
                <a:ext cx="9189823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393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128020" y="2797355"/>
                <a:ext cx="5043541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</a:t>
                </a: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be minimal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Go to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de-DE" sz="240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de-DE" sz="240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de-DE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Else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		     Go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endParaRPr lang="en-GB" sz="2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Start traversing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2797355"/>
                <a:ext cx="5043541" cy="2400657"/>
              </a:xfrm>
              <a:prstGeom prst="rect">
                <a:avLst/>
              </a:prstGeom>
              <a:blipFill rotWithShape="0">
                <a:blip r:embed="rId4"/>
                <a:stretch>
                  <a:fillRect l="-1814" t="-2030" b="-48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18606" y="2163419"/>
                <a:ext cx="666836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Question: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Better algorithm possible on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2800" dirty="0" smtClean="0"/>
                  <a:t>?</a:t>
                </a:r>
                <a:endParaRPr lang="en-GB" sz="28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6" y="2163419"/>
                <a:ext cx="6668364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920" t="-12791" r="-1097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ieren 7"/>
          <p:cNvGrpSpPr/>
          <p:nvPr/>
        </p:nvGrpSpPr>
        <p:grpSpPr>
          <a:xfrm>
            <a:off x="5835775" y="3299257"/>
            <a:ext cx="2679575" cy="196850"/>
            <a:chOff x="3035754" y="1805792"/>
            <a:chExt cx="2679575" cy="196850"/>
          </a:xfrm>
        </p:grpSpPr>
        <p:cxnSp>
          <p:nvCxnSpPr>
            <p:cNvPr id="9" name="Gerader Verbinder 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966868" y="283983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8" y="2839834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545191" y="3323762"/>
            <a:ext cx="147839" cy="1478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Ellipse 15"/>
          <p:cNvSpPr/>
          <p:nvPr/>
        </p:nvSpPr>
        <p:spPr>
          <a:xfrm>
            <a:off x="8085833" y="3321196"/>
            <a:ext cx="147839" cy="1478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5809436" y="3887113"/>
                <a:ext cx="2680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436" y="3887113"/>
                <a:ext cx="2680670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/>
          <p:cNvSpPr/>
          <p:nvPr/>
        </p:nvSpPr>
        <p:spPr>
          <a:xfrm>
            <a:off x="6789081" y="3323762"/>
            <a:ext cx="147839" cy="1478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6420455" y="2800707"/>
            <a:ext cx="1902162" cy="882326"/>
            <a:chOff x="6420455" y="3456554"/>
            <a:chExt cx="1902162" cy="882326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6458236" y="3692549"/>
              <a:ext cx="1864381" cy="646331"/>
              <a:chOff x="6458236" y="3692549"/>
              <a:chExt cx="1864381" cy="646331"/>
            </a:xfrm>
          </p:grpSpPr>
          <p:sp>
            <p:nvSpPr>
              <p:cNvPr id="20" name="Textfeld 19"/>
              <p:cNvSpPr txBox="1"/>
              <p:nvPr/>
            </p:nvSpPr>
            <p:spPr>
              <a:xfrm>
                <a:off x="6458236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[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7996887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]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cxnSp>
            <p:nvCxnSpPr>
              <p:cNvPr id="23" name="Gerader Verbinder 22"/>
              <p:cNvCxnSpPr/>
              <p:nvPr/>
            </p:nvCxnSpPr>
            <p:spPr>
              <a:xfrm>
                <a:off x="6606179" y="4050962"/>
                <a:ext cx="1553573" cy="0"/>
              </a:xfrm>
              <a:prstGeom prst="line">
                <a:avLst/>
              </a:prstGeom>
              <a:ln w="28575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hteck 24"/>
                <p:cNvSpPr/>
                <p:nvPr/>
              </p:nvSpPr>
              <p:spPr>
                <a:xfrm>
                  <a:off x="6420455" y="348846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oMath>
                    </m:oMathPara>
                  </a14:m>
                  <a:endParaRPr lang="en-GB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hteck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455" y="3488469"/>
                  <a:ext cx="37144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hteck 25"/>
                <p:cNvSpPr/>
                <p:nvPr/>
              </p:nvSpPr>
              <p:spPr>
                <a:xfrm>
                  <a:off x="7951169" y="3456554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oMath>
                    </m:oMathPara>
                  </a14:m>
                  <a:endParaRPr lang="en-GB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hteck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69" y="3456554"/>
                  <a:ext cx="37144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uppieren 29"/>
          <p:cNvGrpSpPr/>
          <p:nvPr/>
        </p:nvGrpSpPr>
        <p:grpSpPr>
          <a:xfrm>
            <a:off x="7604600" y="3322278"/>
            <a:ext cx="368626" cy="369332"/>
            <a:chOff x="7604600" y="3978125"/>
            <a:chExt cx="368626" cy="369332"/>
          </a:xfrm>
        </p:grpSpPr>
        <p:cxnSp>
          <p:nvCxnSpPr>
            <p:cNvPr id="28" name="Gerade Verbindung mit Pfeil 27"/>
            <p:cNvCxnSpPr/>
            <p:nvPr/>
          </p:nvCxnSpPr>
          <p:spPr>
            <a:xfrm flipV="1">
              <a:off x="7955844" y="404609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7604600" y="3978125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600" y="3978125"/>
                  <a:ext cx="36862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feld 31"/>
          <p:cNvSpPr txBox="1"/>
          <p:nvPr/>
        </p:nvSpPr>
        <p:spPr>
          <a:xfrm>
            <a:off x="5318637" y="4272838"/>
            <a:ext cx="3825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Extreme Nearest to </a:t>
            </a:r>
          </a:p>
          <a:p>
            <a:pPr algn="ctr"/>
            <a:r>
              <a:rPr lang="en-GB" sz="3200" dirty="0" smtClean="0"/>
              <a:t>the Origin first (ENO)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59259E-6 L -0.14809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-6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09 -0.00115 L 0.02274 -0.0011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3" grpId="0"/>
      <p:bldP spid="14" grpId="0" animBg="1"/>
      <p:bldP spid="16" grpId="0" animBg="1"/>
      <p:bldP spid="18" grpId="0"/>
      <p:bldP spid="31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128020" y="895547"/>
                <a:ext cx="5043541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</a:t>
                </a: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be minimal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Go to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de-DE" sz="240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de-DE" sz="240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de-DE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Else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		     Go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endParaRPr lang="en-GB" sz="2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Start traversing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895547"/>
                <a:ext cx="5043541" cy="2400657"/>
              </a:xfrm>
              <a:prstGeom prst="rect">
                <a:avLst/>
              </a:prstGeom>
              <a:blipFill rotWithShape="0">
                <a:blip r:embed="rId2"/>
                <a:stretch>
                  <a:fillRect l="-1814" t="-2030" b="-48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ENO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128020" y="895547"/>
                <a:ext cx="5669726" cy="25545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Go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GB" sz="24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   (</a:t>
                </a:r>
                <a:r>
                  <a:rPr lang="en-GB" sz="2400" b="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w.l.o.g</a:t>
                </a:r>
                <a:r>
                  <a:rPr lang="en-GB" sz="24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.)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Start traversing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endParaRPr lang="en-GB" sz="2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895547"/>
                <a:ext cx="5669726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1613" t="-1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5839498" y="1489156"/>
            <a:ext cx="3172758" cy="196850"/>
            <a:chOff x="3035754" y="1805792"/>
            <a:chExt cx="3172758" cy="196850"/>
          </a:xfrm>
        </p:grpSpPr>
        <p:cxnSp>
          <p:nvCxnSpPr>
            <p:cNvPr id="5" name="Gerader Verbinder 4"/>
            <p:cNvCxnSpPr/>
            <p:nvPr/>
          </p:nvCxnSpPr>
          <p:spPr>
            <a:xfrm flipV="1">
              <a:off x="3035754" y="1896785"/>
              <a:ext cx="3172758" cy="743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970591" y="102973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591" y="102973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ieren 11"/>
          <p:cNvGrpSpPr/>
          <p:nvPr/>
        </p:nvGrpSpPr>
        <p:grpSpPr>
          <a:xfrm>
            <a:off x="6424178" y="990606"/>
            <a:ext cx="1902162" cy="882326"/>
            <a:chOff x="6420455" y="3456554"/>
            <a:chExt cx="1902162" cy="88232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458236" y="3692549"/>
              <a:ext cx="1864381" cy="646331"/>
              <a:chOff x="6458236" y="3692549"/>
              <a:chExt cx="1864381" cy="646331"/>
            </a:xfrm>
          </p:grpSpPr>
          <p:sp>
            <p:nvSpPr>
              <p:cNvPr id="16" name="Textfeld 15"/>
              <p:cNvSpPr txBox="1"/>
              <p:nvPr/>
            </p:nvSpPr>
            <p:spPr>
              <a:xfrm>
                <a:off x="6458236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[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7996887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]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>
                <a:off x="6606179" y="4050962"/>
                <a:ext cx="1553573" cy="0"/>
              </a:xfrm>
              <a:prstGeom prst="line">
                <a:avLst/>
              </a:prstGeom>
              <a:ln w="28575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hteck 13"/>
                <p:cNvSpPr/>
                <p:nvPr/>
              </p:nvSpPr>
              <p:spPr>
                <a:xfrm>
                  <a:off x="6420455" y="348846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oMath>
                    </m:oMathPara>
                  </a14:m>
                  <a:endParaRPr lang="en-GB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hteck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455" y="3488469"/>
                  <a:ext cx="37144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hteck 14"/>
                <p:cNvSpPr/>
                <p:nvPr/>
              </p:nvSpPr>
              <p:spPr>
                <a:xfrm>
                  <a:off x="7951169" y="3456554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oMath>
                    </m:oMathPara>
                  </a14:m>
                  <a:endParaRPr lang="en-GB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hteck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69" y="3456554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ieren 18"/>
          <p:cNvGrpSpPr/>
          <p:nvPr/>
        </p:nvGrpSpPr>
        <p:grpSpPr>
          <a:xfrm>
            <a:off x="7292581" y="1512177"/>
            <a:ext cx="368626" cy="369332"/>
            <a:chOff x="7604600" y="3978125"/>
            <a:chExt cx="368626" cy="369332"/>
          </a:xfrm>
        </p:grpSpPr>
        <p:cxnSp>
          <p:nvCxnSpPr>
            <p:cNvPr id="20" name="Gerade Verbindung mit Pfeil 19"/>
            <p:cNvCxnSpPr/>
            <p:nvPr/>
          </p:nvCxnSpPr>
          <p:spPr>
            <a:xfrm flipV="1">
              <a:off x="7955844" y="404609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/>
                <p:cNvSpPr txBox="1"/>
                <p:nvPr/>
              </p:nvSpPr>
              <p:spPr>
                <a:xfrm>
                  <a:off x="7604600" y="3978125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feld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600" y="3978125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feld 21"/>
          <p:cNvSpPr txBox="1"/>
          <p:nvPr/>
        </p:nvSpPr>
        <p:spPr>
          <a:xfrm>
            <a:off x="118608" y="4730947"/>
            <a:ext cx="633410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Theorem:</a:t>
            </a:r>
            <a:r>
              <a:rPr lang="en-GB" sz="2800" cap="small" dirty="0" smtClean="0"/>
              <a:t> 	</a:t>
            </a:r>
            <a:r>
              <a:rPr lang="en-GB" sz="2800" dirty="0" smtClean="0"/>
              <a:t>ENO is polynomial an correct.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28020" y="4730947"/>
                <a:ext cx="6395084" cy="5670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ENO is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GB" sz="2800" dirty="0" smtClean="0"/>
                  <a:t>-competitive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2,3</m:t>
                    </m:r>
                  </m:oMath>
                </a14:m>
                <a:r>
                  <a:rPr lang="en-GB" sz="2800" dirty="0" smtClean="0"/>
                  <a:t>)</a:t>
                </a:r>
                <a:endParaRPr lang="en-GB" sz="2800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4730947"/>
                <a:ext cx="6395084" cy="567078"/>
              </a:xfrm>
              <a:prstGeom prst="rect">
                <a:avLst/>
              </a:prstGeom>
              <a:blipFill rotWithShape="0">
                <a:blip r:embed="rId8"/>
                <a:stretch>
                  <a:fillRect l="-2002" t="-10753" r="-1049" b="-290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5923986" y="1521774"/>
            <a:ext cx="131613" cy="131613"/>
          </a:xfrm>
          <a:prstGeom prst="ellipse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6600CC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8675070" y="1514256"/>
            <a:ext cx="131613" cy="131613"/>
          </a:xfrm>
          <a:prstGeom prst="ellipse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66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/>
              <p:cNvSpPr/>
              <p:nvPr/>
            </p:nvSpPr>
            <p:spPr>
              <a:xfrm>
                <a:off x="5804068" y="1690675"/>
                <a:ext cx="31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𝑙</m:t>
                      </m:r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Rechtec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68" y="1690675"/>
                <a:ext cx="31701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/>
              <p:cNvSpPr/>
              <p:nvPr/>
            </p:nvSpPr>
            <p:spPr>
              <a:xfrm>
                <a:off x="8582371" y="1696843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𝑟</m:t>
                      </m:r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Rechteck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371" y="1696843"/>
                <a:ext cx="35163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/>
              <p:cNvSpPr/>
              <p:nvPr/>
            </p:nvSpPr>
            <p:spPr>
              <a:xfrm>
                <a:off x="4674656" y="1931307"/>
                <a:ext cx="26302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>
                    <a:solidFill>
                      <a:srgbClr val="6600CC"/>
                    </a:solidFill>
                  </a:rPr>
                  <a:t>leftmost request (all time)</a:t>
                </a:r>
              </a:p>
              <a:p>
                <a:pPr algn="ctr"/>
                <a:r>
                  <a:rPr lang="en-GB" dirty="0" smtClean="0">
                    <a:solidFill>
                      <a:srgbClr val="6600C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 smtClean="0">
                    <a:solidFill>
                      <a:srgbClr val="6600CC"/>
                    </a:solidFill>
                  </a:rPr>
                  <a:t> if no request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dirty="0" smtClean="0">
                    <a:solidFill>
                      <a:srgbClr val="6600CC"/>
                    </a:solidFill>
                  </a:rPr>
                  <a:t>)</a:t>
                </a:r>
                <a:endParaRPr lang="en-GB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30" name="Rechtec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56" y="1931307"/>
                <a:ext cx="2630272" cy="646331"/>
              </a:xfrm>
              <a:prstGeom prst="rect">
                <a:avLst/>
              </a:prstGeom>
              <a:blipFill rotWithShape="0">
                <a:blip r:embed="rId11"/>
                <a:stretch>
                  <a:fillRect l="-2088" t="-5660" r="-1392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4595922" y="2598351"/>
                <a:ext cx="44222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de-DE" sz="2400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400" dirty="0" smtClean="0">
                    <a:solidFill>
                      <a:srgbClr val="7030A0"/>
                    </a:solidFill>
                  </a:rPr>
                  <a:t>  </a:t>
                </a:r>
                <a:r>
                  <a:rPr lang="en-GB" sz="2400" dirty="0" smtClean="0"/>
                  <a:t>and </a:t>
                </a:r>
                <a:r>
                  <a:rPr lang="en-GB" sz="24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de-DE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sz="2400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922" y="2598351"/>
                <a:ext cx="442223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931" t="-26230" r="-552" b="-49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128020" y="2550073"/>
                <a:ext cx="293330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2400" b="0" dirty="0" smtClean="0"/>
                  <a:t>Case-by-case analysis:</a:t>
                </a:r>
              </a:p>
              <a:p>
                <a:pPr marL="971550" lvl="1" indent="-51435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dirty="0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 smtClean="0"/>
                  <a:t>  </a:t>
                </a:r>
              </a:p>
              <a:p>
                <a:pPr marL="971550" lvl="1" indent="-51435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 dirty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GB" sz="2400" b="0" dirty="0" smtClean="0"/>
              </a:p>
              <a:p>
                <a:pPr marL="971550" lvl="1" indent="-51435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b="0" i="1" dirty="0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sz="2400" b="0" dirty="0" smtClean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2550073"/>
                <a:ext cx="2933304" cy="2031325"/>
              </a:xfrm>
              <a:prstGeom prst="rect">
                <a:avLst/>
              </a:prstGeom>
              <a:blipFill rotWithShape="0">
                <a:blip r:embed="rId13"/>
                <a:stretch>
                  <a:fillRect l="-3119" t="-2395" r="-2287" b="-59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pieren 9"/>
          <p:cNvGrpSpPr/>
          <p:nvPr/>
        </p:nvGrpSpPr>
        <p:grpSpPr>
          <a:xfrm>
            <a:off x="3088277" y="2916698"/>
            <a:ext cx="3172758" cy="646331"/>
            <a:chOff x="5434830" y="3534994"/>
            <a:chExt cx="3172758" cy="646331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5434830" y="3797549"/>
              <a:ext cx="3172758" cy="196850"/>
              <a:chOff x="3035754" y="1805792"/>
              <a:chExt cx="3172758" cy="196850"/>
            </a:xfrm>
          </p:grpSpPr>
          <p:cxnSp>
            <p:nvCxnSpPr>
              <p:cNvPr id="34" name="Gerader Verbinder 33"/>
              <p:cNvCxnSpPr/>
              <p:nvPr/>
            </p:nvCxnSpPr>
            <p:spPr>
              <a:xfrm flipV="1">
                <a:off x="3035754" y="1896785"/>
                <a:ext cx="3172758" cy="743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ieren 37"/>
            <p:cNvGrpSpPr/>
            <p:nvPr/>
          </p:nvGrpSpPr>
          <p:grpSpPr>
            <a:xfrm>
              <a:off x="6057291" y="3534994"/>
              <a:ext cx="1864381" cy="646331"/>
              <a:chOff x="6458236" y="3692549"/>
              <a:chExt cx="1864381" cy="646331"/>
            </a:xfrm>
          </p:grpSpPr>
          <p:sp>
            <p:nvSpPr>
              <p:cNvPr id="41" name="Textfeld 40"/>
              <p:cNvSpPr txBox="1"/>
              <p:nvPr/>
            </p:nvSpPr>
            <p:spPr>
              <a:xfrm>
                <a:off x="6458236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[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sp>
            <p:nvSpPr>
              <p:cNvPr id="42" name="Textfeld 41"/>
              <p:cNvSpPr txBox="1"/>
              <p:nvPr/>
            </p:nvSpPr>
            <p:spPr>
              <a:xfrm>
                <a:off x="7996887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]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cxnSp>
            <p:nvCxnSpPr>
              <p:cNvPr id="43" name="Gerader Verbinder 42"/>
              <p:cNvCxnSpPr/>
              <p:nvPr/>
            </p:nvCxnSpPr>
            <p:spPr>
              <a:xfrm>
                <a:off x="6606179" y="4050962"/>
                <a:ext cx="1553573" cy="0"/>
              </a:xfrm>
              <a:prstGeom prst="line">
                <a:avLst/>
              </a:prstGeom>
              <a:ln w="28575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/>
            <p:cNvGrpSpPr/>
            <p:nvPr/>
          </p:nvGrpSpPr>
          <p:grpSpPr>
            <a:xfrm>
              <a:off x="5634884" y="3809733"/>
              <a:ext cx="368626" cy="369332"/>
              <a:chOff x="7604600" y="3978125"/>
              <a:chExt cx="368626" cy="369332"/>
            </a:xfrm>
          </p:grpSpPr>
          <p:cxnSp>
            <p:nvCxnSpPr>
              <p:cNvPr id="45" name="Gerade Verbindung mit Pfeil 44"/>
              <p:cNvCxnSpPr/>
              <p:nvPr/>
            </p:nvCxnSpPr>
            <p:spPr>
              <a:xfrm flipV="1">
                <a:off x="7955844" y="404609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feld 45"/>
                  <p:cNvSpPr txBox="1"/>
                  <p:nvPr/>
                </p:nvSpPr>
                <p:spPr>
                  <a:xfrm>
                    <a:off x="7604600" y="397812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feld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4600" y="397812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Ellipse 46"/>
            <p:cNvSpPr/>
            <p:nvPr/>
          </p:nvSpPr>
          <p:spPr>
            <a:xfrm>
              <a:off x="5519318" y="3830167"/>
              <a:ext cx="131613" cy="131613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00CC"/>
                </a:solidFill>
              </a:endParaRPr>
            </a:p>
          </p:txBody>
        </p:sp>
        <p:sp>
          <p:nvSpPr>
            <p:cNvPr id="48" name="Ellipse 47"/>
            <p:cNvSpPr/>
            <p:nvPr/>
          </p:nvSpPr>
          <p:spPr>
            <a:xfrm>
              <a:off x="8270402" y="3822649"/>
              <a:ext cx="131613" cy="131613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3088277" y="3499859"/>
            <a:ext cx="3172758" cy="646331"/>
            <a:chOff x="5434830" y="3534994"/>
            <a:chExt cx="3172758" cy="646331"/>
          </a:xfrm>
        </p:grpSpPr>
        <p:grpSp>
          <p:nvGrpSpPr>
            <p:cNvPr id="52" name="Gruppieren 51"/>
            <p:cNvGrpSpPr/>
            <p:nvPr/>
          </p:nvGrpSpPr>
          <p:grpSpPr>
            <a:xfrm>
              <a:off x="5434830" y="3797549"/>
              <a:ext cx="3172758" cy="196850"/>
              <a:chOff x="3035754" y="1805792"/>
              <a:chExt cx="3172758" cy="196850"/>
            </a:xfrm>
          </p:grpSpPr>
          <p:cxnSp>
            <p:nvCxnSpPr>
              <p:cNvPr id="62" name="Gerader Verbinder 61"/>
              <p:cNvCxnSpPr/>
              <p:nvPr/>
            </p:nvCxnSpPr>
            <p:spPr>
              <a:xfrm flipV="1">
                <a:off x="3035754" y="1896785"/>
                <a:ext cx="3172758" cy="743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pieren 52"/>
            <p:cNvGrpSpPr/>
            <p:nvPr/>
          </p:nvGrpSpPr>
          <p:grpSpPr>
            <a:xfrm>
              <a:off x="6057291" y="3534994"/>
              <a:ext cx="1864381" cy="646331"/>
              <a:chOff x="6458236" y="3692549"/>
              <a:chExt cx="1864381" cy="646331"/>
            </a:xfrm>
          </p:grpSpPr>
          <p:sp>
            <p:nvSpPr>
              <p:cNvPr id="59" name="Textfeld 58"/>
              <p:cNvSpPr txBox="1"/>
              <p:nvPr/>
            </p:nvSpPr>
            <p:spPr>
              <a:xfrm>
                <a:off x="6458236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[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7996887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]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cxnSp>
            <p:nvCxnSpPr>
              <p:cNvPr id="61" name="Gerader Verbinder 60"/>
              <p:cNvCxnSpPr/>
              <p:nvPr/>
            </p:nvCxnSpPr>
            <p:spPr>
              <a:xfrm>
                <a:off x="6606179" y="4050962"/>
                <a:ext cx="1553573" cy="0"/>
              </a:xfrm>
              <a:prstGeom prst="line">
                <a:avLst/>
              </a:prstGeom>
              <a:ln w="28575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uppieren 53"/>
            <p:cNvGrpSpPr/>
            <p:nvPr/>
          </p:nvGrpSpPr>
          <p:grpSpPr>
            <a:xfrm>
              <a:off x="6526847" y="3809733"/>
              <a:ext cx="368626" cy="369332"/>
              <a:chOff x="8496563" y="3978125"/>
              <a:chExt cx="368626" cy="369332"/>
            </a:xfrm>
          </p:grpSpPr>
          <p:cxnSp>
            <p:nvCxnSpPr>
              <p:cNvPr id="57" name="Gerade Verbindung mit Pfeil 56"/>
              <p:cNvCxnSpPr/>
              <p:nvPr/>
            </p:nvCxnSpPr>
            <p:spPr>
              <a:xfrm flipV="1">
                <a:off x="8847807" y="404609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feld 57"/>
                  <p:cNvSpPr txBox="1"/>
                  <p:nvPr/>
                </p:nvSpPr>
                <p:spPr>
                  <a:xfrm>
                    <a:off x="8496563" y="397812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feld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6563" y="397812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5" name="Ellipse 54"/>
            <p:cNvSpPr/>
            <p:nvPr/>
          </p:nvSpPr>
          <p:spPr>
            <a:xfrm>
              <a:off x="5519318" y="3830167"/>
              <a:ext cx="131613" cy="131613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00CC"/>
                </a:solidFill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8270402" y="3822649"/>
              <a:ext cx="131613" cy="131613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3088277" y="4002152"/>
            <a:ext cx="3172758" cy="646331"/>
            <a:chOff x="5434830" y="3534994"/>
            <a:chExt cx="3172758" cy="646331"/>
          </a:xfrm>
        </p:grpSpPr>
        <p:grpSp>
          <p:nvGrpSpPr>
            <p:cNvPr id="65" name="Gruppieren 64"/>
            <p:cNvGrpSpPr/>
            <p:nvPr/>
          </p:nvGrpSpPr>
          <p:grpSpPr>
            <a:xfrm>
              <a:off x="5434830" y="3797549"/>
              <a:ext cx="3172758" cy="196850"/>
              <a:chOff x="3035754" y="1805792"/>
              <a:chExt cx="3172758" cy="196850"/>
            </a:xfrm>
          </p:grpSpPr>
          <p:cxnSp>
            <p:nvCxnSpPr>
              <p:cNvPr id="75" name="Gerader Verbinder 74"/>
              <p:cNvCxnSpPr/>
              <p:nvPr/>
            </p:nvCxnSpPr>
            <p:spPr>
              <a:xfrm flipV="1">
                <a:off x="3035754" y="1896785"/>
                <a:ext cx="3172758" cy="743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uppieren 65"/>
            <p:cNvGrpSpPr/>
            <p:nvPr/>
          </p:nvGrpSpPr>
          <p:grpSpPr>
            <a:xfrm>
              <a:off x="6057291" y="3534994"/>
              <a:ext cx="1864381" cy="646331"/>
              <a:chOff x="6458236" y="3692549"/>
              <a:chExt cx="1864381" cy="646331"/>
            </a:xfrm>
          </p:grpSpPr>
          <p:sp>
            <p:nvSpPr>
              <p:cNvPr id="72" name="Textfeld 71"/>
              <p:cNvSpPr txBox="1"/>
              <p:nvPr/>
            </p:nvSpPr>
            <p:spPr>
              <a:xfrm>
                <a:off x="6458236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[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sp>
            <p:nvSpPr>
              <p:cNvPr id="73" name="Textfeld 72"/>
              <p:cNvSpPr txBox="1"/>
              <p:nvPr/>
            </p:nvSpPr>
            <p:spPr>
              <a:xfrm>
                <a:off x="7996887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]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cxnSp>
            <p:nvCxnSpPr>
              <p:cNvPr id="74" name="Gerader Verbinder 73"/>
              <p:cNvCxnSpPr/>
              <p:nvPr/>
            </p:nvCxnSpPr>
            <p:spPr>
              <a:xfrm>
                <a:off x="6606179" y="4050962"/>
                <a:ext cx="1553573" cy="0"/>
              </a:xfrm>
              <a:prstGeom prst="line">
                <a:avLst/>
              </a:prstGeom>
              <a:ln w="28575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uppieren 66"/>
            <p:cNvGrpSpPr/>
            <p:nvPr/>
          </p:nvGrpSpPr>
          <p:grpSpPr>
            <a:xfrm>
              <a:off x="7326037" y="3809733"/>
              <a:ext cx="368626" cy="369332"/>
              <a:chOff x="9295753" y="3978125"/>
              <a:chExt cx="368626" cy="369332"/>
            </a:xfrm>
          </p:grpSpPr>
          <p:cxnSp>
            <p:nvCxnSpPr>
              <p:cNvPr id="70" name="Gerade Verbindung mit Pfeil 69"/>
              <p:cNvCxnSpPr/>
              <p:nvPr/>
            </p:nvCxnSpPr>
            <p:spPr>
              <a:xfrm flipV="1">
                <a:off x="9646997" y="404609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feld 70"/>
                  <p:cNvSpPr txBox="1"/>
                  <p:nvPr/>
                </p:nvSpPr>
                <p:spPr>
                  <a:xfrm>
                    <a:off x="9295753" y="397812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Textfeld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5753" y="397812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Ellipse 67"/>
            <p:cNvSpPr/>
            <p:nvPr/>
          </p:nvSpPr>
          <p:spPr>
            <a:xfrm>
              <a:off x="5519318" y="3830167"/>
              <a:ext cx="131613" cy="131613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00CC"/>
                </a:solidFill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8270402" y="3822649"/>
              <a:ext cx="131613" cy="131613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00CC"/>
                </a:solidFill>
              </a:endParaRPr>
            </a:p>
          </p:txBody>
        </p:sp>
      </p:grpSp>
      <p:sp>
        <p:nvSpPr>
          <p:cNvPr id="77" name="Textfeld 76"/>
          <p:cNvSpPr txBox="1"/>
          <p:nvPr/>
        </p:nvSpPr>
        <p:spPr>
          <a:xfrm>
            <a:off x="6372476" y="3053328"/>
            <a:ext cx="192219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400" b="0" dirty="0" smtClean="0"/>
              <a:t>easy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easy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400" b="0" dirty="0" smtClean="0"/>
              <a:t>complicated…</a:t>
            </a:r>
          </a:p>
        </p:txBody>
      </p:sp>
    </p:spTree>
    <p:extLst>
      <p:ext uri="{BB962C8B-B14F-4D97-AF65-F5344CB8AC3E}">
        <p14:creationId xmlns:p14="http://schemas.microsoft.com/office/powerpoint/2010/main" val="100533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87022" y="1338631"/>
            <a:ext cx="896995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Based on </a:t>
            </a:r>
            <a:r>
              <a:rPr lang="en-US" sz="2800" b="1" dirty="0"/>
              <a:t>Algorithms for the On-Line Travelling Salesman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400" dirty="0"/>
              <a:t>by G. </a:t>
            </a:r>
            <a:r>
              <a:rPr lang="en-US" sz="2400" dirty="0" err="1"/>
              <a:t>Ausiello</a:t>
            </a:r>
            <a:r>
              <a:rPr lang="en-US" sz="2400" dirty="0"/>
              <a:t>, E. Feuerstein, S. </a:t>
            </a:r>
            <a:r>
              <a:rPr lang="en-US" sz="2400" dirty="0" err="1"/>
              <a:t>Leonardi</a:t>
            </a:r>
            <a:r>
              <a:rPr lang="en-US" sz="2400" dirty="0"/>
              <a:t>, L. </a:t>
            </a:r>
            <a:r>
              <a:rPr lang="en-US" sz="2400" dirty="0" err="1"/>
              <a:t>Stougie</a:t>
            </a:r>
            <a:r>
              <a:rPr lang="en-US" sz="2400" dirty="0"/>
              <a:t>, and M. </a:t>
            </a:r>
            <a:r>
              <a:rPr lang="en-US" sz="2400" dirty="0" err="1" smtClean="0"/>
              <a:t>Talamo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 </a:t>
            </a:r>
            <a:r>
              <a:rPr lang="en-US" sz="2400" dirty="0" err="1"/>
              <a:t>Algorithmica</a:t>
            </a:r>
            <a:r>
              <a:rPr lang="en-US" sz="2400" dirty="0"/>
              <a:t> (2001) 29: 560–581, DOI: 10.1007/s004530010071</a:t>
            </a:r>
            <a:br>
              <a:rPr lang="en-US" sz="2400" dirty="0"/>
            </a:br>
            <a:r>
              <a:rPr lang="en-US" sz="2400" dirty="0" smtClean="0"/>
              <a:t>(</a:t>
            </a:r>
            <a:r>
              <a:rPr lang="en-GB" sz="2400" dirty="0" smtClean="0">
                <a:hlinkClick r:id="rId2"/>
              </a:rPr>
              <a:t>http</a:t>
            </a:r>
            <a:r>
              <a:rPr lang="en-GB" sz="2400" dirty="0">
                <a:hlinkClick r:id="rId2"/>
              </a:rPr>
              <a:t>://</a:t>
            </a:r>
            <a:r>
              <a:rPr lang="en-GB" sz="2400" dirty="0" smtClean="0">
                <a:hlinkClick r:id="rId2"/>
              </a:rPr>
              <a:t>citeseerx.ist.psu.edu/viewdoc/summary?doi=10.1.1.8.5620</a:t>
            </a:r>
            <a:r>
              <a:rPr lang="en-GB" sz="2400" dirty="0" smtClean="0"/>
              <a:t>)</a:t>
            </a:r>
            <a:r>
              <a:rPr lang="en-GB" sz="2800" dirty="0" smtClean="0"/>
              <a:t> 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 smtClean="0"/>
              <a:t>Titlepage</a:t>
            </a:r>
            <a:r>
              <a:rPr lang="en-GB" sz="2800" dirty="0" smtClean="0"/>
              <a:t>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Map: </a:t>
            </a:r>
            <a:r>
              <a:rPr lang="en-GB" sz="2000" dirty="0" smtClean="0">
                <a:hlinkClick r:id="rId3"/>
              </a:rPr>
              <a:t>http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awoiaf.westeros.org/index.php/File:WorldofIceandFire.png</a:t>
            </a:r>
            <a:endParaRPr lang="en-GB" sz="2000" dirty="0"/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Font </a:t>
            </a:r>
            <a:r>
              <a:rPr lang="en-GB" sz="2400" dirty="0"/>
              <a:t>by Charlie </a:t>
            </a:r>
            <a:r>
              <a:rPr lang="en-GB" sz="2400" dirty="0" err="1"/>
              <a:t>Samways</a:t>
            </a:r>
            <a:r>
              <a:rPr lang="en-GB" sz="2400" dirty="0"/>
              <a:t>: </a:t>
            </a:r>
            <a:br>
              <a:rPr lang="en-GB" sz="2400" dirty="0"/>
            </a:br>
            <a:r>
              <a:rPr lang="en-GB" sz="2000" dirty="0" smtClean="0">
                <a:hlinkClick r:id="rId4"/>
              </a:rPr>
              <a:t>http</a:t>
            </a:r>
            <a:r>
              <a:rPr lang="en-GB" sz="2000" dirty="0">
                <a:hlinkClick r:id="rId4"/>
              </a:rPr>
              <a:t>://</a:t>
            </a:r>
            <a:r>
              <a:rPr lang="en-GB" sz="2000" dirty="0" smtClean="0">
                <a:hlinkClick r:id="rId4"/>
              </a:rPr>
              <a:t>www.fonts4free.net/game-of-thrones-font.html</a:t>
            </a:r>
            <a:endParaRPr lang="en-GB" sz="2000" dirty="0" smtClean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8" name="Rechteck 7"/>
          <p:cNvSpPr>
            <a:spLocks/>
          </p:cNvSpPr>
          <p:nvPr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8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hteck 120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reihandform 6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Freihandform 63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feld 64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67" name="Ellipse 6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Ellipse 6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3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feld 99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02" name="Ellipse 10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feld 107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8" name="Textfeld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uppieren 10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10" name="Gerader Verbinder 109"/>
            <p:cNvCxnSpPr>
              <a:stCxn id="103" idx="6"/>
              <a:endCxn id="102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>
              <a:stCxn id="102" idx="0"/>
              <a:endCxn id="104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stCxn id="104" idx="1"/>
              <a:endCxn id="105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/>
            <p:cNvCxnSpPr>
              <a:stCxn id="105" idx="3"/>
              <a:endCxn id="106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06" idx="5"/>
              <a:endCxn id="107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107" idx="3"/>
              <a:endCxn id="103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pieren 115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7" name="Gekrümmte Verbindung 116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19" name="Textfeld 118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0" name="Textfeld 119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70" name="Gruppieren 69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1" name="Rechteck 70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73" name="Freihandform 72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75" name="Gruppieren 7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6" name="Gruppieren 7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2" name="Ellipse 9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7" name="Gruppieren 7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8" name="Gruppieren 7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8" name="Ellipse 8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9" name="Gruppieren 7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0" name="Gruppieren 7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4" name="Ellipse 8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1" name="Gruppieren 8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2" name="Ellipse 8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70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perfect matching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350717" y="1896939"/>
                <a:ext cx="15084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17" y="1896939"/>
                <a:ext cx="1508426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810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4370754" y="2651497"/>
                <a:ext cx="1468351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754" y="2651497"/>
                <a:ext cx="1468351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4344604" y="3334241"/>
                <a:ext cx="1468351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604" y="3334241"/>
                <a:ext cx="1468351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279581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170358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73" name="Freihandform 7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Freihandform 7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Textfeld 7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79" name="Gruppieren 78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80" name="Ellipse 79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feld 88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91" name="Gruppieren 9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93" name="Ellipse 92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Ellipse 94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uppieren 100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04" name="Gerader Verbinder 103"/>
            <p:cNvCxnSpPr>
              <a:stCxn id="95" idx="6"/>
              <a:endCxn id="93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>
              <a:stCxn id="93" idx="0"/>
              <a:endCxn id="96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stCxn id="96" idx="1"/>
              <a:endCxn id="97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stCxn id="97" idx="3"/>
              <a:endCxn id="98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>
              <a:stCxn id="98" idx="5"/>
              <a:endCxn id="99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99" idx="3"/>
              <a:endCxn id="95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en 117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9" name="Gekrümmte Verbindung 118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feld 120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22" name="Textfeld 121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3" name="Textfeld 122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sp>
          <p:nvSpPr>
            <p:cNvPr id="124" name="Rechteck 123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372731" y="1276647"/>
              <a:ext cx="4494805" cy="303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</a:t>
              </a:r>
              <a:r>
                <a:rPr lang="en-GB" sz="3600" dirty="0"/>
                <a:t>: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minimal spanning tree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minimum weighted perfect matching of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odd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Euler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tour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Skip double visited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</a:p>
          </p:txBody>
        </p:sp>
        <p:sp>
          <p:nvSpPr>
            <p:cNvPr id="126" name="Freihandform 125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7" name="MST"/>
            <p:cNvGrpSpPr/>
            <p:nvPr/>
          </p:nvGrpSpPr>
          <p:grpSpPr>
            <a:xfrm>
              <a:off x="6485850" y="1593015"/>
              <a:ext cx="1326469" cy="2294472"/>
              <a:chOff x="6416906" y="1779323"/>
              <a:chExt cx="1326469" cy="2294472"/>
            </a:xfrm>
          </p:grpSpPr>
          <p:cxnSp>
            <p:nvCxnSpPr>
              <p:cNvPr id="128" name="Gerader Verbinder 127"/>
              <p:cNvCxnSpPr>
                <a:stCxn id="175" idx="3"/>
                <a:endCxn id="165" idx="0"/>
              </p:cNvCxnSpPr>
              <p:nvPr/>
            </p:nvCxnSpPr>
            <p:spPr>
              <a:xfrm>
                <a:off x="6416906" y="2022888"/>
                <a:ext cx="314475" cy="5604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stCxn id="171" idx="0"/>
                <a:endCxn id="173" idx="1"/>
              </p:cNvCxnSpPr>
              <p:nvPr/>
            </p:nvCxnSpPr>
            <p:spPr>
              <a:xfrm flipH="1" flipV="1">
                <a:off x="7301744" y="1779323"/>
                <a:ext cx="441631" cy="60784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65" idx="0"/>
                <a:endCxn id="163" idx="5"/>
              </p:cNvCxnSpPr>
              <p:nvPr/>
            </p:nvCxnSpPr>
            <p:spPr>
              <a:xfrm flipH="1">
                <a:off x="6459689" y="2583288"/>
                <a:ext cx="271692" cy="81088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>
                <a:stCxn id="163" idx="7"/>
                <a:endCxn id="167" idx="3"/>
              </p:cNvCxnSpPr>
              <p:nvPr/>
            </p:nvCxnSpPr>
            <p:spPr>
              <a:xfrm>
                <a:off x="6459689" y="3404613"/>
                <a:ext cx="417515" cy="663964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>
                <a:stCxn id="167" idx="2"/>
                <a:endCxn id="169" idx="4"/>
              </p:cNvCxnSpPr>
              <p:nvPr/>
            </p:nvCxnSpPr>
            <p:spPr>
              <a:xfrm flipV="1">
                <a:off x="6875042" y="3870742"/>
                <a:ext cx="865804" cy="20305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Euler Tour"/>
            <p:cNvGrpSpPr/>
            <p:nvPr/>
          </p:nvGrpSpPr>
          <p:grpSpPr>
            <a:xfrm>
              <a:off x="6491069" y="1580416"/>
              <a:ext cx="1328630" cy="2301853"/>
              <a:chOff x="6422125" y="1766724"/>
              <a:chExt cx="1328630" cy="2301853"/>
            </a:xfrm>
          </p:grpSpPr>
          <p:cxnSp>
            <p:nvCxnSpPr>
              <p:cNvPr id="139" name="Gerade Verbindung mit Pfeil 138"/>
              <p:cNvCxnSpPr>
                <a:stCxn id="175" idx="0"/>
                <a:endCxn id="165" idx="2"/>
              </p:cNvCxnSpPr>
              <p:nvPr/>
            </p:nvCxnSpPr>
            <p:spPr>
              <a:xfrm>
                <a:off x="6422125" y="2035487"/>
                <a:ext cx="301875" cy="54042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mit Pfeil 139"/>
              <p:cNvCxnSpPr>
                <a:stCxn id="165" idx="2"/>
                <a:endCxn id="163" idx="2"/>
              </p:cNvCxnSpPr>
              <p:nvPr/>
            </p:nvCxnSpPr>
            <p:spPr>
              <a:xfrm flipH="1">
                <a:off x="6447090" y="2575907"/>
                <a:ext cx="276910" cy="823487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>
                <a:stCxn id="163" idx="2"/>
                <a:endCxn id="167" idx="3"/>
              </p:cNvCxnSpPr>
              <p:nvPr/>
            </p:nvCxnSpPr>
            <p:spPr>
              <a:xfrm>
                <a:off x="6447090" y="3399394"/>
                <a:ext cx="430114" cy="669183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>
                <a:stCxn id="167" idx="4"/>
                <a:endCxn id="169" idx="5"/>
              </p:cNvCxnSpPr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mit Pfeil 144"/>
              <p:cNvCxnSpPr>
                <a:stCxn id="171" idx="6"/>
                <a:endCxn id="173" idx="4"/>
              </p:cNvCxnSpPr>
              <p:nvPr/>
            </p:nvCxnSpPr>
            <p:spPr>
              <a:xfrm flipH="1" flipV="1">
                <a:off x="7306963" y="1766724"/>
                <a:ext cx="443792" cy="6130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Tour"/>
            <p:cNvGrpSpPr/>
            <p:nvPr/>
          </p:nvGrpSpPr>
          <p:grpSpPr>
            <a:xfrm>
              <a:off x="6483321" y="1575198"/>
              <a:ext cx="1331686" cy="2297529"/>
              <a:chOff x="6416906" y="1768886"/>
              <a:chExt cx="1331686" cy="2297529"/>
            </a:xfrm>
          </p:grpSpPr>
          <p:cxnSp>
            <p:nvCxnSpPr>
              <p:cNvPr id="147" name="Gerade Verbindung mit Pfeil 146"/>
              <p:cNvCxnSpPr/>
              <p:nvPr/>
            </p:nvCxnSpPr>
            <p:spPr>
              <a:xfrm flipH="1">
                <a:off x="6416906" y="1768886"/>
                <a:ext cx="895275" cy="254002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/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mit Pfeil 151"/>
              <p:cNvCxnSpPr/>
              <p:nvPr/>
            </p:nvCxnSpPr>
            <p:spPr>
              <a:xfrm flipH="1" flipV="1">
                <a:off x="7743374" y="2413786"/>
                <a:ext cx="5218" cy="1436304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155" name="Gruppieren 15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4" name="Ellipse 17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6" name="Gruppieren 15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2" name="Ellipse 17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7" name="Gruppieren 15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8" name="Gruppieren 15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8" name="Ellipse 16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9" name="Gruppieren 15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6" name="Ellipse 16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0" name="Gruppieren 15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4" name="Ellipse 16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1" name="Gruppieren 16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2" name="Ellipse 16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feld 180"/>
                <p:cNvSpPr txBox="1"/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a14:m>
                  <a:r>
                    <a:rPr lang="en-GB" sz="2800" dirty="0" smtClean="0"/>
                    <a:t>-</a:t>
                  </a:r>
                  <a:r>
                    <a:rPr lang="en-GB" sz="2800" dirty="0" err="1" smtClean="0"/>
                    <a:t>approximative</a:t>
                  </a:r>
                  <a:r>
                    <a:rPr lang="en-GB" sz="2800" dirty="0" smtClean="0"/>
                    <a:t> solution</a:t>
                  </a:r>
                  <a:endParaRPr lang="en-GB" sz="2800" dirty="0"/>
                </a:p>
              </p:txBody>
            </p:sp>
          </mc:Choice>
          <mc:Fallback xmlns="">
            <p:sp>
              <p:nvSpPr>
                <p:cNvPr id="181" name="Textfeld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465" r="-1780" b="-325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feld 181"/>
                <p:cNvSpPr txBox="1"/>
                <p:nvPr/>
              </p:nvSpPr>
              <p:spPr>
                <a:xfrm>
                  <a:off x="4334002" y="1896939"/>
                  <a:ext cx="15084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2" name="Textfeld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002" y="1896939"/>
                  <a:ext cx="150842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810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feld 182"/>
                <p:cNvSpPr txBox="1"/>
                <p:nvPr/>
              </p:nvSpPr>
              <p:spPr>
                <a:xfrm>
                  <a:off x="4354039" y="2651497"/>
                  <a:ext cx="1468351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⋅|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3" name="Textfeld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039" y="2651497"/>
                  <a:ext cx="1468351" cy="523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feld 183"/>
                <p:cNvSpPr txBox="1"/>
                <p:nvPr/>
              </p:nvSpPr>
              <p:spPr>
                <a:xfrm>
                  <a:off x="4327889" y="3334241"/>
                  <a:ext cx="1468351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4" name="Textfeld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889" y="3334241"/>
                  <a:ext cx="1468351" cy="52386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Gerader Verbinder 184"/>
            <p:cNvCxnSpPr/>
            <p:nvPr/>
          </p:nvCxnSpPr>
          <p:spPr>
            <a:xfrm>
              <a:off x="4279581" y="3280738"/>
              <a:ext cx="1481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/>
            <p:cNvCxnSpPr/>
            <p:nvPr/>
          </p:nvCxnSpPr>
          <p:spPr>
            <a:xfrm>
              <a:off x="5170358" y="3894868"/>
              <a:ext cx="0" cy="538968"/>
            </a:xfrm>
            <a:prstGeom prst="straightConnector1">
              <a:avLst/>
            </a:prstGeom>
            <a:ln w="127000" cmpd="dbl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hteck 84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hlinkClick r:id="rId8" action="ppaction://hlinksldjump"/>
          </p:cNvPr>
          <p:cNvSpPr/>
          <p:nvPr/>
        </p:nvSpPr>
        <p:spPr>
          <a:xfrm>
            <a:off x="-122550" y="-153153"/>
            <a:ext cx="9389097" cy="7051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3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Freihandform 59"/>
          <p:cNvSpPr/>
          <p:nvPr/>
        </p:nvSpPr>
        <p:spPr>
          <a:xfrm>
            <a:off x="6282267" y="1210733"/>
            <a:ext cx="2446866" cy="2311400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1085" y="3828242"/>
            <a:ext cx="15165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</a:t>
            </a:r>
          </a:p>
          <a:p>
            <a:pPr algn="ctr"/>
            <a:r>
              <a:rPr lang="en-GB" sz="2400" i="1" dirty="0" smtClean="0"/>
              <a:t>“nomadic”</a:t>
            </a:r>
            <a:endParaRPr lang="en-GB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Def:</a:t>
                </a:r>
                <a:r>
                  <a:rPr lang="en-GB" sz="2800" dirty="0" smtClean="0"/>
                  <a:t> 	ALG is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i="1" dirty="0" smtClean="0"/>
                  <a:t>-competitive</a:t>
                </a:r>
                <a:endParaRPr lang="en-GB" sz="2800" i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130" t="-11628" r="-208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3890579" y="2787697"/>
            <a:ext cx="2281501" cy="584775"/>
            <a:chOff x="2626640" y="2787697"/>
            <a:chExt cx="3729029" cy="584775"/>
          </a:xfrm>
        </p:grpSpPr>
        <p:cxnSp>
          <p:nvCxnSpPr>
            <p:cNvPr id="52" name="Gekrümmte Verbindung 51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>
              <a:off x="3948603" y="2787697"/>
              <a:ext cx="1175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08380" y="1610548"/>
                <a:ext cx="3057247" cy="1508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starting-point: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b="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schemeClr val="tx1"/>
                    </a:solidFill>
                  </a:rPr>
                  <a:t>request-sequence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: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80" y="1610548"/>
                <a:ext cx="3057247" cy="1508105"/>
              </a:xfrm>
              <a:prstGeom prst="rect">
                <a:avLst/>
              </a:prstGeom>
              <a:blipFill rotWithShape="0">
                <a:blip r:embed="rId3"/>
                <a:stretch>
                  <a:fillRect l="-2794" t="-3226" r="-1996" b="-8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/>
          <p:cNvGrpSpPr/>
          <p:nvPr/>
        </p:nvGrpSpPr>
        <p:grpSpPr>
          <a:xfrm>
            <a:off x="6672763" y="2638932"/>
            <a:ext cx="367985" cy="485753"/>
            <a:chOff x="6810471" y="1917308"/>
            <a:chExt cx="367985" cy="485753"/>
          </a:xfrm>
        </p:grpSpPr>
        <p:sp>
          <p:nvSpPr>
            <p:cNvPr id="56" name="Ellipse 55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feld 56"/>
                <p:cNvSpPr txBox="1"/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Textfeld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feld 60"/>
          <p:cNvSpPr txBox="1"/>
          <p:nvPr/>
        </p:nvSpPr>
        <p:spPr>
          <a:xfrm>
            <a:off x="4326352" y="230542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time</a:t>
            </a:r>
            <a:r>
              <a:rPr lang="en-GB" sz="2000" dirty="0" smtClean="0"/>
              <a:t>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uppieren 61"/>
          <p:cNvGrpSpPr/>
          <p:nvPr/>
        </p:nvGrpSpPr>
        <p:grpSpPr>
          <a:xfrm>
            <a:off x="8078421" y="1273962"/>
            <a:ext cx="367986" cy="485753"/>
            <a:chOff x="6810471" y="1917308"/>
            <a:chExt cx="367986" cy="485753"/>
          </a:xfrm>
        </p:grpSpPr>
        <p:sp>
          <p:nvSpPr>
            <p:cNvPr id="63" name="Ellipse 62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/>
                <p:cNvSpPr txBox="1"/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feld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/>
          <p:cNvCxnSpPr>
            <a:stCxn id="56" idx="7"/>
            <a:endCxn id="63" idx="3"/>
          </p:cNvCxnSpPr>
          <p:nvPr/>
        </p:nvCxnSpPr>
        <p:spPr>
          <a:xfrm flipV="1">
            <a:off x="6908944" y="1738098"/>
            <a:ext cx="1301282" cy="126059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Ellipse 68"/>
          <p:cNvSpPr/>
          <p:nvPr/>
        </p:nvSpPr>
        <p:spPr>
          <a:xfrm>
            <a:off x="7777613" y="3219951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uppieren 70"/>
          <p:cNvGrpSpPr/>
          <p:nvPr/>
        </p:nvGrpSpPr>
        <p:grpSpPr>
          <a:xfrm>
            <a:off x="6550643" y="1489711"/>
            <a:ext cx="353751" cy="485753"/>
            <a:chOff x="6810471" y="1917308"/>
            <a:chExt cx="353751" cy="485753"/>
          </a:xfrm>
        </p:grpSpPr>
        <p:sp>
          <p:nvSpPr>
            <p:cNvPr id="72" name="Ellipse 71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Gerader Verbinder 64"/>
          <p:cNvCxnSpPr/>
          <p:nvPr/>
        </p:nvCxnSpPr>
        <p:spPr>
          <a:xfrm flipV="1">
            <a:off x="6906597" y="2336276"/>
            <a:ext cx="688003" cy="662417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6786824" y="1685910"/>
            <a:ext cx="1401785" cy="1607846"/>
            <a:chOff x="6786824" y="1685910"/>
            <a:chExt cx="1401785" cy="1607846"/>
          </a:xfrm>
        </p:grpSpPr>
        <p:cxnSp>
          <p:nvCxnSpPr>
            <p:cNvPr id="74" name="Gerader Verbinder 73"/>
            <p:cNvCxnSpPr>
              <a:stCxn id="69" idx="0"/>
            </p:cNvCxnSpPr>
            <p:nvPr/>
          </p:nvCxnSpPr>
          <p:spPr>
            <a:xfrm flipH="1" flipV="1">
              <a:off x="7589085" y="2336276"/>
              <a:ext cx="262333" cy="88367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>
              <a:stCxn id="69" idx="2"/>
              <a:endCxn id="72" idx="5"/>
            </p:cNvCxnSpPr>
            <p:nvPr/>
          </p:nvCxnSpPr>
          <p:spPr>
            <a:xfrm flipH="1" flipV="1">
              <a:off x="6786824" y="1953847"/>
              <a:ext cx="990789" cy="133990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>
              <a:stCxn id="72" idx="6"/>
              <a:endCxn id="63" idx="2"/>
            </p:cNvCxnSpPr>
            <p:nvPr/>
          </p:nvCxnSpPr>
          <p:spPr>
            <a:xfrm flipV="1">
              <a:off x="6808441" y="1685910"/>
              <a:ext cx="1380168" cy="21574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r Verbinder 88"/>
          <p:cNvCxnSpPr>
            <a:stCxn id="69" idx="0"/>
          </p:cNvCxnSpPr>
          <p:nvPr/>
        </p:nvCxnSpPr>
        <p:spPr>
          <a:xfrm flipH="1" flipV="1">
            <a:off x="7588444" y="2336276"/>
            <a:ext cx="262974" cy="883675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endCxn id="69" idx="2"/>
          </p:cNvCxnSpPr>
          <p:nvPr/>
        </p:nvCxnSpPr>
        <p:spPr>
          <a:xfrm>
            <a:off x="6950428" y="2175673"/>
            <a:ext cx="827185" cy="1118083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/>
              <p:cNvSpPr txBox="1"/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5" name="Textfeld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3,5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5584" r="-16883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uppieren 96"/>
          <p:cNvGrpSpPr/>
          <p:nvPr/>
        </p:nvGrpSpPr>
        <p:grpSpPr>
          <a:xfrm>
            <a:off x="7220458" y="1144916"/>
            <a:ext cx="369332" cy="485753"/>
            <a:chOff x="6810471" y="1917308"/>
            <a:chExt cx="369332" cy="485753"/>
          </a:xfrm>
        </p:grpSpPr>
        <p:sp>
          <p:nvSpPr>
            <p:cNvPr id="98" name="Ellipse 97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feld 98"/>
                <p:cNvSpPr txBox="1"/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feld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ieren 3"/>
          <p:cNvGrpSpPr/>
          <p:nvPr/>
        </p:nvGrpSpPr>
        <p:grpSpPr>
          <a:xfrm>
            <a:off x="6672763" y="3047293"/>
            <a:ext cx="368626" cy="513869"/>
            <a:chOff x="7381822" y="3550447"/>
            <a:chExt cx="368626" cy="513869"/>
          </a:xfrm>
        </p:grpSpPr>
        <p:cxnSp>
          <p:nvCxnSpPr>
            <p:cNvPr id="58" name="Gerade Verbindung mit Pfeil 57"/>
            <p:cNvCxnSpPr/>
            <p:nvPr/>
          </p:nvCxnSpPr>
          <p:spPr>
            <a:xfrm flipV="1">
              <a:off x="7565815" y="355044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/>
                <p:cNvSpPr txBox="1"/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Textfeld 99"/>
          <p:cNvSpPr txBox="1"/>
          <p:nvPr/>
        </p:nvSpPr>
        <p:spPr>
          <a:xfrm>
            <a:off x="2037685" y="3828242"/>
            <a:ext cx="1582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H-OLTSP</a:t>
            </a:r>
          </a:p>
          <a:p>
            <a:pPr algn="ctr"/>
            <a:r>
              <a:rPr lang="en-GB" sz="2800" i="1" dirty="0" smtClean="0"/>
              <a:t>“homing”</a:t>
            </a:r>
            <a:endParaRPr lang="en-GB" sz="2400" i="1" dirty="0"/>
          </a:p>
        </p:txBody>
      </p:sp>
      <p:cxnSp>
        <p:nvCxnSpPr>
          <p:cNvPr id="102" name="Gerade Verbindung mit Pfeil 101"/>
          <p:cNvCxnSpPr>
            <a:endCxn id="48" idx="0"/>
          </p:cNvCxnSpPr>
          <p:nvPr/>
        </p:nvCxnSpPr>
        <p:spPr>
          <a:xfrm flipH="1">
            <a:off x="989370" y="3522133"/>
            <a:ext cx="758284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endCxn id="100" idx="0"/>
          </p:cNvCxnSpPr>
          <p:nvPr/>
        </p:nvCxnSpPr>
        <p:spPr>
          <a:xfrm>
            <a:off x="1738002" y="3522133"/>
            <a:ext cx="1090926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uppieren 144"/>
          <p:cNvGrpSpPr/>
          <p:nvPr/>
        </p:nvGrpSpPr>
        <p:grpSpPr>
          <a:xfrm>
            <a:off x="274214" y="4717736"/>
            <a:ext cx="1375987" cy="508102"/>
            <a:chOff x="274214" y="4717736"/>
            <a:chExt cx="1375987" cy="508102"/>
          </a:xfrm>
        </p:grpSpPr>
        <p:grpSp>
          <p:nvGrpSpPr>
            <p:cNvPr id="111" name="Gruppieren 110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106" name="Ellipse 105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6" name="Gruppieren 125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19" name="Gerader Verbinder 118"/>
              <p:cNvCxnSpPr>
                <a:stCxn id="106" idx="7"/>
                <a:endCxn id="107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stCxn id="107" idx="5"/>
                <a:endCxn id="108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>
                <a:stCxn id="108" idx="5"/>
                <a:endCxn id="109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>
                <a:stCxn id="109" idx="7"/>
                <a:endCxn id="110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uppieren 143"/>
          <p:cNvGrpSpPr/>
          <p:nvPr/>
        </p:nvGrpSpPr>
        <p:grpSpPr>
          <a:xfrm>
            <a:off x="2157743" y="4714667"/>
            <a:ext cx="1375987" cy="508102"/>
            <a:chOff x="2157743" y="4714667"/>
            <a:chExt cx="1375987" cy="508102"/>
          </a:xfrm>
        </p:grpSpPr>
        <p:grpSp>
          <p:nvGrpSpPr>
            <p:cNvPr id="112" name="Gruppieren 111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113" name="Ellipse 11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3" name="Gruppieren 142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127" name="Gerader Verbinder 126"/>
              <p:cNvCxnSpPr>
                <a:stCxn id="115" idx="2"/>
                <a:endCxn id="11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16" idx="2"/>
                <a:endCxn id="11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>
                <a:stCxn id="117" idx="3"/>
                <a:endCxn id="11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/>
              <p:cNvCxnSpPr>
                <a:stCxn id="114" idx="6"/>
                <a:endCxn id="11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>
                <a:stCxn id="113" idx="7"/>
                <a:endCxn id="11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/>
              <p:cNvSpPr txBox="1"/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6" name="Textfeld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feld 146"/>
          <p:cNvSpPr txBox="1"/>
          <p:nvPr/>
        </p:nvSpPr>
        <p:spPr>
          <a:xfrm>
            <a:off x="5011925" y="4820747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dirty="0" smtClean="0"/>
              <a:t>for all request- </a:t>
            </a:r>
            <a:r>
              <a:rPr lang="en-GB" sz="2800" dirty="0" smtClean="0"/>
              <a:t>sequences</a:t>
            </a:r>
            <a:endParaRPr lang="en-GB" sz="2800" dirty="0"/>
          </a:p>
        </p:txBody>
      </p:sp>
      <p:sp>
        <p:nvSpPr>
          <p:cNvPr id="80" name="Rechteck 79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556757" y="3008263"/>
                <a:ext cx="965585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7" y="3008263"/>
                <a:ext cx="965585" cy="61555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08038 -0.1046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523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decel="888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8 -0.10463 L 0.1118 0.04098 " pathEditMode="relative" rAng="0" ptsTypes="AA">
                                      <p:cBhvr>
                                        <p:cTn id="84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50"/>
                            </p:stCondLst>
                            <p:childTnLst>
                              <p:par>
                                <p:cTn id="8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0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8 0.04098 L 0.01024 -0.12916 " pathEditMode="relative" rAng="0" ptsTypes="AA">
                                      <p:cBhvr>
                                        <p:cTn id="97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-851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0" grpId="0" animBg="1"/>
      <p:bldP spid="48" grpId="0"/>
      <p:bldP spid="49" grpId="0"/>
      <p:bldP spid="61" grpId="0"/>
      <p:bldP spid="6" grpId="0"/>
      <p:bldP spid="8" grpId="0"/>
      <p:bldP spid="8" grpId="1"/>
      <p:bldP spid="9" grpId="0"/>
      <p:bldP spid="67" grpId="0" animBg="1"/>
      <p:bldP spid="69" grpId="0" animBg="1"/>
      <p:bldP spid="70" grpId="0"/>
      <p:bldP spid="70" grpId="1"/>
      <p:bldP spid="95" grpId="0" animBg="1"/>
      <p:bldP spid="96" grpId="0" animBg="1"/>
      <p:bldP spid="100" grpId="0"/>
      <p:bldP spid="146" grpId="0"/>
      <p:bldP spid="147" grpId="0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/>
          </p:cNvSpPr>
          <p:nvPr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334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20738" y="1529483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  <p:sp>
        <p:nvSpPr>
          <p:cNvPr id="10" name="Rechteck 9"/>
          <p:cNvSpPr>
            <a:spLocks/>
          </p:cNvSpPr>
          <p:nvPr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uiExpand="1" build="p"/>
      <p:bldP spid="8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5377330" y="1528837"/>
            <a:ext cx="3427325" cy="1367990"/>
            <a:chOff x="5377330" y="1528837"/>
            <a:chExt cx="3427325" cy="1367990"/>
          </a:xfrm>
        </p:grpSpPr>
        <p:sp>
          <p:nvSpPr>
            <p:cNvPr id="8" name="Ellipse 7"/>
            <p:cNvSpPr/>
            <p:nvPr/>
          </p:nvSpPr>
          <p:spPr>
            <a:xfrm>
              <a:off x="6339115" y="2103420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7939315" y="2416686"/>
              <a:ext cx="147610" cy="1476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99"/>
                </a:solidFill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5729515" y="2564296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480636" y="1861715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8657045" y="1787910"/>
              <a:ext cx="147610" cy="1476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99"/>
                </a:solidFill>
              </a:endParaRPr>
            </a:p>
          </p:txBody>
        </p:sp>
        <p:cxnSp>
          <p:nvCxnSpPr>
            <p:cNvPr id="16" name="Gerader Verbinder 15"/>
            <p:cNvCxnSpPr>
              <a:stCxn id="8" idx="3"/>
              <a:endCxn id="11" idx="7"/>
            </p:cNvCxnSpPr>
            <p:nvPr/>
          </p:nvCxnSpPr>
          <p:spPr>
            <a:xfrm flipH="1">
              <a:off x="5855508" y="2229413"/>
              <a:ext cx="505224" cy="3565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12" idx="4"/>
              <a:endCxn id="11" idx="1"/>
            </p:cNvCxnSpPr>
            <p:nvPr/>
          </p:nvCxnSpPr>
          <p:spPr>
            <a:xfrm>
              <a:off x="5554441" y="2009325"/>
              <a:ext cx="196691" cy="576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stCxn id="8" idx="6"/>
            </p:cNvCxnSpPr>
            <p:nvPr/>
          </p:nvCxnSpPr>
          <p:spPr>
            <a:xfrm>
              <a:off x="6486725" y="2177225"/>
              <a:ext cx="726295" cy="15663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/>
                <p:cNvSpPr txBox="1"/>
                <p:nvPr/>
              </p:nvSpPr>
              <p:spPr>
                <a:xfrm>
                  <a:off x="6233356" y="1777253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feld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356" y="1777253"/>
                  <a:ext cx="36798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/>
                <p:cNvSpPr txBox="1"/>
                <p:nvPr/>
              </p:nvSpPr>
              <p:spPr>
                <a:xfrm>
                  <a:off x="7814258" y="2044747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feld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258" y="2044747"/>
                  <a:ext cx="37138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feld 50"/>
                <p:cNvSpPr txBox="1"/>
                <p:nvPr/>
              </p:nvSpPr>
              <p:spPr>
                <a:xfrm>
                  <a:off x="5377330" y="152883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1" name="Textfeld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330" y="1528837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algorithm for N-OLSTP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317599" y="4324868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Greedily Travelling between Requests (GTR)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shortest path through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blipFill rotWithShape="0">
                <a:blip r:embed="rId6"/>
                <a:stretch>
                  <a:fillRect l="-1249" t="-1762" b="-3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/>
          <p:cNvGrpSpPr/>
          <p:nvPr/>
        </p:nvGrpSpPr>
        <p:grpSpPr>
          <a:xfrm>
            <a:off x="6486725" y="1913903"/>
            <a:ext cx="2191937" cy="576588"/>
            <a:chOff x="6486726" y="2902427"/>
            <a:chExt cx="2191937" cy="576588"/>
          </a:xfrm>
        </p:grpSpPr>
        <p:cxnSp>
          <p:nvCxnSpPr>
            <p:cNvPr id="15" name="Gerader Verbinder 14"/>
            <p:cNvCxnSpPr>
              <a:stCxn id="8" idx="6"/>
              <a:endCxn id="10" idx="2"/>
            </p:cNvCxnSpPr>
            <p:nvPr/>
          </p:nvCxnSpPr>
          <p:spPr>
            <a:xfrm>
              <a:off x="6486726" y="3165749"/>
              <a:ext cx="1452590" cy="31326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0" idx="7"/>
              <a:endCxn id="13" idx="3"/>
            </p:cNvCxnSpPr>
            <p:nvPr/>
          </p:nvCxnSpPr>
          <p:spPr>
            <a:xfrm flipV="1">
              <a:off x="8065309" y="2902427"/>
              <a:ext cx="613354" cy="524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/>
          <p:cNvSpPr/>
          <p:nvPr/>
        </p:nvSpPr>
        <p:spPr>
          <a:xfrm>
            <a:off x="6776067" y="167574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GB" dirty="0" smtClean="0"/>
                  <a:t> places requested until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⊇</m:t>
                    </m:r>
                    <m:r>
                      <a:rPr lang="en-GB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6465108" y="1801739"/>
            <a:ext cx="2213554" cy="636564"/>
            <a:chOff x="6476483" y="2787436"/>
            <a:chExt cx="2213554" cy="636564"/>
          </a:xfrm>
        </p:grpSpPr>
        <p:cxnSp>
          <p:nvCxnSpPr>
            <p:cNvPr id="37" name="Gerader Verbinder 36"/>
            <p:cNvCxnSpPr/>
            <p:nvPr/>
          </p:nvCxnSpPr>
          <p:spPr>
            <a:xfrm flipH="1" flipV="1">
              <a:off x="6501088" y="3163961"/>
              <a:ext cx="735456" cy="1566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8" idx="7"/>
              <a:endCxn id="33" idx="3"/>
            </p:cNvCxnSpPr>
            <p:nvPr/>
          </p:nvCxnSpPr>
          <p:spPr>
            <a:xfrm flipV="1">
              <a:off x="6476483" y="2787436"/>
              <a:ext cx="332576" cy="3232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10" idx="1"/>
              <a:endCxn id="33" idx="5"/>
            </p:cNvCxnSpPr>
            <p:nvPr/>
          </p:nvCxnSpPr>
          <p:spPr>
            <a:xfrm flipH="1" flipV="1">
              <a:off x="6913435" y="2787436"/>
              <a:ext cx="1058872" cy="6365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13" idx="3"/>
              <a:endCxn id="10" idx="7"/>
            </p:cNvCxnSpPr>
            <p:nvPr/>
          </p:nvCxnSpPr>
          <p:spPr>
            <a:xfrm flipH="1">
              <a:off x="8076683" y="2899600"/>
              <a:ext cx="613354" cy="524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hteck 34"/>
          <p:cNvSpPr/>
          <p:nvPr/>
        </p:nvSpPr>
        <p:spPr>
          <a:xfrm>
            <a:off x="1892300" y="5703216"/>
            <a:ext cx="45472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1" animBg="1"/>
      <p:bldP spid="34" grpId="1"/>
      <p:bldP spid="3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5191093" y="1037271"/>
            <a:ext cx="3961064" cy="2789713"/>
            <a:chOff x="5191093" y="1037271"/>
            <a:chExt cx="3961064" cy="278971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5191093" y="1037271"/>
              <a:ext cx="3612917" cy="2256213"/>
              <a:chOff x="5191093" y="1037271"/>
              <a:chExt cx="3612917" cy="2256213"/>
            </a:xfrm>
          </p:grpSpPr>
          <p:sp>
            <p:nvSpPr>
              <p:cNvPr id="23" name="Freihandform 22"/>
              <p:cNvSpPr/>
              <p:nvPr/>
            </p:nvSpPr>
            <p:spPr>
              <a:xfrm>
                <a:off x="5191093" y="1037271"/>
                <a:ext cx="3612917" cy="2156675"/>
              </a:xfrm>
              <a:custGeom>
                <a:avLst/>
                <a:gdLst>
                  <a:gd name="connsiteX0" fmla="*/ 219676 w 3578826"/>
                  <a:gd name="connsiteY0" fmla="*/ 2022439 h 2227573"/>
                  <a:gd name="connsiteX1" fmla="*/ 613376 w 3578826"/>
                  <a:gd name="connsiteY1" fmla="*/ 2225639 h 2227573"/>
                  <a:gd name="connsiteX2" fmla="*/ 1388076 w 3578826"/>
                  <a:gd name="connsiteY2" fmla="*/ 1914489 h 2227573"/>
                  <a:gd name="connsiteX3" fmla="*/ 105376 w 3578826"/>
                  <a:gd name="connsiteY3" fmla="*/ 1203289 h 2227573"/>
                  <a:gd name="connsiteX4" fmla="*/ 289526 w 3578826"/>
                  <a:gd name="connsiteY4" fmla="*/ 492089 h 2227573"/>
                  <a:gd name="connsiteX5" fmla="*/ 1997676 w 3578826"/>
                  <a:gd name="connsiteY5" fmla="*/ 574639 h 2227573"/>
                  <a:gd name="connsiteX6" fmla="*/ 1972276 w 3578826"/>
                  <a:gd name="connsiteY6" fmla="*/ 1057239 h 2227573"/>
                  <a:gd name="connsiteX7" fmla="*/ 1095976 w 3578826"/>
                  <a:gd name="connsiteY7" fmla="*/ 1260439 h 2227573"/>
                  <a:gd name="connsiteX8" fmla="*/ 937226 w 3578826"/>
                  <a:gd name="connsiteY8" fmla="*/ 1495389 h 2227573"/>
                  <a:gd name="connsiteX9" fmla="*/ 1235676 w 3578826"/>
                  <a:gd name="connsiteY9" fmla="*/ 2136739 h 2227573"/>
                  <a:gd name="connsiteX10" fmla="*/ 2531076 w 3578826"/>
                  <a:gd name="connsiteY10" fmla="*/ 2092289 h 2227573"/>
                  <a:gd name="connsiteX11" fmla="*/ 2975576 w 3578826"/>
                  <a:gd name="connsiteY11" fmla="*/ 1012789 h 2227573"/>
                  <a:gd name="connsiteX12" fmla="*/ 2893026 w 3578826"/>
                  <a:gd name="connsiteY12" fmla="*/ 250789 h 2227573"/>
                  <a:gd name="connsiteX13" fmla="*/ 3343876 w 3578826"/>
                  <a:gd name="connsiteY13" fmla="*/ 15839 h 2227573"/>
                  <a:gd name="connsiteX14" fmla="*/ 3578826 w 3578826"/>
                  <a:gd name="connsiteY14" fmla="*/ 625439 h 2227573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898557 w 3540157"/>
                  <a:gd name="connsiteY8" fmla="*/ 14953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44607 w 3540157"/>
                  <a:gd name="connsiteY7" fmla="*/ 129218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41352"/>
                  <a:gd name="connsiteX1" fmla="*/ 574707 w 3540157"/>
                  <a:gd name="connsiteY1" fmla="*/ 2225639 h 2241352"/>
                  <a:gd name="connsiteX2" fmla="*/ 816007 w 3540157"/>
                  <a:gd name="connsiteY2" fmla="*/ 1711289 h 2241352"/>
                  <a:gd name="connsiteX3" fmla="*/ 66707 w 3540157"/>
                  <a:gd name="connsiteY3" fmla="*/ 1203289 h 2241352"/>
                  <a:gd name="connsiteX4" fmla="*/ 250857 w 3540157"/>
                  <a:gd name="connsiteY4" fmla="*/ 492089 h 2241352"/>
                  <a:gd name="connsiteX5" fmla="*/ 1959007 w 3540157"/>
                  <a:gd name="connsiteY5" fmla="*/ 574639 h 2241352"/>
                  <a:gd name="connsiteX6" fmla="*/ 1933607 w 3540157"/>
                  <a:gd name="connsiteY6" fmla="*/ 1057239 h 2241352"/>
                  <a:gd name="connsiteX7" fmla="*/ 1044607 w 3540157"/>
                  <a:gd name="connsiteY7" fmla="*/ 1292189 h 2241352"/>
                  <a:gd name="connsiteX8" fmla="*/ 930307 w 3540157"/>
                  <a:gd name="connsiteY8" fmla="*/ 1736689 h 2241352"/>
                  <a:gd name="connsiteX9" fmla="*/ 1197007 w 3540157"/>
                  <a:gd name="connsiteY9" fmla="*/ 2136739 h 2241352"/>
                  <a:gd name="connsiteX10" fmla="*/ 2924207 w 3540157"/>
                  <a:gd name="connsiteY10" fmla="*/ 2143089 h 2241352"/>
                  <a:gd name="connsiteX11" fmla="*/ 2936907 w 3540157"/>
                  <a:gd name="connsiteY11" fmla="*/ 1012789 h 2241352"/>
                  <a:gd name="connsiteX12" fmla="*/ 2854357 w 3540157"/>
                  <a:gd name="connsiteY12" fmla="*/ 250789 h 2241352"/>
                  <a:gd name="connsiteX13" fmla="*/ 3305207 w 3540157"/>
                  <a:gd name="connsiteY13" fmla="*/ 15839 h 2241352"/>
                  <a:gd name="connsiteX14" fmla="*/ 3540157 w 3540157"/>
                  <a:gd name="connsiteY14" fmla="*/ 625439 h 2241352"/>
                  <a:gd name="connsiteX0" fmla="*/ 181007 w 3540157"/>
                  <a:gd name="connsiteY0" fmla="*/ 2021903 h 2244047"/>
                  <a:gd name="connsiteX1" fmla="*/ 574707 w 3540157"/>
                  <a:gd name="connsiteY1" fmla="*/ 2225103 h 2244047"/>
                  <a:gd name="connsiteX2" fmla="*/ 816007 w 3540157"/>
                  <a:gd name="connsiteY2" fmla="*/ 1710753 h 2244047"/>
                  <a:gd name="connsiteX3" fmla="*/ 66707 w 3540157"/>
                  <a:gd name="connsiteY3" fmla="*/ 1202753 h 2244047"/>
                  <a:gd name="connsiteX4" fmla="*/ 250857 w 3540157"/>
                  <a:gd name="connsiteY4" fmla="*/ 491553 h 2244047"/>
                  <a:gd name="connsiteX5" fmla="*/ 1959007 w 3540157"/>
                  <a:gd name="connsiteY5" fmla="*/ 574103 h 2244047"/>
                  <a:gd name="connsiteX6" fmla="*/ 1933607 w 3540157"/>
                  <a:gd name="connsiteY6" fmla="*/ 1056703 h 2244047"/>
                  <a:gd name="connsiteX7" fmla="*/ 1044607 w 3540157"/>
                  <a:gd name="connsiteY7" fmla="*/ 1291653 h 2244047"/>
                  <a:gd name="connsiteX8" fmla="*/ 930307 w 3540157"/>
                  <a:gd name="connsiteY8" fmla="*/ 1736153 h 2244047"/>
                  <a:gd name="connsiteX9" fmla="*/ 1197007 w 3540157"/>
                  <a:gd name="connsiteY9" fmla="*/ 2136203 h 2244047"/>
                  <a:gd name="connsiteX10" fmla="*/ 2924207 w 3540157"/>
                  <a:gd name="connsiteY10" fmla="*/ 2142553 h 2244047"/>
                  <a:gd name="connsiteX11" fmla="*/ 2606707 w 3540157"/>
                  <a:gd name="connsiteY11" fmla="*/ 967803 h 2244047"/>
                  <a:gd name="connsiteX12" fmla="*/ 2854357 w 3540157"/>
                  <a:gd name="connsiteY12" fmla="*/ 250253 h 2244047"/>
                  <a:gd name="connsiteX13" fmla="*/ 3305207 w 3540157"/>
                  <a:gd name="connsiteY13" fmla="*/ 15303 h 2244047"/>
                  <a:gd name="connsiteX14" fmla="*/ 3540157 w 3540157"/>
                  <a:gd name="connsiteY14" fmla="*/ 624903 h 2244047"/>
                  <a:gd name="connsiteX0" fmla="*/ 181007 w 3540157"/>
                  <a:gd name="connsiteY0" fmla="*/ 2021078 h 2243222"/>
                  <a:gd name="connsiteX1" fmla="*/ 574707 w 3540157"/>
                  <a:gd name="connsiteY1" fmla="*/ 2224278 h 2243222"/>
                  <a:gd name="connsiteX2" fmla="*/ 816007 w 3540157"/>
                  <a:gd name="connsiteY2" fmla="*/ 1709928 h 2243222"/>
                  <a:gd name="connsiteX3" fmla="*/ 66707 w 3540157"/>
                  <a:gd name="connsiteY3" fmla="*/ 1201928 h 2243222"/>
                  <a:gd name="connsiteX4" fmla="*/ 250857 w 3540157"/>
                  <a:gd name="connsiteY4" fmla="*/ 490728 h 2243222"/>
                  <a:gd name="connsiteX5" fmla="*/ 1959007 w 3540157"/>
                  <a:gd name="connsiteY5" fmla="*/ 573278 h 2243222"/>
                  <a:gd name="connsiteX6" fmla="*/ 1933607 w 3540157"/>
                  <a:gd name="connsiteY6" fmla="*/ 1055878 h 2243222"/>
                  <a:gd name="connsiteX7" fmla="*/ 1044607 w 3540157"/>
                  <a:gd name="connsiteY7" fmla="*/ 1290828 h 2243222"/>
                  <a:gd name="connsiteX8" fmla="*/ 930307 w 3540157"/>
                  <a:gd name="connsiteY8" fmla="*/ 1735328 h 2243222"/>
                  <a:gd name="connsiteX9" fmla="*/ 1197007 w 3540157"/>
                  <a:gd name="connsiteY9" fmla="*/ 2135378 h 2243222"/>
                  <a:gd name="connsiteX10" fmla="*/ 2924207 w 3540157"/>
                  <a:gd name="connsiteY10" fmla="*/ 2141728 h 2243222"/>
                  <a:gd name="connsiteX11" fmla="*/ 2606707 w 3540157"/>
                  <a:gd name="connsiteY11" fmla="*/ 966978 h 2243222"/>
                  <a:gd name="connsiteX12" fmla="*/ 2746407 w 3540157"/>
                  <a:gd name="connsiteY12" fmla="*/ 255778 h 2243222"/>
                  <a:gd name="connsiteX13" fmla="*/ 3305207 w 3540157"/>
                  <a:gd name="connsiteY13" fmla="*/ 14478 h 2243222"/>
                  <a:gd name="connsiteX14" fmla="*/ 3540157 w 3540157"/>
                  <a:gd name="connsiteY14" fmla="*/ 624078 h 2243222"/>
                  <a:gd name="connsiteX0" fmla="*/ 181007 w 3540157"/>
                  <a:gd name="connsiteY0" fmla="*/ 1934531 h 2156675"/>
                  <a:gd name="connsiteX1" fmla="*/ 574707 w 3540157"/>
                  <a:gd name="connsiteY1" fmla="*/ 2137731 h 2156675"/>
                  <a:gd name="connsiteX2" fmla="*/ 816007 w 3540157"/>
                  <a:gd name="connsiteY2" fmla="*/ 1623381 h 2156675"/>
                  <a:gd name="connsiteX3" fmla="*/ 66707 w 3540157"/>
                  <a:gd name="connsiteY3" fmla="*/ 1115381 h 2156675"/>
                  <a:gd name="connsiteX4" fmla="*/ 250857 w 3540157"/>
                  <a:gd name="connsiteY4" fmla="*/ 404181 h 2156675"/>
                  <a:gd name="connsiteX5" fmla="*/ 1959007 w 3540157"/>
                  <a:gd name="connsiteY5" fmla="*/ 486731 h 2156675"/>
                  <a:gd name="connsiteX6" fmla="*/ 1933607 w 3540157"/>
                  <a:gd name="connsiteY6" fmla="*/ 969331 h 2156675"/>
                  <a:gd name="connsiteX7" fmla="*/ 1044607 w 3540157"/>
                  <a:gd name="connsiteY7" fmla="*/ 1204281 h 2156675"/>
                  <a:gd name="connsiteX8" fmla="*/ 930307 w 3540157"/>
                  <a:gd name="connsiteY8" fmla="*/ 1648781 h 2156675"/>
                  <a:gd name="connsiteX9" fmla="*/ 1197007 w 3540157"/>
                  <a:gd name="connsiteY9" fmla="*/ 2048831 h 2156675"/>
                  <a:gd name="connsiteX10" fmla="*/ 2924207 w 3540157"/>
                  <a:gd name="connsiteY10" fmla="*/ 2055181 h 2156675"/>
                  <a:gd name="connsiteX11" fmla="*/ 2606707 w 3540157"/>
                  <a:gd name="connsiteY11" fmla="*/ 880431 h 2156675"/>
                  <a:gd name="connsiteX12" fmla="*/ 2746407 w 3540157"/>
                  <a:gd name="connsiteY12" fmla="*/ 169231 h 2156675"/>
                  <a:gd name="connsiteX13" fmla="*/ 3451257 w 3540157"/>
                  <a:gd name="connsiteY13" fmla="*/ 23181 h 2156675"/>
                  <a:gd name="connsiteX14" fmla="*/ 3540157 w 3540157"/>
                  <a:gd name="connsiteY14" fmla="*/ 537531 h 2156675"/>
                  <a:gd name="connsiteX0" fmla="*/ 181007 w 3612917"/>
                  <a:gd name="connsiteY0" fmla="*/ 1934531 h 2156675"/>
                  <a:gd name="connsiteX1" fmla="*/ 574707 w 3612917"/>
                  <a:gd name="connsiteY1" fmla="*/ 2137731 h 2156675"/>
                  <a:gd name="connsiteX2" fmla="*/ 816007 w 3612917"/>
                  <a:gd name="connsiteY2" fmla="*/ 1623381 h 2156675"/>
                  <a:gd name="connsiteX3" fmla="*/ 66707 w 3612917"/>
                  <a:gd name="connsiteY3" fmla="*/ 1115381 h 2156675"/>
                  <a:gd name="connsiteX4" fmla="*/ 250857 w 3612917"/>
                  <a:gd name="connsiteY4" fmla="*/ 404181 h 2156675"/>
                  <a:gd name="connsiteX5" fmla="*/ 1959007 w 3612917"/>
                  <a:gd name="connsiteY5" fmla="*/ 486731 h 2156675"/>
                  <a:gd name="connsiteX6" fmla="*/ 1933607 w 3612917"/>
                  <a:gd name="connsiteY6" fmla="*/ 969331 h 2156675"/>
                  <a:gd name="connsiteX7" fmla="*/ 1044607 w 3612917"/>
                  <a:gd name="connsiteY7" fmla="*/ 1204281 h 2156675"/>
                  <a:gd name="connsiteX8" fmla="*/ 930307 w 3612917"/>
                  <a:gd name="connsiteY8" fmla="*/ 1648781 h 2156675"/>
                  <a:gd name="connsiteX9" fmla="*/ 1197007 w 3612917"/>
                  <a:gd name="connsiteY9" fmla="*/ 2048831 h 2156675"/>
                  <a:gd name="connsiteX10" fmla="*/ 2924207 w 3612917"/>
                  <a:gd name="connsiteY10" fmla="*/ 2055181 h 2156675"/>
                  <a:gd name="connsiteX11" fmla="*/ 2606707 w 3612917"/>
                  <a:gd name="connsiteY11" fmla="*/ 880431 h 2156675"/>
                  <a:gd name="connsiteX12" fmla="*/ 2746407 w 3612917"/>
                  <a:gd name="connsiteY12" fmla="*/ 169231 h 2156675"/>
                  <a:gd name="connsiteX13" fmla="*/ 3451257 w 3612917"/>
                  <a:gd name="connsiteY13" fmla="*/ 23181 h 2156675"/>
                  <a:gd name="connsiteX14" fmla="*/ 3540157 w 3612917"/>
                  <a:gd name="connsiteY14" fmla="*/ 537531 h 215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2917" h="2156675">
                    <a:moveTo>
                      <a:pt x="181007" y="1934531"/>
                    </a:moveTo>
                    <a:cubicBezTo>
                      <a:pt x="280490" y="2045127"/>
                      <a:pt x="468874" y="2189589"/>
                      <a:pt x="574707" y="2137731"/>
                    </a:cubicBezTo>
                    <a:cubicBezTo>
                      <a:pt x="680540" y="2085873"/>
                      <a:pt x="900674" y="1793773"/>
                      <a:pt x="816007" y="1623381"/>
                    </a:cubicBezTo>
                    <a:cubicBezTo>
                      <a:pt x="731340" y="1452989"/>
                      <a:pt x="160899" y="1318581"/>
                      <a:pt x="66707" y="1115381"/>
                    </a:cubicBezTo>
                    <a:cubicBezTo>
                      <a:pt x="-27485" y="912181"/>
                      <a:pt x="-64526" y="508956"/>
                      <a:pt x="250857" y="404181"/>
                    </a:cubicBezTo>
                    <a:cubicBezTo>
                      <a:pt x="566240" y="299406"/>
                      <a:pt x="1678549" y="392539"/>
                      <a:pt x="1959007" y="486731"/>
                    </a:cubicBezTo>
                    <a:cubicBezTo>
                      <a:pt x="2239465" y="580923"/>
                      <a:pt x="2086007" y="849739"/>
                      <a:pt x="1933607" y="969331"/>
                    </a:cubicBezTo>
                    <a:cubicBezTo>
                      <a:pt x="1781207" y="1088923"/>
                      <a:pt x="1211824" y="1091039"/>
                      <a:pt x="1044607" y="1204281"/>
                    </a:cubicBezTo>
                    <a:cubicBezTo>
                      <a:pt x="877390" y="1317523"/>
                      <a:pt x="904907" y="1508023"/>
                      <a:pt x="930307" y="1648781"/>
                    </a:cubicBezTo>
                    <a:cubicBezTo>
                      <a:pt x="955707" y="1789539"/>
                      <a:pt x="864690" y="1981098"/>
                      <a:pt x="1197007" y="2048831"/>
                    </a:cubicBezTo>
                    <a:cubicBezTo>
                      <a:pt x="1529324" y="2116564"/>
                      <a:pt x="2689257" y="2249914"/>
                      <a:pt x="2924207" y="2055181"/>
                    </a:cubicBezTo>
                    <a:cubicBezTo>
                      <a:pt x="3159157" y="1860448"/>
                      <a:pt x="2636340" y="1194756"/>
                      <a:pt x="2606707" y="880431"/>
                    </a:cubicBezTo>
                    <a:cubicBezTo>
                      <a:pt x="2577074" y="566106"/>
                      <a:pt x="2605649" y="312106"/>
                      <a:pt x="2746407" y="169231"/>
                    </a:cubicBezTo>
                    <a:cubicBezTo>
                      <a:pt x="2887165" y="26356"/>
                      <a:pt x="3318965" y="-38202"/>
                      <a:pt x="3451257" y="23181"/>
                    </a:cubicBezTo>
                    <a:cubicBezTo>
                      <a:pt x="3583549" y="84564"/>
                      <a:pt x="3689382" y="263952"/>
                      <a:pt x="3540157" y="537531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GB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42" r="-144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Textfeld 67"/>
            <p:cNvSpPr txBox="1"/>
            <p:nvPr/>
          </p:nvSpPr>
          <p:spPr>
            <a:xfrm>
              <a:off x="7232977" y="3180653"/>
              <a:ext cx="1919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opt. path ignoring </a:t>
              </a:r>
            </a:p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request times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                   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box>
                      <m:boxPr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+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blipFill rotWithShape="0">
                <a:blip r:embed="rId10"/>
                <a:stretch>
                  <a:fillRect l="-595" t="-22388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r="-4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2059209" y="3756606"/>
                <a:ext cx="57069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9" y="3756606"/>
                <a:ext cx="5706947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ieren 62"/>
          <p:cNvGrpSpPr/>
          <p:nvPr/>
        </p:nvGrpSpPr>
        <p:grpSpPr>
          <a:xfrm>
            <a:off x="149127" y="3333898"/>
            <a:ext cx="1732910" cy="468362"/>
            <a:chOff x="149127" y="3333898"/>
            <a:chExt cx="1732910" cy="468362"/>
          </a:xfrm>
        </p:grpSpPr>
        <p:sp>
          <p:nvSpPr>
            <p:cNvPr id="59" name="Textfeld 58"/>
            <p:cNvSpPr txBox="1"/>
            <p:nvPr/>
          </p:nvSpPr>
          <p:spPr>
            <a:xfrm>
              <a:off x="149127" y="3333898"/>
              <a:ext cx="1732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path found by GTR</a:t>
              </a:r>
              <a:endParaRPr lang="en-GB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>
              <a:off x="1108460" y="3614620"/>
              <a:ext cx="0" cy="18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6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grpSp>
        <p:nvGrpSpPr>
          <p:cNvPr id="80" name="Gruppieren 79"/>
          <p:cNvGrpSpPr/>
          <p:nvPr/>
        </p:nvGrpSpPr>
        <p:grpSpPr>
          <a:xfrm>
            <a:off x="-175809" y="4563173"/>
            <a:ext cx="2472392" cy="584775"/>
            <a:chOff x="-175809" y="4563173"/>
            <a:chExt cx="2472392" cy="584775"/>
          </a:xfrm>
        </p:grpSpPr>
        <p:sp>
          <p:nvSpPr>
            <p:cNvPr id="66" name="Textfeld 65"/>
            <p:cNvSpPr txBox="1"/>
            <p:nvPr/>
          </p:nvSpPr>
          <p:spPr>
            <a:xfrm>
              <a:off x="-175809" y="4563173"/>
              <a:ext cx="1546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 smtClean="0"/>
                <a:t>path found by</a:t>
              </a:r>
            </a:p>
            <a:p>
              <a:pPr algn="r"/>
              <a:r>
                <a:rPr lang="en-GB" sz="1600" dirty="0" smtClean="0"/>
                <a:t>opt. offline-ALG</a:t>
              </a:r>
              <a:endParaRPr lang="en-GB" sz="1600" dirty="0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331383" y="4694045"/>
              <a:ext cx="965200" cy="146772"/>
            </a:xfrm>
            <a:custGeom>
              <a:avLst/>
              <a:gdLst>
                <a:gd name="connsiteX0" fmla="*/ 0 w 1123950"/>
                <a:gd name="connsiteY0" fmla="*/ 82793 h 106076"/>
                <a:gd name="connsiteX1" fmla="*/ 808566 w 1123950"/>
                <a:gd name="connsiteY1" fmla="*/ 243 h 106076"/>
                <a:gd name="connsiteX2" fmla="*/ 1123950 w 1123950"/>
                <a:gd name="connsiteY2" fmla="*/ 106076 h 106076"/>
                <a:gd name="connsiteX0" fmla="*/ 0 w 1123950"/>
                <a:gd name="connsiteY0" fmla="*/ 87006 h 110289"/>
                <a:gd name="connsiteX1" fmla="*/ 594782 w 1123950"/>
                <a:gd name="connsiteY1" fmla="*/ 223 h 110289"/>
                <a:gd name="connsiteX2" fmla="*/ 1123950 w 1123950"/>
                <a:gd name="connsiteY2" fmla="*/ 110289 h 110289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787 h 107953"/>
                <a:gd name="connsiteX1" fmla="*/ 594782 w 1181100"/>
                <a:gd name="connsiteY1" fmla="*/ 4 h 107953"/>
                <a:gd name="connsiteX2" fmla="*/ 1181100 w 1181100"/>
                <a:gd name="connsiteY2" fmla="*/ 107953 h 107953"/>
                <a:gd name="connsiteX0" fmla="*/ 0 w 1181100"/>
                <a:gd name="connsiteY0" fmla="*/ 86865 h 108031"/>
                <a:gd name="connsiteX1" fmla="*/ 594782 w 1181100"/>
                <a:gd name="connsiteY1" fmla="*/ 82 h 108031"/>
                <a:gd name="connsiteX2" fmla="*/ 1181100 w 1181100"/>
                <a:gd name="connsiteY2" fmla="*/ 108031 h 108031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31227 h 231227"/>
                <a:gd name="connsiteX1" fmla="*/ 645583 w 1214967"/>
                <a:gd name="connsiteY1" fmla="*/ 4744 h 231227"/>
                <a:gd name="connsiteX2" fmla="*/ 1214967 w 1214967"/>
                <a:gd name="connsiteY2" fmla="*/ 95760 h 231227"/>
                <a:gd name="connsiteX0" fmla="*/ 0 w 1214967"/>
                <a:gd name="connsiteY0" fmla="*/ 226897 h 226897"/>
                <a:gd name="connsiteX1" fmla="*/ 645583 w 1214967"/>
                <a:gd name="connsiteY1" fmla="*/ 414 h 226897"/>
                <a:gd name="connsiteX2" fmla="*/ 1214967 w 1214967"/>
                <a:gd name="connsiteY2" fmla="*/ 91430 h 226897"/>
                <a:gd name="connsiteX0" fmla="*/ 0 w 1096433"/>
                <a:gd name="connsiteY0" fmla="*/ 230376 h 230376"/>
                <a:gd name="connsiteX1" fmla="*/ 645583 w 1096433"/>
                <a:gd name="connsiteY1" fmla="*/ 3893 h 230376"/>
                <a:gd name="connsiteX2" fmla="*/ 1096433 w 1096433"/>
                <a:gd name="connsiteY2" fmla="*/ 103376 h 230376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146772">
                  <a:moveTo>
                    <a:pt x="0" y="146772"/>
                  </a:moveTo>
                  <a:cubicBezTo>
                    <a:pt x="297920" y="35824"/>
                    <a:pt x="353483" y="8483"/>
                    <a:pt x="514350" y="722"/>
                  </a:cubicBezTo>
                  <a:cubicBezTo>
                    <a:pt x="675217" y="-7039"/>
                    <a:pt x="901170" y="49228"/>
                    <a:pt x="965200" y="10020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Rechteck 48"/>
          <p:cNvSpPr/>
          <p:nvPr/>
        </p:nvSpPr>
        <p:spPr>
          <a:xfrm>
            <a:off x="1892300" y="5703216"/>
            <a:ext cx="45472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7528276" y="3756606"/>
                <a:ext cx="1161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276" y="3756606"/>
                <a:ext cx="1161921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/>
      <p:bldP spid="52" grpId="0"/>
      <p:bldP spid="52" grpId="1"/>
      <p:bldP spid="53" grpId="0"/>
      <p:bldP spid="55" grpId="0"/>
      <p:bldP spid="56" grpId="0"/>
      <p:bldP spid="57" grpId="0"/>
      <p:bldP spid="58" grpId="0"/>
      <p:bldP spid="71" grpId="0" animBg="1"/>
      <p:bldP spid="72" grpId="0" animBg="1"/>
      <p:bldP spid="9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191093" y="1037271"/>
            <a:ext cx="3612917" cy="2256213"/>
            <a:chOff x="5191093" y="1037271"/>
            <a:chExt cx="3612917" cy="2256213"/>
          </a:xfrm>
        </p:grpSpPr>
        <p:sp>
          <p:nvSpPr>
            <p:cNvPr id="23" name="Freihandform 22"/>
            <p:cNvSpPr/>
            <p:nvPr/>
          </p:nvSpPr>
          <p:spPr>
            <a:xfrm>
              <a:off x="5191093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942" r="-144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N-OLTSP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13" t="-12941" r="-696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316571" y="4072290"/>
                <a:ext cx="7670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 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also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4072290"/>
                <a:ext cx="767017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749" t="-11628" r="-55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hteck 46"/>
          <p:cNvSpPr/>
          <p:nvPr/>
        </p:nvSpPr>
        <p:spPr>
          <a:xfrm>
            <a:off x="4279900" y="5703216"/>
            <a:ext cx="21596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1892300" y="6273800"/>
            <a:ext cx="23876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929074" y="6342489"/>
                <a:ext cx="2294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GTR (Greedy):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74" y="6342489"/>
                <a:ext cx="229447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12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hteck 56"/>
          <p:cNvSpPr/>
          <p:nvPr/>
        </p:nvSpPr>
        <p:spPr>
          <a:xfrm>
            <a:off x="1892300" y="5703216"/>
            <a:ext cx="23876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7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8" grpId="0"/>
      <p:bldP spid="49" grpId="0"/>
      <p:bldP spid="60" grpId="0"/>
      <p:bldP spid="39" grpId="0"/>
      <p:bldP spid="56" grpId="0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8" y="1921911"/>
            <a:ext cx="1080895" cy="856731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4018249" y="2328048"/>
            <a:ext cx="350672" cy="407849"/>
            <a:chOff x="4018249" y="2328048"/>
            <a:chExt cx="350672" cy="407849"/>
          </a:xfrm>
        </p:grpSpPr>
        <p:sp>
          <p:nvSpPr>
            <p:cNvPr id="64" name="Geschweifte Klammer rechts 63"/>
            <p:cNvSpPr/>
            <p:nvPr/>
          </p:nvSpPr>
          <p:spPr>
            <a:xfrm rot="16200000">
              <a:off x="4133050" y="2520375"/>
              <a:ext cx="121070" cy="309973"/>
            </a:xfrm>
            <a:prstGeom prst="rightBrace">
              <a:avLst>
                <a:gd name="adj1" fmla="val 95142"/>
                <a:gd name="adj2" fmla="val 494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099129" y="2464625"/>
              <a:ext cx="188912" cy="152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830830"/>
            <a:ext cx="1417838" cy="877914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9156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52550" y="895547"/>
            <a:ext cx="252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Opt. </a:t>
            </a:r>
            <a:r>
              <a:rPr lang="en-GB" sz="2800" dirty="0"/>
              <a:t>o</a:t>
            </a:r>
            <a:r>
              <a:rPr lang="en-GB" sz="2800" dirty="0" smtClean="0"/>
              <a:t>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730339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658029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82448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75498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68712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756454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726055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75702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83311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78" name="Rechteck 77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79" name="Textfeld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Rechteck 79"/>
          <p:cNvSpPr/>
          <p:nvPr/>
        </p:nvSpPr>
        <p:spPr>
          <a:xfrm>
            <a:off x="4288041" y="6351672"/>
            <a:ext cx="2012751" cy="51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/>
          <p:cNvSpPr/>
          <p:nvPr/>
        </p:nvSpPr>
        <p:spPr>
          <a:xfrm>
            <a:off x="4279900" y="5711593"/>
            <a:ext cx="2162921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11" grpId="0"/>
      <p:bldP spid="34" grpId="0"/>
      <p:bldP spid="59" grpId="0" animBg="1"/>
      <p:bldP spid="63" grpId="0" animBg="1"/>
      <p:bldP spid="68" grpId="0"/>
      <p:bldP spid="74" grpId="0" animBg="1"/>
      <p:bldP spid="82" grpId="0"/>
      <p:bldP spid="83" grpId="0"/>
      <p:bldP spid="84" grpId="0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7" y="1912371"/>
            <a:ext cx="1080896" cy="56408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536030"/>
            <a:ext cx="1417838" cy="608423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6208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41271" y="895547"/>
            <a:ext cx="252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Opt. 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428148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093738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522289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45279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12283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192163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423864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454834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53092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74999" y="3046482"/>
            <a:ext cx="2679575" cy="196850"/>
            <a:chOff x="3035754" y="1805792"/>
            <a:chExt cx="2679575" cy="196850"/>
          </a:xfrm>
        </p:grpSpPr>
        <p:cxnSp>
          <p:nvCxnSpPr>
            <p:cNvPr id="86" name="Gerader Verbinder 85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r Verbinder 89"/>
          <p:cNvCxnSpPr>
            <a:endCxn id="74" idx="3"/>
          </p:cNvCxnSpPr>
          <p:nvPr/>
        </p:nvCxnSpPr>
        <p:spPr>
          <a:xfrm flipV="1">
            <a:off x="7588995" y="2580827"/>
            <a:ext cx="1106688" cy="563626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7575959" y="3116842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3035751" y="3714530"/>
            <a:ext cx="2679575" cy="196850"/>
            <a:chOff x="3035754" y="1805792"/>
            <a:chExt cx="2679575" cy="196850"/>
          </a:xfrm>
        </p:grpSpPr>
        <p:cxnSp>
          <p:nvCxnSpPr>
            <p:cNvPr id="79" name="Gerader Verbinder 7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Gerader Verbinder 91"/>
          <p:cNvCxnSpPr>
            <a:endCxn id="63" idx="3"/>
          </p:cNvCxnSpPr>
          <p:nvPr/>
        </p:nvCxnSpPr>
        <p:spPr>
          <a:xfrm flipV="1">
            <a:off x="4349747" y="3248829"/>
            <a:ext cx="1106689" cy="54335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4349747" y="378489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/>
              <p:cNvSpPr txBox="1"/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6568845" y="4078315"/>
                <a:ext cx="2062744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8315"/>
                <a:ext cx="2062744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≥1,5.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uppieren 98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100" name="Rechteck 99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feld 100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Rechteck 101"/>
          <p:cNvSpPr/>
          <p:nvPr/>
        </p:nvSpPr>
        <p:spPr>
          <a:xfrm>
            <a:off x="4288041" y="6351672"/>
            <a:ext cx="2012751" cy="51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/>
              <p:cNvSpPr txBox="1"/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≥1,5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98" name="Textfeld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96" grpId="0" animBg="1"/>
      <p:bldP spid="97" grpId="0" animBg="1"/>
      <p:bldP spid="98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1140</Words>
  <Application>Microsoft Office PowerPoint</Application>
  <PresentationFormat>Bildschirmpräsentation (4:3)</PresentationFormat>
  <Paragraphs>452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Cambria Math</vt:lpstr>
      <vt:lpstr>Copperplate Gothic Light</vt:lpstr>
      <vt:lpstr>Courier New</vt:lpstr>
      <vt:lpstr>Game of Thrones</vt:lpstr>
      <vt:lpstr>Symbol</vt:lpstr>
      <vt:lpstr>Benutzerdefiniertes Design</vt:lpstr>
      <vt:lpstr>Sonstige</vt:lpstr>
      <vt:lpstr>PowerPoint-Präsentation</vt:lpstr>
      <vt:lpstr>Online-TSP</vt:lpstr>
      <vt:lpstr>Online-TSP</vt:lpstr>
      <vt:lpstr>Goals</vt:lpstr>
      <vt:lpstr>An algorithm for N-OLSTP</vt:lpstr>
      <vt:lpstr>Competitiveness of GTR</vt:lpstr>
      <vt:lpstr>Competitiveness of GTR</vt:lpstr>
      <vt:lpstr>Lower Bound for N-OLTSP</vt:lpstr>
      <vt:lpstr>Lower Bound for H-OLTSP</vt:lpstr>
      <vt:lpstr>Lower Bound for H-OLTSP</vt:lpstr>
      <vt:lpstr>A better algorithm for H-OLTSP</vt:lpstr>
      <vt:lpstr>Competitiveness of PAH</vt:lpstr>
      <vt:lpstr>Competitiveness of PAH</vt:lpstr>
      <vt:lpstr>Competitiveness of PAH</vt:lpstr>
      <vt:lpstr>Polynomial Algorithm for H-OLTSP</vt:lpstr>
      <vt:lpstr>Polynomial Algorithm for H-OLTSP</vt:lpstr>
      <vt:lpstr>Polynomial Algorithm for H-OLTSP</vt:lpstr>
      <vt:lpstr>Polynomial Algorithm for H-OLTSP</vt:lpstr>
      <vt:lpstr>Competitiveness of CHR</vt:lpstr>
      <vt:lpstr>Credits &amp; References</vt:lpstr>
      <vt:lpstr>Bonus-Slide</vt:lpstr>
      <vt:lpstr>N-OLTSP on the Real Line</vt:lpstr>
      <vt:lpstr>Competitiveness of ENO</vt:lpstr>
      <vt:lpstr>Credits &amp; References</vt:lpstr>
      <vt:lpstr>Online-TSP</vt:lpstr>
      <vt:lpstr>Online-TSP</vt:lpstr>
      <vt:lpstr>Online-TSP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174</cp:revision>
  <dcterms:created xsi:type="dcterms:W3CDTF">2016-03-13T22:19:08Z</dcterms:created>
  <dcterms:modified xsi:type="dcterms:W3CDTF">2016-03-21T21:52:40Z</dcterms:modified>
</cp:coreProperties>
</file>