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30"/>
  </p:notesMasterIdLst>
  <p:sldIdLst>
    <p:sldId id="256" r:id="rId3"/>
    <p:sldId id="257" r:id="rId4"/>
    <p:sldId id="259" r:id="rId5"/>
    <p:sldId id="261" r:id="rId6"/>
    <p:sldId id="260" r:id="rId7"/>
    <p:sldId id="267" r:id="rId8"/>
    <p:sldId id="274" r:id="rId9"/>
    <p:sldId id="262" r:id="rId10"/>
    <p:sldId id="275" r:id="rId11"/>
    <p:sldId id="269" r:id="rId12"/>
    <p:sldId id="263" r:id="rId13"/>
    <p:sldId id="277" r:id="rId14"/>
    <p:sldId id="280" r:id="rId15"/>
    <p:sldId id="271" r:id="rId16"/>
    <p:sldId id="281" r:id="rId17"/>
    <p:sldId id="283" r:id="rId18"/>
    <p:sldId id="282" r:id="rId19"/>
    <p:sldId id="264" r:id="rId20"/>
    <p:sldId id="272" r:id="rId21"/>
    <p:sldId id="273" r:id="rId22"/>
    <p:sldId id="286" r:id="rId23"/>
    <p:sldId id="265" r:id="rId24"/>
    <p:sldId id="284" r:id="rId25"/>
    <p:sldId id="285" r:id="rId26"/>
    <p:sldId id="279" r:id="rId27"/>
    <p:sldId id="266" r:id="rId28"/>
    <p:sldId id="278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81"/>
            <p14:sldId id="283"/>
            <p14:sldId id="282"/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86"/>
            <p14:sldId id="265"/>
            <p14:sldId id="284"/>
            <p14:sldId id="285"/>
          </p14:sldIdLst>
        </p14:section>
        <p14:section name="Christofides" id="{089F4D8B-F7E2-4F35-9761-98874742C6A0}">
          <p14:sldIdLst>
            <p14:sldId id="279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6600CC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948" y="60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7" Type="http://schemas.openxmlformats.org/officeDocument/2006/relationships/image" Target="../media/image750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7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5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0.png"/><Relationship Id="rId4" Type="http://schemas.openxmlformats.org/officeDocument/2006/relationships/image" Target="../media/image13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10.png"/><Relationship Id="rId7" Type="http://schemas.openxmlformats.org/officeDocument/2006/relationships/image" Target="../media/image137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0.png"/><Relationship Id="rId5" Type="http://schemas.openxmlformats.org/officeDocument/2006/relationships/image" Target="../media/image1350.png"/><Relationship Id="rId4" Type="http://schemas.openxmlformats.org/officeDocument/2006/relationships/image" Target="../media/image7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8"/>
            <a:ext cx="9144000" cy="253788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6600" dirty="0" smtClean="0">
                <a:latin typeface="Game of Thrones" panose="02000500000000000000" pitchFamily="2" charset="0"/>
              </a:rPr>
              <a:t>Online</a:t>
            </a:r>
            <a:r>
              <a:rPr lang="en-GB" sz="6000" dirty="0" smtClean="0">
                <a:latin typeface="Game of Thrones" panose="02000500000000000000" pitchFamily="2" charset="0"/>
              </a:rPr>
              <a:t> </a:t>
            </a:r>
            <a:r>
              <a:rPr lang="en-GB" sz="9600" dirty="0" smtClean="0">
                <a:latin typeface="Copperplate Gothic Light" panose="020E0507020206020404" pitchFamily="34" charset="0"/>
              </a:rPr>
              <a:t>–</a:t>
            </a:r>
            <a:r>
              <a:rPr lang="en-GB" sz="4800" dirty="0" smtClean="0">
                <a:latin typeface="Copperplate Gothic Light" panose="020E0507020206020404" pitchFamily="34" charset="0"/>
              </a:rPr>
              <a:t> </a:t>
            </a:r>
            <a:r>
              <a:rPr lang="en-GB" sz="6600" dirty="0" smtClean="0">
                <a:latin typeface="Game of Thrones" panose="02000500000000000000" pitchFamily="2" charset="0"/>
              </a:rPr>
              <a:t>TSP</a:t>
            </a:r>
          </a:p>
          <a:p>
            <a:pPr algn="ctr"/>
            <a:r>
              <a:rPr lang="en-GB" sz="1600" b="1" dirty="0" smtClean="0">
                <a:latin typeface="Calibri" panose="020F0502020204030204" pitchFamily="34" charset="0"/>
              </a:rPr>
              <a:t>Presenting results from the paper „Algorithms for the On-Line Travelling Salesman“ </a:t>
            </a:r>
            <a:br>
              <a:rPr lang="en-GB" sz="1600" b="1" dirty="0" smtClean="0">
                <a:latin typeface="Calibri" panose="020F0502020204030204" pitchFamily="34" charset="0"/>
              </a:rPr>
            </a:br>
            <a:r>
              <a:rPr lang="en-GB" sz="1600" b="1" dirty="0" smtClean="0">
                <a:latin typeface="Calibri" panose="020F0502020204030204" pitchFamily="34" charset="0"/>
              </a:rPr>
              <a:t>by G. </a:t>
            </a:r>
            <a:r>
              <a:rPr lang="en-GB" sz="1600" b="1" dirty="0" err="1" smtClean="0">
                <a:latin typeface="Calibri" panose="020F0502020204030204" pitchFamily="34" charset="0"/>
              </a:rPr>
              <a:t>Ausiello</a:t>
            </a:r>
            <a:r>
              <a:rPr lang="en-GB" sz="1600" b="1" dirty="0" smtClean="0">
                <a:latin typeface="Calibri" panose="020F0502020204030204" pitchFamily="34" charset="0"/>
              </a:rPr>
              <a:t>, E. Feuerstein, S. </a:t>
            </a:r>
            <a:r>
              <a:rPr lang="en-GB" sz="1600" b="1" dirty="0" err="1" smtClean="0">
                <a:latin typeface="Calibri" panose="020F0502020204030204" pitchFamily="34" charset="0"/>
              </a:rPr>
              <a:t>Leonardi</a:t>
            </a:r>
            <a:r>
              <a:rPr lang="en-GB" sz="1600" b="1" dirty="0" smtClean="0">
                <a:latin typeface="Calibri" panose="020F0502020204030204" pitchFamily="34" charset="0"/>
              </a:rPr>
              <a:t>, L. </a:t>
            </a:r>
            <a:r>
              <a:rPr lang="en-GB" sz="1600" b="1" dirty="0" err="1" smtClean="0">
                <a:latin typeface="Calibri" panose="020F0502020204030204" pitchFamily="34" charset="0"/>
              </a:rPr>
              <a:t>Stougie</a:t>
            </a:r>
            <a:r>
              <a:rPr lang="en-GB" sz="1600" b="1" dirty="0" smtClean="0">
                <a:latin typeface="Calibri" panose="020F0502020204030204" pitchFamily="34" charset="0"/>
              </a:rPr>
              <a:t>, and M. </a:t>
            </a:r>
            <a:r>
              <a:rPr lang="en-GB" sz="1600" b="1" dirty="0" err="1" smtClean="0">
                <a:latin typeface="Calibri" panose="020F0502020204030204" pitchFamily="34" charset="0"/>
              </a:rPr>
              <a:t>Talamo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3674968" y="3481557"/>
            <a:ext cx="2384809" cy="683455"/>
            <a:chOff x="3674968" y="3481557"/>
            <a:chExt cx="2384809" cy="683455"/>
          </a:xfrm>
          <a:solidFill>
            <a:schemeClr val="bg1"/>
          </a:solidFill>
        </p:grpSpPr>
        <p:sp>
          <p:nvSpPr>
            <p:cNvPr id="66" name="Geschweifte Klammer rechts 65"/>
            <p:cNvSpPr/>
            <p:nvPr/>
          </p:nvSpPr>
          <p:spPr>
            <a:xfrm rot="5400000">
              <a:off x="5034598" y="3266395"/>
              <a:ext cx="185839" cy="616163"/>
            </a:xfrm>
            <a:prstGeom prst="rightBrace">
              <a:avLst>
                <a:gd name="adj1" fmla="val 71124"/>
                <a:gd name="adj2" fmla="val 53309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/>
                <p:cNvSpPr/>
                <p:nvPr/>
              </p:nvSpPr>
              <p:spPr>
                <a:xfrm>
                  <a:off x="3674968" y="3703347"/>
                  <a:ext cx="2384809" cy="46166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968" y="3703347"/>
                  <a:ext cx="2384809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7" b="-10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r Verbinder 17"/>
          <p:cNvCxnSpPr>
            <a:stCxn id="25" idx="3"/>
            <a:endCxn id="28" idx="7"/>
          </p:cNvCxnSpPr>
          <p:nvPr/>
        </p:nvCxnSpPr>
        <p:spPr>
          <a:xfrm flipH="1">
            <a:off x="5737169" y="1876865"/>
            <a:ext cx="344225" cy="3258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>
            <a:hlinkClick r:id="rId2" action="ppaction://hlinksldjump"/>
          </p:cNvPr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7" name="Rechteck 76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6" name="Ellipse 12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uppieren 8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9" name="Ellipse 11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5" name="Ellipse 11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3" name="Gruppieren 92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5" name="Gruppieren 94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07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</p:spTree>
    <p:extLst>
      <p:ext uri="{BB962C8B-B14F-4D97-AF65-F5344CB8AC3E}">
        <p14:creationId xmlns:p14="http://schemas.microsoft.com/office/powerpoint/2010/main" val="6074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301658" y="1217726"/>
              <a:ext cx="8481177" cy="3781837"/>
              <a:chOff x="301658" y="1217726"/>
              <a:chExt cx="8481177" cy="3781837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301658" y="1217726"/>
                <a:ext cx="8481177" cy="37818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feld 78"/>
              <p:cNvSpPr txBox="1"/>
              <p:nvPr/>
            </p:nvSpPr>
            <p:spPr>
              <a:xfrm>
                <a:off x="372731" y="1276647"/>
                <a:ext cx="4494805" cy="303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Christofides</a:t>
                </a:r>
                <a:r>
                  <a:rPr lang="en-GB" sz="3600" dirty="0"/>
                  <a:t> </a:t>
                </a:r>
                <a:r>
                  <a:rPr lang="en-GB" sz="3600" dirty="0" smtClean="0"/>
                  <a:t>Algorithm</a:t>
                </a:r>
                <a:r>
                  <a:rPr lang="en-GB" sz="3600" dirty="0"/>
                  <a:t>: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minimal spanning tree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minimum weighted perfect matching of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odd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Euler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tour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Skip double visited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5761573" y="1331646"/>
                <a:ext cx="2753777" cy="3120034"/>
              </a:xfrm>
              <a:custGeom>
                <a:avLst/>
                <a:gdLst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131216 w 1696825"/>
                  <a:gd name="connsiteY6" fmla="*/ 895546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423447 w 1696825"/>
                  <a:gd name="connsiteY6" fmla="*/ 961534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706251"/>
                  <a:gd name="connsiteY0" fmla="*/ 0 h 2045616"/>
                  <a:gd name="connsiteX1" fmla="*/ 28280 w 1706251"/>
                  <a:gd name="connsiteY1" fmla="*/ 273377 h 2045616"/>
                  <a:gd name="connsiteX2" fmla="*/ 94268 w 1706251"/>
                  <a:gd name="connsiteY2" fmla="*/ 904973 h 2045616"/>
                  <a:gd name="connsiteX3" fmla="*/ 282804 w 1706251"/>
                  <a:gd name="connsiteY3" fmla="*/ 1319752 h 2045616"/>
                  <a:gd name="connsiteX4" fmla="*/ 0 w 1706251"/>
                  <a:gd name="connsiteY4" fmla="*/ 1838226 h 2045616"/>
                  <a:gd name="connsiteX5" fmla="*/ 1696825 w 1706251"/>
                  <a:gd name="connsiteY5" fmla="*/ 2045616 h 2045616"/>
                  <a:gd name="connsiteX6" fmla="*/ 1423447 w 1706251"/>
                  <a:gd name="connsiteY6" fmla="*/ 961534 h 2045616"/>
                  <a:gd name="connsiteX7" fmla="*/ 1706251 w 1706251"/>
                  <a:gd name="connsiteY7" fmla="*/ 197962 h 2045616"/>
                  <a:gd name="connsiteX8" fmla="*/ 763571 w 1706251"/>
                  <a:gd name="connsiteY8" fmla="*/ 0 h 2045616"/>
                  <a:gd name="connsiteX0" fmla="*/ 778427 w 1721107"/>
                  <a:gd name="connsiteY0" fmla="*/ 0 h 2045616"/>
                  <a:gd name="connsiteX1" fmla="*/ 43136 w 1721107"/>
                  <a:gd name="connsiteY1" fmla="*/ 273377 h 2045616"/>
                  <a:gd name="connsiteX2" fmla="*/ 109124 w 1721107"/>
                  <a:gd name="connsiteY2" fmla="*/ 904973 h 2045616"/>
                  <a:gd name="connsiteX3" fmla="*/ 297660 w 1721107"/>
                  <a:gd name="connsiteY3" fmla="*/ 1319752 h 2045616"/>
                  <a:gd name="connsiteX4" fmla="*/ 14856 w 1721107"/>
                  <a:gd name="connsiteY4" fmla="*/ 1838226 h 2045616"/>
                  <a:gd name="connsiteX5" fmla="*/ 1711681 w 1721107"/>
                  <a:gd name="connsiteY5" fmla="*/ 2045616 h 2045616"/>
                  <a:gd name="connsiteX6" fmla="*/ 1438303 w 1721107"/>
                  <a:gd name="connsiteY6" fmla="*/ 961534 h 2045616"/>
                  <a:gd name="connsiteX7" fmla="*/ 1721107 w 1721107"/>
                  <a:gd name="connsiteY7" fmla="*/ 197962 h 2045616"/>
                  <a:gd name="connsiteX8" fmla="*/ 778427 w 1721107"/>
                  <a:gd name="connsiteY8" fmla="*/ 0 h 2045616"/>
                  <a:gd name="connsiteX0" fmla="*/ 778427 w 1721107"/>
                  <a:gd name="connsiteY0" fmla="*/ 1840 h 2047456"/>
                  <a:gd name="connsiteX1" fmla="*/ 43136 w 1721107"/>
                  <a:gd name="connsiteY1" fmla="*/ 275217 h 2047456"/>
                  <a:gd name="connsiteX2" fmla="*/ 109124 w 1721107"/>
                  <a:gd name="connsiteY2" fmla="*/ 906813 h 2047456"/>
                  <a:gd name="connsiteX3" fmla="*/ 297660 w 1721107"/>
                  <a:gd name="connsiteY3" fmla="*/ 1321592 h 2047456"/>
                  <a:gd name="connsiteX4" fmla="*/ 14856 w 1721107"/>
                  <a:gd name="connsiteY4" fmla="*/ 1840066 h 2047456"/>
                  <a:gd name="connsiteX5" fmla="*/ 1711681 w 1721107"/>
                  <a:gd name="connsiteY5" fmla="*/ 2047456 h 2047456"/>
                  <a:gd name="connsiteX6" fmla="*/ 1438303 w 1721107"/>
                  <a:gd name="connsiteY6" fmla="*/ 963374 h 2047456"/>
                  <a:gd name="connsiteX7" fmla="*/ 1721107 w 1721107"/>
                  <a:gd name="connsiteY7" fmla="*/ 199802 h 2047456"/>
                  <a:gd name="connsiteX8" fmla="*/ 778427 w 1721107"/>
                  <a:gd name="connsiteY8" fmla="*/ 1840 h 2047456"/>
                  <a:gd name="connsiteX0" fmla="*/ 778427 w 1740599"/>
                  <a:gd name="connsiteY0" fmla="*/ 1840 h 2047456"/>
                  <a:gd name="connsiteX1" fmla="*/ 43136 w 1740599"/>
                  <a:gd name="connsiteY1" fmla="*/ 275217 h 2047456"/>
                  <a:gd name="connsiteX2" fmla="*/ 109124 w 1740599"/>
                  <a:gd name="connsiteY2" fmla="*/ 906813 h 2047456"/>
                  <a:gd name="connsiteX3" fmla="*/ 297660 w 1740599"/>
                  <a:gd name="connsiteY3" fmla="*/ 1321592 h 2047456"/>
                  <a:gd name="connsiteX4" fmla="*/ 14856 w 1740599"/>
                  <a:gd name="connsiteY4" fmla="*/ 1840066 h 2047456"/>
                  <a:gd name="connsiteX5" fmla="*/ 1711681 w 1740599"/>
                  <a:gd name="connsiteY5" fmla="*/ 2047456 h 2047456"/>
                  <a:gd name="connsiteX6" fmla="*/ 1438303 w 1740599"/>
                  <a:gd name="connsiteY6" fmla="*/ 963374 h 2047456"/>
                  <a:gd name="connsiteX7" fmla="*/ 1721107 w 1740599"/>
                  <a:gd name="connsiteY7" fmla="*/ 199802 h 2047456"/>
                  <a:gd name="connsiteX8" fmla="*/ 778427 w 1740599"/>
                  <a:gd name="connsiteY8" fmla="*/ 1840 h 2047456"/>
                  <a:gd name="connsiteX0" fmla="*/ 778427 w 1774414"/>
                  <a:gd name="connsiteY0" fmla="*/ 1840 h 2047456"/>
                  <a:gd name="connsiteX1" fmla="*/ 43136 w 1774414"/>
                  <a:gd name="connsiteY1" fmla="*/ 275217 h 2047456"/>
                  <a:gd name="connsiteX2" fmla="*/ 109124 w 1774414"/>
                  <a:gd name="connsiteY2" fmla="*/ 906813 h 2047456"/>
                  <a:gd name="connsiteX3" fmla="*/ 297660 w 1774414"/>
                  <a:gd name="connsiteY3" fmla="*/ 1321592 h 2047456"/>
                  <a:gd name="connsiteX4" fmla="*/ 14856 w 1774414"/>
                  <a:gd name="connsiteY4" fmla="*/ 1840066 h 2047456"/>
                  <a:gd name="connsiteX5" fmla="*/ 1711681 w 1774414"/>
                  <a:gd name="connsiteY5" fmla="*/ 2047456 h 2047456"/>
                  <a:gd name="connsiteX6" fmla="*/ 1438303 w 1774414"/>
                  <a:gd name="connsiteY6" fmla="*/ 963374 h 2047456"/>
                  <a:gd name="connsiteX7" fmla="*/ 1721107 w 1774414"/>
                  <a:gd name="connsiteY7" fmla="*/ 199802 h 2047456"/>
                  <a:gd name="connsiteX8" fmla="*/ 778427 w 1774414"/>
                  <a:gd name="connsiteY8" fmla="*/ 1840 h 2047456"/>
                  <a:gd name="connsiteX0" fmla="*/ 778427 w 1774414"/>
                  <a:gd name="connsiteY0" fmla="*/ 1840 h 2094162"/>
                  <a:gd name="connsiteX1" fmla="*/ 43136 w 1774414"/>
                  <a:gd name="connsiteY1" fmla="*/ 275217 h 2094162"/>
                  <a:gd name="connsiteX2" fmla="*/ 109124 w 1774414"/>
                  <a:gd name="connsiteY2" fmla="*/ 906813 h 2094162"/>
                  <a:gd name="connsiteX3" fmla="*/ 297660 w 1774414"/>
                  <a:gd name="connsiteY3" fmla="*/ 1321592 h 2094162"/>
                  <a:gd name="connsiteX4" fmla="*/ 14856 w 1774414"/>
                  <a:gd name="connsiteY4" fmla="*/ 1840066 h 2094162"/>
                  <a:gd name="connsiteX5" fmla="*/ 1711681 w 1774414"/>
                  <a:gd name="connsiteY5" fmla="*/ 2047456 h 2094162"/>
                  <a:gd name="connsiteX6" fmla="*/ 1438303 w 1774414"/>
                  <a:gd name="connsiteY6" fmla="*/ 963374 h 2094162"/>
                  <a:gd name="connsiteX7" fmla="*/ 1721107 w 1774414"/>
                  <a:gd name="connsiteY7" fmla="*/ 199802 h 2094162"/>
                  <a:gd name="connsiteX8" fmla="*/ 778427 w 1774414"/>
                  <a:gd name="connsiteY8" fmla="*/ 1840 h 2094162"/>
                  <a:gd name="connsiteX0" fmla="*/ 826336 w 1822323"/>
                  <a:gd name="connsiteY0" fmla="*/ 1840 h 2094161"/>
                  <a:gd name="connsiteX1" fmla="*/ 91045 w 1822323"/>
                  <a:gd name="connsiteY1" fmla="*/ 275217 h 2094161"/>
                  <a:gd name="connsiteX2" fmla="*/ 157033 w 1822323"/>
                  <a:gd name="connsiteY2" fmla="*/ 906813 h 2094161"/>
                  <a:gd name="connsiteX3" fmla="*/ 345569 w 1822323"/>
                  <a:gd name="connsiteY3" fmla="*/ 1321592 h 2094161"/>
                  <a:gd name="connsiteX4" fmla="*/ 62765 w 1822323"/>
                  <a:gd name="connsiteY4" fmla="*/ 1840066 h 2094161"/>
                  <a:gd name="connsiteX5" fmla="*/ 1759590 w 1822323"/>
                  <a:gd name="connsiteY5" fmla="*/ 2047456 h 2094161"/>
                  <a:gd name="connsiteX6" fmla="*/ 1486212 w 1822323"/>
                  <a:gd name="connsiteY6" fmla="*/ 963374 h 2094161"/>
                  <a:gd name="connsiteX7" fmla="*/ 1769016 w 1822323"/>
                  <a:gd name="connsiteY7" fmla="*/ 199802 h 2094161"/>
                  <a:gd name="connsiteX8" fmla="*/ 826336 w 182232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5963" h="2094161">
                    <a:moveTo>
                      <a:pt x="819976" y="1840"/>
                    </a:moveTo>
                    <a:cubicBezTo>
                      <a:pt x="540314" y="14409"/>
                      <a:pt x="196236" y="124388"/>
                      <a:pt x="84685" y="275217"/>
                    </a:cubicBezTo>
                    <a:cubicBezTo>
                      <a:pt x="-26866" y="426046"/>
                      <a:pt x="76404" y="743419"/>
                      <a:pt x="150673" y="906813"/>
                    </a:cubicBezTo>
                    <a:lnTo>
                      <a:pt x="339209" y="1321592"/>
                    </a:lnTo>
                    <a:cubicBezTo>
                      <a:pt x="403900" y="1463913"/>
                      <a:pt x="-179265" y="1719089"/>
                      <a:pt x="56405" y="1840066"/>
                    </a:cubicBezTo>
                    <a:cubicBezTo>
                      <a:pt x="292075" y="1961043"/>
                      <a:pt x="1515989" y="2193571"/>
                      <a:pt x="1753230" y="2047456"/>
                    </a:cubicBezTo>
                    <a:cubicBezTo>
                      <a:pt x="1990471" y="1901341"/>
                      <a:pt x="1478281" y="1271316"/>
                      <a:pt x="1479852" y="963374"/>
                    </a:cubicBezTo>
                    <a:cubicBezTo>
                      <a:pt x="1481423" y="655432"/>
                      <a:pt x="1872635" y="360058"/>
                      <a:pt x="1762656" y="199802"/>
                    </a:cubicBezTo>
                    <a:cubicBezTo>
                      <a:pt x="1652677" y="39546"/>
                      <a:pt x="1099638" y="-10729"/>
                      <a:pt x="819976" y="18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3" name="MST"/>
              <p:cNvGrpSpPr/>
              <p:nvPr/>
            </p:nvGrpSpPr>
            <p:grpSpPr>
              <a:xfrm>
                <a:off x="6485850" y="1593015"/>
                <a:ext cx="1326469" cy="2294472"/>
                <a:chOff x="6416906" y="1779323"/>
                <a:chExt cx="1326469" cy="2294472"/>
              </a:xfrm>
            </p:grpSpPr>
            <p:cxnSp>
              <p:nvCxnSpPr>
                <p:cNvPr id="145" name="Gerader Verbinder 144"/>
                <p:cNvCxnSpPr>
                  <a:stCxn id="136" idx="3"/>
                  <a:endCxn id="126" idx="0"/>
                </p:cNvCxnSpPr>
                <p:nvPr/>
              </p:nvCxnSpPr>
              <p:spPr>
                <a:xfrm>
                  <a:off x="6416906" y="2022888"/>
                  <a:ext cx="314475" cy="5604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>
                  <a:stCxn id="132" idx="0"/>
                  <a:endCxn id="134" idx="1"/>
                </p:cNvCxnSpPr>
                <p:nvPr/>
              </p:nvCxnSpPr>
              <p:spPr>
                <a:xfrm flipH="1" flipV="1">
                  <a:off x="7301744" y="1779323"/>
                  <a:ext cx="441631" cy="60784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/>
                <p:cNvCxnSpPr>
                  <a:stCxn id="126" idx="0"/>
                  <a:endCxn id="124" idx="5"/>
                </p:cNvCxnSpPr>
                <p:nvPr/>
              </p:nvCxnSpPr>
              <p:spPr>
                <a:xfrm flipH="1">
                  <a:off x="6459689" y="2583288"/>
                  <a:ext cx="271692" cy="81088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r Verbinder 147"/>
                <p:cNvCxnSpPr>
                  <a:stCxn id="124" idx="7"/>
                  <a:endCxn id="128" idx="3"/>
                </p:cNvCxnSpPr>
                <p:nvPr/>
              </p:nvCxnSpPr>
              <p:spPr>
                <a:xfrm>
                  <a:off x="6459689" y="3404613"/>
                  <a:ext cx="417515" cy="663964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r Verbinder 148"/>
                <p:cNvCxnSpPr>
                  <a:stCxn id="128" idx="2"/>
                  <a:endCxn id="130" idx="4"/>
                </p:cNvCxnSpPr>
                <p:nvPr/>
              </p:nvCxnSpPr>
              <p:spPr>
                <a:xfrm flipV="1">
                  <a:off x="6875042" y="3870742"/>
                  <a:ext cx="865804" cy="203053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Euler Tour"/>
              <p:cNvGrpSpPr/>
              <p:nvPr/>
            </p:nvGrpSpPr>
            <p:grpSpPr>
              <a:xfrm>
                <a:off x="6491069" y="1580416"/>
                <a:ext cx="1328630" cy="2301853"/>
                <a:chOff x="6422125" y="1766724"/>
                <a:chExt cx="1328630" cy="2301853"/>
              </a:xfrm>
            </p:grpSpPr>
            <p:cxnSp>
              <p:nvCxnSpPr>
                <p:cNvPr id="140" name="Gerade Verbindung mit Pfeil 139"/>
                <p:cNvCxnSpPr>
                  <a:stCxn id="136" idx="0"/>
                  <a:endCxn id="126" idx="2"/>
                </p:cNvCxnSpPr>
                <p:nvPr/>
              </p:nvCxnSpPr>
              <p:spPr>
                <a:xfrm>
                  <a:off x="6422125" y="2035487"/>
                  <a:ext cx="301875" cy="54042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stCxn id="126" idx="2"/>
                  <a:endCxn id="124" idx="2"/>
                </p:cNvCxnSpPr>
                <p:nvPr/>
              </p:nvCxnSpPr>
              <p:spPr>
                <a:xfrm flipH="1">
                  <a:off x="6447090" y="2575907"/>
                  <a:ext cx="276910" cy="823487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stCxn id="124" idx="2"/>
                  <a:endCxn id="128" idx="3"/>
                </p:cNvCxnSpPr>
                <p:nvPr/>
              </p:nvCxnSpPr>
              <p:spPr>
                <a:xfrm>
                  <a:off x="6447090" y="3399394"/>
                  <a:ext cx="430114" cy="669183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stCxn id="128" idx="4"/>
                  <a:endCxn id="130" idx="5"/>
                </p:cNvCxnSpPr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32" idx="6"/>
                  <a:endCxn id="134" idx="4"/>
                </p:cNvCxnSpPr>
                <p:nvPr/>
              </p:nvCxnSpPr>
              <p:spPr>
                <a:xfrm flipH="1" flipV="1">
                  <a:off x="7306963" y="1766724"/>
                  <a:ext cx="443792" cy="613066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Tour"/>
              <p:cNvGrpSpPr/>
              <p:nvPr/>
            </p:nvGrpSpPr>
            <p:grpSpPr>
              <a:xfrm>
                <a:off x="6483321" y="1575198"/>
                <a:ext cx="1331686" cy="2297529"/>
                <a:chOff x="6416906" y="1768886"/>
                <a:chExt cx="1331686" cy="2297529"/>
              </a:xfrm>
            </p:grpSpPr>
            <p:cxnSp>
              <p:nvCxnSpPr>
                <p:cNvPr id="137" name="Gerade Verbindung mit Pfeil 136"/>
                <p:cNvCxnSpPr/>
                <p:nvPr/>
              </p:nvCxnSpPr>
              <p:spPr>
                <a:xfrm flipH="1">
                  <a:off x="6416906" y="1768886"/>
                  <a:ext cx="895275" cy="254002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137"/>
                <p:cNvCxnSpPr/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/>
                <p:nvPr/>
              </p:nvCxnSpPr>
              <p:spPr>
                <a:xfrm flipH="1" flipV="1">
                  <a:off x="7743374" y="2413786"/>
                  <a:ext cx="5218" cy="1436304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Places"/>
              <p:cNvGrpSpPr/>
              <p:nvPr/>
            </p:nvGrpSpPr>
            <p:grpSpPr>
              <a:xfrm>
                <a:off x="6417263" y="1513171"/>
                <a:ext cx="1468860" cy="2447301"/>
                <a:chOff x="6348319" y="1699479"/>
                <a:chExt cx="1468860" cy="2447301"/>
              </a:xfrm>
            </p:grpSpPr>
            <p:grpSp>
              <p:nvGrpSpPr>
                <p:cNvPr id="100" name="Gruppieren 99"/>
                <p:cNvGrpSpPr/>
                <p:nvPr/>
              </p:nvGrpSpPr>
              <p:grpSpPr>
                <a:xfrm>
                  <a:off x="6348319" y="1953481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5" name="Ellipse 13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1" name="Gruppieren 100"/>
                <p:cNvGrpSpPr/>
                <p:nvPr/>
              </p:nvGrpSpPr>
              <p:grpSpPr>
                <a:xfrm>
                  <a:off x="7233157" y="169947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3" name="Ellipse 13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Ellipse 133"/>
                  <p:cNvSpPr/>
                  <p:nvPr/>
                </p:nvSpPr>
                <p:spPr>
                  <a:xfrm flipV="1">
                    <a:off x="2936242" y="2500631"/>
                    <a:ext cx="45720" cy="4572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5" name="Gruppieren 114"/>
                <p:cNvGrpSpPr/>
                <p:nvPr/>
              </p:nvGrpSpPr>
              <p:grpSpPr>
                <a:xfrm>
                  <a:off x="7669569" y="2305165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1" name="Ellipse 130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Ellipse 131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8" name="Gruppieren 117"/>
                <p:cNvGrpSpPr/>
                <p:nvPr/>
              </p:nvGrpSpPr>
              <p:grpSpPr>
                <a:xfrm>
                  <a:off x="7667040" y="3803497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9" name="Ellipse 128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Ellipse 129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9" name="Gruppieren 118"/>
                <p:cNvGrpSpPr/>
                <p:nvPr/>
              </p:nvGrpSpPr>
              <p:grpSpPr>
                <a:xfrm>
                  <a:off x="6808617" y="3999170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7" name="Ellipse 126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1" name="Gruppieren 120"/>
                <p:cNvGrpSpPr/>
                <p:nvPr/>
              </p:nvGrpSpPr>
              <p:grpSpPr>
                <a:xfrm>
                  <a:off x="6657575" y="2501282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5" name="Ellipse 12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2" name="Gruppieren 121"/>
                <p:cNvGrpSpPr/>
                <p:nvPr/>
              </p:nvGrpSpPr>
              <p:grpSpPr>
                <a:xfrm>
                  <a:off x="6380665" y="332476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3" name="Ellipse 12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Ellipse 123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1,5</m:t>
                        </m:r>
                      </m:oMath>
                    </a14:m>
                    <a:r>
                      <a:rPr lang="en-GB" sz="2800" dirty="0" smtClean="0"/>
                      <a:t>-</a:t>
                    </a:r>
                    <a:r>
                      <a:rPr lang="en-GB" sz="2800" dirty="0" err="1" smtClean="0"/>
                      <a:t>approximative</a:t>
                    </a:r>
                    <a:r>
                      <a:rPr lang="en-GB" sz="2800" dirty="0" smtClean="0"/>
                      <a:t> solution</a:t>
                    </a:r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81" name="Textfeld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465" r="-1780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Gerader Verbinder 96"/>
              <p:cNvCxnSpPr/>
              <p:nvPr/>
            </p:nvCxnSpPr>
            <p:spPr>
              <a:xfrm>
                <a:off x="4279581" y="3280738"/>
                <a:ext cx="14818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>
                <a:off x="5170358" y="3894868"/>
                <a:ext cx="0" cy="538968"/>
              </a:xfrm>
              <a:prstGeom prst="straightConnector1">
                <a:avLst/>
              </a:prstGeom>
              <a:ln w="127000" cmpd="dbl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feld 149"/>
                <p:cNvSpPr txBox="1"/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0" name="Textfeld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/>
                <p:cNvSpPr txBox="1"/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1" name="Textfeld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feld 151"/>
                <p:cNvSpPr txBox="1"/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2" name="Textfeld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7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cap="small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chr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73" r="-408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>
            <a:hlinkClick r:id="rId4" action="ppaction://hlinksldjump"/>
          </p:cNvPr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Bonus-Slide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3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1: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 lower bound of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 was shown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68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18607" y="1529483"/>
                <a:ext cx="91898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2: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Competitive ratio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 of 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tight – even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" y="1529483"/>
                <a:ext cx="918982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93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Question: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Better algorithm possible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800" dirty="0" smtClean="0"/>
                  <a:t>?</a:t>
                </a:r>
                <a:endParaRPr lang="en-GB" sz="2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920" t="-12791" r="-1097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/>
          <p:cNvGrpSpPr/>
          <p:nvPr/>
        </p:nvGrpSpPr>
        <p:grpSpPr>
          <a:xfrm>
            <a:off x="5835775" y="3299257"/>
            <a:ext cx="2679575" cy="196850"/>
            <a:chOff x="3035754" y="1805792"/>
            <a:chExt cx="2679575" cy="19685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54519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8085833" y="3321196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78908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6420455" y="2800707"/>
            <a:ext cx="1902162" cy="882326"/>
            <a:chOff x="6420455" y="3456554"/>
            <a:chExt cx="1902162" cy="882326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20" name="Textfeld 19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23" name="Gerader Verbinder 2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uppieren 29"/>
          <p:cNvGrpSpPr/>
          <p:nvPr/>
        </p:nvGrpSpPr>
        <p:grpSpPr>
          <a:xfrm>
            <a:off x="7604600" y="3322278"/>
            <a:ext cx="368626" cy="369332"/>
            <a:chOff x="7604600" y="3978125"/>
            <a:chExt cx="368626" cy="369332"/>
          </a:xfrm>
        </p:grpSpPr>
        <p:cxnSp>
          <p:nvCxnSpPr>
            <p:cNvPr id="28" name="Gerade Verbindung mit Pfeil 27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feld 31"/>
          <p:cNvSpPr txBox="1"/>
          <p:nvPr/>
        </p:nvSpPr>
        <p:spPr>
          <a:xfrm>
            <a:off x="5318637" y="4272838"/>
            <a:ext cx="3825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Extreme Nearest to </a:t>
            </a:r>
          </a:p>
          <a:p>
            <a:pPr algn="ctr"/>
            <a:r>
              <a:rPr lang="en-GB" sz="3200" dirty="0" smtClean="0"/>
              <a:t>the Origin first (ENO)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14809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09 -0.00115 L 0.02274 -0.0011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 animBg="1"/>
      <p:bldP spid="16" grpId="0" animBg="1"/>
      <p:bldP spid="18" grpId="0"/>
      <p:bldP spid="31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ENO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128020" y="895547"/>
                <a:ext cx="5669726" cy="25545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GB" sz="2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(</a:t>
                </a:r>
                <a:r>
                  <a:rPr lang="en-GB" sz="2400" b="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w.l.o.g</a:t>
                </a:r>
                <a:r>
                  <a:rPr lang="en-GB" sz="2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.)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669726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5839498" y="1489156"/>
            <a:ext cx="3172758" cy="196850"/>
            <a:chOff x="3035754" y="1805792"/>
            <a:chExt cx="3172758" cy="196850"/>
          </a:xfrm>
        </p:grpSpPr>
        <p:cxnSp>
          <p:nvCxnSpPr>
            <p:cNvPr id="5" name="Gerader Verbinder 4"/>
            <p:cNvCxnSpPr/>
            <p:nvPr/>
          </p:nvCxnSpPr>
          <p:spPr>
            <a:xfrm flipV="1">
              <a:off x="3035754" y="1896785"/>
              <a:ext cx="3172758" cy="743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970591" y="10297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91" y="102973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6424178" y="990606"/>
            <a:ext cx="1902162" cy="882326"/>
            <a:chOff x="6420455" y="3456554"/>
            <a:chExt cx="1902162" cy="88232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htec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ieren 18"/>
          <p:cNvGrpSpPr/>
          <p:nvPr/>
        </p:nvGrpSpPr>
        <p:grpSpPr>
          <a:xfrm>
            <a:off x="7292581" y="1512177"/>
            <a:ext cx="368626" cy="369332"/>
            <a:chOff x="7604600" y="3978125"/>
            <a:chExt cx="368626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feld 21"/>
          <p:cNvSpPr txBox="1"/>
          <p:nvPr/>
        </p:nvSpPr>
        <p:spPr>
          <a:xfrm>
            <a:off x="118608" y="4730947"/>
            <a:ext cx="63341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dirty="0" smtClean="0"/>
              <a:t>ENO is polynomial an correct.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ENO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GB" sz="2800" dirty="0" smtClean="0"/>
                  <a:t>-competitive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en-GB" sz="2800" dirty="0" smtClean="0"/>
                  <a:t>)</a:t>
                </a:r>
                <a:endParaRPr lang="en-GB" sz="28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blipFill rotWithShape="0">
                <a:blip r:embed="rId8"/>
                <a:stretch>
                  <a:fillRect l="-2002" t="-10753" r="-1049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923986" y="1521774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8675070" y="1514256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5804068" y="169067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8" y="1690675"/>
                <a:ext cx="31701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/>
              <p:cNvSpPr/>
              <p:nvPr/>
            </p:nvSpPr>
            <p:spPr>
              <a:xfrm>
                <a:off x="8582371" y="1696843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𝑟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71" y="1696843"/>
                <a:ext cx="3516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4674656" y="1931307"/>
                <a:ext cx="26302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rgbClr val="6600CC"/>
                    </a:solidFill>
                  </a:rPr>
                  <a:t>leftmost request (all time)</a:t>
                </a:r>
              </a:p>
              <a:p>
                <a:pPr algn="ctr"/>
                <a:r>
                  <a:rPr lang="en-GB" dirty="0" smtClean="0">
                    <a:solidFill>
                      <a:srgbClr val="6600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 if no request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)</a:t>
                </a:r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56" y="1931307"/>
                <a:ext cx="2630272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2088" t="-5660" r="-139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595922" y="2598351"/>
                <a:ext cx="4422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GB" sz="2400" dirty="0" smtClean="0"/>
                  <a:t>and </a:t>
                </a:r>
                <a:r>
                  <a:rPr lang="en-GB" sz="24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22" y="2598351"/>
                <a:ext cx="44222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31" t="-26230" r="-552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b="0" dirty="0" smtClean="0"/>
                  <a:t>Case-by-case analysis:</a:t>
                </a:r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 smtClean="0"/>
                  <a:t>  </a:t>
                </a:r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GB" sz="2400" b="0" dirty="0" smtClean="0"/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b="0" dirty="0" smtClean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blipFill rotWithShape="0">
                <a:blip r:embed="rId13"/>
                <a:stretch>
                  <a:fillRect l="-3119" t="-2395" r="-2287" b="-5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/>
          <p:cNvGrpSpPr/>
          <p:nvPr/>
        </p:nvGrpSpPr>
        <p:grpSpPr>
          <a:xfrm>
            <a:off x="3088277" y="2916698"/>
            <a:ext cx="3172758" cy="646331"/>
            <a:chOff x="5434830" y="3534994"/>
            <a:chExt cx="3172758" cy="646331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34" name="Gerader Verbinder 33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41" name="Textfeld 40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43" name="Gerader Verbinder 4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/>
          </p:nvGrpSpPr>
          <p:grpSpPr>
            <a:xfrm>
              <a:off x="5634884" y="3809733"/>
              <a:ext cx="368626" cy="369332"/>
              <a:chOff x="7604600" y="3978125"/>
              <a:chExt cx="368626" cy="369332"/>
            </a:xfrm>
          </p:grpSpPr>
          <p:cxnSp>
            <p:nvCxnSpPr>
              <p:cNvPr id="45" name="Gerade Verbindung mit Pfeil 44"/>
              <p:cNvCxnSpPr/>
              <p:nvPr/>
            </p:nvCxnSpPr>
            <p:spPr>
              <a:xfrm flipV="1">
                <a:off x="7955844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/>
                  <p:cNvSpPr txBox="1"/>
                  <p:nvPr/>
                </p:nvSpPr>
                <p:spPr>
                  <a:xfrm>
                    <a:off x="7604600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600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Ellipse 46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088277" y="3499859"/>
            <a:ext cx="3172758" cy="646331"/>
            <a:chOff x="5434830" y="3534994"/>
            <a:chExt cx="3172758" cy="646331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62" name="Gerader Verbinder 61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59" name="Textfeld 58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61" name="Gerader Verbinder 60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pieren 53"/>
            <p:cNvGrpSpPr/>
            <p:nvPr/>
          </p:nvGrpSpPr>
          <p:grpSpPr>
            <a:xfrm>
              <a:off x="6526847" y="3809733"/>
              <a:ext cx="368626" cy="369332"/>
              <a:chOff x="8496563" y="3978125"/>
              <a:chExt cx="368626" cy="369332"/>
            </a:xfrm>
          </p:grpSpPr>
          <p:cxnSp>
            <p:nvCxnSpPr>
              <p:cNvPr id="57" name="Gerade Verbindung mit Pfeil 56"/>
              <p:cNvCxnSpPr/>
              <p:nvPr/>
            </p:nvCxnSpPr>
            <p:spPr>
              <a:xfrm flipV="1">
                <a:off x="8847807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feld 57"/>
                  <p:cNvSpPr txBox="1"/>
                  <p:nvPr/>
                </p:nvSpPr>
                <p:spPr>
                  <a:xfrm>
                    <a:off x="8496563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feld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3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Ellipse 54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3088277" y="4002152"/>
            <a:ext cx="3172758" cy="646331"/>
            <a:chOff x="5434830" y="3534994"/>
            <a:chExt cx="3172758" cy="646331"/>
          </a:xfrm>
        </p:grpSpPr>
        <p:grpSp>
          <p:nvGrpSpPr>
            <p:cNvPr id="65" name="Gruppieren 64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75" name="Gerader Verbinder 74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72" name="Textfeld 71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74" name="Gerader Verbinder 73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/>
            <p:cNvGrpSpPr/>
            <p:nvPr/>
          </p:nvGrpSpPr>
          <p:grpSpPr>
            <a:xfrm>
              <a:off x="7326037" y="3809733"/>
              <a:ext cx="368626" cy="369332"/>
              <a:chOff x="9295753" y="3978125"/>
              <a:chExt cx="368626" cy="369332"/>
            </a:xfrm>
          </p:grpSpPr>
          <p:cxnSp>
            <p:nvCxnSpPr>
              <p:cNvPr id="70" name="Gerade Verbindung mit Pfeil 69"/>
              <p:cNvCxnSpPr/>
              <p:nvPr/>
            </p:nvCxnSpPr>
            <p:spPr>
              <a:xfrm flipV="1">
                <a:off x="9646997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9295753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feld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5753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Ellipse 67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sp>
        <p:nvSpPr>
          <p:cNvPr id="77" name="Textfeld 76"/>
          <p:cNvSpPr txBox="1"/>
          <p:nvPr/>
        </p:nvSpPr>
        <p:spPr>
          <a:xfrm>
            <a:off x="6372476" y="3053328"/>
            <a:ext cx="19221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0" dirty="0" smtClean="0"/>
              <a:t>easy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easy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0" dirty="0" smtClean="0"/>
              <a:t>complicated…</a:t>
            </a:r>
          </a:p>
        </p:txBody>
      </p:sp>
    </p:spTree>
    <p:extLst>
      <p:ext uri="{BB962C8B-B14F-4D97-AF65-F5344CB8AC3E}">
        <p14:creationId xmlns:p14="http://schemas.microsoft.com/office/powerpoint/2010/main" val="10053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8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hlinkClick r:id="rId8" action="ppaction://hlinksldjump"/>
          </p:cNvPr>
          <p:cNvSpPr/>
          <p:nvPr/>
        </p:nvSpPr>
        <p:spPr>
          <a:xfrm>
            <a:off x="-122550" y="-153153"/>
            <a:ext cx="9389097" cy="7051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1153</Words>
  <Application>Microsoft Office PowerPoint</Application>
  <PresentationFormat>Bildschirmpräsentation (4:3)</PresentationFormat>
  <Paragraphs>453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Polynomial Algorithm for H-OLTSP</vt:lpstr>
      <vt:lpstr>Polynomial Algorithm for H-OLTSP</vt:lpstr>
      <vt:lpstr>Polynomial Algorithm for H-OLTSP</vt:lpstr>
      <vt:lpstr>Competitiveness of CHR</vt:lpstr>
      <vt:lpstr>Credits &amp; References</vt:lpstr>
      <vt:lpstr>Bonus-Slide</vt:lpstr>
      <vt:lpstr>N-OLTSP on the Real Line</vt:lpstr>
      <vt:lpstr>Competitiveness of ENO</vt:lpstr>
      <vt:lpstr>Credits &amp; References</vt:lpstr>
      <vt:lpstr>Online-TSP</vt:lpstr>
      <vt:lpstr>Online-TSP</vt:lpstr>
      <vt:lpstr>Online-TSP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175</cp:revision>
  <dcterms:created xsi:type="dcterms:W3CDTF">2016-03-13T22:19:08Z</dcterms:created>
  <dcterms:modified xsi:type="dcterms:W3CDTF">2016-03-24T22:26:04Z</dcterms:modified>
</cp:coreProperties>
</file>