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67" r:id="rId5"/>
    <p:sldId id="268" r:id="rId6"/>
    <p:sldId id="259" r:id="rId7"/>
    <p:sldId id="274" r:id="rId8"/>
    <p:sldId id="262" r:id="rId9"/>
    <p:sldId id="269" r:id="rId10"/>
    <p:sldId id="270" r:id="rId11"/>
    <p:sldId id="261" r:id="rId12"/>
    <p:sldId id="260" r:id="rId13"/>
    <p:sldId id="263" r:id="rId14"/>
    <p:sldId id="264" r:id="rId15"/>
    <p:sldId id="265" r:id="rId16"/>
    <p:sldId id="266"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660"/>
  </p:normalViewPr>
  <p:slideViewPr>
    <p:cSldViewPr snapToGrid="0">
      <p:cViewPr varScale="1">
        <p:scale>
          <a:sx n="112" d="100"/>
          <a:sy n="112" d="100"/>
        </p:scale>
        <p:origin x="3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2/6/2024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2/6/2024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es.wikipedia.org/wiki/Legislatura_Estatal_de_Washington" TargetMode="Externa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File:Red_Checkmark.svg"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hyperlink" Target="https://pixabay.com/fr/case-%C3%A0-cocher-v%C3%A9rifi%C3%A9-croix-146100/" TargetMode="Externa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ata.wa.gov/Politics/Lobbyist-Compensation-and-Expenses-by-Source/9nnw-c693/about_data" TargetMode="External"/><Relationship Id="rId7" Type="http://schemas.openxmlformats.org/officeDocument/2006/relationships/hyperlink" Target="https://github.com/graffignaa" TargetMode="Externa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hyperlink" Target="https://www.linkedin.com/in/anthonygraffigna/" TargetMode="External"/><Relationship Id="rId5" Type="http://schemas.openxmlformats.org/officeDocument/2006/relationships/hyperlink" Target="mailto:anthonygraff24@gmail.com" TargetMode="External"/><Relationship Id="rId4" Type="http://schemas.openxmlformats.org/officeDocument/2006/relationships/hyperlink" Target="https://legiscan.com/WA/dataset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s://en.wikipedia.org/wiki/Washington_House_of_Representativ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searchleap.com/product/data-collection-2/"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ccesshub.pdc.wa.gov/node/25393" TargetMode="External"/><Relationship Id="rId2" Type="http://schemas.openxmlformats.org/officeDocument/2006/relationships/hyperlink" Target="https://accesshub.pdc.wa.gov/node/10406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8E0CA-19A6-FC13-7885-BFA7AB2D2400}"/>
              </a:ext>
            </a:extLst>
          </p:cNvPr>
          <p:cNvSpPr>
            <a:spLocks noGrp="1"/>
          </p:cNvSpPr>
          <p:nvPr>
            <p:ph type="ctrTitle"/>
          </p:nvPr>
        </p:nvSpPr>
        <p:spPr>
          <a:xfrm>
            <a:off x="1112197" y="717178"/>
            <a:ext cx="9967595" cy="2022749"/>
          </a:xfrm>
        </p:spPr>
        <p:txBody>
          <a:bodyPr/>
          <a:lstStyle/>
          <a:p>
            <a:r>
              <a:rPr lang="en-US" dirty="0">
                <a:solidFill>
                  <a:schemeClr val="bg1">
                    <a:lumMod val="10000"/>
                    <a:lumOff val="90000"/>
                  </a:schemeClr>
                </a:solidFill>
              </a:rPr>
              <a:t>How a bill becomes a law</a:t>
            </a:r>
          </a:p>
        </p:txBody>
      </p:sp>
      <p:sp>
        <p:nvSpPr>
          <p:cNvPr id="3" name="Subtitle 2">
            <a:extLst>
              <a:ext uri="{FF2B5EF4-FFF2-40B4-BE49-F238E27FC236}">
                <a16:creationId xmlns:a16="http://schemas.microsoft.com/office/drawing/2014/main" id="{DAAF2FE1-A1E4-2567-CB36-A0CA91327BD7}"/>
              </a:ext>
            </a:extLst>
          </p:cNvPr>
          <p:cNvSpPr>
            <a:spLocks noGrp="1"/>
          </p:cNvSpPr>
          <p:nvPr>
            <p:ph type="subTitle" idx="1"/>
          </p:nvPr>
        </p:nvSpPr>
        <p:spPr>
          <a:xfrm>
            <a:off x="1712064" y="3882433"/>
            <a:ext cx="8767860" cy="1388165"/>
          </a:xfrm>
        </p:spPr>
        <p:txBody>
          <a:bodyPr/>
          <a:lstStyle/>
          <a:p>
            <a:r>
              <a:rPr lang="en-US" dirty="0">
                <a:solidFill>
                  <a:schemeClr val="bg1">
                    <a:lumMod val="10000"/>
                    <a:lumOff val="90000"/>
                  </a:schemeClr>
                </a:solidFill>
              </a:rPr>
              <a:t>Anthony </a:t>
            </a:r>
            <a:r>
              <a:rPr lang="en-US" dirty="0" err="1">
                <a:solidFill>
                  <a:schemeClr val="bg1">
                    <a:lumMod val="10000"/>
                    <a:lumOff val="90000"/>
                  </a:schemeClr>
                </a:solidFill>
              </a:rPr>
              <a:t>Graffigna</a:t>
            </a:r>
            <a:endParaRPr lang="en-US" dirty="0">
              <a:solidFill>
                <a:schemeClr val="bg1">
                  <a:lumMod val="10000"/>
                  <a:lumOff val="90000"/>
                </a:schemeClr>
              </a:solidFill>
            </a:endParaRPr>
          </a:p>
        </p:txBody>
      </p:sp>
      <p:pic>
        <p:nvPicPr>
          <p:cNvPr id="1026" name="Picture 2" descr="Bill (Schoolhouse Rock!) | Heroes Wiki | Fandom">
            <a:extLst>
              <a:ext uri="{FF2B5EF4-FFF2-40B4-BE49-F238E27FC236}">
                <a16:creationId xmlns:a16="http://schemas.microsoft.com/office/drawing/2014/main" id="{362C6429-26D0-7661-7645-8859215497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670" y="3801647"/>
            <a:ext cx="1814508" cy="25201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5408A85-2BD2-249E-22CF-0B65FCD1F74E}"/>
              </a:ext>
            </a:extLst>
          </p:cNvPr>
          <p:cNvSpPr txBox="1"/>
          <p:nvPr/>
        </p:nvSpPr>
        <p:spPr>
          <a:xfrm>
            <a:off x="2357433" y="2798802"/>
            <a:ext cx="7477125" cy="1107996"/>
          </a:xfrm>
          <a:prstGeom prst="rect">
            <a:avLst/>
          </a:prstGeom>
          <a:noFill/>
        </p:spPr>
        <p:txBody>
          <a:bodyPr wrap="square" rtlCol="0">
            <a:spAutoFit/>
          </a:bodyPr>
          <a:lstStyle/>
          <a:p>
            <a:pPr algn="ctr"/>
            <a:r>
              <a:rPr lang="en-US" sz="2400" dirty="0">
                <a:solidFill>
                  <a:schemeClr val="bg1">
                    <a:lumMod val="10000"/>
                    <a:lumOff val="90000"/>
                  </a:schemeClr>
                </a:solidFill>
              </a:rPr>
              <a:t>A Data Study of Washington State Lobbying Activities from 2016 to Present</a:t>
            </a:r>
          </a:p>
          <a:p>
            <a:endParaRPr lang="en-US" dirty="0">
              <a:solidFill>
                <a:schemeClr val="bg1">
                  <a:lumMod val="10000"/>
                  <a:lumOff val="90000"/>
                </a:schemeClr>
              </a:solidFill>
            </a:endParaRPr>
          </a:p>
        </p:txBody>
      </p:sp>
      <p:pic>
        <p:nvPicPr>
          <p:cNvPr id="1028" name="Picture 4" descr="Flag of Washington - Wikipedia">
            <a:extLst>
              <a:ext uri="{FF2B5EF4-FFF2-40B4-BE49-F238E27FC236}">
                <a16:creationId xmlns:a16="http://schemas.microsoft.com/office/drawing/2014/main" id="{1C96D860-E18D-60D3-4A7F-51BDB93A1B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9603" y="4301138"/>
            <a:ext cx="3252794" cy="19389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large building with a dome&#10;&#10;Description automatically generated">
            <a:extLst>
              <a:ext uri="{FF2B5EF4-FFF2-40B4-BE49-F238E27FC236}">
                <a16:creationId xmlns:a16="http://schemas.microsoft.com/office/drawing/2014/main" id="{9585A04E-D24B-6BBE-D40B-741D6F2C7523}"/>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28683" y="4113710"/>
            <a:ext cx="2857500" cy="2143125"/>
          </a:xfrm>
          <a:prstGeom prst="rect">
            <a:avLst/>
          </a:prstGeom>
        </p:spPr>
      </p:pic>
    </p:spTree>
    <p:extLst>
      <p:ext uri="{BB962C8B-B14F-4D97-AF65-F5344CB8AC3E}">
        <p14:creationId xmlns:p14="http://schemas.microsoft.com/office/powerpoint/2010/main" val="185699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a:extLst>
            <a:ext uri="{FF2B5EF4-FFF2-40B4-BE49-F238E27FC236}">
              <a16:creationId xmlns:a16="http://schemas.microsoft.com/office/drawing/2014/main" id="{03AA181D-5902-E5B5-0DE3-F32EA106CD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250C3C-2AC7-8A92-6443-591F9FE00FA0}"/>
              </a:ext>
            </a:extLst>
          </p:cNvPr>
          <p:cNvSpPr>
            <a:spLocks noGrp="1"/>
          </p:cNvSpPr>
          <p:nvPr>
            <p:ph type="title"/>
          </p:nvPr>
        </p:nvSpPr>
        <p:spPr>
          <a:xfrm>
            <a:off x="290253" y="132604"/>
            <a:ext cx="11611494" cy="1356360"/>
          </a:xfrm>
        </p:spPr>
        <p:txBody>
          <a:bodyPr>
            <a:normAutofit/>
          </a:bodyPr>
          <a:lstStyle/>
          <a:p>
            <a:pPr algn="ctr"/>
            <a:r>
              <a:rPr lang="en-US" sz="6600" dirty="0">
                <a:solidFill>
                  <a:schemeClr val="bg1">
                    <a:lumMod val="10000"/>
                    <a:lumOff val="90000"/>
                  </a:schemeClr>
                </a:solidFill>
              </a:rPr>
              <a:t>Political Ad Spend Per Year</a:t>
            </a:r>
          </a:p>
        </p:txBody>
      </p:sp>
      <p:sp>
        <p:nvSpPr>
          <p:cNvPr id="7" name="TextBox 6">
            <a:extLst>
              <a:ext uri="{FF2B5EF4-FFF2-40B4-BE49-F238E27FC236}">
                <a16:creationId xmlns:a16="http://schemas.microsoft.com/office/drawing/2014/main" id="{9FC3DCC2-B39D-E848-4683-835CCDF782F6}"/>
              </a:ext>
            </a:extLst>
          </p:cNvPr>
          <p:cNvSpPr txBox="1"/>
          <p:nvPr/>
        </p:nvSpPr>
        <p:spPr>
          <a:xfrm>
            <a:off x="9030697" y="1622431"/>
            <a:ext cx="2963380" cy="3893374"/>
          </a:xfrm>
          <a:prstGeom prst="rect">
            <a:avLst/>
          </a:prstGeom>
          <a:noFill/>
        </p:spPr>
        <p:txBody>
          <a:bodyPr wrap="square" rtlCol="0">
            <a:spAutoFit/>
          </a:bodyPr>
          <a:lstStyle/>
          <a:p>
            <a:pPr marL="342900" indent="-342900">
              <a:buFont typeface="Arial" panose="020B0604020202020204" pitchFamily="34" charset="0"/>
              <a:buChar char="•"/>
            </a:pPr>
            <a:r>
              <a:rPr lang="en-US" sz="1900" dirty="0">
                <a:solidFill>
                  <a:schemeClr val="bg1">
                    <a:lumMod val="10000"/>
                    <a:lumOff val="90000"/>
                  </a:schemeClr>
                </a:solidFill>
              </a:rPr>
              <a:t>Interestingly, political ad spend is LOWER during election years, but spikes on non-election years</a:t>
            </a:r>
          </a:p>
          <a:p>
            <a:pPr marL="342900" indent="-342900">
              <a:buFont typeface="Arial" panose="020B0604020202020204" pitchFamily="34" charset="0"/>
              <a:buChar char="•"/>
            </a:pPr>
            <a:r>
              <a:rPr lang="en-US" sz="1900" dirty="0">
                <a:solidFill>
                  <a:schemeClr val="bg1">
                    <a:lumMod val="10000"/>
                    <a:lumOff val="90000"/>
                  </a:schemeClr>
                </a:solidFill>
              </a:rPr>
              <a:t>WA is a relatively “blue” state, so this may indicate that political ad spend is allocated more towards local issues rather than to influence elections</a:t>
            </a:r>
          </a:p>
          <a:p>
            <a:pPr marL="342900" indent="-342900">
              <a:buFont typeface="Arial" panose="020B0604020202020204" pitchFamily="34" charset="0"/>
              <a:buChar char="•"/>
            </a:pPr>
            <a:endParaRPr lang="en-US" sz="1900" dirty="0">
              <a:solidFill>
                <a:schemeClr val="bg1">
                  <a:lumMod val="10000"/>
                  <a:lumOff val="90000"/>
                </a:schemeClr>
              </a:solidFill>
            </a:endParaRPr>
          </a:p>
        </p:txBody>
      </p:sp>
      <p:pic>
        <p:nvPicPr>
          <p:cNvPr id="4" name="Picture 3">
            <a:extLst>
              <a:ext uri="{FF2B5EF4-FFF2-40B4-BE49-F238E27FC236}">
                <a16:creationId xmlns:a16="http://schemas.microsoft.com/office/drawing/2014/main" id="{016B9D7C-D88F-065D-619F-6B0FD13D9E5B}"/>
              </a:ext>
            </a:extLst>
          </p:cNvPr>
          <p:cNvPicPr>
            <a:picLocks noChangeAspect="1"/>
          </p:cNvPicPr>
          <p:nvPr/>
        </p:nvPicPr>
        <p:blipFill>
          <a:blip r:embed="rId2"/>
          <a:stretch>
            <a:fillRect/>
          </a:stretch>
        </p:blipFill>
        <p:spPr>
          <a:xfrm>
            <a:off x="645598" y="1488964"/>
            <a:ext cx="8253153" cy="4160309"/>
          </a:xfrm>
          <a:prstGeom prst="rect">
            <a:avLst/>
          </a:prstGeom>
        </p:spPr>
      </p:pic>
    </p:spTree>
    <p:extLst>
      <p:ext uri="{BB962C8B-B14F-4D97-AF65-F5344CB8AC3E}">
        <p14:creationId xmlns:p14="http://schemas.microsoft.com/office/powerpoint/2010/main" val="1220702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a:extLst>
            <a:ext uri="{FF2B5EF4-FFF2-40B4-BE49-F238E27FC236}">
              <a16:creationId xmlns:a16="http://schemas.microsoft.com/office/drawing/2014/main" id="{6AE7CEE6-3586-D150-233D-7E041F88CF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E16C53-09B1-2BF7-5F65-B29389B2B616}"/>
              </a:ext>
            </a:extLst>
          </p:cNvPr>
          <p:cNvSpPr>
            <a:spLocks noGrp="1"/>
          </p:cNvSpPr>
          <p:nvPr>
            <p:ph type="title"/>
          </p:nvPr>
        </p:nvSpPr>
        <p:spPr>
          <a:xfrm>
            <a:off x="1806652" y="255521"/>
            <a:ext cx="8578697" cy="1356360"/>
          </a:xfrm>
        </p:spPr>
        <p:txBody>
          <a:bodyPr>
            <a:normAutofit fontScale="90000"/>
          </a:bodyPr>
          <a:lstStyle/>
          <a:p>
            <a:pPr algn="ctr"/>
            <a:r>
              <a:rPr lang="en-US" sz="6600" dirty="0">
                <a:solidFill>
                  <a:schemeClr val="bg1">
                    <a:lumMod val="10000"/>
                    <a:lumOff val="90000"/>
                  </a:schemeClr>
                </a:solidFill>
              </a:rPr>
              <a:t>Ok But Really… How DOES a Bill Become a Law???</a:t>
            </a:r>
          </a:p>
        </p:txBody>
      </p:sp>
      <p:pic>
        <p:nvPicPr>
          <p:cNvPr id="3074" name="Picture 2" descr="I'm Just a Bill - Wikipedia">
            <a:extLst>
              <a:ext uri="{FF2B5EF4-FFF2-40B4-BE49-F238E27FC236}">
                <a16:creationId xmlns:a16="http://schemas.microsoft.com/office/drawing/2014/main" id="{8C28E4EC-1886-CB10-1582-28EA3DCA2A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96" y="711334"/>
            <a:ext cx="1797177" cy="13563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C55ED1A-EB2B-946B-CD58-43D906D35859}"/>
              </a:ext>
            </a:extLst>
          </p:cNvPr>
          <p:cNvSpPr txBox="1"/>
          <p:nvPr/>
        </p:nvSpPr>
        <p:spPr>
          <a:xfrm>
            <a:off x="165218" y="6448699"/>
            <a:ext cx="11861562" cy="307777"/>
          </a:xfrm>
          <a:prstGeom prst="rect">
            <a:avLst/>
          </a:prstGeom>
          <a:noFill/>
        </p:spPr>
        <p:txBody>
          <a:bodyPr wrap="square">
            <a:spAutoFit/>
          </a:bodyPr>
          <a:lstStyle/>
          <a:p>
            <a:pPr algn="ctr"/>
            <a:r>
              <a:rPr lang="en-US" sz="1400" dirty="0"/>
              <a:t>https://leg.wa.gov/legislature/Pages/Bill2Law.aspx#:~:text=When%20the%20bill%20is%20accepted,become%20law%20without%20a%20signature.</a:t>
            </a:r>
          </a:p>
        </p:txBody>
      </p:sp>
      <p:grpSp>
        <p:nvGrpSpPr>
          <p:cNvPr id="41" name="Group 40">
            <a:extLst>
              <a:ext uri="{FF2B5EF4-FFF2-40B4-BE49-F238E27FC236}">
                <a16:creationId xmlns:a16="http://schemas.microsoft.com/office/drawing/2014/main" id="{53586C37-2529-CEF4-0796-E1CA5CE10C33}"/>
              </a:ext>
            </a:extLst>
          </p:cNvPr>
          <p:cNvGrpSpPr/>
          <p:nvPr/>
        </p:nvGrpSpPr>
        <p:grpSpPr>
          <a:xfrm>
            <a:off x="68435" y="2260490"/>
            <a:ext cx="2891327" cy="1159562"/>
            <a:chOff x="176288" y="1654034"/>
            <a:chExt cx="2891327" cy="1584822"/>
          </a:xfrm>
        </p:grpSpPr>
        <p:sp>
          <p:nvSpPr>
            <p:cNvPr id="5" name="Rectangle: Rounded Corners 4">
              <a:extLst>
                <a:ext uri="{FF2B5EF4-FFF2-40B4-BE49-F238E27FC236}">
                  <a16:creationId xmlns:a16="http://schemas.microsoft.com/office/drawing/2014/main" id="{D93EE239-1439-800D-5D48-661926825436}"/>
                </a:ext>
              </a:extLst>
            </p:cNvPr>
            <p:cNvSpPr/>
            <p:nvPr/>
          </p:nvSpPr>
          <p:spPr>
            <a:xfrm>
              <a:off x="176288" y="1673041"/>
              <a:ext cx="2891327" cy="1565815"/>
            </a:xfrm>
            <a:prstGeom prst="roundRect">
              <a:avLst/>
            </a:prstGeom>
            <a:ln w="76200">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TextBox 5">
              <a:extLst>
                <a:ext uri="{FF2B5EF4-FFF2-40B4-BE49-F238E27FC236}">
                  <a16:creationId xmlns:a16="http://schemas.microsoft.com/office/drawing/2014/main" id="{3C28D605-8091-4895-FEB6-7DE823FB8B7B}"/>
                </a:ext>
              </a:extLst>
            </p:cNvPr>
            <p:cNvSpPr txBox="1"/>
            <p:nvPr/>
          </p:nvSpPr>
          <p:spPr>
            <a:xfrm>
              <a:off x="176288" y="1654034"/>
              <a:ext cx="2891327" cy="1077218"/>
            </a:xfrm>
            <a:prstGeom prst="rect">
              <a:avLst/>
            </a:prstGeom>
            <a:noFill/>
          </p:spPr>
          <p:txBody>
            <a:bodyPr wrap="square" rtlCol="0">
              <a:spAutoFit/>
            </a:bodyPr>
            <a:lstStyle/>
            <a:p>
              <a:pPr algn="ctr"/>
              <a:r>
                <a:rPr lang="en-US" sz="1600" dirty="0">
                  <a:solidFill>
                    <a:schemeClr val="bg1">
                      <a:lumMod val="10000"/>
                      <a:lumOff val="90000"/>
                    </a:schemeClr>
                  </a:solidFill>
                </a:rPr>
                <a:t>1.</a:t>
              </a:r>
            </a:p>
            <a:p>
              <a:pPr algn="ctr"/>
              <a:r>
                <a:rPr lang="en-US" sz="1600" dirty="0">
                  <a:solidFill>
                    <a:schemeClr val="bg1">
                      <a:lumMod val="10000"/>
                      <a:lumOff val="90000"/>
                    </a:schemeClr>
                  </a:solidFill>
                </a:rPr>
                <a:t>A bill is introduced in either the House of Representatives or the Senate by a member</a:t>
              </a:r>
            </a:p>
          </p:txBody>
        </p:sp>
      </p:grpSp>
      <p:grpSp>
        <p:nvGrpSpPr>
          <p:cNvPr id="42" name="Group 41">
            <a:extLst>
              <a:ext uri="{FF2B5EF4-FFF2-40B4-BE49-F238E27FC236}">
                <a16:creationId xmlns:a16="http://schemas.microsoft.com/office/drawing/2014/main" id="{866901EC-B846-02A2-243F-C72FD4D367E0}"/>
              </a:ext>
            </a:extLst>
          </p:cNvPr>
          <p:cNvGrpSpPr/>
          <p:nvPr/>
        </p:nvGrpSpPr>
        <p:grpSpPr>
          <a:xfrm>
            <a:off x="88596" y="4480352"/>
            <a:ext cx="2891327" cy="1828958"/>
            <a:chOff x="262581" y="3964681"/>
            <a:chExt cx="2891327" cy="2025343"/>
          </a:xfrm>
        </p:grpSpPr>
        <p:sp>
          <p:nvSpPr>
            <p:cNvPr id="8" name="Rectangle: Rounded Corners 7">
              <a:extLst>
                <a:ext uri="{FF2B5EF4-FFF2-40B4-BE49-F238E27FC236}">
                  <a16:creationId xmlns:a16="http://schemas.microsoft.com/office/drawing/2014/main" id="{470F8904-AC0B-110F-FE8C-C5AA33E9913E}"/>
                </a:ext>
              </a:extLst>
            </p:cNvPr>
            <p:cNvSpPr/>
            <p:nvPr/>
          </p:nvSpPr>
          <p:spPr>
            <a:xfrm>
              <a:off x="262581" y="3998294"/>
              <a:ext cx="2891327" cy="1991730"/>
            </a:xfrm>
            <a:prstGeom prst="roundRect">
              <a:avLst/>
            </a:prstGeom>
            <a:ln w="76200">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 name="TextBox 8">
              <a:extLst>
                <a:ext uri="{FF2B5EF4-FFF2-40B4-BE49-F238E27FC236}">
                  <a16:creationId xmlns:a16="http://schemas.microsoft.com/office/drawing/2014/main" id="{BEDA06D1-1839-71A9-1FFE-2BA77DB56EA1}"/>
                </a:ext>
              </a:extLst>
            </p:cNvPr>
            <p:cNvSpPr txBox="1"/>
            <p:nvPr/>
          </p:nvSpPr>
          <p:spPr>
            <a:xfrm>
              <a:off x="267391" y="3964681"/>
              <a:ext cx="2881707" cy="1815882"/>
            </a:xfrm>
            <a:prstGeom prst="rect">
              <a:avLst/>
            </a:prstGeom>
            <a:noFill/>
          </p:spPr>
          <p:txBody>
            <a:bodyPr wrap="square" rtlCol="0">
              <a:spAutoFit/>
            </a:bodyPr>
            <a:lstStyle/>
            <a:p>
              <a:pPr algn="ctr"/>
              <a:r>
                <a:rPr lang="en-US" sz="1600" dirty="0">
                  <a:solidFill>
                    <a:schemeClr val="bg1">
                      <a:lumMod val="10000"/>
                      <a:lumOff val="90000"/>
                    </a:schemeClr>
                  </a:solidFill>
                </a:rPr>
                <a:t>2.</a:t>
              </a:r>
            </a:p>
            <a:p>
              <a:pPr algn="ctr"/>
              <a:r>
                <a:rPr lang="en-US" sz="1600" dirty="0">
                  <a:solidFill>
                    <a:schemeClr val="bg1">
                      <a:lumMod val="10000"/>
                      <a:lumOff val="90000"/>
                    </a:schemeClr>
                  </a:solidFill>
                </a:rPr>
                <a:t>The bill is referred to a committee for a hearing, which is open to the public.  The committee can then pass, reject, or take no action on the bill</a:t>
              </a:r>
            </a:p>
          </p:txBody>
        </p:sp>
      </p:grpSp>
      <p:sp>
        <p:nvSpPr>
          <p:cNvPr id="10" name="Arrow: Right 9">
            <a:extLst>
              <a:ext uri="{FF2B5EF4-FFF2-40B4-BE49-F238E27FC236}">
                <a16:creationId xmlns:a16="http://schemas.microsoft.com/office/drawing/2014/main" id="{DDB51E6D-731D-4518-D6F2-7E58397FA87B}"/>
              </a:ext>
            </a:extLst>
          </p:cNvPr>
          <p:cNvSpPr/>
          <p:nvPr/>
        </p:nvSpPr>
        <p:spPr>
          <a:xfrm rot="5400000">
            <a:off x="1011792" y="3621569"/>
            <a:ext cx="1004606" cy="601571"/>
          </a:xfrm>
          <a:prstGeom prst="rightArrow">
            <a:avLst/>
          </a:prstGeom>
          <a:ln w="76200">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EDA109E2-6EA2-89FD-68DA-B9F83EAD166F}"/>
              </a:ext>
            </a:extLst>
          </p:cNvPr>
          <p:cNvGrpSpPr/>
          <p:nvPr/>
        </p:nvGrpSpPr>
        <p:grpSpPr>
          <a:xfrm>
            <a:off x="3127961" y="1932330"/>
            <a:ext cx="2891327" cy="1815882"/>
            <a:chOff x="3894610" y="1606504"/>
            <a:chExt cx="2891327" cy="2092452"/>
          </a:xfrm>
        </p:grpSpPr>
        <p:sp>
          <p:nvSpPr>
            <p:cNvPr id="16" name="Rectangle: Rounded Corners 15">
              <a:extLst>
                <a:ext uri="{FF2B5EF4-FFF2-40B4-BE49-F238E27FC236}">
                  <a16:creationId xmlns:a16="http://schemas.microsoft.com/office/drawing/2014/main" id="{1ECC4B3C-B76B-283E-DC00-E6BA9DAF0CC3}"/>
                </a:ext>
              </a:extLst>
            </p:cNvPr>
            <p:cNvSpPr/>
            <p:nvPr/>
          </p:nvSpPr>
          <p:spPr>
            <a:xfrm>
              <a:off x="3894610" y="1667631"/>
              <a:ext cx="2891327" cy="2031325"/>
            </a:xfrm>
            <a:prstGeom prst="roundRect">
              <a:avLst/>
            </a:prstGeom>
            <a:ln w="76200">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TextBox 16">
              <a:extLst>
                <a:ext uri="{FF2B5EF4-FFF2-40B4-BE49-F238E27FC236}">
                  <a16:creationId xmlns:a16="http://schemas.microsoft.com/office/drawing/2014/main" id="{5C7FA0BC-6ED5-D605-9B3C-F7E134DD8E4A}"/>
                </a:ext>
              </a:extLst>
            </p:cNvPr>
            <p:cNvSpPr txBox="1"/>
            <p:nvPr/>
          </p:nvSpPr>
          <p:spPr>
            <a:xfrm>
              <a:off x="3901222" y="1606504"/>
              <a:ext cx="2878102" cy="1815882"/>
            </a:xfrm>
            <a:prstGeom prst="rect">
              <a:avLst/>
            </a:prstGeom>
            <a:noFill/>
          </p:spPr>
          <p:txBody>
            <a:bodyPr wrap="square" rtlCol="0">
              <a:spAutoFit/>
            </a:bodyPr>
            <a:lstStyle/>
            <a:p>
              <a:pPr algn="ctr"/>
              <a:r>
                <a:rPr lang="en-US" sz="1600" dirty="0">
                  <a:solidFill>
                    <a:schemeClr val="bg1">
                      <a:lumMod val="10000"/>
                      <a:lumOff val="90000"/>
                    </a:schemeClr>
                  </a:solidFill>
                </a:rPr>
                <a:t>3.</a:t>
              </a:r>
            </a:p>
            <a:p>
              <a:pPr algn="ctr"/>
              <a:r>
                <a:rPr lang="en-US" sz="1600" dirty="0">
                  <a:solidFill>
                    <a:schemeClr val="bg1">
                      <a:lumMod val="10000"/>
                      <a:lumOff val="90000"/>
                    </a:schemeClr>
                  </a:solidFill>
                </a:rPr>
                <a:t>If the bill is passed by the committee, their report is read in an open session of the legislative body.  It is then referred to the Rules Committee</a:t>
              </a:r>
            </a:p>
          </p:txBody>
        </p:sp>
      </p:grpSp>
      <p:grpSp>
        <p:nvGrpSpPr>
          <p:cNvPr id="45" name="Group 44">
            <a:extLst>
              <a:ext uri="{FF2B5EF4-FFF2-40B4-BE49-F238E27FC236}">
                <a16:creationId xmlns:a16="http://schemas.microsoft.com/office/drawing/2014/main" id="{E585145A-8D64-D62E-630E-F8A668841C85}"/>
              </a:ext>
            </a:extLst>
          </p:cNvPr>
          <p:cNvGrpSpPr/>
          <p:nvPr/>
        </p:nvGrpSpPr>
        <p:grpSpPr>
          <a:xfrm>
            <a:off x="3129903" y="4726556"/>
            <a:ext cx="2891327" cy="1336551"/>
            <a:chOff x="3894610" y="4197917"/>
            <a:chExt cx="2891327" cy="1754326"/>
          </a:xfrm>
        </p:grpSpPr>
        <p:sp>
          <p:nvSpPr>
            <p:cNvPr id="18" name="Rectangle: Rounded Corners 17">
              <a:extLst>
                <a:ext uri="{FF2B5EF4-FFF2-40B4-BE49-F238E27FC236}">
                  <a16:creationId xmlns:a16="http://schemas.microsoft.com/office/drawing/2014/main" id="{95AC9544-7B68-FB3D-BEDD-DC80852F495E}"/>
                </a:ext>
              </a:extLst>
            </p:cNvPr>
            <p:cNvSpPr/>
            <p:nvPr/>
          </p:nvSpPr>
          <p:spPr>
            <a:xfrm>
              <a:off x="3894610" y="4249345"/>
              <a:ext cx="2891327" cy="1702898"/>
            </a:xfrm>
            <a:prstGeom prst="roundRect">
              <a:avLst/>
            </a:prstGeom>
            <a:ln w="76200">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7D3C52E6-6E81-3106-2B3E-23C336F000F9}"/>
                </a:ext>
              </a:extLst>
            </p:cNvPr>
            <p:cNvSpPr txBox="1"/>
            <p:nvPr/>
          </p:nvSpPr>
          <p:spPr>
            <a:xfrm>
              <a:off x="3897015" y="4197917"/>
              <a:ext cx="2886517" cy="1323439"/>
            </a:xfrm>
            <a:prstGeom prst="rect">
              <a:avLst/>
            </a:prstGeom>
            <a:noFill/>
          </p:spPr>
          <p:txBody>
            <a:bodyPr wrap="square" rtlCol="0">
              <a:spAutoFit/>
            </a:bodyPr>
            <a:lstStyle/>
            <a:p>
              <a:pPr algn="ctr"/>
              <a:r>
                <a:rPr lang="en-US" sz="1600" dirty="0">
                  <a:solidFill>
                    <a:schemeClr val="bg1">
                      <a:lumMod val="10000"/>
                      <a:lumOff val="90000"/>
                    </a:schemeClr>
                  </a:solidFill>
                </a:rPr>
                <a:t>4.</a:t>
              </a:r>
            </a:p>
            <a:p>
              <a:pPr algn="ctr"/>
              <a:r>
                <a:rPr lang="en-US" sz="1600" dirty="0">
                  <a:solidFill>
                    <a:schemeClr val="bg1">
                      <a:lumMod val="10000"/>
                      <a:lumOff val="90000"/>
                    </a:schemeClr>
                  </a:solidFill>
                </a:rPr>
                <a:t>The Rules Committee can either schedule a second reading of the bill for debate before the entire body, or take no action</a:t>
              </a:r>
            </a:p>
          </p:txBody>
        </p:sp>
      </p:grpSp>
      <p:sp>
        <p:nvSpPr>
          <p:cNvPr id="21" name="Arrow: Right 20">
            <a:extLst>
              <a:ext uri="{FF2B5EF4-FFF2-40B4-BE49-F238E27FC236}">
                <a16:creationId xmlns:a16="http://schemas.microsoft.com/office/drawing/2014/main" id="{3DC7A7DD-1522-9AD6-C54C-F51D1D26381A}"/>
              </a:ext>
            </a:extLst>
          </p:cNvPr>
          <p:cNvSpPr/>
          <p:nvPr/>
        </p:nvSpPr>
        <p:spPr>
          <a:xfrm rot="17865100">
            <a:off x="2552590" y="3853009"/>
            <a:ext cx="878726" cy="524776"/>
          </a:xfrm>
          <a:prstGeom prst="rightArrow">
            <a:avLst/>
          </a:prstGeom>
          <a:ln w="76200">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28F75877-AAEB-B534-9C5B-194FD69228B6}"/>
              </a:ext>
            </a:extLst>
          </p:cNvPr>
          <p:cNvGrpSpPr/>
          <p:nvPr/>
        </p:nvGrpSpPr>
        <p:grpSpPr>
          <a:xfrm>
            <a:off x="6187487" y="2162091"/>
            <a:ext cx="2891327" cy="1356360"/>
            <a:chOff x="6374233" y="1603478"/>
            <a:chExt cx="2891327" cy="1787163"/>
          </a:xfrm>
        </p:grpSpPr>
        <p:sp>
          <p:nvSpPr>
            <p:cNvPr id="31" name="Rectangle: Rounded Corners 30">
              <a:extLst>
                <a:ext uri="{FF2B5EF4-FFF2-40B4-BE49-F238E27FC236}">
                  <a16:creationId xmlns:a16="http://schemas.microsoft.com/office/drawing/2014/main" id="{442E2A14-6B88-706F-22CF-1B018818BCCE}"/>
                </a:ext>
              </a:extLst>
            </p:cNvPr>
            <p:cNvSpPr/>
            <p:nvPr/>
          </p:nvSpPr>
          <p:spPr>
            <a:xfrm>
              <a:off x="6374233" y="1636314"/>
              <a:ext cx="2891327" cy="1754327"/>
            </a:xfrm>
            <a:prstGeom prst="roundRect">
              <a:avLst/>
            </a:prstGeom>
            <a:ln w="76200">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2" name="TextBox 31">
              <a:extLst>
                <a:ext uri="{FF2B5EF4-FFF2-40B4-BE49-F238E27FC236}">
                  <a16:creationId xmlns:a16="http://schemas.microsoft.com/office/drawing/2014/main" id="{A2ACDDD5-A259-E2B2-EC46-7FCE59567FB2}"/>
                </a:ext>
              </a:extLst>
            </p:cNvPr>
            <p:cNvSpPr txBox="1"/>
            <p:nvPr/>
          </p:nvSpPr>
          <p:spPr>
            <a:xfrm>
              <a:off x="6374233" y="1603478"/>
              <a:ext cx="2891327" cy="1323439"/>
            </a:xfrm>
            <a:prstGeom prst="rect">
              <a:avLst/>
            </a:prstGeom>
            <a:noFill/>
          </p:spPr>
          <p:txBody>
            <a:bodyPr wrap="square" rtlCol="0">
              <a:spAutoFit/>
            </a:bodyPr>
            <a:lstStyle/>
            <a:p>
              <a:pPr algn="ctr"/>
              <a:r>
                <a:rPr lang="en-US" sz="1600" dirty="0">
                  <a:solidFill>
                    <a:schemeClr val="bg1">
                      <a:lumMod val="10000"/>
                      <a:lumOff val="90000"/>
                    </a:schemeClr>
                  </a:solidFill>
                </a:rPr>
                <a:t>5.</a:t>
              </a:r>
            </a:p>
            <a:p>
              <a:pPr algn="ctr"/>
              <a:r>
                <a:rPr lang="en-US" sz="1600" dirty="0">
                  <a:solidFill>
                    <a:schemeClr val="bg1">
                      <a:lumMod val="10000"/>
                      <a:lumOff val="90000"/>
                    </a:schemeClr>
                  </a:solidFill>
                </a:rPr>
                <a:t>The bill is debated and subject to amendment before placed on the calendar for a third reading for final passage.</a:t>
              </a:r>
            </a:p>
          </p:txBody>
        </p:sp>
      </p:grpSp>
      <p:grpSp>
        <p:nvGrpSpPr>
          <p:cNvPr id="47" name="Group 46">
            <a:extLst>
              <a:ext uri="{FF2B5EF4-FFF2-40B4-BE49-F238E27FC236}">
                <a16:creationId xmlns:a16="http://schemas.microsoft.com/office/drawing/2014/main" id="{3D98AD17-2A7E-5581-6A9E-55C55F71D39B}"/>
              </a:ext>
            </a:extLst>
          </p:cNvPr>
          <p:cNvGrpSpPr/>
          <p:nvPr/>
        </p:nvGrpSpPr>
        <p:grpSpPr>
          <a:xfrm>
            <a:off x="6171210" y="4716651"/>
            <a:ext cx="2891327" cy="1356361"/>
            <a:chOff x="6225220" y="3942462"/>
            <a:chExt cx="2891327" cy="1653668"/>
          </a:xfrm>
        </p:grpSpPr>
        <p:sp>
          <p:nvSpPr>
            <p:cNvPr id="33" name="Rectangle: Rounded Corners 32">
              <a:extLst>
                <a:ext uri="{FF2B5EF4-FFF2-40B4-BE49-F238E27FC236}">
                  <a16:creationId xmlns:a16="http://schemas.microsoft.com/office/drawing/2014/main" id="{0B9C629F-69BF-00CC-9D75-57AC9716FD89}"/>
                </a:ext>
              </a:extLst>
            </p:cNvPr>
            <p:cNvSpPr/>
            <p:nvPr/>
          </p:nvSpPr>
          <p:spPr>
            <a:xfrm>
              <a:off x="6225220" y="3942462"/>
              <a:ext cx="2891327" cy="1653668"/>
            </a:xfrm>
            <a:prstGeom prst="roundRect">
              <a:avLst/>
            </a:prstGeom>
            <a:ln w="76200">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4" name="TextBox 33">
              <a:extLst>
                <a:ext uri="{FF2B5EF4-FFF2-40B4-BE49-F238E27FC236}">
                  <a16:creationId xmlns:a16="http://schemas.microsoft.com/office/drawing/2014/main" id="{7539EB0F-C15C-234F-E9D7-37D38F615558}"/>
                </a:ext>
              </a:extLst>
            </p:cNvPr>
            <p:cNvSpPr txBox="1"/>
            <p:nvPr/>
          </p:nvSpPr>
          <p:spPr>
            <a:xfrm>
              <a:off x="6232906" y="3966615"/>
              <a:ext cx="2875954" cy="1323439"/>
            </a:xfrm>
            <a:prstGeom prst="rect">
              <a:avLst/>
            </a:prstGeom>
            <a:noFill/>
          </p:spPr>
          <p:txBody>
            <a:bodyPr wrap="square" rtlCol="0">
              <a:spAutoFit/>
            </a:bodyPr>
            <a:lstStyle/>
            <a:p>
              <a:pPr algn="ctr"/>
              <a:r>
                <a:rPr lang="en-US" sz="1600" dirty="0">
                  <a:solidFill>
                    <a:schemeClr val="bg1">
                      <a:lumMod val="10000"/>
                      <a:lumOff val="90000"/>
                    </a:schemeClr>
                  </a:solidFill>
                </a:rPr>
                <a:t>6.</a:t>
              </a:r>
            </a:p>
            <a:p>
              <a:pPr algn="ctr"/>
              <a:r>
                <a:rPr lang="en-US" sz="1600" dirty="0">
                  <a:solidFill>
                    <a:schemeClr val="bg1">
                      <a:lumMod val="10000"/>
                      <a:lumOff val="90000"/>
                    </a:schemeClr>
                  </a:solidFill>
                </a:rPr>
                <a:t>The body votes on the bill.  If it passes, it is sent to the other body where the same procedure occurs.</a:t>
              </a:r>
            </a:p>
          </p:txBody>
        </p:sp>
      </p:grpSp>
      <p:grpSp>
        <p:nvGrpSpPr>
          <p:cNvPr id="48" name="Group 47">
            <a:extLst>
              <a:ext uri="{FF2B5EF4-FFF2-40B4-BE49-F238E27FC236}">
                <a16:creationId xmlns:a16="http://schemas.microsoft.com/office/drawing/2014/main" id="{874484D0-EC3C-5FB3-DB2C-092A47E146D0}"/>
              </a:ext>
            </a:extLst>
          </p:cNvPr>
          <p:cNvGrpSpPr/>
          <p:nvPr/>
        </p:nvGrpSpPr>
        <p:grpSpPr>
          <a:xfrm>
            <a:off x="9247012" y="1897294"/>
            <a:ext cx="2878102" cy="1885954"/>
            <a:chOff x="9357326" y="1692919"/>
            <a:chExt cx="2878102" cy="2300322"/>
          </a:xfrm>
        </p:grpSpPr>
        <p:sp>
          <p:nvSpPr>
            <p:cNvPr id="36" name="Rectangle: Rounded Corners 35">
              <a:extLst>
                <a:ext uri="{FF2B5EF4-FFF2-40B4-BE49-F238E27FC236}">
                  <a16:creationId xmlns:a16="http://schemas.microsoft.com/office/drawing/2014/main" id="{886A5924-E634-4963-5FD3-0BB606495544}"/>
                </a:ext>
              </a:extLst>
            </p:cNvPr>
            <p:cNvSpPr/>
            <p:nvPr/>
          </p:nvSpPr>
          <p:spPr>
            <a:xfrm>
              <a:off x="9357326" y="1743093"/>
              <a:ext cx="2878102" cy="2250148"/>
            </a:xfrm>
            <a:prstGeom prst="roundRect">
              <a:avLst/>
            </a:prstGeom>
            <a:ln w="76200">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7" name="TextBox 36">
              <a:extLst>
                <a:ext uri="{FF2B5EF4-FFF2-40B4-BE49-F238E27FC236}">
                  <a16:creationId xmlns:a16="http://schemas.microsoft.com/office/drawing/2014/main" id="{7BC00CCF-9EEF-F216-3A39-C519FE851E37}"/>
                </a:ext>
              </a:extLst>
            </p:cNvPr>
            <p:cNvSpPr txBox="1"/>
            <p:nvPr/>
          </p:nvSpPr>
          <p:spPr>
            <a:xfrm>
              <a:off x="9406036" y="1692919"/>
              <a:ext cx="2780682" cy="1815882"/>
            </a:xfrm>
            <a:prstGeom prst="rect">
              <a:avLst/>
            </a:prstGeom>
            <a:noFill/>
          </p:spPr>
          <p:txBody>
            <a:bodyPr wrap="square" rtlCol="0">
              <a:spAutoFit/>
            </a:bodyPr>
            <a:lstStyle/>
            <a:p>
              <a:pPr algn="ctr"/>
              <a:r>
                <a:rPr lang="en-US" sz="1600" dirty="0">
                  <a:solidFill>
                    <a:schemeClr val="bg1">
                      <a:lumMod val="10000"/>
                      <a:lumOff val="90000"/>
                    </a:schemeClr>
                  </a:solidFill>
                </a:rPr>
                <a:t>7.</a:t>
              </a:r>
            </a:p>
            <a:p>
              <a:pPr algn="ctr"/>
              <a:r>
                <a:rPr lang="en-US" sz="1600" dirty="0">
                  <a:solidFill>
                    <a:schemeClr val="bg1">
                      <a:lumMod val="10000"/>
                      <a:lumOff val="90000"/>
                    </a:schemeClr>
                  </a:solidFill>
                </a:rPr>
                <a:t>If amendments are made in the second house, the first house must approve the changes.  When the bill is accepted in both houses, it is sent to the state governor.</a:t>
              </a:r>
            </a:p>
          </p:txBody>
        </p:sp>
      </p:grpSp>
      <p:grpSp>
        <p:nvGrpSpPr>
          <p:cNvPr id="49" name="Group 48">
            <a:extLst>
              <a:ext uri="{FF2B5EF4-FFF2-40B4-BE49-F238E27FC236}">
                <a16:creationId xmlns:a16="http://schemas.microsoft.com/office/drawing/2014/main" id="{E0A91DFF-C514-BCFE-EC3C-78D1455E7AF7}"/>
              </a:ext>
            </a:extLst>
          </p:cNvPr>
          <p:cNvGrpSpPr/>
          <p:nvPr/>
        </p:nvGrpSpPr>
        <p:grpSpPr>
          <a:xfrm>
            <a:off x="9212518" y="4917470"/>
            <a:ext cx="2891327" cy="954723"/>
            <a:chOff x="9293311" y="4269041"/>
            <a:chExt cx="2891327" cy="1377418"/>
          </a:xfrm>
        </p:grpSpPr>
        <p:sp>
          <p:nvSpPr>
            <p:cNvPr id="38" name="Rectangle: Rounded Corners 37">
              <a:extLst>
                <a:ext uri="{FF2B5EF4-FFF2-40B4-BE49-F238E27FC236}">
                  <a16:creationId xmlns:a16="http://schemas.microsoft.com/office/drawing/2014/main" id="{63AB3C46-CF98-D16E-8726-2AB3C2171E47}"/>
                </a:ext>
              </a:extLst>
            </p:cNvPr>
            <p:cNvSpPr/>
            <p:nvPr/>
          </p:nvSpPr>
          <p:spPr>
            <a:xfrm>
              <a:off x="9293311" y="4269041"/>
              <a:ext cx="2891327" cy="1377418"/>
            </a:xfrm>
            <a:prstGeom prst="roundRect">
              <a:avLst/>
            </a:prstGeom>
            <a:ln w="76200">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9" name="TextBox 38">
              <a:extLst>
                <a:ext uri="{FF2B5EF4-FFF2-40B4-BE49-F238E27FC236}">
                  <a16:creationId xmlns:a16="http://schemas.microsoft.com/office/drawing/2014/main" id="{348E212F-EFD8-64F5-3CA3-3E9848C0AD69}"/>
                </a:ext>
              </a:extLst>
            </p:cNvPr>
            <p:cNvSpPr txBox="1"/>
            <p:nvPr/>
          </p:nvSpPr>
          <p:spPr>
            <a:xfrm>
              <a:off x="9295716" y="4371775"/>
              <a:ext cx="2886517" cy="830997"/>
            </a:xfrm>
            <a:prstGeom prst="rect">
              <a:avLst/>
            </a:prstGeom>
            <a:noFill/>
          </p:spPr>
          <p:txBody>
            <a:bodyPr wrap="square" rtlCol="0">
              <a:spAutoFit/>
            </a:bodyPr>
            <a:lstStyle/>
            <a:p>
              <a:pPr algn="ctr"/>
              <a:r>
                <a:rPr lang="en-US" sz="1600" dirty="0">
                  <a:solidFill>
                    <a:schemeClr val="bg1">
                      <a:lumMod val="10000"/>
                      <a:lumOff val="90000"/>
                    </a:schemeClr>
                  </a:solidFill>
                </a:rPr>
                <a:t>8.</a:t>
              </a:r>
            </a:p>
            <a:p>
              <a:pPr algn="ctr"/>
              <a:r>
                <a:rPr lang="en-US" sz="1600" dirty="0">
                  <a:solidFill>
                    <a:schemeClr val="bg1">
                      <a:lumMod val="10000"/>
                      <a:lumOff val="90000"/>
                    </a:schemeClr>
                  </a:solidFill>
                </a:rPr>
                <a:t>The governor signs the bill into law, or may veto all or part of it.  </a:t>
              </a:r>
            </a:p>
          </p:txBody>
        </p:sp>
      </p:grpSp>
      <p:sp>
        <p:nvSpPr>
          <p:cNvPr id="50" name="Arrow: Right 49">
            <a:extLst>
              <a:ext uri="{FF2B5EF4-FFF2-40B4-BE49-F238E27FC236}">
                <a16:creationId xmlns:a16="http://schemas.microsoft.com/office/drawing/2014/main" id="{601EB6A4-C9BA-DAA6-1D79-3EA9E9CC9618}"/>
              </a:ext>
            </a:extLst>
          </p:cNvPr>
          <p:cNvSpPr/>
          <p:nvPr/>
        </p:nvSpPr>
        <p:spPr>
          <a:xfrm rot="5400000">
            <a:off x="4127502" y="3932727"/>
            <a:ext cx="892237" cy="601571"/>
          </a:xfrm>
          <a:prstGeom prst="rightArrow">
            <a:avLst/>
          </a:prstGeom>
          <a:ln w="76200">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Right 51">
            <a:extLst>
              <a:ext uri="{FF2B5EF4-FFF2-40B4-BE49-F238E27FC236}">
                <a16:creationId xmlns:a16="http://schemas.microsoft.com/office/drawing/2014/main" id="{BE67E6CC-5B2D-DA25-7053-734F8B4E7478}"/>
              </a:ext>
            </a:extLst>
          </p:cNvPr>
          <p:cNvSpPr/>
          <p:nvPr/>
        </p:nvSpPr>
        <p:spPr>
          <a:xfrm rot="17539042">
            <a:off x="5470865" y="3865068"/>
            <a:ext cx="1236089" cy="524776"/>
          </a:xfrm>
          <a:prstGeom prst="rightArrow">
            <a:avLst/>
          </a:prstGeom>
          <a:ln w="76200">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Right 52">
            <a:extLst>
              <a:ext uri="{FF2B5EF4-FFF2-40B4-BE49-F238E27FC236}">
                <a16:creationId xmlns:a16="http://schemas.microsoft.com/office/drawing/2014/main" id="{0F9DA418-4191-B876-4D6E-984484CB4B6C}"/>
              </a:ext>
            </a:extLst>
          </p:cNvPr>
          <p:cNvSpPr/>
          <p:nvPr/>
        </p:nvSpPr>
        <p:spPr>
          <a:xfrm rot="5400000">
            <a:off x="7117226" y="3809693"/>
            <a:ext cx="1031848" cy="601571"/>
          </a:xfrm>
          <a:prstGeom prst="rightArrow">
            <a:avLst/>
          </a:prstGeom>
          <a:ln w="76200">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BFD78609-7F1C-88EE-63C6-697D5A47425C}"/>
              </a:ext>
            </a:extLst>
          </p:cNvPr>
          <p:cNvSpPr/>
          <p:nvPr/>
        </p:nvSpPr>
        <p:spPr>
          <a:xfrm rot="5400000">
            <a:off x="10170139" y="4039523"/>
            <a:ext cx="1031848" cy="601571"/>
          </a:xfrm>
          <a:prstGeom prst="rightArrow">
            <a:avLst/>
          </a:prstGeom>
          <a:ln w="76200">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id="{0CF6E122-C8CE-439F-3FC1-6B97F9D6307C}"/>
              </a:ext>
            </a:extLst>
          </p:cNvPr>
          <p:cNvSpPr/>
          <p:nvPr/>
        </p:nvSpPr>
        <p:spPr>
          <a:xfrm rot="17955478">
            <a:off x="8706604" y="4004230"/>
            <a:ext cx="979443" cy="524776"/>
          </a:xfrm>
          <a:prstGeom prst="rightArrow">
            <a:avLst/>
          </a:prstGeom>
          <a:ln w="76200">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3408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a:extLst>
            <a:ext uri="{FF2B5EF4-FFF2-40B4-BE49-F238E27FC236}">
              <a16:creationId xmlns:a16="http://schemas.microsoft.com/office/drawing/2014/main" id="{5234E1D2-F8EC-FF14-8A77-1FFB2AC179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35AAD0-C6EC-6BF7-DE8D-0DC3B4B229EF}"/>
              </a:ext>
            </a:extLst>
          </p:cNvPr>
          <p:cNvSpPr>
            <a:spLocks noGrp="1"/>
          </p:cNvSpPr>
          <p:nvPr>
            <p:ph type="title"/>
          </p:nvPr>
        </p:nvSpPr>
        <p:spPr>
          <a:xfrm>
            <a:off x="2705195" y="197372"/>
            <a:ext cx="6781608" cy="1356360"/>
          </a:xfrm>
        </p:spPr>
        <p:txBody>
          <a:bodyPr>
            <a:normAutofit fontScale="90000"/>
          </a:bodyPr>
          <a:lstStyle/>
          <a:p>
            <a:pPr algn="ctr"/>
            <a:r>
              <a:rPr lang="en-US" sz="6600" dirty="0">
                <a:solidFill>
                  <a:schemeClr val="bg1">
                    <a:lumMod val="10000"/>
                    <a:lumOff val="90000"/>
                  </a:schemeClr>
                </a:solidFill>
              </a:rPr>
              <a:t>Identifying Bill Status</a:t>
            </a:r>
          </a:p>
        </p:txBody>
      </p:sp>
      <p:sp>
        <p:nvSpPr>
          <p:cNvPr id="7" name="TextBox 6">
            <a:extLst>
              <a:ext uri="{FF2B5EF4-FFF2-40B4-BE49-F238E27FC236}">
                <a16:creationId xmlns:a16="http://schemas.microsoft.com/office/drawing/2014/main" id="{D2CBCC88-FA5A-7FBA-A719-BF153F0A7E82}"/>
              </a:ext>
            </a:extLst>
          </p:cNvPr>
          <p:cNvSpPr txBox="1"/>
          <p:nvPr/>
        </p:nvSpPr>
        <p:spPr>
          <a:xfrm>
            <a:off x="520683" y="1697230"/>
            <a:ext cx="11150633" cy="4185761"/>
          </a:xfrm>
          <a:prstGeom prst="rect">
            <a:avLst/>
          </a:prstGeom>
          <a:noFill/>
        </p:spPr>
        <p:txBody>
          <a:bodyPr wrap="square" rtlCol="0">
            <a:spAutoFit/>
          </a:bodyPr>
          <a:lstStyle/>
          <a:p>
            <a:pPr marL="342900" indent="-342900">
              <a:buFont typeface="Arial" panose="020B0604020202020204" pitchFamily="34" charset="0"/>
              <a:buChar char="•"/>
            </a:pPr>
            <a:r>
              <a:rPr lang="en-US" sz="1900" dirty="0">
                <a:solidFill>
                  <a:schemeClr val="bg1">
                    <a:lumMod val="10000"/>
                    <a:lumOff val="90000"/>
                  </a:schemeClr>
                </a:solidFill>
              </a:rPr>
              <a:t>After collecting the Issue or Bill number associated with each report in the dataset, a subset of the data was created with all reports that involved lobbying for a specific bill</a:t>
            </a:r>
          </a:p>
          <a:p>
            <a:pPr marL="342900" indent="-342900">
              <a:buFont typeface="Arial" panose="020B0604020202020204" pitchFamily="34" charset="0"/>
              <a:buChar char="•"/>
            </a:pPr>
            <a:r>
              <a:rPr lang="en-US" sz="1900" dirty="0">
                <a:solidFill>
                  <a:schemeClr val="bg1">
                    <a:lumMod val="10000"/>
                    <a:lumOff val="90000"/>
                  </a:schemeClr>
                </a:solidFill>
              </a:rPr>
              <a:t>A secondary data source was acquired from </a:t>
            </a:r>
            <a:r>
              <a:rPr lang="en-US" sz="1900" dirty="0" err="1">
                <a:solidFill>
                  <a:schemeClr val="bg1">
                    <a:lumMod val="10000"/>
                    <a:lumOff val="90000"/>
                  </a:schemeClr>
                </a:solidFill>
              </a:rPr>
              <a:t>LegiScan</a:t>
            </a:r>
            <a:r>
              <a:rPr lang="en-US" sz="1900" dirty="0">
                <a:solidFill>
                  <a:schemeClr val="bg1">
                    <a:lumMod val="10000"/>
                    <a:lumOff val="90000"/>
                  </a:schemeClr>
                </a:solidFill>
              </a:rPr>
              <a:t>, which publishes biannual datasets containing the bills that appeared before the Washington State House and Senate, and their status </a:t>
            </a:r>
          </a:p>
          <a:p>
            <a:pPr marL="342900" indent="-342900">
              <a:buFont typeface="Arial" panose="020B0604020202020204" pitchFamily="34" charset="0"/>
              <a:buChar char="•"/>
            </a:pPr>
            <a:r>
              <a:rPr lang="en-US" sz="1900" dirty="0">
                <a:solidFill>
                  <a:schemeClr val="bg1">
                    <a:lumMod val="10000"/>
                    <a:lumOff val="90000"/>
                  </a:schemeClr>
                </a:solidFill>
              </a:rPr>
              <a:t>Bills are classified as:</a:t>
            </a:r>
          </a:p>
          <a:p>
            <a:pPr marL="800100" lvl="1" indent="-342900">
              <a:buFont typeface="Arial" panose="020B0604020202020204" pitchFamily="34" charset="0"/>
              <a:buChar char="•"/>
            </a:pPr>
            <a:r>
              <a:rPr lang="en-US" sz="1900" dirty="0">
                <a:solidFill>
                  <a:schemeClr val="bg1">
                    <a:lumMod val="10000"/>
                    <a:lumOff val="90000"/>
                  </a:schemeClr>
                </a:solidFill>
              </a:rPr>
              <a:t>Introduced – bills that have been introduced to a legislative body, but have been neither passed or vetoed</a:t>
            </a:r>
          </a:p>
          <a:p>
            <a:pPr marL="800100" lvl="1" indent="-342900">
              <a:buFont typeface="Arial" panose="020B0604020202020204" pitchFamily="34" charset="0"/>
              <a:buChar char="•"/>
            </a:pPr>
            <a:r>
              <a:rPr lang="en-US" sz="1900" dirty="0">
                <a:solidFill>
                  <a:schemeClr val="bg1">
                    <a:lumMod val="10000"/>
                    <a:lumOff val="90000"/>
                  </a:schemeClr>
                </a:solidFill>
              </a:rPr>
              <a:t>Engrossed – bills that have been passed by the body they were filed in and then forwarded to a second body for consideration.  I.e. Passed in the Senate, and then forwarded to the House of Reps</a:t>
            </a:r>
          </a:p>
          <a:p>
            <a:pPr marL="800100" lvl="1" indent="-342900">
              <a:buFont typeface="Arial" panose="020B0604020202020204" pitchFamily="34" charset="0"/>
              <a:buChar char="•"/>
            </a:pPr>
            <a:r>
              <a:rPr lang="en-US" sz="1900" dirty="0">
                <a:solidFill>
                  <a:schemeClr val="bg1">
                    <a:lumMod val="10000"/>
                    <a:lumOff val="90000"/>
                  </a:schemeClr>
                </a:solidFill>
              </a:rPr>
              <a:t>Passed – bills that have been passed and codified into law</a:t>
            </a:r>
          </a:p>
          <a:p>
            <a:pPr marL="800100" lvl="1" indent="-342900">
              <a:buFont typeface="Arial" panose="020B0604020202020204" pitchFamily="34" charset="0"/>
              <a:buChar char="•"/>
            </a:pPr>
            <a:r>
              <a:rPr lang="en-US" sz="1900" dirty="0">
                <a:solidFill>
                  <a:schemeClr val="bg1">
                    <a:lumMod val="10000"/>
                    <a:lumOff val="90000"/>
                  </a:schemeClr>
                </a:solidFill>
              </a:rPr>
              <a:t>Vetoed – bills that have been vetoed by the body that received them, and returned to the body that passed it along with a reason for their disapproval </a:t>
            </a:r>
          </a:p>
          <a:p>
            <a:pPr marL="342900" indent="-342900">
              <a:buFont typeface="Arial" panose="020B0604020202020204" pitchFamily="34" charset="0"/>
              <a:buChar char="•"/>
            </a:pPr>
            <a:r>
              <a:rPr lang="en-US" sz="1900" dirty="0">
                <a:solidFill>
                  <a:schemeClr val="bg1">
                    <a:lumMod val="10000"/>
                    <a:lumOff val="90000"/>
                  </a:schemeClr>
                </a:solidFill>
              </a:rPr>
              <a:t>By cross referencing with this Bills dataset, the current status of bills that were lobbied for can be determined and used as a metric of success for both lobbyists the organizations funding them</a:t>
            </a:r>
          </a:p>
        </p:txBody>
      </p:sp>
      <p:pic>
        <p:nvPicPr>
          <p:cNvPr id="4" name="Picture 3" descr="A red check mark on a black background&#10;&#10;Description automatically generated">
            <a:extLst>
              <a:ext uri="{FF2B5EF4-FFF2-40B4-BE49-F238E27FC236}">
                <a16:creationId xmlns:a16="http://schemas.microsoft.com/office/drawing/2014/main" id="{0D22DB57-0ED0-23E0-39AE-37DF56008D0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101798" y="152808"/>
            <a:ext cx="881108" cy="1098970"/>
          </a:xfrm>
          <a:prstGeom prst="rect">
            <a:avLst/>
          </a:prstGeom>
        </p:spPr>
      </p:pic>
      <p:pic>
        <p:nvPicPr>
          <p:cNvPr id="8" name="Picture 7" descr="A red x on a black background">
            <a:extLst>
              <a:ext uri="{FF2B5EF4-FFF2-40B4-BE49-F238E27FC236}">
                <a16:creationId xmlns:a16="http://schemas.microsoft.com/office/drawing/2014/main" id="{381F428D-0518-6130-62CD-DDCE299E480D}"/>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flipH="1">
            <a:off x="10524369" y="581779"/>
            <a:ext cx="639640" cy="669999"/>
          </a:xfrm>
          <a:prstGeom prst="rect">
            <a:avLst/>
          </a:prstGeom>
        </p:spPr>
      </p:pic>
    </p:spTree>
    <p:extLst>
      <p:ext uri="{BB962C8B-B14F-4D97-AF65-F5344CB8AC3E}">
        <p14:creationId xmlns:p14="http://schemas.microsoft.com/office/powerpoint/2010/main" val="664188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a:extLst>
            <a:ext uri="{FF2B5EF4-FFF2-40B4-BE49-F238E27FC236}">
              <a16:creationId xmlns:a16="http://schemas.microsoft.com/office/drawing/2014/main" id="{F5495BEE-A75C-9C5A-65A8-DF94CF7EB5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B04F5D-52DD-CFA5-0528-EB93A429533E}"/>
              </a:ext>
            </a:extLst>
          </p:cNvPr>
          <p:cNvSpPr>
            <a:spLocks noGrp="1"/>
          </p:cNvSpPr>
          <p:nvPr>
            <p:ph type="title"/>
          </p:nvPr>
        </p:nvSpPr>
        <p:spPr>
          <a:xfrm>
            <a:off x="1365903" y="103368"/>
            <a:ext cx="9460194" cy="1356360"/>
          </a:xfrm>
        </p:spPr>
        <p:txBody>
          <a:bodyPr>
            <a:normAutofit/>
          </a:bodyPr>
          <a:lstStyle/>
          <a:p>
            <a:pPr algn="ctr"/>
            <a:r>
              <a:rPr lang="en-US" sz="6600" dirty="0">
                <a:solidFill>
                  <a:schemeClr val="bg1">
                    <a:lumMod val="10000"/>
                    <a:lumOff val="90000"/>
                  </a:schemeClr>
                </a:solidFill>
              </a:rPr>
              <a:t>Bill Status by Year</a:t>
            </a:r>
          </a:p>
        </p:txBody>
      </p:sp>
      <p:pic>
        <p:nvPicPr>
          <p:cNvPr id="4" name="Picture 3">
            <a:extLst>
              <a:ext uri="{FF2B5EF4-FFF2-40B4-BE49-F238E27FC236}">
                <a16:creationId xmlns:a16="http://schemas.microsoft.com/office/drawing/2014/main" id="{013F357C-8171-14C0-1B9A-9A3F8A5FC385}"/>
              </a:ext>
            </a:extLst>
          </p:cNvPr>
          <p:cNvPicPr>
            <a:picLocks noChangeAspect="1"/>
          </p:cNvPicPr>
          <p:nvPr/>
        </p:nvPicPr>
        <p:blipFill rotWithShape="1">
          <a:blip r:embed="rId2"/>
          <a:srcRect l="669"/>
          <a:stretch/>
        </p:blipFill>
        <p:spPr>
          <a:xfrm>
            <a:off x="276749" y="1538286"/>
            <a:ext cx="8323802" cy="4608947"/>
          </a:xfrm>
          <a:prstGeom prst="rect">
            <a:avLst/>
          </a:prstGeom>
        </p:spPr>
      </p:pic>
      <p:sp>
        <p:nvSpPr>
          <p:cNvPr id="6" name="TextBox 5">
            <a:extLst>
              <a:ext uri="{FF2B5EF4-FFF2-40B4-BE49-F238E27FC236}">
                <a16:creationId xmlns:a16="http://schemas.microsoft.com/office/drawing/2014/main" id="{090336A9-3ED2-1782-8D6C-0049CF2BEB10}"/>
              </a:ext>
            </a:extLst>
          </p:cNvPr>
          <p:cNvSpPr txBox="1"/>
          <p:nvPr/>
        </p:nvSpPr>
        <p:spPr>
          <a:xfrm>
            <a:off x="9115425" y="2505670"/>
            <a:ext cx="2717816" cy="1846659"/>
          </a:xfrm>
          <a:prstGeom prst="rect">
            <a:avLst/>
          </a:prstGeom>
          <a:noFill/>
        </p:spPr>
        <p:txBody>
          <a:bodyPr wrap="square" rtlCol="0">
            <a:spAutoFit/>
          </a:bodyPr>
          <a:lstStyle/>
          <a:p>
            <a:pPr marL="342900" indent="-342900">
              <a:buFont typeface="Arial" panose="020B0604020202020204" pitchFamily="34" charset="0"/>
              <a:buChar char="•"/>
            </a:pPr>
            <a:r>
              <a:rPr lang="en-US" sz="1900" dirty="0">
                <a:solidFill>
                  <a:schemeClr val="bg1">
                    <a:lumMod val="10000"/>
                    <a:lumOff val="90000"/>
                  </a:schemeClr>
                </a:solidFill>
              </a:rPr>
              <a:t>Roughly 1000-1500 bills are introduced annually</a:t>
            </a:r>
          </a:p>
          <a:p>
            <a:pPr marL="342900" indent="-342900">
              <a:buFont typeface="Arial" panose="020B0604020202020204" pitchFamily="34" charset="0"/>
              <a:buChar char="•"/>
            </a:pPr>
            <a:r>
              <a:rPr lang="en-US" sz="1900" dirty="0">
                <a:solidFill>
                  <a:schemeClr val="bg1">
                    <a:lumMod val="10000"/>
                    <a:lumOff val="90000"/>
                  </a:schemeClr>
                </a:solidFill>
              </a:rPr>
              <a:t>On average, 25-50% of these bills are passed</a:t>
            </a:r>
          </a:p>
        </p:txBody>
      </p:sp>
    </p:spTree>
    <p:extLst>
      <p:ext uri="{BB962C8B-B14F-4D97-AF65-F5344CB8AC3E}">
        <p14:creationId xmlns:p14="http://schemas.microsoft.com/office/powerpoint/2010/main" val="3004920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a:extLst>
            <a:ext uri="{FF2B5EF4-FFF2-40B4-BE49-F238E27FC236}">
              <a16:creationId xmlns:a16="http://schemas.microsoft.com/office/drawing/2014/main" id="{C704E386-5231-CAD5-F960-A219C956D2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027F9B-5655-988E-D221-7ABD87CDFE95}"/>
              </a:ext>
            </a:extLst>
          </p:cNvPr>
          <p:cNvSpPr>
            <a:spLocks noGrp="1"/>
          </p:cNvSpPr>
          <p:nvPr>
            <p:ph type="title"/>
          </p:nvPr>
        </p:nvSpPr>
        <p:spPr>
          <a:xfrm>
            <a:off x="1365903" y="703443"/>
            <a:ext cx="9460194" cy="1356360"/>
          </a:xfrm>
        </p:spPr>
        <p:txBody>
          <a:bodyPr>
            <a:normAutofit fontScale="90000"/>
          </a:bodyPr>
          <a:lstStyle/>
          <a:p>
            <a:pPr algn="ctr"/>
            <a:r>
              <a:rPr lang="en-US" sz="6600" dirty="0">
                <a:solidFill>
                  <a:schemeClr val="bg1">
                    <a:lumMod val="10000"/>
                    <a:lumOff val="90000"/>
                  </a:schemeClr>
                </a:solidFill>
              </a:rPr>
              <a:t>Average Total Compensation – Introduced and Passed Bills</a:t>
            </a:r>
            <a:br>
              <a:rPr lang="en-US" sz="6600" dirty="0">
                <a:solidFill>
                  <a:schemeClr val="bg1">
                    <a:lumMod val="10000"/>
                    <a:lumOff val="90000"/>
                  </a:schemeClr>
                </a:solidFill>
              </a:rPr>
            </a:br>
            <a:endParaRPr lang="en-US" sz="6600" dirty="0">
              <a:solidFill>
                <a:schemeClr val="bg1">
                  <a:lumMod val="10000"/>
                  <a:lumOff val="90000"/>
                </a:schemeClr>
              </a:solidFill>
            </a:endParaRPr>
          </a:p>
        </p:txBody>
      </p:sp>
      <p:sp>
        <p:nvSpPr>
          <p:cNvPr id="6" name="TextBox 5">
            <a:extLst>
              <a:ext uri="{FF2B5EF4-FFF2-40B4-BE49-F238E27FC236}">
                <a16:creationId xmlns:a16="http://schemas.microsoft.com/office/drawing/2014/main" id="{B2C37D75-E6B5-D8D1-9891-D39AEB112959}"/>
              </a:ext>
            </a:extLst>
          </p:cNvPr>
          <p:cNvSpPr txBox="1"/>
          <p:nvPr/>
        </p:nvSpPr>
        <p:spPr>
          <a:xfrm>
            <a:off x="9100651" y="1968796"/>
            <a:ext cx="2717816" cy="4185761"/>
          </a:xfrm>
          <a:prstGeom prst="rect">
            <a:avLst/>
          </a:prstGeom>
          <a:noFill/>
        </p:spPr>
        <p:txBody>
          <a:bodyPr wrap="square" rtlCol="0">
            <a:spAutoFit/>
          </a:bodyPr>
          <a:lstStyle/>
          <a:p>
            <a:pPr marL="342900" indent="-342900">
              <a:buFont typeface="Arial" panose="020B0604020202020204" pitchFamily="34" charset="0"/>
              <a:buChar char="•"/>
            </a:pPr>
            <a:r>
              <a:rPr lang="en-US" sz="1900" dirty="0">
                <a:solidFill>
                  <a:schemeClr val="bg1">
                    <a:lumMod val="10000"/>
                    <a:lumOff val="90000"/>
                  </a:schemeClr>
                </a:solidFill>
              </a:rPr>
              <a:t>The average total lobbying spend on bills around $3000</a:t>
            </a:r>
          </a:p>
          <a:p>
            <a:pPr marL="342900" indent="-342900">
              <a:buFont typeface="Arial" panose="020B0604020202020204" pitchFamily="34" charset="0"/>
              <a:buChar char="•"/>
            </a:pPr>
            <a:r>
              <a:rPr lang="en-US" sz="1900" dirty="0">
                <a:solidFill>
                  <a:schemeClr val="bg1">
                    <a:lumMod val="10000"/>
                    <a:lumOff val="90000"/>
                  </a:schemeClr>
                </a:solidFill>
              </a:rPr>
              <a:t>Generally speaking, bills that Pass receive more funding than bills that don’t pass</a:t>
            </a:r>
          </a:p>
          <a:p>
            <a:pPr marL="342900" indent="-342900">
              <a:buFont typeface="Arial" panose="020B0604020202020204" pitchFamily="34" charset="0"/>
              <a:buChar char="•"/>
            </a:pPr>
            <a:r>
              <a:rPr lang="en-US" sz="1900" dirty="0">
                <a:solidFill>
                  <a:schemeClr val="bg1">
                    <a:lumMod val="10000"/>
                    <a:lumOff val="90000"/>
                  </a:schemeClr>
                </a:solidFill>
              </a:rPr>
              <a:t>In 2020 and 2021, there were much greater numbers of passed bills, which can account for the spike in introduced bills over passed ones</a:t>
            </a:r>
          </a:p>
        </p:txBody>
      </p:sp>
      <p:pic>
        <p:nvPicPr>
          <p:cNvPr id="8" name="Picture 7">
            <a:extLst>
              <a:ext uri="{FF2B5EF4-FFF2-40B4-BE49-F238E27FC236}">
                <a16:creationId xmlns:a16="http://schemas.microsoft.com/office/drawing/2014/main" id="{77B7BDE5-75B4-C8E7-1961-10C8ADB5B64B}"/>
              </a:ext>
            </a:extLst>
          </p:cNvPr>
          <p:cNvPicPr>
            <a:picLocks noChangeAspect="1"/>
          </p:cNvPicPr>
          <p:nvPr/>
        </p:nvPicPr>
        <p:blipFill>
          <a:blip r:embed="rId2"/>
          <a:stretch>
            <a:fillRect/>
          </a:stretch>
        </p:blipFill>
        <p:spPr>
          <a:xfrm>
            <a:off x="1118253" y="1971674"/>
            <a:ext cx="7734748" cy="4276726"/>
          </a:xfrm>
          <a:prstGeom prst="rect">
            <a:avLst/>
          </a:prstGeom>
        </p:spPr>
      </p:pic>
    </p:spTree>
    <p:extLst>
      <p:ext uri="{BB962C8B-B14F-4D97-AF65-F5344CB8AC3E}">
        <p14:creationId xmlns:p14="http://schemas.microsoft.com/office/powerpoint/2010/main" val="3224535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a:extLst>
            <a:ext uri="{FF2B5EF4-FFF2-40B4-BE49-F238E27FC236}">
              <a16:creationId xmlns:a16="http://schemas.microsoft.com/office/drawing/2014/main" id="{4AB3CDB0-E463-EECE-D720-5E57FC40BF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B32C0-1825-80A0-315F-E61C11314577}"/>
              </a:ext>
            </a:extLst>
          </p:cNvPr>
          <p:cNvSpPr>
            <a:spLocks noGrp="1"/>
          </p:cNvSpPr>
          <p:nvPr>
            <p:ph type="title"/>
          </p:nvPr>
        </p:nvSpPr>
        <p:spPr>
          <a:xfrm>
            <a:off x="1365903" y="198618"/>
            <a:ext cx="9460194" cy="1356360"/>
          </a:xfrm>
        </p:spPr>
        <p:txBody>
          <a:bodyPr>
            <a:normAutofit fontScale="90000"/>
          </a:bodyPr>
          <a:lstStyle/>
          <a:p>
            <a:pPr algn="ctr"/>
            <a:r>
              <a:rPr lang="en-US" sz="6600" dirty="0">
                <a:solidFill>
                  <a:schemeClr val="bg1">
                    <a:lumMod val="10000"/>
                    <a:lumOff val="90000"/>
                  </a:schemeClr>
                </a:solidFill>
              </a:rPr>
              <a:t>Largest Spenders on Passed Bills</a:t>
            </a:r>
          </a:p>
        </p:txBody>
      </p:sp>
      <p:pic>
        <p:nvPicPr>
          <p:cNvPr id="4" name="Picture 3">
            <a:extLst>
              <a:ext uri="{FF2B5EF4-FFF2-40B4-BE49-F238E27FC236}">
                <a16:creationId xmlns:a16="http://schemas.microsoft.com/office/drawing/2014/main" id="{F72A28B1-5CB1-8937-EBD2-E643AEDF1206}"/>
              </a:ext>
            </a:extLst>
          </p:cNvPr>
          <p:cNvPicPr>
            <a:picLocks noChangeAspect="1"/>
          </p:cNvPicPr>
          <p:nvPr/>
        </p:nvPicPr>
        <p:blipFill rotWithShape="1">
          <a:blip r:embed="rId2"/>
          <a:srcRect l="1797"/>
          <a:stretch/>
        </p:blipFill>
        <p:spPr>
          <a:xfrm>
            <a:off x="521293" y="1761903"/>
            <a:ext cx="8076591" cy="4599545"/>
          </a:xfrm>
          <a:prstGeom prst="rect">
            <a:avLst/>
          </a:prstGeom>
        </p:spPr>
      </p:pic>
      <p:pic>
        <p:nvPicPr>
          <p:cNvPr id="7" name="Picture 6">
            <a:extLst>
              <a:ext uri="{FF2B5EF4-FFF2-40B4-BE49-F238E27FC236}">
                <a16:creationId xmlns:a16="http://schemas.microsoft.com/office/drawing/2014/main" id="{136E5E32-B9BA-5753-F102-35383F24ECE3}"/>
              </a:ext>
            </a:extLst>
          </p:cNvPr>
          <p:cNvPicPr>
            <a:picLocks noChangeAspect="1"/>
          </p:cNvPicPr>
          <p:nvPr/>
        </p:nvPicPr>
        <p:blipFill rotWithShape="1">
          <a:blip r:embed="rId3"/>
          <a:srcRect t="16303" r="4971" b="4162"/>
          <a:stretch/>
        </p:blipFill>
        <p:spPr>
          <a:xfrm>
            <a:off x="7194904" y="1761903"/>
            <a:ext cx="1402980" cy="1401511"/>
          </a:xfrm>
          <a:prstGeom prst="rect">
            <a:avLst/>
          </a:prstGeom>
        </p:spPr>
      </p:pic>
      <p:sp>
        <p:nvSpPr>
          <p:cNvPr id="9" name="TextBox 8">
            <a:extLst>
              <a:ext uri="{FF2B5EF4-FFF2-40B4-BE49-F238E27FC236}">
                <a16:creationId xmlns:a16="http://schemas.microsoft.com/office/drawing/2014/main" id="{5C84CAA2-3AAD-9907-A612-3AD865123CF6}"/>
              </a:ext>
            </a:extLst>
          </p:cNvPr>
          <p:cNvSpPr txBox="1"/>
          <p:nvPr/>
        </p:nvSpPr>
        <p:spPr>
          <a:xfrm>
            <a:off x="8952891" y="1761903"/>
            <a:ext cx="2717816" cy="3308598"/>
          </a:xfrm>
          <a:prstGeom prst="rect">
            <a:avLst/>
          </a:prstGeom>
          <a:noFill/>
        </p:spPr>
        <p:txBody>
          <a:bodyPr wrap="square" rtlCol="0">
            <a:spAutoFit/>
          </a:bodyPr>
          <a:lstStyle/>
          <a:p>
            <a:pPr marL="342900" indent="-342900">
              <a:buFont typeface="Arial" panose="020B0604020202020204" pitchFamily="34" charset="0"/>
              <a:buChar char="•"/>
            </a:pPr>
            <a:r>
              <a:rPr lang="en-US" sz="1900" dirty="0">
                <a:solidFill>
                  <a:schemeClr val="bg1">
                    <a:lumMod val="10000"/>
                    <a:lumOff val="90000"/>
                  </a:schemeClr>
                </a:solidFill>
              </a:rPr>
              <a:t>The majority of the largest spenders on lobbying are representative bodies.  Businesses and workers fund these associations, and in return, they hire lobbyists to represent their interests</a:t>
            </a:r>
          </a:p>
        </p:txBody>
      </p:sp>
    </p:spTree>
    <p:extLst>
      <p:ext uri="{BB962C8B-B14F-4D97-AF65-F5344CB8AC3E}">
        <p14:creationId xmlns:p14="http://schemas.microsoft.com/office/powerpoint/2010/main" val="3039540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a:extLst>
            <a:ext uri="{FF2B5EF4-FFF2-40B4-BE49-F238E27FC236}">
              <a16:creationId xmlns:a16="http://schemas.microsoft.com/office/drawing/2014/main" id="{736108F5-BCE9-D652-0A51-F74449D4B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19EB53-D5B1-1111-3438-C5C7254B46C7}"/>
              </a:ext>
            </a:extLst>
          </p:cNvPr>
          <p:cNvSpPr>
            <a:spLocks noGrp="1"/>
          </p:cNvSpPr>
          <p:nvPr>
            <p:ph type="title"/>
          </p:nvPr>
        </p:nvSpPr>
        <p:spPr>
          <a:xfrm>
            <a:off x="238125" y="198618"/>
            <a:ext cx="11506200" cy="1356360"/>
          </a:xfrm>
        </p:spPr>
        <p:txBody>
          <a:bodyPr>
            <a:normAutofit fontScale="90000"/>
          </a:bodyPr>
          <a:lstStyle/>
          <a:p>
            <a:pPr algn="ctr"/>
            <a:r>
              <a:rPr lang="en-US" sz="6600" dirty="0">
                <a:solidFill>
                  <a:schemeClr val="bg1">
                    <a:lumMod val="10000"/>
                    <a:lumOff val="90000"/>
                  </a:schemeClr>
                </a:solidFill>
              </a:rPr>
              <a:t>Spending Breakdown – WA Federation of State Employees </a:t>
            </a:r>
          </a:p>
        </p:txBody>
      </p:sp>
      <p:sp>
        <p:nvSpPr>
          <p:cNvPr id="9" name="TextBox 8">
            <a:extLst>
              <a:ext uri="{FF2B5EF4-FFF2-40B4-BE49-F238E27FC236}">
                <a16:creationId xmlns:a16="http://schemas.microsoft.com/office/drawing/2014/main" id="{AA43B5D5-742B-1F35-6A1C-64309D8ECCF3}"/>
              </a:ext>
            </a:extLst>
          </p:cNvPr>
          <p:cNvSpPr txBox="1"/>
          <p:nvPr/>
        </p:nvSpPr>
        <p:spPr>
          <a:xfrm>
            <a:off x="8910162" y="2276096"/>
            <a:ext cx="2717816" cy="3600986"/>
          </a:xfrm>
          <a:prstGeom prst="rect">
            <a:avLst/>
          </a:prstGeom>
          <a:noFill/>
        </p:spPr>
        <p:txBody>
          <a:bodyPr wrap="square" rtlCol="0">
            <a:spAutoFit/>
          </a:bodyPr>
          <a:lstStyle/>
          <a:p>
            <a:pPr marL="342900" indent="-342900">
              <a:buFont typeface="Arial" panose="020B0604020202020204" pitchFamily="34" charset="0"/>
              <a:buChar char="•"/>
            </a:pPr>
            <a:r>
              <a:rPr lang="en-US" sz="1900" dirty="0">
                <a:solidFill>
                  <a:schemeClr val="bg1">
                    <a:lumMod val="10000"/>
                    <a:lumOff val="90000"/>
                  </a:schemeClr>
                </a:solidFill>
              </a:rPr>
              <a:t>HB1122 from the year 2023-24 grants management service employees the right to collectively bargain</a:t>
            </a:r>
          </a:p>
          <a:p>
            <a:pPr marL="342900" indent="-342900">
              <a:buFont typeface="Arial" panose="020B0604020202020204" pitchFamily="34" charset="0"/>
              <a:buChar char="•"/>
            </a:pPr>
            <a:r>
              <a:rPr lang="en-US" sz="1900" dirty="0">
                <a:solidFill>
                  <a:schemeClr val="bg1">
                    <a:lumMod val="10000"/>
                    <a:lumOff val="90000"/>
                  </a:schemeClr>
                </a:solidFill>
              </a:rPr>
              <a:t>This is an example of a bill where large amounts of lobbying spend, representing many interested parties, resulted in the passage of a bill</a:t>
            </a:r>
          </a:p>
        </p:txBody>
      </p:sp>
      <p:pic>
        <p:nvPicPr>
          <p:cNvPr id="5" name="Picture 4">
            <a:extLst>
              <a:ext uri="{FF2B5EF4-FFF2-40B4-BE49-F238E27FC236}">
                <a16:creationId xmlns:a16="http://schemas.microsoft.com/office/drawing/2014/main" id="{4A45932E-3D62-6C8D-2C21-1B734D8A42FB}"/>
              </a:ext>
            </a:extLst>
          </p:cNvPr>
          <p:cNvPicPr>
            <a:picLocks noChangeAspect="1"/>
          </p:cNvPicPr>
          <p:nvPr/>
        </p:nvPicPr>
        <p:blipFill>
          <a:blip r:embed="rId2"/>
          <a:stretch>
            <a:fillRect/>
          </a:stretch>
        </p:blipFill>
        <p:spPr>
          <a:xfrm>
            <a:off x="447674" y="1761903"/>
            <a:ext cx="8244513" cy="4629372"/>
          </a:xfrm>
          <a:prstGeom prst="rect">
            <a:avLst/>
          </a:prstGeom>
        </p:spPr>
      </p:pic>
    </p:spTree>
    <p:extLst>
      <p:ext uri="{BB962C8B-B14F-4D97-AF65-F5344CB8AC3E}">
        <p14:creationId xmlns:p14="http://schemas.microsoft.com/office/powerpoint/2010/main" val="1046643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a:extLst>
            <a:ext uri="{FF2B5EF4-FFF2-40B4-BE49-F238E27FC236}">
              <a16:creationId xmlns:a16="http://schemas.microsoft.com/office/drawing/2014/main" id="{54B83AB3-1A4E-0161-9AA1-B9ECA735AC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13983A-48BC-C51D-DBAC-D3704FC0C236}"/>
              </a:ext>
            </a:extLst>
          </p:cNvPr>
          <p:cNvSpPr>
            <a:spLocks noGrp="1"/>
          </p:cNvSpPr>
          <p:nvPr>
            <p:ph type="title"/>
          </p:nvPr>
        </p:nvSpPr>
        <p:spPr>
          <a:xfrm>
            <a:off x="1365903" y="197372"/>
            <a:ext cx="9460194" cy="1356360"/>
          </a:xfrm>
        </p:spPr>
        <p:txBody>
          <a:bodyPr>
            <a:normAutofit/>
          </a:bodyPr>
          <a:lstStyle/>
          <a:p>
            <a:pPr algn="ctr"/>
            <a:r>
              <a:rPr lang="en-US" sz="6600" dirty="0">
                <a:solidFill>
                  <a:schemeClr val="bg1">
                    <a:lumMod val="10000"/>
                    <a:lumOff val="90000"/>
                  </a:schemeClr>
                </a:solidFill>
              </a:rPr>
              <a:t>Conclusions</a:t>
            </a:r>
          </a:p>
        </p:txBody>
      </p:sp>
      <p:sp>
        <p:nvSpPr>
          <p:cNvPr id="7" name="TextBox 6">
            <a:extLst>
              <a:ext uri="{FF2B5EF4-FFF2-40B4-BE49-F238E27FC236}">
                <a16:creationId xmlns:a16="http://schemas.microsoft.com/office/drawing/2014/main" id="{8E19D631-FD7A-854B-0168-7DCDC3B64E34}"/>
              </a:ext>
            </a:extLst>
          </p:cNvPr>
          <p:cNvSpPr txBox="1"/>
          <p:nvPr/>
        </p:nvSpPr>
        <p:spPr>
          <a:xfrm>
            <a:off x="520683" y="1895564"/>
            <a:ext cx="11150633" cy="5262979"/>
          </a:xfrm>
          <a:prstGeom prst="rect">
            <a:avLst/>
          </a:prstGeom>
          <a:noFill/>
        </p:spPr>
        <p:txBody>
          <a:bodyPr wrap="square" rtlCol="0">
            <a:spAutoFit/>
          </a:bodyPr>
          <a:lstStyle/>
          <a:p>
            <a:pPr marL="342900" indent="-342900">
              <a:buFont typeface="Arial" panose="020B0604020202020204" pitchFamily="34" charset="0"/>
              <a:buChar char="•"/>
            </a:pPr>
            <a:r>
              <a:rPr lang="en-US" sz="2800" dirty="0">
                <a:solidFill>
                  <a:schemeClr val="bg1">
                    <a:lumMod val="10000"/>
                    <a:lumOff val="90000"/>
                  </a:schemeClr>
                </a:solidFill>
              </a:rPr>
              <a:t>Political lobbying plays a large role in influencing public policy, and total spending in the space has continually increased year over year</a:t>
            </a:r>
          </a:p>
          <a:p>
            <a:pPr marL="342900" indent="-342900">
              <a:buFont typeface="Arial" panose="020B0604020202020204" pitchFamily="34" charset="0"/>
              <a:buChar char="•"/>
            </a:pPr>
            <a:r>
              <a:rPr lang="en-US" sz="2800" dirty="0">
                <a:solidFill>
                  <a:schemeClr val="bg1">
                    <a:lumMod val="10000"/>
                    <a:lumOff val="90000"/>
                  </a:schemeClr>
                </a:solidFill>
              </a:rPr>
              <a:t>The largest chunk of this spending is allocated towards political contributions</a:t>
            </a:r>
          </a:p>
          <a:p>
            <a:pPr marL="342900" indent="-342900">
              <a:buFont typeface="Arial" panose="020B0604020202020204" pitchFamily="34" charset="0"/>
              <a:buChar char="•"/>
            </a:pPr>
            <a:r>
              <a:rPr lang="en-US" sz="2800" dirty="0">
                <a:solidFill>
                  <a:schemeClr val="bg1">
                    <a:lumMod val="10000"/>
                    <a:lumOff val="90000"/>
                  </a:schemeClr>
                </a:solidFill>
              </a:rPr>
              <a:t>Generally speaking, bills that receive larger amounts of funding for lobbyist efforts pass more often</a:t>
            </a:r>
          </a:p>
          <a:p>
            <a:pPr marL="342900" indent="-342900">
              <a:buFont typeface="Arial" panose="020B0604020202020204" pitchFamily="34" charset="0"/>
              <a:buChar char="•"/>
            </a:pPr>
            <a:r>
              <a:rPr lang="en-US" sz="2800" dirty="0">
                <a:solidFill>
                  <a:schemeClr val="bg1">
                    <a:lumMod val="10000"/>
                    <a:lumOff val="90000"/>
                  </a:schemeClr>
                </a:solidFill>
              </a:rPr>
              <a:t>The largest organizations that influence legislation tend to be associations that are funded by and represent many businesses or workers, and hire lobbyists on their behalf </a:t>
            </a:r>
          </a:p>
          <a:p>
            <a:pPr marL="342900" indent="-342900">
              <a:buFont typeface="Arial" panose="020B0604020202020204" pitchFamily="34" charset="0"/>
              <a:buChar char="•"/>
            </a:pPr>
            <a:endParaRPr lang="en-US" sz="2800" dirty="0">
              <a:solidFill>
                <a:schemeClr val="bg1">
                  <a:lumMod val="10000"/>
                  <a:lumOff val="90000"/>
                </a:schemeClr>
              </a:solidFill>
            </a:endParaRPr>
          </a:p>
          <a:p>
            <a:pPr marL="342900" indent="-342900">
              <a:buFont typeface="Arial" panose="020B0604020202020204" pitchFamily="34" charset="0"/>
              <a:buChar char="•"/>
            </a:pPr>
            <a:endParaRPr lang="en-US" sz="2800" dirty="0">
              <a:solidFill>
                <a:schemeClr val="bg1">
                  <a:lumMod val="10000"/>
                  <a:lumOff val="90000"/>
                </a:schemeClr>
              </a:solidFill>
            </a:endParaRPr>
          </a:p>
          <a:p>
            <a:pPr marL="342900" indent="-342900">
              <a:buFont typeface="Arial" panose="020B0604020202020204" pitchFamily="34" charset="0"/>
              <a:buChar char="•"/>
            </a:pPr>
            <a:endParaRPr lang="en-US" sz="2800" dirty="0">
              <a:solidFill>
                <a:schemeClr val="bg1">
                  <a:lumMod val="10000"/>
                  <a:lumOff val="90000"/>
                </a:schemeClr>
              </a:solidFill>
            </a:endParaRPr>
          </a:p>
        </p:txBody>
      </p:sp>
    </p:spTree>
    <p:extLst>
      <p:ext uri="{BB962C8B-B14F-4D97-AF65-F5344CB8AC3E}">
        <p14:creationId xmlns:p14="http://schemas.microsoft.com/office/powerpoint/2010/main" val="1023522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a:extLst>
            <a:ext uri="{FF2B5EF4-FFF2-40B4-BE49-F238E27FC236}">
              <a16:creationId xmlns:a16="http://schemas.microsoft.com/office/drawing/2014/main" id="{9F755C14-B7F9-C86D-B399-E86813DB6F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E82188-59C8-13F1-6412-C3968CAE1E37}"/>
              </a:ext>
            </a:extLst>
          </p:cNvPr>
          <p:cNvSpPr>
            <a:spLocks noGrp="1"/>
          </p:cNvSpPr>
          <p:nvPr>
            <p:ph type="title"/>
          </p:nvPr>
        </p:nvSpPr>
        <p:spPr>
          <a:xfrm>
            <a:off x="1365903" y="197372"/>
            <a:ext cx="9460194" cy="1356360"/>
          </a:xfrm>
        </p:spPr>
        <p:txBody>
          <a:bodyPr>
            <a:normAutofit/>
          </a:bodyPr>
          <a:lstStyle/>
          <a:p>
            <a:pPr algn="ctr"/>
            <a:r>
              <a:rPr lang="en-US" sz="6600" dirty="0">
                <a:solidFill>
                  <a:schemeClr val="bg1">
                    <a:lumMod val="10000"/>
                    <a:lumOff val="90000"/>
                  </a:schemeClr>
                </a:solidFill>
              </a:rPr>
              <a:t>Further Research</a:t>
            </a:r>
          </a:p>
        </p:txBody>
      </p:sp>
      <p:sp>
        <p:nvSpPr>
          <p:cNvPr id="7" name="TextBox 6">
            <a:extLst>
              <a:ext uri="{FF2B5EF4-FFF2-40B4-BE49-F238E27FC236}">
                <a16:creationId xmlns:a16="http://schemas.microsoft.com/office/drawing/2014/main" id="{163CF790-25D7-0763-5C65-E5E3DC21A984}"/>
              </a:ext>
            </a:extLst>
          </p:cNvPr>
          <p:cNvSpPr txBox="1"/>
          <p:nvPr/>
        </p:nvSpPr>
        <p:spPr>
          <a:xfrm>
            <a:off x="520683" y="1724648"/>
            <a:ext cx="11150633" cy="3539430"/>
          </a:xfrm>
          <a:prstGeom prst="rect">
            <a:avLst/>
          </a:prstGeom>
          <a:noFill/>
        </p:spPr>
        <p:txBody>
          <a:bodyPr wrap="square" rtlCol="0">
            <a:spAutoFit/>
          </a:bodyPr>
          <a:lstStyle/>
          <a:p>
            <a:pPr marL="342900" indent="-342900">
              <a:buFont typeface="Arial" panose="020B0604020202020204" pitchFamily="34" charset="0"/>
              <a:buChar char="•"/>
            </a:pPr>
            <a:r>
              <a:rPr lang="en-US" sz="2800" dirty="0">
                <a:solidFill>
                  <a:schemeClr val="bg1">
                    <a:lumMod val="10000"/>
                    <a:lumOff val="90000"/>
                  </a:schemeClr>
                </a:solidFill>
              </a:rPr>
              <a:t>Expand research into individual issues that do not fall under a bill</a:t>
            </a:r>
          </a:p>
          <a:p>
            <a:pPr marL="342900" indent="-342900">
              <a:buFont typeface="Arial" panose="020B0604020202020204" pitchFamily="34" charset="0"/>
              <a:buChar char="•"/>
            </a:pPr>
            <a:r>
              <a:rPr lang="en-US" sz="2800" dirty="0">
                <a:solidFill>
                  <a:schemeClr val="bg1">
                    <a:lumMod val="10000"/>
                    <a:lumOff val="90000"/>
                  </a:schemeClr>
                </a:solidFill>
              </a:rPr>
              <a:t>Gather even more information from the original PDC reports</a:t>
            </a:r>
          </a:p>
          <a:p>
            <a:pPr marL="342900" indent="-342900">
              <a:buFont typeface="Arial" panose="020B0604020202020204" pitchFamily="34" charset="0"/>
              <a:buChar char="•"/>
            </a:pPr>
            <a:r>
              <a:rPr lang="en-US" sz="2800" dirty="0">
                <a:solidFill>
                  <a:schemeClr val="bg1">
                    <a:lumMod val="10000"/>
                    <a:lumOff val="90000"/>
                  </a:schemeClr>
                </a:solidFill>
              </a:rPr>
              <a:t>Conduct analysis on seasonality, the impact of elections, and the impact of other political factors on trends in funding and legislation</a:t>
            </a:r>
          </a:p>
          <a:p>
            <a:pPr marL="342900" indent="-342900">
              <a:buFont typeface="Arial" panose="020B0604020202020204" pitchFamily="34" charset="0"/>
              <a:buChar char="•"/>
            </a:pPr>
            <a:r>
              <a:rPr lang="en-US" sz="2800" dirty="0">
                <a:solidFill>
                  <a:schemeClr val="bg1">
                    <a:lumMod val="10000"/>
                    <a:lumOff val="90000"/>
                  </a:schemeClr>
                </a:solidFill>
              </a:rPr>
              <a:t>Create pipelines for continual ingestion of new reports via an API the PDC provides</a:t>
            </a:r>
          </a:p>
          <a:p>
            <a:pPr marL="342900" indent="-342900">
              <a:buFont typeface="Arial" panose="020B0604020202020204" pitchFamily="34" charset="0"/>
              <a:buChar char="•"/>
            </a:pPr>
            <a:r>
              <a:rPr lang="en-US" sz="2800" dirty="0">
                <a:solidFill>
                  <a:schemeClr val="bg1">
                    <a:lumMod val="10000"/>
                    <a:lumOff val="90000"/>
                  </a:schemeClr>
                </a:solidFill>
              </a:rPr>
              <a:t>Publish dashboard that is connected to the continually updating dataset for public use</a:t>
            </a:r>
          </a:p>
        </p:txBody>
      </p:sp>
    </p:spTree>
    <p:extLst>
      <p:ext uri="{BB962C8B-B14F-4D97-AF65-F5344CB8AC3E}">
        <p14:creationId xmlns:p14="http://schemas.microsoft.com/office/powerpoint/2010/main" val="1818733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a:extLst>
            <a:ext uri="{FF2B5EF4-FFF2-40B4-BE49-F238E27FC236}">
              <a16:creationId xmlns:a16="http://schemas.microsoft.com/office/drawing/2014/main" id="{C913C63B-64F7-3C55-A2E2-20B0FDEBED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A1B36D-6C49-E806-18F8-F55508440743}"/>
              </a:ext>
            </a:extLst>
          </p:cNvPr>
          <p:cNvSpPr>
            <a:spLocks noGrp="1"/>
          </p:cNvSpPr>
          <p:nvPr>
            <p:ph type="title"/>
          </p:nvPr>
        </p:nvSpPr>
        <p:spPr>
          <a:xfrm>
            <a:off x="1365903" y="197372"/>
            <a:ext cx="9460194" cy="1356360"/>
          </a:xfrm>
        </p:spPr>
        <p:txBody>
          <a:bodyPr>
            <a:normAutofit/>
          </a:bodyPr>
          <a:lstStyle/>
          <a:p>
            <a:pPr algn="ctr"/>
            <a:r>
              <a:rPr lang="en-US" sz="6600" dirty="0">
                <a:solidFill>
                  <a:schemeClr val="bg1">
                    <a:lumMod val="10000"/>
                    <a:lumOff val="90000"/>
                  </a:schemeClr>
                </a:solidFill>
              </a:rPr>
              <a:t>Thanks!</a:t>
            </a:r>
          </a:p>
        </p:txBody>
      </p:sp>
      <p:pic>
        <p:nvPicPr>
          <p:cNvPr id="1026" name="Picture 2" descr="I'm just a bill:' Schoolhouse Rock, 40 years later, still teaches  generations | CNN Politics">
            <a:extLst>
              <a:ext uri="{FF2B5EF4-FFF2-40B4-BE49-F238E27FC236}">
                <a16:creationId xmlns:a16="http://schemas.microsoft.com/office/drawing/2014/main" id="{E922D0B8-767C-1EAA-C454-9FADEBC96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855" y="1663219"/>
            <a:ext cx="4135446" cy="30182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042D6B-03E7-F1B5-E296-3F06620C07C8}"/>
              </a:ext>
            </a:extLst>
          </p:cNvPr>
          <p:cNvSpPr txBox="1"/>
          <p:nvPr/>
        </p:nvSpPr>
        <p:spPr>
          <a:xfrm>
            <a:off x="0" y="5804535"/>
            <a:ext cx="11972657" cy="1169551"/>
          </a:xfrm>
          <a:prstGeom prst="rect">
            <a:avLst/>
          </a:prstGeom>
          <a:noFill/>
        </p:spPr>
        <p:txBody>
          <a:bodyPr wrap="square" rtlCol="0">
            <a:spAutoFit/>
          </a:bodyPr>
          <a:lstStyle/>
          <a:p>
            <a:pPr algn="ctr"/>
            <a:r>
              <a:rPr lang="en-US" sz="1400" dirty="0">
                <a:solidFill>
                  <a:schemeClr val="bg1">
                    <a:lumMod val="10000"/>
                    <a:lumOff val="90000"/>
                  </a:schemeClr>
                </a:solidFill>
              </a:rPr>
              <a:t>Information Sourced from:</a:t>
            </a:r>
          </a:p>
          <a:p>
            <a:pPr algn="ctr"/>
            <a:r>
              <a:rPr lang="en-US" sz="1400" dirty="0">
                <a:solidFill>
                  <a:schemeClr val="bg1">
                    <a:lumMod val="10000"/>
                    <a:lumOff val="90000"/>
                  </a:schemeClr>
                </a:solidFill>
              </a:rPr>
              <a:t>WA State PDC, Lobbyist Compensation and Expenses - </a:t>
            </a:r>
            <a:r>
              <a:rPr lang="en-US" sz="1400" dirty="0">
                <a:solidFill>
                  <a:schemeClr val="bg1">
                    <a:lumMod val="10000"/>
                    <a:lumOff val="90000"/>
                  </a:schemeClr>
                </a:solidFill>
                <a:hlinkClick r:id="rId3"/>
              </a:rPr>
              <a:t>https://data.wa.gov/Politics/Lobbyist-Compensation-and-Expenses-by-Source/9nnw-c693/about_data</a:t>
            </a:r>
            <a:endParaRPr lang="en-US" sz="1400" dirty="0">
              <a:solidFill>
                <a:schemeClr val="bg1">
                  <a:lumMod val="10000"/>
                  <a:lumOff val="90000"/>
                </a:schemeClr>
              </a:solidFill>
            </a:endParaRPr>
          </a:p>
          <a:p>
            <a:pPr algn="ctr"/>
            <a:r>
              <a:rPr lang="en-US" sz="1400" dirty="0">
                <a:solidFill>
                  <a:schemeClr val="bg1">
                    <a:lumMod val="10000"/>
                    <a:lumOff val="90000"/>
                  </a:schemeClr>
                </a:solidFill>
              </a:rPr>
              <a:t>House and Senate Bill Data - </a:t>
            </a:r>
            <a:r>
              <a:rPr lang="en-US" sz="1400" dirty="0">
                <a:solidFill>
                  <a:schemeClr val="bg1">
                    <a:lumMod val="10000"/>
                    <a:lumOff val="90000"/>
                  </a:schemeClr>
                </a:solidFill>
                <a:hlinkClick r:id="rId4"/>
              </a:rPr>
              <a:t>https://legiscan.com/WA/datasets</a:t>
            </a:r>
            <a:endParaRPr lang="en-US" sz="1400" dirty="0">
              <a:solidFill>
                <a:schemeClr val="bg1">
                  <a:lumMod val="10000"/>
                  <a:lumOff val="90000"/>
                </a:schemeClr>
              </a:solidFill>
            </a:endParaRPr>
          </a:p>
          <a:p>
            <a:pPr algn="ctr"/>
            <a:endParaRPr lang="en-US" sz="1400" dirty="0">
              <a:solidFill>
                <a:schemeClr val="bg1">
                  <a:lumMod val="10000"/>
                  <a:lumOff val="90000"/>
                </a:schemeClr>
              </a:solidFill>
            </a:endParaRPr>
          </a:p>
          <a:p>
            <a:pPr algn="ctr"/>
            <a:endParaRPr lang="en-US" sz="1400" dirty="0">
              <a:solidFill>
                <a:schemeClr val="bg1">
                  <a:lumMod val="10000"/>
                  <a:lumOff val="90000"/>
                </a:schemeClr>
              </a:solidFill>
            </a:endParaRPr>
          </a:p>
        </p:txBody>
      </p:sp>
      <p:sp>
        <p:nvSpPr>
          <p:cNvPr id="5" name="TextBox 4">
            <a:extLst>
              <a:ext uri="{FF2B5EF4-FFF2-40B4-BE49-F238E27FC236}">
                <a16:creationId xmlns:a16="http://schemas.microsoft.com/office/drawing/2014/main" id="{53DDB9C4-9860-8C58-C706-04741D5DF8AD}"/>
              </a:ext>
            </a:extLst>
          </p:cNvPr>
          <p:cNvSpPr txBox="1"/>
          <p:nvPr/>
        </p:nvSpPr>
        <p:spPr>
          <a:xfrm>
            <a:off x="6913548" y="2803021"/>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A7D7DD70-6D43-7B70-F826-8C5ABE4A1748}"/>
              </a:ext>
            </a:extLst>
          </p:cNvPr>
          <p:cNvSpPr txBox="1"/>
          <p:nvPr/>
        </p:nvSpPr>
        <p:spPr>
          <a:xfrm>
            <a:off x="5415897" y="2110524"/>
            <a:ext cx="6097424" cy="1754326"/>
          </a:xfrm>
          <a:prstGeom prst="rect">
            <a:avLst/>
          </a:prstGeom>
          <a:noFill/>
        </p:spPr>
        <p:txBody>
          <a:bodyPr wrap="square">
            <a:spAutoFit/>
          </a:bodyPr>
          <a:lstStyle/>
          <a:p>
            <a:pPr algn="ctr"/>
            <a:r>
              <a:rPr lang="en-US" sz="3600" dirty="0">
                <a:solidFill>
                  <a:schemeClr val="bg1">
                    <a:lumMod val="10000"/>
                    <a:lumOff val="90000"/>
                  </a:schemeClr>
                </a:solidFill>
              </a:rPr>
              <a:t>Contact Me!</a:t>
            </a:r>
          </a:p>
          <a:p>
            <a:pPr algn="ctr"/>
            <a:r>
              <a:rPr lang="en-US" dirty="0">
                <a:solidFill>
                  <a:schemeClr val="bg1">
                    <a:lumMod val="10000"/>
                    <a:lumOff val="90000"/>
                  </a:schemeClr>
                </a:solidFill>
              </a:rPr>
              <a:t>Email – </a:t>
            </a:r>
            <a:r>
              <a:rPr lang="en-US" dirty="0">
                <a:solidFill>
                  <a:schemeClr val="bg1">
                    <a:lumMod val="10000"/>
                    <a:lumOff val="90000"/>
                  </a:schemeClr>
                </a:solidFill>
                <a:hlinkClick r:id="rId5"/>
              </a:rPr>
              <a:t>anthonygraff24@gmail.com</a:t>
            </a:r>
            <a:endParaRPr lang="en-US" dirty="0">
              <a:solidFill>
                <a:schemeClr val="bg1">
                  <a:lumMod val="10000"/>
                  <a:lumOff val="90000"/>
                </a:schemeClr>
              </a:solidFill>
            </a:endParaRPr>
          </a:p>
          <a:p>
            <a:pPr algn="ctr"/>
            <a:r>
              <a:rPr lang="en-US" dirty="0">
                <a:solidFill>
                  <a:schemeClr val="bg1">
                    <a:lumMod val="10000"/>
                    <a:lumOff val="90000"/>
                  </a:schemeClr>
                </a:solidFill>
              </a:rPr>
              <a:t>LinkedIn - </a:t>
            </a:r>
            <a:r>
              <a:rPr lang="en-US" dirty="0">
                <a:solidFill>
                  <a:schemeClr val="bg1">
                    <a:lumMod val="10000"/>
                    <a:lumOff val="90000"/>
                  </a:schemeClr>
                </a:solidFill>
                <a:hlinkClick r:id="rId6"/>
              </a:rPr>
              <a:t>https://www.linkedin.com/in/anthonygraffigna/</a:t>
            </a:r>
            <a:endParaRPr lang="en-US" dirty="0">
              <a:solidFill>
                <a:schemeClr val="bg1">
                  <a:lumMod val="10000"/>
                  <a:lumOff val="90000"/>
                </a:schemeClr>
              </a:solidFill>
            </a:endParaRPr>
          </a:p>
          <a:p>
            <a:pPr algn="ctr"/>
            <a:r>
              <a:rPr lang="en-US" dirty="0">
                <a:solidFill>
                  <a:schemeClr val="bg1">
                    <a:lumMod val="10000"/>
                    <a:lumOff val="90000"/>
                  </a:schemeClr>
                </a:solidFill>
              </a:rPr>
              <a:t>GitHub - </a:t>
            </a:r>
            <a:r>
              <a:rPr lang="en-US" dirty="0">
                <a:solidFill>
                  <a:schemeClr val="bg1">
                    <a:lumMod val="10000"/>
                    <a:lumOff val="90000"/>
                  </a:schemeClr>
                </a:solidFill>
                <a:hlinkClick r:id="rId7"/>
              </a:rPr>
              <a:t>https://github.com/graffignaa</a:t>
            </a:r>
            <a:endParaRPr lang="en-US" dirty="0">
              <a:solidFill>
                <a:schemeClr val="bg1">
                  <a:lumMod val="10000"/>
                  <a:lumOff val="90000"/>
                </a:schemeClr>
              </a:solidFill>
            </a:endParaRPr>
          </a:p>
          <a:p>
            <a:pPr algn="ctr"/>
            <a:endParaRPr lang="en-US" sz="1800" dirty="0">
              <a:solidFill>
                <a:schemeClr val="bg1">
                  <a:lumMod val="10000"/>
                  <a:lumOff val="90000"/>
                </a:schemeClr>
              </a:solidFill>
            </a:endParaRPr>
          </a:p>
        </p:txBody>
      </p:sp>
    </p:spTree>
    <p:extLst>
      <p:ext uri="{BB962C8B-B14F-4D97-AF65-F5344CB8AC3E}">
        <p14:creationId xmlns:p14="http://schemas.microsoft.com/office/powerpoint/2010/main" val="1967904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0BBFD-B5FF-0AF1-80B5-B6A7E5AD49E7}"/>
              </a:ext>
            </a:extLst>
          </p:cNvPr>
          <p:cNvSpPr>
            <a:spLocks noGrp="1"/>
          </p:cNvSpPr>
          <p:nvPr>
            <p:ph type="title"/>
          </p:nvPr>
        </p:nvSpPr>
        <p:spPr>
          <a:xfrm>
            <a:off x="2750819" y="177936"/>
            <a:ext cx="6690361" cy="1356360"/>
          </a:xfrm>
        </p:spPr>
        <p:txBody>
          <a:bodyPr>
            <a:normAutofit/>
          </a:bodyPr>
          <a:lstStyle/>
          <a:p>
            <a:pPr algn="ctr"/>
            <a:r>
              <a:rPr lang="en-US" sz="6600" dirty="0">
                <a:solidFill>
                  <a:schemeClr val="bg1">
                    <a:lumMod val="10000"/>
                    <a:lumOff val="90000"/>
                  </a:schemeClr>
                </a:solidFill>
              </a:rPr>
              <a:t>What is Lobbying?</a:t>
            </a:r>
          </a:p>
        </p:txBody>
      </p:sp>
      <p:pic>
        <p:nvPicPr>
          <p:cNvPr id="6" name="Content Placeholder 5">
            <a:extLst>
              <a:ext uri="{FF2B5EF4-FFF2-40B4-BE49-F238E27FC236}">
                <a16:creationId xmlns:a16="http://schemas.microsoft.com/office/drawing/2014/main" id="{DD7BBA10-B946-0677-B3DE-F097A8FD733D}"/>
              </a:ext>
            </a:extLst>
          </p:cNvPr>
          <p:cNvPicPr>
            <a:picLocks noGrp="1" noChangeAspect="1"/>
          </p:cNvPicPr>
          <p:nvPr>
            <p:ph idx="1"/>
          </p:nvPr>
        </p:nvPicPr>
        <p:blipFill>
          <a:blip r:embed="rId2"/>
          <a:stretch>
            <a:fillRect/>
          </a:stretch>
        </p:blipFill>
        <p:spPr>
          <a:xfrm>
            <a:off x="6055149" y="1903589"/>
            <a:ext cx="5987963" cy="3975120"/>
          </a:xfrm>
        </p:spPr>
      </p:pic>
      <p:sp>
        <p:nvSpPr>
          <p:cNvPr id="4" name="TextBox 3">
            <a:extLst>
              <a:ext uri="{FF2B5EF4-FFF2-40B4-BE49-F238E27FC236}">
                <a16:creationId xmlns:a16="http://schemas.microsoft.com/office/drawing/2014/main" id="{AD5FE13A-2CF7-FDBD-365A-7957814166D4}"/>
              </a:ext>
            </a:extLst>
          </p:cNvPr>
          <p:cNvSpPr txBox="1"/>
          <p:nvPr/>
        </p:nvSpPr>
        <p:spPr>
          <a:xfrm>
            <a:off x="5906261" y="5878709"/>
            <a:ext cx="6285739" cy="276999"/>
          </a:xfrm>
          <a:prstGeom prst="rect">
            <a:avLst/>
          </a:prstGeom>
          <a:noFill/>
        </p:spPr>
        <p:txBody>
          <a:bodyPr wrap="square" rtlCol="0">
            <a:spAutoFit/>
          </a:bodyPr>
          <a:lstStyle/>
          <a:p>
            <a:pPr algn="ctr"/>
            <a:r>
              <a:rPr lang="en-US" sz="1200" dirty="0">
                <a:solidFill>
                  <a:schemeClr val="accent6">
                    <a:lumMod val="20000"/>
                    <a:lumOff val="80000"/>
                  </a:schemeClr>
                </a:solidFill>
              </a:rPr>
              <a:t>Source: https://www.statista.com/statistics/257337/total-lobbying-spending-in-the-us/</a:t>
            </a:r>
          </a:p>
        </p:txBody>
      </p:sp>
      <p:sp>
        <p:nvSpPr>
          <p:cNvPr id="7" name="TextBox 6">
            <a:extLst>
              <a:ext uri="{FF2B5EF4-FFF2-40B4-BE49-F238E27FC236}">
                <a16:creationId xmlns:a16="http://schemas.microsoft.com/office/drawing/2014/main" id="{5865263B-EC0E-D343-DE57-F55BBB7AA0CC}"/>
              </a:ext>
            </a:extLst>
          </p:cNvPr>
          <p:cNvSpPr txBox="1"/>
          <p:nvPr/>
        </p:nvSpPr>
        <p:spPr>
          <a:xfrm>
            <a:off x="148888" y="2105874"/>
            <a:ext cx="5757373"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lumMod val="10000"/>
                    <a:lumOff val="90000"/>
                  </a:schemeClr>
                </a:solidFill>
              </a:rPr>
              <a:t>Annually, billions of dollars are spent by businesses, interest groups, non-governmental organizations, and private citizens alike to hire lobbyists</a:t>
            </a:r>
          </a:p>
          <a:p>
            <a:pPr marL="285750" indent="-285750">
              <a:buFont typeface="Arial" panose="020B0604020202020204" pitchFamily="34" charset="0"/>
              <a:buChar char="•"/>
            </a:pPr>
            <a:r>
              <a:rPr lang="en-US" sz="2000" dirty="0">
                <a:solidFill>
                  <a:schemeClr val="bg1">
                    <a:lumMod val="10000"/>
                    <a:lumOff val="90000"/>
                  </a:schemeClr>
                </a:solidFill>
              </a:rPr>
              <a:t>Lobbyists speak with various governmental bodies and committees in order to influence their actions, policies, and decisions</a:t>
            </a:r>
          </a:p>
          <a:p>
            <a:pPr marL="285750" indent="-285750">
              <a:buFont typeface="Arial" panose="020B0604020202020204" pitchFamily="34" charset="0"/>
              <a:buChar char="•"/>
            </a:pPr>
            <a:r>
              <a:rPr lang="en-US" sz="2000" dirty="0">
                <a:solidFill>
                  <a:schemeClr val="bg1">
                    <a:lumMod val="10000"/>
                    <a:lumOff val="90000"/>
                  </a:schemeClr>
                </a:solidFill>
              </a:rPr>
              <a:t>Lobbyists also work to support political campaigns through various avenues</a:t>
            </a:r>
          </a:p>
          <a:p>
            <a:pPr marL="285750" indent="-285750">
              <a:buFont typeface="Arial" panose="020B0604020202020204" pitchFamily="34" charset="0"/>
              <a:buChar char="•"/>
            </a:pPr>
            <a:r>
              <a:rPr lang="en-US" sz="2000" dirty="0">
                <a:solidFill>
                  <a:schemeClr val="bg1">
                    <a:lumMod val="10000"/>
                    <a:lumOff val="90000"/>
                  </a:schemeClr>
                </a:solidFill>
              </a:rPr>
              <a:t>Lobbyists meet with legislators, elected officials, members of regulatory agencies, and judges to represent the views of the organization that hired them</a:t>
            </a:r>
          </a:p>
        </p:txBody>
      </p:sp>
    </p:spTree>
    <p:extLst>
      <p:ext uri="{BB962C8B-B14F-4D97-AF65-F5344CB8AC3E}">
        <p14:creationId xmlns:p14="http://schemas.microsoft.com/office/powerpoint/2010/main" val="2242765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a:extLst>
            <a:ext uri="{FF2B5EF4-FFF2-40B4-BE49-F238E27FC236}">
              <a16:creationId xmlns:a16="http://schemas.microsoft.com/office/drawing/2014/main" id="{AFC06F3B-040E-FD00-F6A5-0B82F45369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4C2AED-F564-BC7B-6ED6-5CF1B9742DC0}"/>
              </a:ext>
            </a:extLst>
          </p:cNvPr>
          <p:cNvSpPr>
            <a:spLocks noGrp="1"/>
          </p:cNvSpPr>
          <p:nvPr>
            <p:ph type="title"/>
          </p:nvPr>
        </p:nvSpPr>
        <p:spPr>
          <a:xfrm>
            <a:off x="2705196" y="506004"/>
            <a:ext cx="6781608" cy="1356360"/>
          </a:xfrm>
        </p:spPr>
        <p:txBody>
          <a:bodyPr>
            <a:normAutofit fontScale="90000"/>
          </a:bodyPr>
          <a:lstStyle/>
          <a:p>
            <a:pPr algn="ctr"/>
            <a:r>
              <a:rPr lang="en-US" sz="6600" dirty="0">
                <a:solidFill>
                  <a:schemeClr val="bg1">
                    <a:lumMod val="10000"/>
                    <a:lumOff val="90000"/>
                  </a:schemeClr>
                </a:solidFill>
              </a:rPr>
              <a:t>Lobbying in Washington State</a:t>
            </a:r>
          </a:p>
        </p:txBody>
      </p:sp>
      <p:sp>
        <p:nvSpPr>
          <p:cNvPr id="7" name="TextBox 6">
            <a:extLst>
              <a:ext uri="{FF2B5EF4-FFF2-40B4-BE49-F238E27FC236}">
                <a16:creationId xmlns:a16="http://schemas.microsoft.com/office/drawing/2014/main" id="{931D81E7-64CA-D8A8-3C0F-842CA5ABFA19}"/>
              </a:ext>
            </a:extLst>
          </p:cNvPr>
          <p:cNvSpPr txBox="1"/>
          <p:nvPr/>
        </p:nvSpPr>
        <p:spPr>
          <a:xfrm>
            <a:off x="520683" y="2348296"/>
            <a:ext cx="11150633"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lumMod val="10000"/>
                    <a:lumOff val="90000"/>
                  </a:schemeClr>
                </a:solidFill>
              </a:rPr>
              <a:t>Firms who hire professional lobbyists to operate in the state of Washington are required to report the compensation and expenses to the Public Disclosures Commission, or PDC</a:t>
            </a:r>
          </a:p>
          <a:p>
            <a:pPr marL="342900" indent="-342900">
              <a:buFont typeface="Arial" panose="020B0604020202020204" pitchFamily="34" charset="0"/>
              <a:buChar char="•"/>
            </a:pPr>
            <a:r>
              <a:rPr lang="en-US" sz="2000" dirty="0">
                <a:solidFill>
                  <a:schemeClr val="bg1">
                    <a:lumMod val="10000"/>
                    <a:lumOff val="90000"/>
                  </a:schemeClr>
                </a:solidFill>
              </a:rPr>
              <a:t>The PDC maintains a dataset containing records of lobbying activity starting in 2016</a:t>
            </a:r>
          </a:p>
          <a:p>
            <a:pPr marL="342900" indent="-342900">
              <a:buFont typeface="Arial" panose="020B0604020202020204" pitchFamily="34" charset="0"/>
              <a:buChar char="•"/>
            </a:pPr>
            <a:r>
              <a:rPr lang="en-US" sz="2000" dirty="0">
                <a:solidFill>
                  <a:schemeClr val="bg1">
                    <a:lumMod val="10000"/>
                    <a:lumOff val="90000"/>
                  </a:schemeClr>
                </a:solidFill>
              </a:rPr>
              <a:t>The dataset contains information on over 250,000 reports</a:t>
            </a:r>
          </a:p>
          <a:p>
            <a:pPr marL="342900" indent="-342900">
              <a:buFont typeface="Arial" panose="020B0604020202020204" pitchFamily="34" charset="0"/>
              <a:buChar char="•"/>
            </a:pPr>
            <a:r>
              <a:rPr lang="en-US" sz="2000" dirty="0">
                <a:solidFill>
                  <a:schemeClr val="bg1">
                    <a:lumMod val="10000"/>
                    <a:lumOff val="90000"/>
                  </a:schemeClr>
                </a:solidFill>
              </a:rPr>
              <a:t>The base dataset includes:</a:t>
            </a:r>
          </a:p>
          <a:p>
            <a:pPr marL="800100" lvl="1" indent="-342900">
              <a:buFont typeface="Arial" panose="020B0604020202020204" pitchFamily="34" charset="0"/>
              <a:buChar char="•"/>
            </a:pPr>
            <a:r>
              <a:rPr lang="en-US" sz="2000" dirty="0">
                <a:solidFill>
                  <a:schemeClr val="bg1">
                    <a:lumMod val="10000"/>
                    <a:lumOff val="90000"/>
                  </a:schemeClr>
                </a:solidFill>
              </a:rPr>
              <a:t>The name of the employer hiring the lobbyist</a:t>
            </a:r>
          </a:p>
          <a:p>
            <a:pPr marL="800100" lvl="1" indent="-342900">
              <a:buFont typeface="Arial" panose="020B0604020202020204" pitchFamily="34" charset="0"/>
              <a:buChar char="•"/>
            </a:pPr>
            <a:r>
              <a:rPr lang="en-US" sz="2000" dirty="0">
                <a:solidFill>
                  <a:schemeClr val="bg1">
                    <a:lumMod val="10000"/>
                    <a:lumOff val="90000"/>
                  </a:schemeClr>
                </a:solidFill>
              </a:rPr>
              <a:t>The source of the funding</a:t>
            </a:r>
          </a:p>
          <a:p>
            <a:pPr marL="800100" lvl="1" indent="-342900">
              <a:buFont typeface="Arial" panose="020B0604020202020204" pitchFamily="34" charset="0"/>
              <a:buChar char="•"/>
            </a:pPr>
            <a:r>
              <a:rPr lang="en-US" sz="2000" dirty="0">
                <a:solidFill>
                  <a:schemeClr val="bg1">
                    <a:lumMod val="10000"/>
                    <a:lumOff val="90000"/>
                  </a:schemeClr>
                </a:solidFill>
              </a:rPr>
              <a:t>The total compensation paid out, broken down by various categories such as advertising or political contributions</a:t>
            </a:r>
          </a:p>
          <a:p>
            <a:pPr marL="800100" lvl="1" indent="-342900">
              <a:buFont typeface="Arial" panose="020B0604020202020204" pitchFamily="34" charset="0"/>
              <a:buChar char="•"/>
            </a:pPr>
            <a:r>
              <a:rPr lang="en-US" sz="2000" dirty="0">
                <a:solidFill>
                  <a:schemeClr val="bg1">
                    <a:lumMod val="10000"/>
                    <a:lumOff val="90000"/>
                  </a:schemeClr>
                </a:solidFill>
              </a:rPr>
              <a:t>The name of the lobbyist (contractor) hired</a:t>
            </a:r>
          </a:p>
          <a:p>
            <a:pPr marL="342900" indent="-342900">
              <a:buFont typeface="Arial" panose="020B0604020202020204" pitchFamily="34" charset="0"/>
              <a:buChar char="•"/>
            </a:pPr>
            <a:r>
              <a:rPr lang="en-US" sz="2000" dirty="0">
                <a:solidFill>
                  <a:schemeClr val="bg1">
                    <a:lumMod val="10000"/>
                    <a:lumOff val="90000"/>
                  </a:schemeClr>
                </a:solidFill>
              </a:rPr>
              <a:t>Additionally, each item links out to a webpage containing the original report that was submitted, which contains additional data such as the governmental bodies lobbied and the issue or bill being advocated for </a:t>
            </a:r>
          </a:p>
          <a:p>
            <a:pPr marL="342900" indent="-342900">
              <a:buFont typeface="Arial" panose="020B0604020202020204" pitchFamily="34" charset="0"/>
              <a:buChar char="•"/>
            </a:pPr>
            <a:endParaRPr lang="en-US" sz="2000" dirty="0">
              <a:solidFill>
                <a:schemeClr val="bg1">
                  <a:lumMod val="10000"/>
                  <a:lumOff val="90000"/>
                </a:schemeClr>
              </a:solidFill>
            </a:endParaRPr>
          </a:p>
        </p:txBody>
      </p:sp>
      <p:pic>
        <p:nvPicPr>
          <p:cNvPr id="2050" name="Picture 2" descr="Washington State Public Disclosure Commission | Olympia WA">
            <a:extLst>
              <a:ext uri="{FF2B5EF4-FFF2-40B4-BE49-F238E27FC236}">
                <a16:creationId xmlns:a16="http://schemas.microsoft.com/office/drawing/2014/main" id="{4A566675-6A69-9619-DB6C-2F14626386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1516" y="338893"/>
            <a:ext cx="2161822" cy="16905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green and white logo with a building and yellow ribbon&#10;&#10;Description automatically generated">
            <a:extLst>
              <a:ext uri="{FF2B5EF4-FFF2-40B4-BE49-F238E27FC236}">
                <a16:creationId xmlns:a16="http://schemas.microsoft.com/office/drawing/2014/main" id="{DFF8C8FE-8743-DCE2-647D-F1C01820CFF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20683" y="187183"/>
            <a:ext cx="2019404" cy="1994002"/>
          </a:xfrm>
          <a:prstGeom prst="rect">
            <a:avLst/>
          </a:prstGeom>
        </p:spPr>
      </p:pic>
    </p:spTree>
    <p:extLst>
      <p:ext uri="{BB962C8B-B14F-4D97-AF65-F5344CB8AC3E}">
        <p14:creationId xmlns:p14="http://schemas.microsoft.com/office/powerpoint/2010/main" val="1163441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a:extLst>
            <a:ext uri="{FF2B5EF4-FFF2-40B4-BE49-F238E27FC236}">
              <a16:creationId xmlns:a16="http://schemas.microsoft.com/office/drawing/2014/main" id="{4E5D024F-4112-B91B-4EF4-109E8030B8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252095-6514-5640-63A0-2AECB2FA2F37}"/>
              </a:ext>
            </a:extLst>
          </p:cNvPr>
          <p:cNvSpPr>
            <a:spLocks noGrp="1"/>
          </p:cNvSpPr>
          <p:nvPr>
            <p:ph type="title"/>
          </p:nvPr>
        </p:nvSpPr>
        <p:spPr>
          <a:xfrm>
            <a:off x="238125" y="210729"/>
            <a:ext cx="11811000" cy="746139"/>
          </a:xfrm>
        </p:spPr>
        <p:txBody>
          <a:bodyPr>
            <a:normAutofit fontScale="90000"/>
          </a:bodyPr>
          <a:lstStyle/>
          <a:p>
            <a:pPr algn="ctr"/>
            <a:r>
              <a:rPr lang="en-US" sz="6600" dirty="0">
                <a:solidFill>
                  <a:schemeClr val="bg1">
                    <a:lumMod val="10000"/>
                    <a:lumOff val="90000"/>
                  </a:schemeClr>
                </a:solidFill>
              </a:rPr>
              <a:t>Lobbying Spend Per Year in WA</a:t>
            </a:r>
          </a:p>
        </p:txBody>
      </p:sp>
      <p:sp>
        <p:nvSpPr>
          <p:cNvPr id="7" name="TextBox 6">
            <a:extLst>
              <a:ext uri="{FF2B5EF4-FFF2-40B4-BE49-F238E27FC236}">
                <a16:creationId xmlns:a16="http://schemas.microsoft.com/office/drawing/2014/main" id="{C4789A4A-ACD0-7D8A-3FFA-DD345F364861}"/>
              </a:ext>
            </a:extLst>
          </p:cNvPr>
          <p:cNvSpPr txBox="1"/>
          <p:nvPr/>
        </p:nvSpPr>
        <p:spPr>
          <a:xfrm>
            <a:off x="238125" y="4984765"/>
            <a:ext cx="5905500" cy="707886"/>
          </a:xfrm>
          <a:prstGeom prst="rect">
            <a:avLst/>
          </a:prstGeom>
          <a:noFill/>
        </p:spPr>
        <p:txBody>
          <a:bodyPr wrap="square" rtlCol="0">
            <a:spAutoFit/>
          </a:bodyPr>
          <a:lstStyle/>
          <a:p>
            <a:pPr algn="ctr"/>
            <a:r>
              <a:rPr lang="en-US" sz="2000" dirty="0">
                <a:solidFill>
                  <a:schemeClr val="bg1">
                    <a:lumMod val="10000"/>
                    <a:lumOff val="90000"/>
                  </a:schemeClr>
                </a:solidFill>
              </a:rPr>
              <a:t>Total reported lobbying spend has increased more than tenfold since 2016</a:t>
            </a:r>
          </a:p>
        </p:txBody>
      </p:sp>
      <p:pic>
        <p:nvPicPr>
          <p:cNvPr id="4" name="Picture 3">
            <a:extLst>
              <a:ext uri="{FF2B5EF4-FFF2-40B4-BE49-F238E27FC236}">
                <a16:creationId xmlns:a16="http://schemas.microsoft.com/office/drawing/2014/main" id="{8CE894A9-8389-381F-6E9A-EB172DB401A9}"/>
              </a:ext>
            </a:extLst>
          </p:cNvPr>
          <p:cNvPicPr>
            <a:picLocks noChangeAspect="1"/>
          </p:cNvPicPr>
          <p:nvPr/>
        </p:nvPicPr>
        <p:blipFill>
          <a:blip r:embed="rId2"/>
          <a:stretch>
            <a:fillRect/>
          </a:stretch>
        </p:blipFill>
        <p:spPr>
          <a:xfrm>
            <a:off x="0" y="1109888"/>
            <a:ext cx="6129613" cy="3582021"/>
          </a:xfrm>
          <a:prstGeom prst="rect">
            <a:avLst/>
          </a:prstGeom>
        </p:spPr>
      </p:pic>
      <p:pic>
        <p:nvPicPr>
          <p:cNvPr id="6" name="Picture 5">
            <a:extLst>
              <a:ext uri="{FF2B5EF4-FFF2-40B4-BE49-F238E27FC236}">
                <a16:creationId xmlns:a16="http://schemas.microsoft.com/office/drawing/2014/main" id="{E7AB8B9C-0639-0F81-8BF5-A1F6AA59949E}"/>
              </a:ext>
            </a:extLst>
          </p:cNvPr>
          <p:cNvPicPr>
            <a:picLocks noChangeAspect="1"/>
          </p:cNvPicPr>
          <p:nvPr/>
        </p:nvPicPr>
        <p:blipFill>
          <a:blip r:embed="rId3"/>
          <a:stretch>
            <a:fillRect/>
          </a:stretch>
        </p:blipFill>
        <p:spPr>
          <a:xfrm>
            <a:off x="6096000" y="1109887"/>
            <a:ext cx="6129613" cy="3582021"/>
          </a:xfrm>
          <a:prstGeom prst="rect">
            <a:avLst/>
          </a:prstGeom>
        </p:spPr>
      </p:pic>
      <p:sp>
        <p:nvSpPr>
          <p:cNvPr id="8" name="TextBox 7">
            <a:extLst>
              <a:ext uri="{FF2B5EF4-FFF2-40B4-BE49-F238E27FC236}">
                <a16:creationId xmlns:a16="http://schemas.microsoft.com/office/drawing/2014/main" id="{71F3E000-CCC9-E03D-7C52-ED17E93C18C1}"/>
              </a:ext>
            </a:extLst>
          </p:cNvPr>
          <p:cNvSpPr txBox="1"/>
          <p:nvPr/>
        </p:nvSpPr>
        <p:spPr>
          <a:xfrm>
            <a:off x="7063772" y="4970240"/>
            <a:ext cx="4171706" cy="1015663"/>
          </a:xfrm>
          <a:prstGeom prst="rect">
            <a:avLst/>
          </a:prstGeom>
          <a:noFill/>
        </p:spPr>
        <p:txBody>
          <a:bodyPr wrap="square" rtlCol="0">
            <a:spAutoFit/>
          </a:bodyPr>
          <a:lstStyle/>
          <a:p>
            <a:pPr algn="ctr"/>
            <a:r>
              <a:rPr lang="en-US" sz="2000" dirty="0">
                <a:solidFill>
                  <a:schemeClr val="bg1">
                    <a:lumMod val="10000"/>
                    <a:lumOff val="90000"/>
                  </a:schemeClr>
                </a:solidFill>
              </a:rPr>
              <a:t>Healthcare, Business and Consumer Affairs, and Environmental Affairs are the largest categories of spending</a:t>
            </a:r>
          </a:p>
        </p:txBody>
      </p:sp>
    </p:spTree>
    <p:extLst>
      <p:ext uri="{BB962C8B-B14F-4D97-AF65-F5344CB8AC3E}">
        <p14:creationId xmlns:p14="http://schemas.microsoft.com/office/powerpoint/2010/main" val="2414260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a:extLst>
            <a:ext uri="{FF2B5EF4-FFF2-40B4-BE49-F238E27FC236}">
              <a16:creationId xmlns:a16="http://schemas.microsoft.com/office/drawing/2014/main" id="{BBDF6176-50CD-33F9-6BC9-BDBFEF33A0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00A78D-430A-62F1-E24B-B2306439ED95}"/>
              </a:ext>
            </a:extLst>
          </p:cNvPr>
          <p:cNvSpPr>
            <a:spLocks noGrp="1"/>
          </p:cNvSpPr>
          <p:nvPr>
            <p:ph type="title"/>
          </p:nvPr>
        </p:nvSpPr>
        <p:spPr>
          <a:xfrm>
            <a:off x="190500" y="210729"/>
            <a:ext cx="11811000" cy="746139"/>
          </a:xfrm>
        </p:spPr>
        <p:txBody>
          <a:bodyPr>
            <a:normAutofit fontScale="90000"/>
          </a:bodyPr>
          <a:lstStyle/>
          <a:p>
            <a:pPr algn="ctr"/>
            <a:r>
              <a:rPr lang="en-US" sz="6600" dirty="0">
                <a:solidFill>
                  <a:schemeClr val="bg1">
                    <a:lumMod val="10000"/>
                    <a:lumOff val="90000"/>
                  </a:schemeClr>
                </a:solidFill>
              </a:rPr>
              <a:t>Top Spenders on Lobbying</a:t>
            </a:r>
          </a:p>
        </p:txBody>
      </p:sp>
      <p:pic>
        <p:nvPicPr>
          <p:cNvPr id="5" name="Picture 4">
            <a:extLst>
              <a:ext uri="{FF2B5EF4-FFF2-40B4-BE49-F238E27FC236}">
                <a16:creationId xmlns:a16="http://schemas.microsoft.com/office/drawing/2014/main" id="{9B5C00CD-78EB-2E01-0AAA-55952582663C}"/>
              </a:ext>
            </a:extLst>
          </p:cNvPr>
          <p:cNvPicPr>
            <a:picLocks noChangeAspect="1"/>
          </p:cNvPicPr>
          <p:nvPr/>
        </p:nvPicPr>
        <p:blipFill>
          <a:blip r:embed="rId2"/>
          <a:stretch>
            <a:fillRect/>
          </a:stretch>
        </p:blipFill>
        <p:spPr>
          <a:xfrm>
            <a:off x="1703016" y="1352585"/>
            <a:ext cx="8785967" cy="4826898"/>
          </a:xfrm>
          <a:prstGeom prst="rect">
            <a:avLst/>
          </a:prstGeom>
        </p:spPr>
      </p:pic>
    </p:spTree>
    <p:extLst>
      <p:ext uri="{BB962C8B-B14F-4D97-AF65-F5344CB8AC3E}">
        <p14:creationId xmlns:p14="http://schemas.microsoft.com/office/powerpoint/2010/main" val="393305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a:extLst>
            <a:ext uri="{FF2B5EF4-FFF2-40B4-BE49-F238E27FC236}">
              <a16:creationId xmlns:a16="http://schemas.microsoft.com/office/drawing/2014/main" id="{CB90C85D-9C49-2CFD-663D-053DE90A30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EB041A-BF35-2C31-1EB9-0AF682676674}"/>
              </a:ext>
            </a:extLst>
          </p:cNvPr>
          <p:cNvSpPr>
            <a:spLocks noGrp="1"/>
          </p:cNvSpPr>
          <p:nvPr>
            <p:ph type="title"/>
          </p:nvPr>
        </p:nvSpPr>
        <p:spPr>
          <a:xfrm>
            <a:off x="2705195" y="132604"/>
            <a:ext cx="6781608" cy="1356360"/>
          </a:xfrm>
        </p:spPr>
        <p:txBody>
          <a:bodyPr>
            <a:normAutofit/>
          </a:bodyPr>
          <a:lstStyle/>
          <a:p>
            <a:pPr algn="ctr"/>
            <a:r>
              <a:rPr lang="en-US" sz="6600" dirty="0">
                <a:solidFill>
                  <a:schemeClr val="bg1">
                    <a:lumMod val="10000"/>
                    <a:lumOff val="90000"/>
                  </a:schemeClr>
                </a:solidFill>
              </a:rPr>
              <a:t>Data Collection</a:t>
            </a:r>
          </a:p>
        </p:txBody>
      </p:sp>
      <p:sp>
        <p:nvSpPr>
          <p:cNvPr id="7" name="TextBox 6">
            <a:extLst>
              <a:ext uri="{FF2B5EF4-FFF2-40B4-BE49-F238E27FC236}">
                <a16:creationId xmlns:a16="http://schemas.microsoft.com/office/drawing/2014/main" id="{CF0E2BE7-43FE-7888-DAB0-E38CE83D2925}"/>
              </a:ext>
            </a:extLst>
          </p:cNvPr>
          <p:cNvSpPr txBox="1"/>
          <p:nvPr/>
        </p:nvSpPr>
        <p:spPr>
          <a:xfrm>
            <a:off x="520682" y="1488964"/>
            <a:ext cx="11150633" cy="5062924"/>
          </a:xfrm>
          <a:prstGeom prst="rect">
            <a:avLst/>
          </a:prstGeom>
          <a:noFill/>
        </p:spPr>
        <p:txBody>
          <a:bodyPr wrap="square" rtlCol="0">
            <a:spAutoFit/>
          </a:bodyPr>
          <a:lstStyle/>
          <a:p>
            <a:pPr marL="342900" indent="-342900">
              <a:buFont typeface="Arial" panose="020B0604020202020204" pitchFamily="34" charset="0"/>
              <a:buChar char="•"/>
            </a:pPr>
            <a:r>
              <a:rPr lang="en-US" sz="1900" dirty="0">
                <a:solidFill>
                  <a:schemeClr val="bg1">
                    <a:lumMod val="10000"/>
                    <a:lumOff val="90000"/>
                  </a:schemeClr>
                </a:solidFill>
              </a:rPr>
              <a:t>Started by bulk downloading a CSV containing all ~260,000 records</a:t>
            </a:r>
          </a:p>
          <a:p>
            <a:pPr marL="342900" indent="-342900">
              <a:buFont typeface="Arial" panose="020B0604020202020204" pitchFamily="34" charset="0"/>
              <a:buChar char="•"/>
            </a:pPr>
            <a:r>
              <a:rPr lang="en-US" sz="1900" dirty="0">
                <a:solidFill>
                  <a:schemeClr val="bg1">
                    <a:lumMod val="10000"/>
                    <a:lumOff val="90000"/>
                  </a:schemeClr>
                </a:solidFill>
              </a:rPr>
              <a:t>In order to condense the scope of the analysis, filtered the data to only records where lobbyists were paid at least $200 </a:t>
            </a:r>
          </a:p>
          <a:p>
            <a:pPr marL="800100" lvl="1" indent="-342900">
              <a:buFont typeface="Arial" panose="020B0604020202020204" pitchFamily="34" charset="0"/>
              <a:buChar char="•"/>
            </a:pPr>
            <a:r>
              <a:rPr lang="en-US" sz="1900" dirty="0">
                <a:solidFill>
                  <a:schemeClr val="bg1">
                    <a:lumMod val="10000"/>
                    <a:lumOff val="90000"/>
                  </a:schemeClr>
                </a:solidFill>
              </a:rPr>
              <a:t>Records with $0 compensation tend to be scenarios where a lobbyist firm incurred expenses that were not reimbursed by a client.  There are ~100,000 such records in the dataset</a:t>
            </a:r>
          </a:p>
          <a:p>
            <a:pPr marL="800100" lvl="1" indent="-342900">
              <a:buFont typeface="Arial" panose="020B0604020202020204" pitchFamily="34" charset="0"/>
              <a:buChar char="•"/>
            </a:pPr>
            <a:r>
              <a:rPr lang="en-US" sz="1900" dirty="0">
                <a:solidFill>
                  <a:schemeClr val="bg1">
                    <a:lumMod val="10000"/>
                    <a:lumOff val="90000"/>
                  </a:schemeClr>
                </a:solidFill>
              </a:rPr>
              <a:t>Records with small compensation (&lt;$200) tend to be isolated scenarios involving individuals or small interest groups.  These types of lobbying activities don’t tend to “move the needle” much, and aren’t generally representative of the market as a whole.</a:t>
            </a:r>
          </a:p>
          <a:p>
            <a:pPr marL="1257300" lvl="2" indent="-342900">
              <a:buFont typeface="Arial" panose="020B0604020202020204" pitchFamily="34" charset="0"/>
              <a:buChar char="•"/>
            </a:pPr>
            <a:r>
              <a:rPr lang="en-US" sz="1900" dirty="0">
                <a:solidFill>
                  <a:schemeClr val="bg1">
                    <a:lumMod val="10000"/>
                    <a:lumOff val="90000"/>
                  </a:schemeClr>
                </a:solidFill>
              </a:rPr>
              <a:t>Additionally, there are numerous records with extremely small compensation numbers that have incomplete or unspecific data</a:t>
            </a:r>
          </a:p>
          <a:p>
            <a:pPr marL="342900" indent="-342900">
              <a:buFont typeface="Arial" panose="020B0604020202020204" pitchFamily="34" charset="0"/>
              <a:buChar char="•"/>
            </a:pPr>
            <a:r>
              <a:rPr lang="en-US" sz="1900" dirty="0">
                <a:solidFill>
                  <a:schemeClr val="bg1">
                    <a:lumMod val="10000"/>
                    <a:lumOff val="90000"/>
                  </a:schemeClr>
                </a:solidFill>
              </a:rPr>
              <a:t>After this filtering, there are roughly 146,000 records with pertinent information for analysis</a:t>
            </a:r>
          </a:p>
          <a:p>
            <a:pPr marL="342900" indent="-342900">
              <a:buFont typeface="Arial" panose="020B0604020202020204" pitchFamily="34" charset="0"/>
              <a:buChar char="•"/>
            </a:pPr>
            <a:r>
              <a:rPr lang="en-US" sz="1900" dirty="0">
                <a:solidFill>
                  <a:schemeClr val="bg1">
                    <a:lumMod val="10000"/>
                    <a:lumOff val="90000"/>
                  </a:schemeClr>
                </a:solidFill>
              </a:rPr>
              <a:t>Utilizing a Python web scraper, additional information was pulled from the original reports on the PDC’s website</a:t>
            </a:r>
          </a:p>
          <a:p>
            <a:pPr marL="800100" lvl="1" indent="-342900">
              <a:buFont typeface="Arial" panose="020B0604020202020204" pitchFamily="34" charset="0"/>
              <a:buChar char="•"/>
            </a:pPr>
            <a:r>
              <a:rPr lang="en-US" sz="1900" dirty="0">
                <a:solidFill>
                  <a:schemeClr val="bg1">
                    <a:lumMod val="10000"/>
                    <a:lumOff val="90000"/>
                  </a:schemeClr>
                </a:solidFill>
              </a:rPr>
              <a:t>This includes the Subject Matter of Proposed Legislation, the Issue or Bill Number, and the Governmental Body that was lobbied</a:t>
            </a:r>
          </a:p>
          <a:p>
            <a:pPr marL="342900" indent="-342900">
              <a:buFont typeface="Arial" panose="020B0604020202020204" pitchFamily="34" charset="0"/>
              <a:buChar char="•"/>
            </a:pPr>
            <a:r>
              <a:rPr lang="en-US" sz="1900" dirty="0">
                <a:solidFill>
                  <a:schemeClr val="bg1">
                    <a:lumMod val="10000"/>
                    <a:lumOff val="90000"/>
                  </a:schemeClr>
                </a:solidFill>
              </a:rPr>
              <a:t>Roughly 26,000 of these records were unable to be successfully scraped, leaving us with about 120,000 records to work with</a:t>
            </a:r>
          </a:p>
        </p:txBody>
      </p:sp>
      <p:pic>
        <p:nvPicPr>
          <p:cNvPr id="4" name="Picture 3" descr="A magnifying glass over a graph&#10;&#10;Description automatically generated">
            <a:extLst>
              <a:ext uri="{FF2B5EF4-FFF2-40B4-BE49-F238E27FC236}">
                <a16:creationId xmlns:a16="http://schemas.microsoft.com/office/drawing/2014/main" id="{4A96CBB4-F622-6369-36FD-83CEEB7E13D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924794" y="195591"/>
            <a:ext cx="1640515" cy="1230386"/>
          </a:xfrm>
          <a:prstGeom prst="rect">
            <a:avLst/>
          </a:prstGeom>
        </p:spPr>
      </p:pic>
    </p:spTree>
    <p:extLst>
      <p:ext uri="{BB962C8B-B14F-4D97-AF65-F5344CB8AC3E}">
        <p14:creationId xmlns:p14="http://schemas.microsoft.com/office/powerpoint/2010/main" val="2226787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a:extLst>
            <a:ext uri="{FF2B5EF4-FFF2-40B4-BE49-F238E27FC236}">
              <a16:creationId xmlns:a16="http://schemas.microsoft.com/office/drawing/2014/main" id="{1C55F9EF-009F-D30F-5AFB-210E73838D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1AF7E4-0B29-F7C6-311B-414DDCF1E1F6}"/>
              </a:ext>
            </a:extLst>
          </p:cNvPr>
          <p:cNvSpPr>
            <a:spLocks noGrp="1"/>
          </p:cNvSpPr>
          <p:nvPr>
            <p:ph type="title"/>
          </p:nvPr>
        </p:nvSpPr>
        <p:spPr>
          <a:xfrm>
            <a:off x="2705195" y="132604"/>
            <a:ext cx="6781608" cy="1356360"/>
          </a:xfrm>
        </p:spPr>
        <p:txBody>
          <a:bodyPr>
            <a:normAutofit/>
          </a:bodyPr>
          <a:lstStyle/>
          <a:p>
            <a:pPr algn="ctr"/>
            <a:r>
              <a:rPr lang="en-US" sz="6600" dirty="0">
                <a:solidFill>
                  <a:schemeClr val="bg1">
                    <a:lumMod val="10000"/>
                    <a:lumOff val="90000"/>
                  </a:schemeClr>
                </a:solidFill>
              </a:rPr>
              <a:t>Example Reports</a:t>
            </a:r>
          </a:p>
        </p:txBody>
      </p:sp>
      <p:sp>
        <p:nvSpPr>
          <p:cNvPr id="7" name="TextBox 6">
            <a:extLst>
              <a:ext uri="{FF2B5EF4-FFF2-40B4-BE49-F238E27FC236}">
                <a16:creationId xmlns:a16="http://schemas.microsoft.com/office/drawing/2014/main" id="{A8702BD1-8851-9273-BFD5-FA89A13F2CFD}"/>
              </a:ext>
            </a:extLst>
          </p:cNvPr>
          <p:cNvSpPr txBox="1"/>
          <p:nvPr/>
        </p:nvSpPr>
        <p:spPr>
          <a:xfrm>
            <a:off x="520682" y="2890391"/>
            <a:ext cx="11150633" cy="1077218"/>
          </a:xfrm>
          <a:prstGeom prst="rect">
            <a:avLst/>
          </a:prstGeom>
          <a:noFill/>
        </p:spPr>
        <p:txBody>
          <a:bodyPr wrap="square" rtlCol="0">
            <a:spAutoFit/>
          </a:bodyPr>
          <a:lstStyle/>
          <a:p>
            <a:pPr algn="ctr"/>
            <a:r>
              <a:rPr lang="en-US" sz="3200" dirty="0">
                <a:solidFill>
                  <a:schemeClr val="bg1">
                    <a:lumMod val="10000"/>
                    <a:lumOff val="90000"/>
                  </a:schemeClr>
                </a:solidFill>
                <a:hlinkClick r:id="rId2"/>
              </a:rPr>
              <a:t>https://accesshub.pdc.wa.gov/node/104066</a:t>
            </a:r>
            <a:endParaRPr lang="en-US" sz="3200" dirty="0">
              <a:solidFill>
                <a:schemeClr val="bg1">
                  <a:lumMod val="10000"/>
                  <a:lumOff val="90000"/>
                </a:schemeClr>
              </a:solidFill>
            </a:endParaRPr>
          </a:p>
          <a:p>
            <a:pPr algn="ctr"/>
            <a:r>
              <a:rPr lang="en-US" sz="3200" dirty="0">
                <a:solidFill>
                  <a:schemeClr val="bg1">
                    <a:lumMod val="10000"/>
                    <a:lumOff val="90000"/>
                  </a:schemeClr>
                </a:solidFill>
                <a:hlinkClick r:id="rId3"/>
              </a:rPr>
              <a:t>https://accesshub.pdc.wa.gov/node/25393</a:t>
            </a:r>
            <a:endParaRPr lang="en-US" sz="3200" dirty="0">
              <a:solidFill>
                <a:schemeClr val="bg1">
                  <a:lumMod val="10000"/>
                  <a:lumOff val="90000"/>
                </a:schemeClr>
              </a:solidFill>
            </a:endParaRPr>
          </a:p>
        </p:txBody>
      </p:sp>
    </p:spTree>
    <p:extLst>
      <p:ext uri="{BB962C8B-B14F-4D97-AF65-F5344CB8AC3E}">
        <p14:creationId xmlns:p14="http://schemas.microsoft.com/office/powerpoint/2010/main" val="2561457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a:extLst>
            <a:ext uri="{FF2B5EF4-FFF2-40B4-BE49-F238E27FC236}">
              <a16:creationId xmlns:a16="http://schemas.microsoft.com/office/drawing/2014/main" id="{7E6C1EF9-7B67-55DA-C0BD-3430659536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00D52E-81BA-881B-5A54-65178BFF9726}"/>
              </a:ext>
            </a:extLst>
          </p:cNvPr>
          <p:cNvSpPr>
            <a:spLocks noGrp="1"/>
          </p:cNvSpPr>
          <p:nvPr>
            <p:ph type="title"/>
          </p:nvPr>
        </p:nvSpPr>
        <p:spPr>
          <a:xfrm>
            <a:off x="1365903" y="197372"/>
            <a:ext cx="9460194" cy="1356360"/>
          </a:xfrm>
        </p:spPr>
        <p:txBody>
          <a:bodyPr>
            <a:normAutofit fontScale="90000"/>
          </a:bodyPr>
          <a:lstStyle/>
          <a:p>
            <a:pPr algn="ctr"/>
            <a:r>
              <a:rPr lang="en-US" sz="6600" dirty="0">
                <a:solidFill>
                  <a:schemeClr val="bg1">
                    <a:lumMod val="10000"/>
                    <a:lumOff val="90000"/>
                  </a:schemeClr>
                </a:solidFill>
              </a:rPr>
              <a:t>Limitations and Assumptions</a:t>
            </a:r>
          </a:p>
        </p:txBody>
      </p:sp>
      <p:sp>
        <p:nvSpPr>
          <p:cNvPr id="7" name="TextBox 6">
            <a:extLst>
              <a:ext uri="{FF2B5EF4-FFF2-40B4-BE49-F238E27FC236}">
                <a16:creationId xmlns:a16="http://schemas.microsoft.com/office/drawing/2014/main" id="{8784D766-7A0D-6728-7069-3F11A9A0E69A}"/>
              </a:ext>
            </a:extLst>
          </p:cNvPr>
          <p:cNvSpPr txBox="1"/>
          <p:nvPr/>
        </p:nvSpPr>
        <p:spPr>
          <a:xfrm>
            <a:off x="520683" y="1895564"/>
            <a:ext cx="11150633" cy="3893374"/>
          </a:xfrm>
          <a:prstGeom prst="rect">
            <a:avLst/>
          </a:prstGeom>
          <a:noFill/>
        </p:spPr>
        <p:txBody>
          <a:bodyPr wrap="square" rtlCol="0">
            <a:spAutoFit/>
          </a:bodyPr>
          <a:lstStyle/>
          <a:p>
            <a:pPr marL="342900" indent="-342900">
              <a:buFont typeface="Arial" panose="020B0604020202020204" pitchFamily="34" charset="0"/>
              <a:buChar char="•"/>
            </a:pPr>
            <a:r>
              <a:rPr lang="en-US" sz="1900" dirty="0">
                <a:solidFill>
                  <a:schemeClr val="bg1">
                    <a:lumMod val="10000"/>
                    <a:lumOff val="90000"/>
                  </a:schemeClr>
                </a:solidFill>
              </a:rPr>
              <a:t>The data reported to the PDC is manually filled out by humans.  As a result, there are relatively large chunks of missing data, and inconsistences in how it is reported</a:t>
            </a:r>
          </a:p>
          <a:p>
            <a:pPr marL="342900" indent="-342900">
              <a:buFont typeface="Arial" panose="020B0604020202020204" pitchFamily="34" charset="0"/>
              <a:buChar char="•"/>
            </a:pPr>
            <a:r>
              <a:rPr lang="en-US" sz="1900" dirty="0">
                <a:solidFill>
                  <a:schemeClr val="bg1">
                    <a:lumMod val="10000"/>
                    <a:lumOff val="90000"/>
                  </a:schemeClr>
                </a:solidFill>
              </a:rPr>
              <a:t>Many of the original reports on the PDC website include multiple employers who hired the same lobbyist, sometimes to lobby the same body on the same issue.  When cross referencing the dataset with these reports, it is very difficult to exhaustively identify all lobbying activity associated with a particular combination of funding source, lobbyist, issue or bill, and government body.   </a:t>
            </a:r>
          </a:p>
          <a:p>
            <a:pPr marL="342900" indent="-342900">
              <a:buFont typeface="Arial" panose="020B0604020202020204" pitchFamily="34" charset="0"/>
              <a:buChar char="•"/>
            </a:pPr>
            <a:r>
              <a:rPr lang="en-US" sz="1900" dirty="0">
                <a:solidFill>
                  <a:schemeClr val="bg1">
                    <a:lumMod val="10000"/>
                    <a:lumOff val="90000"/>
                  </a:schemeClr>
                </a:solidFill>
              </a:rPr>
              <a:t>Many times, lobbyists will be paid to speak to the same body about multiple different bills or issues, and there are inconsistencies in how this is reported.  This makes it difficult to exhaustively identify all bills lobbying activity was conducted on, as well as the breakdown of funds and time allocated for each bill or issue.  As a result, greater emphasis is placed on lobbying activity involving a single lobbyist speaking on behalf of a single employer about a single bill or issue, as these are items we can be most confident are both accurate and have direct, measurable impact on outcomes</a:t>
            </a:r>
          </a:p>
          <a:p>
            <a:endParaRPr lang="en-US" sz="1900" dirty="0">
              <a:solidFill>
                <a:schemeClr val="bg1">
                  <a:lumMod val="10000"/>
                  <a:lumOff val="90000"/>
                </a:schemeClr>
              </a:solidFill>
            </a:endParaRPr>
          </a:p>
        </p:txBody>
      </p:sp>
    </p:spTree>
    <p:extLst>
      <p:ext uri="{BB962C8B-B14F-4D97-AF65-F5344CB8AC3E}">
        <p14:creationId xmlns:p14="http://schemas.microsoft.com/office/powerpoint/2010/main" val="2333772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a:extLst>
            <a:ext uri="{FF2B5EF4-FFF2-40B4-BE49-F238E27FC236}">
              <a16:creationId xmlns:a16="http://schemas.microsoft.com/office/drawing/2014/main" id="{6F4CBAF3-731A-49F6-CAAB-12BFC42108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45863D-3EED-78F2-5A1B-3573F1CFE90E}"/>
              </a:ext>
            </a:extLst>
          </p:cNvPr>
          <p:cNvSpPr>
            <a:spLocks noGrp="1"/>
          </p:cNvSpPr>
          <p:nvPr>
            <p:ph type="title"/>
          </p:nvPr>
        </p:nvSpPr>
        <p:spPr>
          <a:xfrm>
            <a:off x="290253" y="132604"/>
            <a:ext cx="11611494" cy="1356360"/>
          </a:xfrm>
        </p:spPr>
        <p:txBody>
          <a:bodyPr>
            <a:normAutofit fontScale="90000"/>
          </a:bodyPr>
          <a:lstStyle/>
          <a:p>
            <a:pPr algn="ctr"/>
            <a:r>
              <a:rPr lang="en-US" sz="6600" dirty="0">
                <a:solidFill>
                  <a:schemeClr val="bg1">
                    <a:lumMod val="10000"/>
                    <a:lumOff val="90000"/>
                  </a:schemeClr>
                </a:solidFill>
              </a:rPr>
              <a:t>A Breakdown on Lobbying Expenses</a:t>
            </a:r>
          </a:p>
        </p:txBody>
      </p:sp>
      <p:sp>
        <p:nvSpPr>
          <p:cNvPr id="7" name="TextBox 6">
            <a:extLst>
              <a:ext uri="{FF2B5EF4-FFF2-40B4-BE49-F238E27FC236}">
                <a16:creationId xmlns:a16="http://schemas.microsoft.com/office/drawing/2014/main" id="{BE6AC6EE-1B7F-BD6D-CFEF-B3D767B91AC8}"/>
              </a:ext>
            </a:extLst>
          </p:cNvPr>
          <p:cNvSpPr txBox="1"/>
          <p:nvPr/>
        </p:nvSpPr>
        <p:spPr>
          <a:xfrm>
            <a:off x="8811622" y="2517827"/>
            <a:ext cx="2963380" cy="2139047"/>
          </a:xfrm>
          <a:prstGeom prst="rect">
            <a:avLst/>
          </a:prstGeom>
          <a:noFill/>
        </p:spPr>
        <p:txBody>
          <a:bodyPr wrap="square" rtlCol="0">
            <a:spAutoFit/>
          </a:bodyPr>
          <a:lstStyle/>
          <a:p>
            <a:pPr marL="342900" indent="-342900">
              <a:buFont typeface="Arial" panose="020B0604020202020204" pitchFamily="34" charset="0"/>
              <a:buChar char="•"/>
            </a:pPr>
            <a:r>
              <a:rPr lang="en-US" sz="1900" dirty="0">
                <a:solidFill>
                  <a:schemeClr val="bg1">
                    <a:lumMod val="10000"/>
                    <a:lumOff val="90000"/>
                  </a:schemeClr>
                </a:solidFill>
              </a:rPr>
              <a:t>Contributions make up the large majority of expenses</a:t>
            </a:r>
          </a:p>
          <a:p>
            <a:pPr marL="342900" indent="-342900">
              <a:buFont typeface="Arial" panose="020B0604020202020204" pitchFamily="34" charset="0"/>
              <a:buChar char="•"/>
            </a:pPr>
            <a:r>
              <a:rPr lang="en-US" sz="1900" dirty="0">
                <a:solidFill>
                  <a:schemeClr val="bg1">
                    <a:lumMod val="10000"/>
                    <a:lumOff val="90000"/>
                  </a:schemeClr>
                </a:solidFill>
              </a:rPr>
              <a:t>These spike during election years (even numbered years)</a:t>
            </a:r>
          </a:p>
          <a:p>
            <a:pPr marL="342900" indent="-342900">
              <a:buFont typeface="Arial" panose="020B0604020202020204" pitchFamily="34" charset="0"/>
              <a:buChar char="•"/>
            </a:pPr>
            <a:endParaRPr lang="en-US" sz="1900" dirty="0">
              <a:solidFill>
                <a:schemeClr val="bg1">
                  <a:lumMod val="10000"/>
                  <a:lumOff val="90000"/>
                </a:schemeClr>
              </a:solidFill>
            </a:endParaRPr>
          </a:p>
        </p:txBody>
      </p:sp>
      <p:pic>
        <p:nvPicPr>
          <p:cNvPr id="5" name="Picture 4">
            <a:extLst>
              <a:ext uri="{FF2B5EF4-FFF2-40B4-BE49-F238E27FC236}">
                <a16:creationId xmlns:a16="http://schemas.microsoft.com/office/drawing/2014/main" id="{CBFB4305-641F-F3DA-72A3-2763749BD000}"/>
              </a:ext>
            </a:extLst>
          </p:cNvPr>
          <p:cNvPicPr>
            <a:picLocks noChangeAspect="1"/>
          </p:cNvPicPr>
          <p:nvPr/>
        </p:nvPicPr>
        <p:blipFill>
          <a:blip r:embed="rId2"/>
          <a:stretch>
            <a:fillRect/>
          </a:stretch>
        </p:blipFill>
        <p:spPr>
          <a:xfrm>
            <a:off x="416998" y="1488964"/>
            <a:ext cx="8184694" cy="4781550"/>
          </a:xfrm>
          <a:prstGeom prst="rect">
            <a:avLst/>
          </a:prstGeom>
        </p:spPr>
      </p:pic>
    </p:spTree>
    <p:extLst>
      <p:ext uri="{BB962C8B-B14F-4D97-AF65-F5344CB8AC3E}">
        <p14:creationId xmlns:p14="http://schemas.microsoft.com/office/powerpoint/2010/main" val="1991798510"/>
      </p:ext>
    </p:extLst>
  </p:cSld>
  <p:clrMapOvr>
    <a:masterClrMapping/>
  </p:clrMapOvr>
</p:sld>
</file>

<file path=ppt/theme/theme1.xml><?xml version="1.0" encoding="utf-8"?>
<a:theme xmlns:a="http://schemas.openxmlformats.org/drawingml/2006/main" name="Basis">
  <a:themeElements>
    <a:clrScheme name="Custom 12">
      <a:dk1>
        <a:srgbClr val="12140A"/>
      </a:dk1>
      <a:lt1>
        <a:srgbClr val="12140A"/>
      </a:lt1>
      <a:dk2>
        <a:srgbClr val="008357"/>
      </a:dk2>
      <a:lt2>
        <a:srgbClr val="008357"/>
      </a:lt2>
      <a:accent1>
        <a:srgbClr val="00835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4011</TotalTime>
  <Words>1665</Words>
  <Application>Microsoft Office PowerPoint</Application>
  <PresentationFormat>Widescreen</PresentationFormat>
  <Paragraphs>105</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Corbel</vt:lpstr>
      <vt:lpstr>Basis</vt:lpstr>
      <vt:lpstr>How a bill becomes a law</vt:lpstr>
      <vt:lpstr>What is Lobbying?</vt:lpstr>
      <vt:lpstr>Lobbying in Washington State</vt:lpstr>
      <vt:lpstr>Lobbying Spend Per Year in WA</vt:lpstr>
      <vt:lpstr>Top Spenders on Lobbying</vt:lpstr>
      <vt:lpstr>Data Collection</vt:lpstr>
      <vt:lpstr>Example Reports</vt:lpstr>
      <vt:lpstr>Limitations and Assumptions</vt:lpstr>
      <vt:lpstr>A Breakdown on Lobbying Expenses</vt:lpstr>
      <vt:lpstr>Political Ad Spend Per Year</vt:lpstr>
      <vt:lpstr>Ok But Really… How DOES a Bill Become a Law???</vt:lpstr>
      <vt:lpstr>Identifying Bill Status</vt:lpstr>
      <vt:lpstr>Bill Status by Year</vt:lpstr>
      <vt:lpstr>Average Total Compensation – Introduced and Passed Bills </vt:lpstr>
      <vt:lpstr>Largest Spenders on Passed Bills</vt:lpstr>
      <vt:lpstr>Spending Breakdown – WA Federation of State Employees </vt:lpstr>
      <vt:lpstr>Conclusions</vt:lpstr>
      <vt:lpstr>Further Research</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a bill becomes a law</dc:title>
  <dc:creator>Anthony Graffigna</dc:creator>
  <cp:lastModifiedBy>Anthony Graffigna</cp:lastModifiedBy>
  <cp:revision>6</cp:revision>
  <dcterms:created xsi:type="dcterms:W3CDTF">2024-02-04T07:30:03Z</dcterms:created>
  <dcterms:modified xsi:type="dcterms:W3CDTF">2024-02-08T18:55:32Z</dcterms:modified>
</cp:coreProperties>
</file>