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A0Zwa34l0rv/jcuUijdPI4p97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330a1511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a330a15114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330a1511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a330a15114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330a1511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a330a15114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330a1511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a330a15114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330a1511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a330a15114_1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6d915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ad6d915a7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d6d915a7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ad6d915a72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gif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gif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slide" Target="/ppt/slides/slide4.xml"/><Relationship Id="rId5" Type="http://schemas.openxmlformats.org/officeDocument/2006/relationships/slide" Target="/ppt/slides/slide6.xml"/><Relationship Id="rId6" Type="http://schemas.openxmlformats.org/officeDocument/2006/relationships/slide" Target="/ppt/slides/slide10.xml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2951625" y="3205950"/>
            <a:ext cx="6759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Calibri"/>
              <a:buNone/>
            </a:pPr>
            <a:r>
              <a:rPr lang="en-US" sz="2520">
                <a:solidFill>
                  <a:schemeClr val="lt1"/>
                </a:solidFill>
              </a:rPr>
              <a:t>PRESENTASI THREE.S GRAFKOM C:</a:t>
            </a:r>
            <a:endParaRPr sz="252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Calibri"/>
              <a:buNone/>
            </a:pPr>
            <a:r>
              <a:t/>
            </a:r>
            <a:endParaRPr sz="252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Calibri"/>
              <a:buNone/>
            </a:pPr>
            <a:r>
              <a:rPr lang="en-US" sz="2520">
                <a:solidFill>
                  <a:schemeClr val="lt1"/>
                </a:solidFill>
              </a:rPr>
              <a:t>BERMAIN DENGAN RAGAM SUMBER CAHAYA</a:t>
            </a:r>
            <a:endParaRPr sz="2520">
              <a:solidFill>
                <a:schemeClr val="lt1"/>
              </a:solidFill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50971" r="9444" t="0"/>
          <a:stretch/>
        </p:blipFill>
        <p:spPr>
          <a:xfrm flipH="1">
            <a:off x="941718" y="2525897"/>
            <a:ext cx="1388526" cy="1621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/>
        </p:nvSpPr>
        <p:spPr>
          <a:xfrm>
            <a:off x="2403000" y="2767350"/>
            <a:ext cx="73860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0">
                <a:latin typeface="Calibri"/>
                <a:ea typeface="Calibri"/>
                <a:cs typeface="Calibri"/>
                <a:sym typeface="Calibri"/>
              </a:rPr>
              <a:t>Directional Light</a:t>
            </a:r>
            <a:endParaRPr b="1" i="1" sz="8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>
        <p14:flash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/>
        </p:nvSpPr>
        <p:spPr>
          <a:xfrm>
            <a:off x="3227513" y="510425"/>
            <a:ext cx="5460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latin typeface="Calibri"/>
                <a:ea typeface="Calibri"/>
                <a:cs typeface="Calibri"/>
                <a:sym typeface="Calibri"/>
              </a:rPr>
              <a:t>Directional Light</a:t>
            </a:r>
            <a:endParaRPr b="1" i="1"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2909672" y="4760053"/>
            <a:ext cx="6096000" cy="12003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Berasal dari titik tertentu dan dipancarkan langsung ke target.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Diibaratkan seperti cahaya dari matahari ke bumi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Dapat menghasilkan bayangan.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0342" y="1761575"/>
            <a:ext cx="3982809" cy="18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6175" y="1761575"/>
            <a:ext cx="3732097" cy="18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0438" y="3846753"/>
            <a:ext cx="51911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330a15114_1_5"/>
          <p:cNvSpPr txBox="1"/>
          <p:nvPr/>
        </p:nvSpPr>
        <p:spPr>
          <a:xfrm>
            <a:off x="3876297" y="2767350"/>
            <a:ext cx="44394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0">
                <a:latin typeface="Calibri"/>
                <a:ea typeface="Calibri"/>
                <a:cs typeface="Calibri"/>
                <a:sym typeface="Calibri"/>
              </a:rPr>
              <a:t>Spot Light</a:t>
            </a:r>
            <a:endParaRPr b="1" i="1" sz="8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330a15114_1_9"/>
          <p:cNvSpPr txBox="1"/>
          <p:nvPr/>
        </p:nvSpPr>
        <p:spPr>
          <a:xfrm>
            <a:off x="4224200" y="574625"/>
            <a:ext cx="3457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latin typeface="Calibri"/>
                <a:ea typeface="Calibri"/>
                <a:cs typeface="Calibri"/>
                <a:sym typeface="Calibri"/>
              </a:rPr>
              <a:t>Spot Light</a:t>
            </a:r>
            <a:endParaRPr b="1" i="1"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a330a15114_1_9"/>
          <p:cNvSpPr/>
          <p:nvPr/>
        </p:nvSpPr>
        <p:spPr>
          <a:xfrm>
            <a:off x="2956697" y="5029828"/>
            <a:ext cx="6096000" cy="12003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Dipancarkan dari satu titik ke satu arah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Cahayanya berbentuk seperti kerucut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Diameter kerucut tersebut akan semakin besar saat semakin jauh dari titik awal nya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a330a15114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1350" y="1761575"/>
            <a:ext cx="3625225" cy="183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a330a15114_1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6175" y="1761575"/>
            <a:ext cx="3732097" cy="18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330a15114_1_20"/>
          <p:cNvSpPr txBox="1"/>
          <p:nvPr/>
        </p:nvSpPr>
        <p:spPr>
          <a:xfrm>
            <a:off x="2169600" y="2767350"/>
            <a:ext cx="78528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0">
                <a:latin typeface="Calibri"/>
                <a:ea typeface="Calibri"/>
                <a:cs typeface="Calibri"/>
                <a:sym typeface="Calibri"/>
              </a:rPr>
              <a:t>Hemisphere Light</a:t>
            </a:r>
            <a:endParaRPr b="1" i="1" sz="8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330a15114_1_24"/>
          <p:cNvSpPr txBox="1"/>
          <p:nvPr/>
        </p:nvSpPr>
        <p:spPr>
          <a:xfrm>
            <a:off x="3124097" y="552075"/>
            <a:ext cx="5761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latin typeface="Calibri"/>
                <a:ea typeface="Calibri"/>
                <a:cs typeface="Calibri"/>
                <a:sym typeface="Calibri"/>
              </a:rPr>
              <a:t>Hemisphere Light</a:t>
            </a:r>
            <a:endParaRPr b="1" i="1"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a330a15114_1_24"/>
          <p:cNvSpPr/>
          <p:nvPr/>
        </p:nvSpPr>
        <p:spPr>
          <a:xfrm>
            <a:off x="2852925" y="4334675"/>
            <a:ext cx="6096000" cy="12264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Cahaya datang dari langit turun ke bawah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Semakin kebawah cahaya dari langit akan semakin pudar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Warna cahaya memudar dari warna dari langit (skyColor) ke warna di dasar (groundColor).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ga330a15114_1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600" y="1574125"/>
            <a:ext cx="3956250" cy="18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a330a15114_1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3925" y="1574113"/>
            <a:ext cx="3732097" cy="18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a330a15114_1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7075" y="3566375"/>
            <a:ext cx="5515250" cy="4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330a15114_1_46"/>
          <p:cNvSpPr txBox="1"/>
          <p:nvPr>
            <p:ph type="ctrTitle"/>
          </p:nvPr>
        </p:nvSpPr>
        <p:spPr>
          <a:xfrm>
            <a:off x="2951625" y="3205950"/>
            <a:ext cx="6759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Calibri"/>
              <a:buNone/>
            </a:pPr>
            <a:r>
              <a:rPr lang="en-US" sz="2520">
                <a:solidFill>
                  <a:schemeClr val="lt1"/>
                </a:solidFill>
              </a:rPr>
              <a:t>THANK YOU!</a:t>
            </a:r>
            <a:endParaRPr sz="2520">
              <a:solidFill>
                <a:schemeClr val="lt1"/>
              </a:solidFill>
            </a:endParaRPr>
          </a:p>
        </p:txBody>
      </p:sp>
      <p:pic>
        <p:nvPicPr>
          <p:cNvPr id="201" name="Google Shape;201;ga330a15114_1_46"/>
          <p:cNvPicPr preferRelativeResize="0"/>
          <p:nvPr/>
        </p:nvPicPr>
        <p:blipFill rotWithShape="1">
          <a:blip r:embed="rId4">
            <a:alphaModFix/>
          </a:blip>
          <a:srcRect b="0" l="50971" r="9444" t="0"/>
          <a:stretch/>
        </p:blipFill>
        <p:spPr>
          <a:xfrm flipH="1">
            <a:off x="941718" y="2525897"/>
            <a:ext cx="1388526" cy="1621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5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79643" l="0" r="0" t="0"/>
          <a:stretch/>
        </p:blipFill>
        <p:spPr>
          <a:xfrm>
            <a:off x="-834114" y="1262744"/>
            <a:ext cx="13944599" cy="4582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b="0" l="52107" r="11554" t="0"/>
          <a:stretch/>
        </p:blipFill>
        <p:spPr>
          <a:xfrm>
            <a:off x="3508919" y="2579065"/>
            <a:ext cx="1611075" cy="206080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3204150" y="4416724"/>
            <a:ext cx="2220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M. Haris Wicaksono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05111840000029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0312" y="900725"/>
            <a:ext cx="3331375" cy="1224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6">
            <a:alphaModFix/>
          </a:blip>
          <a:srcRect b="51559" l="37077" r="37745" t="25373"/>
          <a:stretch/>
        </p:blipFill>
        <p:spPr>
          <a:xfrm>
            <a:off x="6679863" y="2439046"/>
            <a:ext cx="2011680" cy="234086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6751788" y="4416724"/>
            <a:ext cx="2220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M. Farras Pangestu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05111840000134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4876800" y="391885"/>
            <a:ext cx="24384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101" name="Google Shape;101;p3">
            <a:hlinkClick action="ppaction://hlinksldjump" r:id="rId4"/>
          </p:cNvPr>
          <p:cNvSpPr txBox="1"/>
          <p:nvPr/>
        </p:nvSpPr>
        <p:spPr>
          <a:xfrm>
            <a:off x="2449275" y="1467761"/>
            <a:ext cx="243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Lights in THREE.JS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>
            <a:hlinkClick action="ppaction://hlinksldjump" r:id="rId5"/>
          </p:cNvPr>
          <p:cNvSpPr txBox="1"/>
          <p:nvPr/>
        </p:nvSpPr>
        <p:spPr>
          <a:xfrm>
            <a:off x="2635550" y="2322827"/>
            <a:ext cx="243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 Light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>
            <a:hlinkClick action="ppaction://hlinksldjump" r:id="rId6"/>
          </p:cNvPr>
          <p:cNvSpPr txBox="1"/>
          <p:nvPr/>
        </p:nvSpPr>
        <p:spPr>
          <a:xfrm>
            <a:off x="2635562" y="3177908"/>
            <a:ext cx="243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Light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6618514" y="1467766"/>
            <a:ext cx="243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Directional Light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6618514" y="2322838"/>
            <a:ext cx="243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Spot Light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6618514" y="3177924"/>
            <a:ext cx="243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Hemisphere Light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7">
            <a:alphaModFix/>
          </a:blip>
          <a:srcRect b="13994" l="7692" r="55442" t="13994"/>
          <a:stretch/>
        </p:blipFill>
        <p:spPr>
          <a:xfrm flipH="1" rot="345086">
            <a:off x="3264179" y="4913112"/>
            <a:ext cx="525573" cy="50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/>
          <p:nvPr/>
        </p:nvSpPr>
        <p:spPr>
          <a:xfrm>
            <a:off x="2122714" y="5743192"/>
            <a:ext cx="1072129" cy="461665"/>
          </a:xfrm>
          <a:prstGeom prst="rect">
            <a:avLst/>
          </a:prstGeom>
          <a:solidFill>
            <a:srgbClr val="BDD2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 rot="694651">
            <a:off x="1793194" y="5771199"/>
            <a:ext cx="561065" cy="381235"/>
          </a:xfrm>
          <a:prstGeom prst="triangle">
            <a:avLst>
              <a:gd fmla="val 50000" name="adj"/>
            </a:avLst>
          </a:prstGeom>
          <a:solidFill>
            <a:srgbClr val="BDD2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 rot="-10105349">
            <a:off x="1620527" y="5653178"/>
            <a:ext cx="543827" cy="359841"/>
          </a:xfrm>
          <a:prstGeom prst="triangle">
            <a:avLst>
              <a:gd fmla="val 50000" name="adj"/>
            </a:avLst>
          </a:prstGeom>
          <a:solidFill>
            <a:srgbClr val="AACA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7">
            <a:alphaModFix/>
          </a:blip>
          <a:srcRect b="0" l="50556" r="0" t="0"/>
          <a:stretch/>
        </p:blipFill>
        <p:spPr>
          <a:xfrm flipH="1">
            <a:off x="1902224" y="4505202"/>
            <a:ext cx="1513116" cy="1558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7">
            <a:alphaModFix/>
          </a:blip>
          <a:srcRect b="0" l="50556" r="0" t="0"/>
          <a:stretch/>
        </p:blipFill>
        <p:spPr>
          <a:xfrm>
            <a:off x="8424999" y="4505202"/>
            <a:ext cx="1513116" cy="1558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7">
            <a:alphaModFix/>
          </a:blip>
          <a:srcRect b="13998" l="7690" r="55443" t="13991"/>
          <a:stretch/>
        </p:blipFill>
        <p:spPr>
          <a:xfrm rot="-345086">
            <a:off x="8020604" y="4913137"/>
            <a:ext cx="525573" cy="50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2122650" y="2767350"/>
            <a:ext cx="79467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0">
                <a:latin typeface="Calibri"/>
                <a:ea typeface="Calibri"/>
                <a:cs typeface="Calibri"/>
                <a:sym typeface="Calibri"/>
              </a:rPr>
              <a:t>Lights in THREE.JS</a:t>
            </a:r>
            <a:endParaRPr b="1" i="1" sz="8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2793275" y="4199798"/>
            <a:ext cx="6096000" cy="18075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Three.js menyediakan beberapa jenis cahaya.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Cahaya pada Three.js adalah turunan dari THREE.Light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Tidak semua material pada Three.js dapat dipengaruhi oleh pencahayaan. Hanya objek dengan tekstur material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MeshLambertMaterial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MeshPhongMaterial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dapat dipengaruhi oleh pencahayaan.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3925" y="1667200"/>
            <a:ext cx="3820750" cy="215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1750" y="1667200"/>
            <a:ext cx="3825029" cy="21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/>
          <p:nvPr/>
        </p:nvSpPr>
        <p:spPr>
          <a:xfrm>
            <a:off x="2033525" y="695150"/>
            <a:ext cx="76155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latin typeface="Calibri"/>
                <a:ea typeface="Calibri"/>
                <a:cs typeface="Calibri"/>
                <a:sym typeface="Calibri"/>
              </a:rPr>
              <a:t>Lights in THREE.JS</a:t>
            </a:r>
            <a:endParaRPr b="1" i="1"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/>
        </p:nvSpPr>
        <p:spPr>
          <a:xfrm>
            <a:off x="2903100" y="2767350"/>
            <a:ext cx="63858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0">
                <a:latin typeface="Calibri"/>
                <a:ea typeface="Calibri"/>
                <a:cs typeface="Calibri"/>
                <a:sym typeface="Calibri"/>
              </a:rPr>
              <a:t>Ambient Light</a:t>
            </a:r>
            <a:endParaRPr b="1" i="1" sz="8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>
        <p14:flash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3971735" y="574625"/>
            <a:ext cx="38889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800">
                <a:latin typeface="Calibri"/>
                <a:ea typeface="Calibri"/>
                <a:cs typeface="Calibri"/>
                <a:sym typeface="Calibri"/>
              </a:rPr>
              <a:t>Ambient Light</a:t>
            </a:r>
            <a:endParaRPr b="1" i="1"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2956700" y="4648073"/>
            <a:ext cx="6096000" cy="15822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Tidak mengarahkan cahaya ke suatu arah secara spesifik, sehingga tidak bisa menghasilkan bayangan.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Objek diterangi warna oleh parameter ‘color’ pada fungsi AmbientLight()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Menerangi semua objek yang secara merata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5425" y="1438025"/>
            <a:ext cx="3820750" cy="215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4750" y="1438025"/>
            <a:ext cx="3825029" cy="215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5500" y="3800326"/>
            <a:ext cx="29813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d6d915a72_0_0"/>
          <p:cNvSpPr txBox="1"/>
          <p:nvPr/>
        </p:nvSpPr>
        <p:spPr>
          <a:xfrm>
            <a:off x="2903100" y="2767350"/>
            <a:ext cx="63858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0">
                <a:latin typeface="Calibri"/>
                <a:ea typeface="Calibri"/>
                <a:cs typeface="Calibri"/>
                <a:sym typeface="Calibri"/>
              </a:rPr>
              <a:t>Point</a:t>
            </a:r>
            <a:r>
              <a:rPr b="1" i="1" lang="en-US" sz="8000">
                <a:latin typeface="Calibri"/>
                <a:ea typeface="Calibri"/>
                <a:cs typeface="Calibri"/>
                <a:sym typeface="Calibri"/>
              </a:rPr>
              <a:t> Light</a:t>
            </a:r>
            <a:endParaRPr b="1" i="1" sz="8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d6d915a72_0_4"/>
          <p:cNvSpPr txBox="1"/>
          <p:nvPr/>
        </p:nvSpPr>
        <p:spPr>
          <a:xfrm>
            <a:off x="4140950" y="635075"/>
            <a:ext cx="3727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latin typeface="Calibri"/>
                <a:ea typeface="Calibri"/>
                <a:cs typeface="Calibri"/>
                <a:sym typeface="Calibri"/>
              </a:rPr>
              <a:t>Point Light</a:t>
            </a:r>
            <a:endParaRPr b="1" i="1"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ad6d915a72_0_4"/>
          <p:cNvSpPr/>
          <p:nvPr/>
        </p:nvSpPr>
        <p:spPr>
          <a:xfrm>
            <a:off x="2956700" y="4407299"/>
            <a:ext cx="6096000" cy="1558500"/>
          </a:xfrm>
          <a:prstGeom prst="rect">
            <a:avLst/>
          </a:prstGeom>
          <a:solidFill>
            <a:srgbClr val="AEABA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Dipancarkan dari satu titik dan bersinar ke segala arah.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 kerjanya seperti bohlam, cahayanya berasal dari suatu titik dan menyebar ke segala arah, tetapi hanya menerangi objek dalam radius.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Dapat menghasilkan bayangan.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ad6d915a72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1750" y="1792725"/>
            <a:ext cx="3842050" cy="18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ad6d915a72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3550" y="1792725"/>
            <a:ext cx="3820750" cy="188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ad6d915a72_0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1225" y="3816875"/>
            <a:ext cx="4049550" cy="5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2020-10-07T03:38:47Z</dcterms:created>
  <dc:creator>HI-TECH</dc:creator>
</cp:coreProperties>
</file>