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82" r:id="rId10"/>
    <p:sldId id="264" r:id="rId11"/>
    <p:sldId id="265" r:id="rId12"/>
    <p:sldId id="266" r:id="rId13"/>
    <p:sldId id="267" r:id="rId14"/>
    <p:sldId id="268" r:id="rId15"/>
    <p:sldId id="271" r:id="rId16"/>
    <p:sldId id="269" r:id="rId17"/>
    <p:sldId id="272" r:id="rId18"/>
    <p:sldId id="270" r:id="rId19"/>
    <p:sldId id="273" r:id="rId20"/>
    <p:sldId id="274" r:id="rId21"/>
    <p:sldId id="275" r:id="rId22"/>
    <p:sldId id="276" r:id="rId23"/>
    <p:sldId id="277" r:id="rId24"/>
    <p:sldId id="278" r:id="rId25"/>
    <p:sldId id="279" r:id="rId26"/>
    <p:sldId id="280" r:id="rId27"/>
    <p:sldId id="28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26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307A57B-AAC4-4EAB-A0AB-797B0E63ACEB}" type="datetimeFigureOut">
              <a:rPr lang="en-US" smtClean="0"/>
              <a:t>11/6/2018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74A736C-4B38-47B6-B2F4-2C945E04157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307A57B-AAC4-4EAB-A0AB-797B0E63ACEB}"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A736C-4B38-47B6-B2F4-2C945E04157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307A57B-AAC4-4EAB-A0AB-797B0E63ACEB}"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A736C-4B38-47B6-B2F4-2C945E04157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307A57B-AAC4-4EAB-A0AB-797B0E63ACEB}"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A736C-4B38-47B6-B2F4-2C945E041579}"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307A57B-AAC4-4EAB-A0AB-797B0E63ACEB}"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A736C-4B38-47B6-B2F4-2C945E041579}"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307A57B-AAC4-4EAB-A0AB-797B0E63ACEB}"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4A736C-4B38-47B6-B2F4-2C945E041579}"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307A57B-AAC4-4EAB-A0AB-797B0E63ACEB}" type="datetimeFigureOut">
              <a:rPr lang="en-US" smtClean="0"/>
              <a:t>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4A736C-4B38-47B6-B2F4-2C945E04157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307A57B-AAC4-4EAB-A0AB-797B0E63ACEB}" type="datetimeFigureOut">
              <a:rPr lang="en-US" smtClean="0"/>
              <a:t>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4A736C-4B38-47B6-B2F4-2C945E041579}"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07A57B-AAC4-4EAB-A0AB-797B0E63ACEB}" type="datetimeFigureOut">
              <a:rPr lang="en-US" smtClean="0"/>
              <a:t>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4A736C-4B38-47B6-B2F4-2C945E04157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307A57B-AAC4-4EAB-A0AB-797B0E63ACEB}"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4A736C-4B38-47B6-B2F4-2C945E04157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307A57B-AAC4-4EAB-A0AB-797B0E63ACEB}" type="datetimeFigureOut">
              <a:rPr lang="en-US" smtClean="0"/>
              <a:t>11/6/2018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74A736C-4B38-47B6-B2F4-2C945E041579}"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307A57B-AAC4-4EAB-A0AB-797B0E63ACEB}" type="datetimeFigureOut">
              <a:rPr lang="en-US" smtClean="0"/>
              <a:t>11/6/2018</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74A736C-4B38-47B6-B2F4-2C945E04157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Presentasi</a:t>
            </a:r>
            <a:r>
              <a:rPr lang="en-US" dirty="0"/>
              <a:t> 4</a:t>
            </a:r>
          </a:p>
        </p:txBody>
      </p:sp>
      <p:sp>
        <p:nvSpPr>
          <p:cNvPr id="3" name="Subtitle 2"/>
          <p:cNvSpPr>
            <a:spLocks noGrp="1"/>
          </p:cNvSpPr>
          <p:nvPr>
            <p:ph type="subTitle" idx="1"/>
          </p:nvPr>
        </p:nvSpPr>
        <p:spPr/>
        <p:txBody>
          <a:bodyPr/>
          <a:lstStyle/>
          <a:p>
            <a:r>
              <a:rPr lang="en-US" dirty="0"/>
              <a:t>Working With Geometry</a:t>
            </a:r>
          </a:p>
        </p:txBody>
      </p:sp>
    </p:spTree>
    <p:extLst>
      <p:ext uri="{BB962C8B-B14F-4D97-AF65-F5344CB8AC3E}">
        <p14:creationId xmlns:p14="http://schemas.microsoft.com/office/powerpoint/2010/main" val="3202043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066800"/>
            <a:ext cx="8619629" cy="5181600"/>
          </a:xfrm>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651320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With </a:t>
            </a:r>
            <a:r>
              <a:rPr lang="en-US" dirty="0" err="1"/>
              <a:t>THREE.ShapeGeometry</a:t>
            </a:r>
            <a:r>
              <a:rPr lang="en-US" dirty="0"/>
              <a:t>, you have a couple of functions you can call to create your own shapes.</a:t>
            </a:r>
          </a:p>
          <a:p>
            <a:endParaRPr lang="en-US" dirty="0"/>
          </a:p>
        </p:txBody>
      </p:sp>
      <p:sp>
        <p:nvSpPr>
          <p:cNvPr id="2" name="Title 1"/>
          <p:cNvSpPr>
            <a:spLocks noGrp="1"/>
          </p:cNvSpPr>
          <p:nvPr>
            <p:ph type="title"/>
          </p:nvPr>
        </p:nvSpPr>
        <p:spPr/>
        <p:txBody>
          <a:bodyPr/>
          <a:lstStyle/>
          <a:p>
            <a:r>
              <a:rPr lang="en-US" dirty="0" err="1"/>
              <a:t>THREE.ShapeGeometry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3079347"/>
            <a:ext cx="6857999" cy="3540528"/>
          </a:xfrm>
          <a:prstGeom prst="rect">
            <a:avLst/>
          </a:prstGeom>
        </p:spPr>
      </p:pic>
    </p:spTree>
    <p:extLst>
      <p:ext uri="{BB962C8B-B14F-4D97-AF65-F5344CB8AC3E}">
        <p14:creationId xmlns:p14="http://schemas.microsoft.com/office/powerpoint/2010/main" val="1894164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257800"/>
          </a:xfrm>
        </p:spPr>
        <p:txBody>
          <a:bodyPr>
            <a:normAutofit/>
          </a:bodyPr>
          <a:lstStyle/>
          <a:p>
            <a:r>
              <a:rPr lang="en-US" dirty="0" err="1"/>
              <a:t>THREE.BoxGeometry</a:t>
            </a:r>
            <a:r>
              <a:rPr lang="en-US" dirty="0"/>
              <a:t> is a very simple 3D geometry that allows you to create a box by specifying its width, height, and depth.</a:t>
            </a:r>
          </a:p>
          <a:p>
            <a:endParaRPr lang="en-US" dirty="0"/>
          </a:p>
          <a:p>
            <a:endParaRPr lang="en-US" dirty="0"/>
          </a:p>
          <a:p>
            <a:endParaRPr lang="en-US" dirty="0"/>
          </a:p>
          <a:p>
            <a:endParaRPr lang="en-US" dirty="0"/>
          </a:p>
          <a:p>
            <a:endParaRPr lang="en-US" dirty="0"/>
          </a:p>
          <a:p>
            <a:pPr marL="0" indent="0">
              <a:buNone/>
            </a:pPr>
            <a:endParaRPr lang="en-US" dirty="0"/>
          </a:p>
          <a:p>
            <a:r>
              <a:rPr lang="en-US" dirty="0"/>
              <a:t>new </a:t>
            </a:r>
            <a:r>
              <a:rPr lang="en-US" dirty="0" err="1"/>
              <a:t>THREE.BoxGeometry</a:t>
            </a:r>
            <a:r>
              <a:rPr lang="en-US" dirty="0"/>
              <a:t>(10,10,10);</a:t>
            </a:r>
          </a:p>
          <a:p>
            <a:endParaRPr lang="en-US" dirty="0"/>
          </a:p>
        </p:txBody>
      </p:sp>
      <p:sp>
        <p:nvSpPr>
          <p:cNvPr id="2" name="Title 1"/>
          <p:cNvSpPr>
            <a:spLocks noGrp="1"/>
          </p:cNvSpPr>
          <p:nvPr>
            <p:ph type="title"/>
          </p:nvPr>
        </p:nvSpPr>
        <p:spPr/>
        <p:txBody>
          <a:bodyPr/>
          <a:lstStyle/>
          <a:p>
            <a:r>
              <a:rPr lang="en-US" dirty="0" err="1"/>
              <a:t>THREE.BoxGeometry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39187042"/>
              </p:ext>
            </p:extLst>
          </p:nvPr>
        </p:nvGraphicFramePr>
        <p:xfrm>
          <a:off x="914400" y="2895600"/>
          <a:ext cx="7848600" cy="4663440"/>
        </p:xfrm>
        <a:graphic>
          <a:graphicData uri="http://schemas.openxmlformats.org/drawingml/2006/table">
            <a:tbl>
              <a:tblPr/>
              <a:tblGrid>
                <a:gridCol w="1905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4038600">
                  <a:extLst>
                    <a:ext uri="{9D8B030D-6E8A-4147-A177-3AD203B41FA5}">
                      <a16:colId xmlns:a16="http://schemas.microsoft.com/office/drawing/2014/main" val="20002"/>
                    </a:ext>
                  </a:extLst>
                </a:gridCol>
              </a:tblGrid>
              <a:tr h="0">
                <a:tc>
                  <a:txBody>
                    <a:bodyPr/>
                    <a:lstStyle/>
                    <a:p>
                      <a:r>
                        <a:rPr lang="en-US" sz="1200" b="1" i="0">
                          <a:solidFill>
                            <a:srgbClr val="000000"/>
                          </a:solidFill>
                          <a:effectLst/>
                          <a:latin typeface="+mj-lt"/>
                        </a:rPr>
                        <a:t>Property </a:t>
                      </a:r>
                      <a:endParaRPr lang="en-US" sz="12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1" i="0">
                          <a:solidFill>
                            <a:srgbClr val="000000"/>
                          </a:solidFill>
                          <a:effectLst/>
                          <a:latin typeface="+mj-lt"/>
                        </a:rPr>
                        <a:t>Mandatory </a:t>
                      </a:r>
                      <a:endParaRPr lang="en-US" sz="12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1" i="0">
                          <a:solidFill>
                            <a:srgbClr val="000000"/>
                          </a:solidFill>
                          <a:effectLst/>
                          <a:latin typeface="+mj-lt"/>
                        </a:rPr>
                        <a:t>Description</a:t>
                      </a:r>
                      <a:endParaRPr lang="en-US" sz="12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US" sz="1200" b="0" i="0" dirty="0">
                          <a:solidFill>
                            <a:srgbClr val="000000"/>
                          </a:solidFill>
                          <a:effectLst/>
                          <a:latin typeface="+mj-lt"/>
                        </a:rPr>
                        <a:t>Width </a:t>
                      </a:r>
                      <a:endParaRPr lang="en-US" sz="1200" dirty="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mj-lt"/>
                        </a:rPr>
                        <a:t>Yes </a:t>
                      </a:r>
                      <a:endParaRPr lang="en-US" sz="12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mj-lt"/>
                        </a:rPr>
                        <a:t>This is the width of the cube. This is the length of the</a:t>
                      </a:r>
                      <a:br>
                        <a:rPr lang="en-US" sz="1200" b="0" i="0">
                          <a:solidFill>
                            <a:srgbClr val="000000"/>
                          </a:solidFill>
                          <a:effectLst/>
                          <a:latin typeface="+mj-lt"/>
                        </a:rPr>
                      </a:br>
                      <a:r>
                        <a:rPr lang="en-US" sz="1200" b="0" i="0">
                          <a:solidFill>
                            <a:srgbClr val="000000"/>
                          </a:solidFill>
                          <a:effectLst/>
                          <a:latin typeface="+mj-lt"/>
                        </a:rPr>
                        <a:t>vertices of the cube along the </a:t>
                      </a:r>
                      <a:r>
                        <a:rPr lang="en-US" sz="1200" b="0" i="1">
                          <a:solidFill>
                            <a:srgbClr val="000000"/>
                          </a:solidFill>
                          <a:effectLst/>
                          <a:latin typeface="+mj-lt"/>
                        </a:rPr>
                        <a:t>x </a:t>
                      </a:r>
                      <a:r>
                        <a:rPr lang="en-US" sz="1200" b="0" i="0">
                          <a:solidFill>
                            <a:srgbClr val="000000"/>
                          </a:solidFill>
                          <a:effectLst/>
                          <a:latin typeface="+mj-lt"/>
                        </a:rPr>
                        <a:t>axis.</a:t>
                      </a:r>
                      <a:endParaRPr lang="en-US" sz="12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US" sz="1200" b="0" i="0">
                          <a:solidFill>
                            <a:srgbClr val="000000"/>
                          </a:solidFill>
                          <a:effectLst/>
                          <a:latin typeface="+mj-lt"/>
                        </a:rPr>
                        <a:t>height </a:t>
                      </a:r>
                      <a:endParaRPr lang="en-US" sz="12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mj-lt"/>
                        </a:rPr>
                        <a:t>Yes </a:t>
                      </a:r>
                      <a:endParaRPr lang="en-US" sz="12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mj-lt"/>
                        </a:rPr>
                        <a:t>This is the height of the cube. This is the length of the</a:t>
                      </a:r>
                      <a:br>
                        <a:rPr lang="en-US" sz="1200" b="0" i="0">
                          <a:solidFill>
                            <a:srgbClr val="000000"/>
                          </a:solidFill>
                          <a:effectLst/>
                          <a:latin typeface="+mj-lt"/>
                        </a:rPr>
                      </a:br>
                      <a:r>
                        <a:rPr lang="en-US" sz="1200" b="0" i="0">
                          <a:solidFill>
                            <a:srgbClr val="000000"/>
                          </a:solidFill>
                          <a:effectLst/>
                          <a:latin typeface="+mj-lt"/>
                        </a:rPr>
                        <a:t>vertices of the cube along the </a:t>
                      </a:r>
                      <a:r>
                        <a:rPr lang="en-US" sz="1200" b="0" i="1">
                          <a:solidFill>
                            <a:srgbClr val="000000"/>
                          </a:solidFill>
                          <a:effectLst/>
                          <a:latin typeface="+mj-lt"/>
                        </a:rPr>
                        <a:t>y </a:t>
                      </a:r>
                      <a:r>
                        <a:rPr lang="en-US" sz="1200" b="0" i="0">
                          <a:solidFill>
                            <a:srgbClr val="000000"/>
                          </a:solidFill>
                          <a:effectLst/>
                          <a:latin typeface="+mj-lt"/>
                        </a:rPr>
                        <a:t>axis.</a:t>
                      </a:r>
                      <a:endParaRPr lang="en-US" sz="12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r>
                        <a:rPr lang="en-US" sz="1200" b="0" i="0">
                          <a:solidFill>
                            <a:srgbClr val="000000"/>
                          </a:solidFill>
                          <a:effectLst/>
                          <a:latin typeface="+mj-lt"/>
                        </a:rPr>
                        <a:t>depth </a:t>
                      </a:r>
                      <a:endParaRPr lang="en-US" sz="12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mj-lt"/>
                        </a:rPr>
                        <a:t>Yes </a:t>
                      </a:r>
                      <a:endParaRPr lang="en-US" sz="12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mj-lt"/>
                        </a:rPr>
                        <a:t>This is the depth of the cube. This is the length of the</a:t>
                      </a:r>
                      <a:br>
                        <a:rPr lang="en-US" sz="1200" b="0" i="0">
                          <a:solidFill>
                            <a:srgbClr val="000000"/>
                          </a:solidFill>
                          <a:effectLst/>
                          <a:latin typeface="+mj-lt"/>
                        </a:rPr>
                      </a:br>
                      <a:r>
                        <a:rPr lang="en-US" sz="1200" b="0" i="0">
                          <a:solidFill>
                            <a:srgbClr val="000000"/>
                          </a:solidFill>
                          <a:effectLst/>
                          <a:latin typeface="+mj-lt"/>
                        </a:rPr>
                        <a:t>vertices of the cube along the </a:t>
                      </a:r>
                      <a:r>
                        <a:rPr lang="en-US" sz="1200" b="0" i="1">
                          <a:solidFill>
                            <a:srgbClr val="000000"/>
                          </a:solidFill>
                          <a:effectLst/>
                          <a:latin typeface="+mj-lt"/>
                        </a:rPr>
                        <a:t>z </a:t>
                      </a:r>
                      <a:r>
                        <a:rPr lang="en-US" sz="1200" b="0" i="0">
                          <a:solidFill>
                            <a:srgbClr val="000000"/>
                          </a:solidFill>
                          <a:effectLst/>
                          <a:latin typeface="+mj-lt"/>
                        </a:rPr>
                        <a:t>axis.</a:t>
                      </a:r>
                      <a:endParaRPr lang="en-US" sz="12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r>
                        <a:rPr lang="en-US" sz="1200" b="0" i="0">
                          <a:solidFill>
                            <a:srgbClr val="000000"/>
                          </a:solidFill>
                          <a:effectLst/>
                          <a:latin typeface="+mj-lt"/>
                        </a:rPr>
                        <a:t>widthSegments </a:t>
                      </a:r>
                      <a:endParaRPr lang="en-US" sz="12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mj-lt"/>
                        </a:rPr>
                        <a:t>No </a:t>
                      </a:r>
                      <a:endParaRPr lang="en-US" sz="12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mj-lt"/>
                        </a:rPr>
                        <a:t>This is the number of segments into which we divide</a:t>
                      </a:r>
                      <a:br>
                        <a:rPr lang="en-US" sz="1200" b="0" i="0">
                          <a:solidFill>
                            <a:srgbClr val="000000"/>
                          </a:solidFill>
                          <a:effectLst/>
                          <a:latin typeface="+mj-lt"/>
                        </a:rPr>
                      </a:br>
                      <a:r>
                        <a:rPr lang="en-US" sz="1200" b="0" i="0">
                          <a:solidFill>
                            <a:srgbClr val="000000"/>
                          </a:solidFill>
                          <a:effectLst/>
                          <a:latin typeface="+mj-lt"/>
                        </a:rPr>
                        <a:t>a face along the cube's </a:t>
                      </a:r>
                      <a:r>
                        <a:rPr lang="en-US" sz="1200" b="0" i="1">
                          <a:solidFill>
                            <a:srgbClr val="000000"/>
                          </a:solidFill>
                          <a:effectLst/>
                          <a:latin typeface="+mj-lt"/>
                        </a:rPr>
                        <a:t>x </a:t>
                      </a:r>
                      <a:r>
                        <a:rPr lang="en-US" sz="1200" b="0" i="0">
                          <a:solidFill>
                            <a:srgbClr val="000000"/>
                          </a:solidFill>
                          <a:effectLst/>
                          <a:latin typeface="+mj-lt"/>
                        </a:rPr>
                        <a:t>axis. The default value is 1.</a:t>
                      </a:r>
                      <a:endParaRPr lang="en-US" sz="12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r>
                        <a:rPr lang="en-US" sz="1200" b="0" i="0">
                          <a:solidFill>
                            <a:srgbClr val="000000"/>
                          </a:solidFill>
                          <a:effectLst/>
                          <a:latin typeface="+mj-lt"/>
                        </a:rPr>
                        <a:t>heightSegments </a:t>
                      </a:r>
                      <a:endParaRPr lang="en-US" sz="12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mj-lt"/>
                        </a:rPr>
                        <a:t>No </a:t>
                      </a:r>
                      <a:endParaRPr lang="en-US" sz="12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mj-lt"/>
                        </a:rPr>
                        <a:t>This is the number of segments into which we divide</a:t>
                      </a:r>
                      <a:br>
                        <a:rPr lang="en-US" sz="1200" b="0" i="0">
                          <a:solidFill>
                            <a:srgbClr val="000000"/>
                          </a:solidFill>
                          <a:effectLst/>
                          <a:latin typeface="+mj-lt"/>
                        </a:rPr>
                      </a:br>
                      <a:r>
                        <a:rPr lang="en-US" sz="1200" b="0" i="0">
                          <a:solidFill>
                            <a:srgbClr val="000000"/>
                          </a:solidFill>
                          <a:effectLst/>
                          <a:latin typeface="+mj-lt"/>
                        </a:rPr>
                        <a:t>a face along the cube's </a:t>
                      </a:r>
                      <a:r>
                        <a:rPr lang="en-US" sz="1200" b="0" i="1">
                          <a:solidFill>
                            <a:srgbClr val="000000"/>
                          </a:solidFill>
                          <a:effectLst/>
                          <a:latin typeface="+mj-lt"/>
                        </a:rPr>
                        <a:t>y </a:t>
                      </a:r>
                      <a:r>
                        <a:rPr lang="en-US" sz="1200" b="0" i="0">
                          <a:solidFill>
                            <a:srgbClr val="000000"/>
                          </a:solidFill>
                          <a:effectLst/>
                          <a:latin typeface="+mj-lt"/>
                        </a:rPr>
                        <a:t>axis. The default value is 1.</a:t>
                      </a:r>
                      <a:endParaRPr lang="en-US" sz="12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r>
                        <a:rPr lang="en-US" sz="1200" b="0" i="0">
                          <a:solidFill>
                            <a:srgbClr val="000000"/>
                          </a:solidFill>
                          <a:effectLst/>
                          <a:latin typeface="+mj-lt"/>
                        </a:rPr>
                        <a:t>depthSegments </a:t>
                      </a:r>
                      <a:endParaRPr lang="en-US" sz="12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mj-lt"/>
                        </a:rPr>
                        <a:t>No </a:t>
                      </a:r>
                      <a:endParaRPr lang="en-US" sz="12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dirty="0">
                          <a:solidFill>
                            <a:srgbClr val="000000"/>
                          </a:solidFill>
                          <a:effectLst/>
                          <a:latin typeface="+mj-lt"/>
                        </a:rPr>
                        <a:t>This is the number of segments into which we divide</a:t>
                      </a:r>
                      <a:br>
                        <a:rPr lang="en-US" sz="1200" b="0" i="0" dirty="0">
                          <a:solidFill>
                            <a:srgbClr val="000000"/>
                          </a:solidFill>
                          <a:effectLst/>
                          <a:latin typeface="+mj-lt"/>
                        </a:rPr>
                      </a:br>
                      <a:r>
                        <a:rPr lang="en-US" sz="1200" b="0" i="0" dirty="0">
                          <a:solidFill>
                            <a:srgbClr val="000000"/>
                          </a:solidFill>
                          <a:effectLst/>
                          <a:latin typeface="+mj-lt"/>
                        </a:rPr>
                        <a:t>a face along the cube's </a:t>
                      </a:r>
                      <a:r>
                        <a:rPr lang="en-US" sz="1200" b="0" i="1" dirty="0">
                          <a:solidFill>
                            <a:srgbClr val="000000"/>
                          </a:solidFill>
                          <a:effectLst/>
                          <a:latin typeface="+mj-lt"/>
                        </a:rPr>
                        <a:t>z </a:t>
                      </a:r>
                      <a:r>
                        <a:rPr lang="en-US" sz="1200" b="0" i="0" dirty="0">
                          <a:solidFill>
                            <a:srgbClr val="000000"/>
                          </a:solidFill>
                          <a:effectLst/>
                          <a:latin typeface="+mj-lt"/>
                        </a:rPr>
                        <a:t>axis. The default value is 1.</a:t>
                      </a:r>
                      <a:endParaRPr lang="en-US" sz="1200" dirty="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 name="Rectangle 1"/>
          <p:cNvSpPr>
            <a:spLocks noChangeArrowheads="1"/>
          </p:cNvSpPr>
          <p:nvPr/>
        </p:nvSpPr>
        <p:spPr bwMode="auto">
          <a:xfrm>
            <a:off x="1714500" y="1638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09928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523999"/>
            <a:ext cx="8686800" cy="5197231"/>
          </a:xfrm>
        </p:spPr>
      </p:pic>
      <p:sp>
        <p:nvSpPr>
          <p:cNvPr id="2" name="Title 1"/>
          <p:cNvSpPr>
            <a:spLocks noGrp="1"/>
          </p:cNvSpPr>
          <p:nvPr>
            <p:ph type="title"/>
          </p:nvPr>
        </p:nvSpPr>
        <p:spPr/>
        <p:txBody>
          <a:bodyPr>
            <a:normAutofit fontScale="90000"/>
          </a:bodyPr>
          <a:lstStyle/>
          <a:p>
            <a:r>
              <a:rPr lang="en-US" dirty="0"/>
              <a:t>new </a:t>
            </a:r>
            <a:r>
              <a:rPr lang="en-US" dirty="0" err="1"/>
              <a:t>THREE.BoxGeometry</a:t>
            </a:r>
            <a:r>
              <a:rPr lang="en-US" dirty="0"/>
              <a:t>(15,15,15);</a:t>
            </a:r>
          </a:p>
        </p:txBody>
      </p:sp>
    </p:spTree>
    <p:extLst>
      <p:ext uri="{BB962C8B-B14F-4D97-AF65-F5344CB8AC3E}">
        <p14:creationId xmlns:p14="http://schemas.microsoft.com/office/powerpoint/2010/main" val="1365894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229600" cy="4525963"/>
          </a:xfrm>
        </p:spPr>
        <p:txBody>
          <a:bodyPr/>
          <a:lstStyle/>
          <a:p>
            <a:r>
              <a:rPr lang="en-US" dirty="0"/>
              <a:t>With </a:t>
            </a:r>
            <a:r>
              <a:rPr lang="en-US" dirty="0" err="1"/>
              <a:t>SphereGeometry</a:t>
            </a:r>
            <a:r>
              <a:rPr lang="en-US" dirty="0"/>
              <a:t>, you can create a three-dimensional sphere.</a:t>
            </a:r>
          </a:p>
          <a:p>
            <a:endParaRPr lang="en-US" dirty="0"/>
          </a:p>
        </p:txBody>
      </p:sp>
      <p:sp>
        <p:nvSpPr>
          <p:cNvPr id="2" name="Title 1"/>
          <p:cNvSpPr>
            <a:spLocks noGrp="1"/>
          </p:cNvSpPr>
          <p:nvPr>
            <p:ph type="title"/>
          </p:nvPr>
        </p:nvSpPr>
        <p:spPr>
          <a:xfrm>
            <a:off x="381000" y="-304800"/>
            <a:ext cx="8229600" cy="1143000"/>
          </a:xfrm>
        </p:spPr>
        <p:txBody>
          <a:bodyPr/>
          <a:lstStyle/>
          <a:p>
            <a:r>
              <a:rPr lang="en-US" dirty="0" err="1"/>
              <a:t>THREE.SphereGeometry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05627090"/>
              </p:ext>
            </p:extLst>
          </p:nvPr>
        </p:nvGraphicFramePr>
        <p:xfrm>
          <a:off x="762001" y="1676400"/>
          <a:ext cx="7467598" cy="4926787"/>
        </p:xfrm>
        <a:graphic>
          <a:graphicData uri="http://schemas.openxmlformats.org/drawingml/2006/table">
            <a:tbl>
              <a:tblPr/>
              <a:tblGrid>
                <a:gridCol w="1115692">
                  <a:extLst>
                    <a:ext uri="{9D8B030D-6E8A-4147-A177-3AD203B41FA5}">
                      <a16:colId xmlns:a16="http://schemas.microsoft.com/office/drawing/2014/main" val="20000"/>
                    </a:ext>
                  </a:extLst>
                </a:gridCol>
                <a:gridCol w="1017907">
                  <a:extLst>
                    <a:ext uri="{9D8B030D-6E8A-4147-A177-3AD203B41FA5}">
                      <a16:colId xmlns:a16="http://schemas.microsoft.com/office/drawing/2014/main" val="20001"/>
                    </a:ext>
                  </a:extLst>
                </a:gridCol>
                <a:gridCol w="5333999">
                  <a:extLst>
                    <a:ext uri="{9D8B030D-6E8A-4147-A177-3AD203B41FA5}">
                      <a16:colId xmlns:a16="http://schemas.microsoft.com/office/drawing/2014/main" val="20002"/>
                    </a:ext>
                  </a:extLst>
                </a:gridCol>
              </a:tblGrid>
              <a:tr h="417072">
                <a:tc>
                  <a:txBody>
                    <a:bodyPr/>
                    <a:lstStyle/>
                    <a:p>
                      <a:r>
                        <a:rPr lang="en-US" sz="1100" b="1" i="0" dirty="0">
                          <a:solidFill>
                            <a:srgbClr val="000000"/>
                          </a:solidFill>
                          <a:effectLst/>
                          <a:latin typeface="+mj-lt"/>
                        </a:rPr>
                        <a:t>Property </a:t>
                      </a:r>
                      <a:endParaRPr lang="en-US" sz="1100" dirty="0">
                        <a:effectLst/>
                        <a:latin typeface="+mj-lt"/>
                      </a:endParaRPr>
                    </a:p>
                  </a:txBody>
                  <a:tcPr marL="69864" marR="69864" marT="34932" marB="349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100" b="1" i="0">
                          <a:solidFill>
                            <a:srgbClr val="000000"/>
                          </a:solidFill>
                          <a:effectLst/>
                          <a:latin typeface="+mj-lt"/>
                        </a:rPr>
                        <a:t>Mandatory </a:t>
                      </a:r>
                      <a:endParaRPr lang="en-US" sz="1100">
                        <a:effectLst/>
                        <a:latin typeface="+mj-lt"/>
                      </a:endParaRPr>
                    </a:p>
                  </a:txBody>
                  <a:tcPr marL="69864" marR="69864" marT="34932" marB="349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100" b="1" i="0" dirty="0">
                          <a:solidFill>
                            <a:srgbClr val="000000"/>
                          </a:solidFill>
                          <a:effectLst/>
                          <a:latin typeface="+mj-lt"/>
                        </a:rPr>
                        <a:t>Description</a:t>
                      </a:r>
                    </a:p>
                  </a:txBody>
                  <a:tcPr marL="69864" marR="69864" marT="34932" marB="349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17760">
                <a:tc>
                  <a:txBody>
                    <a:bodyPr/>
                    <a:lstStyle/>
                    <a:p>
                      <a:r>
                        <a:rPr lang="en-US" sz="900" b="0" i="0" dirty="0">
                          <a:solidFill>
                            <a:srgbClr val="000000"/>
                          </a:solidFill>
                          <a:effectLst/>
                          <a:latin typeface="CourierStd"/>
                        </a:rPr>
                        <a:t>radius </a:t>
                      </a:r>
                      <a:endParaRPr lang="en-US" sz="1600" dirty="0">
                        <a:effectLst/>
                      </a:endParaRPr>
                    </a:p>
                  </a:txBody>
                  <a:tcPr marL="83748" marR="83748" marT="41875" marB="4187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900" b="0" i="0">
                          <a:solidFill>
                            <a:srgbClr val="000000"/>
                          </a:solidFill>
                          <a:effectLst/>
                          <a:latin typeface="BookAntiqua"/>
                        </a:rPr>
                        <a:t>No </a:t>
                      </a:r>
                      <a:endParaRPr lang="en-US" sz="1600">
                        <a:effectLst/>
                      </a:endParaRPr>
                    </a:p>
                  </a:txBody>
                  <a:tcPr marL="83748" marR="83748" marT="41875" marB="4187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900" b="0" i="0" dirty="0">
                          <a:solidFill>
                            <a:srgbClr val="000000"/>
                          </a:solidFill>
                          <a:effectLst/>
                          <a:latin typeface="BookAntiqua"/>
                        </a:rPr>
                        <a:t>This is used to set the radius for the sphere. This</a:t>
                      </a:r>
                      <a:br>
                        <a:rPr lang="en-US" sz="900" b="0" i="0" dirty="0">
                          <a:solidFill>
                            <a:srgbClr val="000000"/>
                          </a:solidFill>
                          <a:effectLst/>
                          <a:latin typeface="BookAntiqua"/>
                        </a:rPr>
                      </a:br>
                      <a:r>
                        <a:rPr lang="en-US" sz="900" b="0" i="0" dirty="0">
                          <a:solidFill>
                            <a:srgbClr val="000000"/>
                          </a:solidFill>
                          <a:effectLst/>
                          <a:latin typeface="BookAntiqua"/>
                        </a:rPr>
                        <a:t>defines how large the resulting mesh will be. The</a:t>
                      </a:r>
                      <a:br>
                        <a:rPr lang="en-US" sz="900" b="0" i="0" dirty="0">
                          <a:solidFill>
                            <a:srgbClr val="000000"/>
                          </a:solidFill>
                          <a:effectLst/>
                          <a:latin typeface="BookAntiqua"/>
                        </a:rPr>
                      </a:br>
                      <a:r>
                        <a:rPr lang="en-US" sz="900" b="0" i="0" dirty="0">
                          <a:solidFill>
                            <a:srgbClr val="000000"/>
                          </a:solidFill>
                          <a:effectLst/>
                          <a:latin typeface="BookAntiqua"/>
                        </a:rPr>
                        <a:t>default value is </a:t>
                      </a:r>
                      <a:r>
                        <a:rPr lang="en-US" sz="900" b="0" i="0" dirty="0">
                          <a:solidFill>
                            <a:srgbClr val="000000"/>
                          </a:solidFill>
                          <a:effectLst/>
                          <a:latin typeface="CourierStd"/>
                        </a:rPr>
                        <a:t>50</a:t>
                      </a:r>
                      <a:r>
                        <a:rPr lang="en-US" sz="900" b="0" i="0" dirty="0">
                          <a:solidFill>
                            <a:srgbClr val="000000"/>
                          </a:solidFill>
                          <a:effectLst/>
                          <a:latin typeface="BookAntiqua"/>
                        </a:rPr>
                        <a:t>.</a:t>
                      </a:r>
                      <a:endParaRPr lang="en-US" sz="1600" dirty="0">
                        <a:effectLst/>
                      </a:endParaRPr>
                    </a:p>
                  </a:txBody>
                  <a:tcPr marL="83748" marR="83748" marT="41875" marB="4187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7760">
                <a:tc>
                  <a:txBody>
                    <a:bodyPr/>
                    <a:lstStyle/>
                    <a:p>
                      <a:r>
                        <a:rPr lang="en-US" sz="900" b="0" i="0" dirty="0" err="1">
                          <a:solidFill>
                            <a:srgbClr val="000000"/>
                          </a:solidFill>
                          <a:effectLst/>
                          <a:latin typeface="CourierStd"/>
                        </a:rPr>
                        <a:t>widthSegments</a:t>
                      </a:r>
                      <a:r>
                        <a:rPr lang="en-US" sz="900" b="0" i="0" dirty="0">
                          <a:solidFill>
                            <a:srgbClr val="000000"/>
                          </a:solidFill>
                          <a:effectLst/>
                          <a:latin typeface="CourierStd"/>
                        </a:rPr>
                        <a:t> </a:t>
                      </a:r>
                      <a:endParaRPr lang="en-US" sz="1600" dirty="0">
                        <a:effectLst/>
                      </a:endParaRPr>
                    </a:p>
                  </a:txBody>
                  <a:tcPr marL="83748" marR="83748" marT="41875" marB="4187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900" b="0" i="0">
                          <a:solidFill>
                            <a:srgbClr val="000000"/>
                          </a:solidFill>
                          <a:effectLst/>
                          <a:latin typeface="BookAntiqua"/>
                        </a:rPr>
                        <a:t>No </a:t>
                      </a:r>
                      <a:endParaRPr lang="en-US" sz="1600">
                        <a:effectLst/>
                      </a:endParaRPr>
                    </a:p>
                  </a:txBody>
                  <a:tcPr marL="83748" marR="83748" marT="41875" marB="4187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900" b="0" i="0" dirty="0">
                          <a:solidFill>
                            <a:srgbClr val="000000"/>
                          </a:solidFill>
                          <a:effectLst/>
                          <a:latin typeface="BookAntiqua"/>
                        </a:rPr>
                        <a:t>This is the number of segments to be used vertically.</a:t>
                      </a:r>
                      <a:br>
                        <a:rPr lang="en-US" sz="900" b="0" i="0" dirty="0">
                          <a:solidFill>
                            <a:srgbClr val="000000"/>
                          </a:solidFill>
                          <a:effectLst/>
                          <a:latin typeface="BookAntiqua"/>
                        </a:rPr>
                      </a:br>
                      <a:r>
                        <a:rPr lang="en-US" sz="900" b="0" i="0" dirty="0">
                          <a:solidFill>
                            <a:srgbClr val="000000"/>
                          </a:solidFill>
                          <a:effectLst/>
                          <a:latin typeface="BookAntiqua"/>
                        </a:rPr>
                        <a:t>More segments means a smoother surface. The</a:t>
                      </a:r>
                      <a:br>
                        <a:rPr lang="en-US" sz="900" b="0" i="0" dirty="0">
                          <a:solidFill>
                            <a:srgbClr val="000000"/>
                          </a:solidFill>
                          <a:effectLst/>
                          <a:latin typeface="BookAntiqua"/>
                        </a:rPr>
                      </a:br>
                      <a:r>
                        <a:rPr lang="en-US" sz="900" b="0" i="0" dirty="0">
                          <a:solidFill>
                            <a:srgbClr val="000000"/>
                          </a:solidFill>
                          <a:effectLst/>
                          <a:latin typeface="BookAntiqua"/>
                        </a:rPr>
                        <a:t>default value is </a:t>
                      </a:r>
                      <a:r>
                        <a:rPr lang="en-US" sz="900" b="0" i="0" dirty="0">
                          <a:solidFill>
                            <a:srgbClr val="000000"/>
                          </a:solidFill>
                          <a:effectLst/>
                          <a:latin typeface="CourierStd"/>
                        </a:rPr>
                        <a:t>8 </a:t>
                      </a:r>
                      <a:r>
                        <a:rPr lang="en-US" sz="900" b="0" i="0" dirty="0">
                          <a:solidFill>
                            <a:srgbClr val="000000"/>
                          </a:solidFill>
                          <a:effectLst/>
                          <a:latin typeface="BookAntiqua"/>
                        </a:rPr>
                        <a:t>and the minimum value is </a:t>
                      </a:r>
                      <a:r>
                        <a:rPr lang="en-US" sz="900" b="0" i="0" dirty="0">
                          <a:solidFill>
                            <a:srgbClr val="000000"/>
                          </a:solidFill>
                          <a:effectLst/>
                          <a:latin typeface="CourierStd"/>
                        </a:rPr>
                        <a:t>3</a:t>
                      </a:r>
                      <a:r>
                        <a:rPr lang="en-US" sz="900" b="0" i="0" dirty="0">
                          <a:solidFill>
                            <a:srgbClr val="000000"/>
                          </a:solidFill>
                          <a:effectLst/>
                          <a:latin typeface="BookAntiqua"/>
                        </a:rPr>
                        <a:t>.</a:t>
                      </a:r>
                      <a:endParaRPr lang="en-US" sz="1600" dirty="0">
                        <a:effectLst/>
                      </a:endParaRPr>
                    </a:p>
                  </a:txBody>
                  <a:tcPr marL="83748" marR="83748" marT="41875" marB="4187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64281">
                <a:tc>
                  <a:txBody>
                    <a:bodyPr/>
                    <a:lstStyle/>
                    <a:p>
                      <a:r>
                        <a:rPr lang="en-US" sz="1100" b="0" i="0" dirty="0" err="1">
                          <a:solidFill>
                            <a:srgbClr val="000000"/>
                          </a:solidFill>
                          <a:effectLst/>
                          <a:latin typeface="+mj-lt"/>
                        </a:rPr>
                        <a:t>heightSegments</a:t>
                      </a:r>
                      <a:r>
                        <a:rPr lang="en-US" sz="1100" b="0" i="0" dirty="0">
                          <a:solidFill>
                            <a:srgbClr val="000000"/>
                          </a:solidFill>
                          <a:effectLst/>
                          <a:latin typeface="+mj-lt"/>
                        </a:rPr>
                        <a:t> </a:t>
                      </a:r>
                      <a:endParaRPr lang="en-US" sz="1100" dirty="0">
                        <a:effectLst/>
                        <a:latin typeface="+mj-lt"/>
                      </a:endParaRPr>
                    </a:p>
                  </a:txBody>
                  <a:tcPr marL="69864" marR="69864" marT="34932" marB="349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100" b="0" i="0">
                          <a:solidFill>
                            <a:srgbClr val="000000"/>
                          </a:solidFill>
                          <a:effectLst/>
                          <a:latin typeface="+mj-lt"/>
                        </a:rPr>
                        <a:t>No </a:t>
                      </a:r>
                      <a:endParaRPr lang="en-US" sz="1100">
                        <a:effectLst/>
                        <a:latin typeface="+mj-lt"/>
                      </a:endParaRPr>
                    </a:p>
                  </a:txBody>
                  <a:tcPr marL="69864" marR="69864" marT="34932" marB="349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100" b="0" i="0" dirty="0">
                          <a:solidFill>
                            <a:srgbClr val="000000"/>
                          </a:solidFill>
                          <a:effectLst/>
                          <a:latin typeface="+mj-lt"/>
                        </a:rPr>
                        <a:t>This is the number of segments to be used</a:t>
                      </a:r>
                      <a:br>
                        <a:rPr lang="en-US" sz="1100" b="0" i="0" dirty="0">
                          <a:solidFill>
                            <a:srgbClr val="000000"/>
                          </a:solidFill>
                          <a:effectLst/>
                          <a:latin typeface="+mj-lt"/>
                        </a:rPr>
                      </a:br>
                      <a:r>
                        <a:rPr lang="en-US" sz="1100" b="0" i="0" dirty="0">
                          <a:solidFill>
                            <a:srgbClr val="000000"/>
                          </a:solidFill>
                          <a:effectLst/>
                          <a:latin typeface="+mj-lt"/>
                        </a:rPr>
                        <a:t>horizontally. The more the segments, the smoother</a:t>
                      </a:r>
                      <a:br>
                        <a:rPr lang="en-US" sz="1100" b="0" i="0" dirty="0">
                          <a:solidFill>
                            <a:srgbClr val="000000"/>
                          </a:solidFill>
                          <a:effectLst/>
                          <a:latin typeface="+mj-lt"/>
                        </a:rPr>
                      </a:br>
                      <a:r>
                        <a:rPr lang="en-US" sz="1100" b="0" i="0" dirty="0">
                          <a:solidFill>
                            <a:srgbClr val="000000"/>
                          </a:solidFill>
                          <a:effectLst/>
                          <a:latin typeface="+mj-lt"/>
                        </a:rPr>
                        <a:t>the surface of the sphere. The default value is 6 and</a:t>
                      </a:r>
                      <a:br>
                        <a:rPr lang="en-US" sz="1100" b="0" i="0" dirty="0">
                          <a:solidFill>
                            <a:srgbClr val="000000"/>
                          </a:solidFill>
                          <a:effectLst/>
                          <a:latin typeface="+mj-lt"/>
                        </a:rPr>
                      </a:br>
                      <a:r>
                        <a:rPr lang="en-US" sz="1100" b="0" i="0" dirty="0">
                          <a:solidFill>
                            <a:srgbClr val="000000"/>
                          </a:solidFill>
                          <a:effectLst/>
                          <a:latin typeface="+mj-lt"/>
                        </a:rPr>
                        <a:t>the minimum value is 2.</a:t>
                      </a:r>
                      <a:endParaRPr lang="en-US" sz="1100" dirty="0">
                        <a:effectLst/>
                        <a:latin typeface="+mj-lt"/>
                      </a:endParaRPr>
                    </a:p>
                  </a:txBody>
                  <a:tcPr marL="69864" marR="69864" marT="34932" marB="349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90676">
                <a:tc>
                  <a:txBody>
                    <a:bodyPr/>
                    <a:lstStyle/>
                    <a:p>
                      <a:r>
                        <a:rPr lang="en-US" sz="1100" b="0" i="0">
                          <a:solidFill>
                            <a:srgbClr val="000000"/>
                          </a:solidFill>
                          <a:effectLst/>
                          <a:latin typeface="+mj-lt"/>
                        </a:rPr>
                        <a:t>phiStart </a:t>
                      </a:r>
                      <a:endParaRPr lang="en-US" sz="1100">
                        <a:effectLst/>
                        <a:latin typeface="+mj-lt"/>
                      </a:endParaRPr>
                    </a:p>
                  </a:txBody>
                  <a:tcPr marL="69864" marR="69864" marT="34932" marB="349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100" b="0" i="0">
                          <a:solidFill>
                            <a:srgbClr val="000000"/>
                          </a:solidFill>
                          <a:effectLst/>
                          <a:latin typeface="+mj-lt"/>
                        </a:rPr>
                        <a:t>No </a:t>
                      </a:r>
                      <a:endParaRPr lang="en-US" sz="1100">
                        <a:effectLst/>
                        <a:latin typeface="+mj-lt"/>
                      </a:endParaRPr>
                    </a:p>
                  </a:txBody>
                  <a:tcPr marL="69864" marR="69864" marT="34932" marB="349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100" b="0" i="0">
                          <a:solidFill>
                            <a:srgbClr val="000000"/>
                          </a:solidFill>
                          <a:effectLst/>
                          <a:latin typeface="+mj-lt"/>
                        </a:rPr>
                        <a:t>This determines where to start drawing the sphere</a:t>
                      </a:r>
                      <a:br>
                        <a:rPr lang="en-US" sz="1100" b="0" i="0">
                          <a:solidFill>
                            <a:srgbClr val="000000"/>
                          </a:solidFill>
                          <a:effectLst/>
                          <a:latin typeface="+mj-lt"/>
                        </a:rPr>
                      </a:br>
                      <a:r>
                        <a:rPr lang="en-US" sz="1100" b="0" i="0">
                          <a:solidFill>
                            <a:srgbClr val="000000"/>
                          </a:solidFill>
                          <a:effectLst/>
                          <a:latin typeface="+mj-lt"/>
                        </a:rPr>
                        <a:t>along its </a:t>
                      </a:r>
                      <a:r>
                        <a:rPr lang="en-US" sz="1100" b="0" i="1">
                          <a:solidFill>
                            <a:srgbClr val="000000"/>
                          </a:solidFill>
                          <a:effectLst/>
                          <a:latin typeface="+mj-lt"/>
                        </a:rPr>
                        <a:t>x </a:t>
                      </a:r>
                      <a:r>
                        <a:rPr lang="en-US" sz="1100" b="0" i="0">
                          <a:solidFill>
                            <a:srgbClr val="000000"/>
                          </a:solidFill>
                          <a:effectLst/>
                          <a:latin typeface="+mj-lt"/>
                        </a:rPr>
                        <a:t>axis. This can range from 0 to 2 * PI.</a:t>
                      </a:r>
                      <a:br>
                        <a:rPr lang="en-US" sz="1100" b="0" i="0">
                          <a:solidFill>
                            <a:srgbClr val="000000"/>
                          </a:solidFill>
                          <a:effectLst/>
                          <a:latin typeface="+mj-lt"/>
                        </a:rPr>
                      </a:br>
                      <a:r>
                        <a:rPr lang="en-US" sz="1100" b="0" i="0">
                          <a:solidFill>
                            <a:srgbClr val="000000"/>
                          </a:solidFill>
                          <a:effectLst/>
                          <a:latin typeface="+mj-lt"/>
                        </a:rPr>
                        <a:t>The default value is 0.</a:t>
                      </a:r>
                      <a:endParaRPr lang="en-US" sz="1100">
                        <a:effectLst/>
                        <a:latin typeface="+mj-lt"/>
                      </a:endParaRPr>
                    </a:p>
                  </a:txBody>
                  <a:tcPr marL="69864" marR="69864" marT="34932" marB="349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64281">
                <a:tc>
                  <a:txBody>
                    <a:bodyPr/>
                    <a:lstStyle/>
                    <a:p>
                      <a:r>
                        <a:rPr lang="en-US" sz="1100" b="0" i="0">
                          <a:solidFill>
                            <a:srgbClr val="000000"/>
                          </a:solidFill>
                          <a:effectLst/>
                          <a:latin typeface="+mj-lt"/>
                        </a:rPr>
                        <a:t>phiLength </a:t>
                      </a:r>
                      <a:endParaRPr lang="en-US" sz="1100">
                        <a:effectLst/>
                        <a:latin typeface="+mj-lt"/>
                      </a:endParaRPr>
                    </a:p>
                  </a:txBody>
                  <a:tcPr marL="69864" marR="69864" marT="34932" marB="349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100" b="0" i="0">
                          <a:solidFill>
                            <a:srgbClr val="000000"/>
                          </a:solidFill>
                          <a:effectLst/>
                          <a:latin typeface="+mj-lt"/>
                        </a:rPr>
                        <a:t>No </a:t>
                      </a:r>
                      <a:endParaRPr lang="en-US" sz="1100">
                        <a:effectLst/>
                        <a:latin typeface="+mj-lt"/>
                      </a:endParaRPr>
                    </a:p>
                  </a:txBody>
                  <a:tcPr marL="69864" marR="69864" marT="34932" marB="349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100" b="0" i="0">
                          <a:solidFill>
                            <a:srgbClr val="000000"/>
                          </a:solidFill>
                          <a:effectLst/>
                          <a:latin typeface="+mj-lt"/>
                        </a:rPr>
                        <a:t>This determines how far from phiStart the sphere</a:t>
                      </a:r>
                      <a:br>
                        <a:rPr lang="en-US" sz="1100" b="0" i="0">
                          <a:solidFill>
                            <a:srgbClr val="000000"/>
                          </a:solidFill>
                          <a:effectLst/>
                          <a:latin typeface="+mj-lt"/>
                        </a:rPr>
                      </a:br>
                      <a:r>
                        <a:rPr lang="en-US" sz="1100" b="0" i="0">
                          <a:solidFill>
                            <a:srgbClr val="000000"/>
                          </a:solidFill>
                          <a:effectLst/>
                          <a:latin typeface="+mj-lt"/>
                        </a:rPr>
                        <a:t>is be drawn. 2 * PI will draw a full sphere and</a:t>
                      </a:r>
                      <a:br>
                        <a:rPr lang="en-US" sz="1100" b="0" i="0">
                          <a:solidFill>
                            <a:srgbClr val="000000"/>
                          </a:solidFill>
                          <a:effectLst/>
                          <a:latin typeface="+mj-lt"/>
                        </a:rPr>
                      </a:br>
                      <a:r>
                        <a:rPr lang="en-US" sz="1100" b="0" i="0">
                          <a:solidFill>
                            <a:srgbClr val="000000"/>
                          </a:solidFill>
                          <a:effectLst/>
                          <a:latin typeface="+mj-lt"/>
                        </a:rPr>
                        <a:t>0.5 * PI will draw an open quarter sphere. The</a:t>
                      </a:r>
                      <a:br>
                        <a:rPr lang="en-US" sz="1100" b="0" i="0">
                          <a:solidFill>
                            <a:srgbClr val="000000"/>
                          </a:solidFill>
                          <a:effectLst/>
                          <a:latin typeface="+mj-lt"/>
                        </a:rPr>
                      </a:br>
                      <a:r>
                        <a:rPr lang="en-US" sz="1100" b="0" i="0">
                          <a:solidFill>
                            <a:srgbClr val="000000"/>
                          </a:solidFill>
                          <a:effectLst/>
                          <a:latin typeface="+mj-lt"/>
                        </a:rPr>
                        <a:t>default value is 2 * PI.</a:t>
                      </a:r>
                      <a:endParaRPr lang="en-US" sz="1100">
                        <a:effectLst/>
                        <a:latin typeface="+mj-lt"/>
                      </a:endParaRPr>
                    </a:p>
                  </a:txBody>
                  <a:tcPr marL="69864" marR="69864" marT="34932" marB="349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90676">
                <a:tc>
                  <a:txBody>
                    <a:bodyPr/>
                    <a:lstStyle/>
                    <a:p>
                      <a:r>
                        <a:rPr lang="en-US" sz="1100" b="0" i="0">
                          <a:solidFill>
                            <a:srgbClr val="000000"/>
                          </a:solidFill>
                          <a:effectLst/>
                          <a:latin typeface="+mj-lt"/>
                        </a:rPr>
                        <a:t>thetaStart </a:t>
                      </a:r>
                      <a:endParaRPr lang="en-US" sz="1100">
                        <a:effectLst/>
                        <a:latin typeface="+mj-lt"/>
                      </a:endParaRPr>
                    </a:p>
                  </a:txBody>
                  <a:tcPr marL="69864" marR="69864" marT="34932" marB="349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100" b="0" i="0">
                          <a:solidFill>
                            <a:srgbClr val="000000"/>
                          </a:solidFill>
                          <a:effectLst/>
                          <a:latin typeface="+mj-lt"/>
                        </a:rPr>
                        <a:t>No </a:t>
                      </a:r>
                      <a:endParaRPr lang="en-US" sz="1100">
                        <a:effectLst/>
                        <a:latin typeface="+mj-lt"/>
                      </a:endParaRPr>
                    </a:p>
                  </a:txBody>
                  <a:tcPr marL="69864" marR="69864" marT="34932" marB="349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100" b="0" i="0">
                          <a:solidFill>
                            <a:srgbClr val="000000"/>
                          </a:solidFill>
                          <a:effectLst/>
                          <a:latin typeface="+mj-lt"/>
                        </a:rPr>
                        <a:t>This determines where to start drawing the sphere</a:t>
                      </a:r>
                      <a:br>
                        <a:rPr lang="en-US" sz="1100" b="0" i="0">
                          <a:solidFill>
                            <a:srgbClr val="000000"/>
                          </a:solidFill>
                          <a:effectLst/>
                          <a:latin typeface="+mj-lt"/>
                        </a:rPr>
                      </a:br>
                      <a:r>
                        <a:rPr lang="en-US" sz="1100" b="0" i="0">
                          <a:solidFill>
                            <a:srgbClr val="000000"/>
                          </a:solidFill>
                          <a:effectLst/>
                          <a:latin typeface="+mj-lt"/>
                        </a:rPr>
                        <a:t>along its </a:t>
                      </a:r>
                      <a:r>
                        <a:rPr lang="en-US" sz="1100" b="0" i="1">
                          <a:solidFill>
                            <a:srgbClr val="000000"/>
                          </a:solidFill>
                          <a:effectLst/>
                          <a:latin typeface="+mj-lt"/>
                        </a:rPr>
                        <a:t>x</a:t>
                      </a:r>
                      <a:r>
                        <a:rPr lang="en-US" sz="1100" b="0" i="0">
                          <a:solidFill>
                            <a:srgbClr val="000000"/>
                          </a:solidFill>
                          <a:effectLst/>
                          <a:latin typeface="+mj-lt"/>
                        </a:rPr>
                        <a:t>-axis. This can range from 0 to PI, and the</a:t>
                      </a:r>
                      <a:br>
                        <a:rPr lang="en-US" sz="1100" b="0" i="0">
                          <a:solidFill>
                            <a:srgbClr val="000000"/>
                          </a:solidFill>
                          <a:effectLst/>
                          <a:latin typeface="+mj-lt"/>
                        </a:rPr>
                      </a:br>
                      <a:r>
                        <a:rPr lang="en-US" sz="1100" b="0" i="0">
                          <a:solidFill>
                            <a:srgbClr val="000000"/>
                          </a:solidFill>
                          <a:effectLst/>
                          <a:latin typeface="+mj-lt"/>
                        </a:rPr>
                        <a:t>default value is 0.</a:t>
                      </a:r>
                      <a:endParaRPr lang="en-US" sz="1100">
                        <a:effectLst/>
                        <a:latin typeface="+mj-lt"/>
                      </a:endParaRPr>
                    </a:p>
                  </a:txBody>
                  <a:tcPr marL="69864" marR="69864" marT="34932" marB="349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764281">
                <a:tc>
                  <a:txBody>
                    <a:bodyPr/>
                    <a:lstStyle/>
                    <a:p>
                      <a:r>
                        <a:rPr lang="en-US" sz="1100" b="0" i="0">
                          <a:solidFill>
                            <a:srgbClr val="000000"/>
                          </a:solidFill>
                          <a:effectLst/>
                          <a:latin typeface="+mj-lt"/>
                        </a:rPr>
                        <a:t>thetaLength </a:t>
                      </a:r>
                      <a:endParaRPr lang="en-US" sz="1100">
                        <a:effectLst/>
                        <a:latin typeface="+mj-lt"/>
                      </a:endParaRPr>
                    </a:p>
                  </a:txBody>
                  <a:tcPr marL="69864" marR="69864" marT="34932" marB="349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100" b="0" i="0" dirty="0">
                          <a:solidFill>
                            <a:srgbClr val="000000"/>
                          </a:solidFill>
                          <a:effectLst/>
                          <a:latin typeface="+mj-lt"/>
                        </a:rPr>
                        <a:t>No </a:t>
                      </a:r>
                      <a:endParaRPr lang="en-US" sz="1100" dirty="0">
                        <a:effectLst/>
                        <a:latin typeface="+mj-lt"/>
                      </a:endParaRPr>
                    </a:p>
                  </a:txBody>
                  <a:tcPr marL="69864" marR="69864" marT="34932" marB="349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100" b="0" i="0" dirty="0">
                          <a:solidFill>
                            <a:srgbClr val="000000"/>
                          </a:solidFill>
                          <a:effectLst/>
                          <a:latin typeface="+mj-lt"/>
                        </a:rPr>
                        <a:t>This determines how far from </a:t>
                      </a:r>
                      <a:r>
                        <a:rPr lang="en-US" sz="1100" b="0" i="0" dirty="0" err="1">
                          <a:solidFill>
                            <a:srgbClr val="000000"/>
                          </a:solidFill>
                          <a:effectLst/>
                          <a:latin typeface="+mj-lt"/>
                        </a:rPr>
                        <a:t>phiStart</a:t>
                      </a:r>
                      <a:r>
                        <a:rPr lang="en-US" sz="1100" b="0" i="0" dirty="0">
                          <a:solidFill>
                            <a:srgbClr val="000000"/>
                          </a:solidFill>
                          <a:effectLst/>
                          <a:latin typeface="+mj-lt"/>
                        </a:rPr>
                        <a:t> the sphere</a:t>
                      </a:r>
                      <a:br>
                        <a:rPr lang="en-US" sz="1100" b="0" i="0" dirty="0">
                          <a:solidFill>
                            <a:srgbClr val="000000"/>
                          </a:solidFill>
                          <a:effectLst/>
                          <a:latin typeface="+mj-lt"/>
                        </a:rPr>
                      </a:br>
                      <a:r>
                        <a:rPr lang="en-US" sz="1100" b="0" i="0" dirty="0">
                          <a:solidFill>
                            <a:srgbClr val="000000"/>
                          </a:solidFill>
                          <a:effectLst/>
                          <a:latin typeface="+mj-lt"/>
                        </a:rPr>
                        <a:t>is drawn. The PI value is a full sphere, whereas 0.5</a:t>
                      </a:r>
                      <a:br>
                        <a:rPr lang="en-US" sz="1100" b="0" i="0" dirty="0">
                          <a:solidFill>
                            <a:srgbClr val="000000"/>
                          </a:solidFill>
                          <a:effectLst/>
                          <a:latin typeface="+mj-lt"/>
                        </a:rPr>
                      </a:br>
                      <a:r>
                        <a:rPr lang="en-US" sz="1100" b="0" i="0" dirty="0">
                          <a:solidFill>
                            <a:srgbClr val="000000"/>
                          </a:solidFill>
                          <a:effectLst/>
                          <a:latin typeface="+mj-lt"/>
                        </a:rPr>
                        <a:t>* PI will draw only the top half of the sphere. The</a:t>
                      </a:r>
                      <a:br>
                        <a:rPr lang="en-US" sz="1100" b="0" i="0" dirty="0">
                          <a:solidFill>
                            <a:srgbClr val="000000"/>
                          </a:solidFill>
                          <a:effectLst/>
                          <a:latin typeface="+mj-lt"/>
                        </a:rPr>
                      </a:br>
                      <a:r>
                        <a:rPr lang="en-US" sz="1100" b="0" i="0" dirty="0">
                          <a:solidFill>
                            <a:srgbClr val="000000"/>
                          </a:solidFill>
                          <a:effectLst/>
                          <a:latin typeface="+mj-lt"/>
                        </a:rPr>
                        <a:t>default value is PI.</a:t>
                      </a:r>
                      <a:endParaRPr lang="en-US" sz="1100" dirty="0">
                        <a:effectLst/>
                        <a:latin typeface="+mj-lt"/>
                      </a:endParaRPr>
                    </a:p>
                  </a:txBody>
                  <a:tcPr marL="69864" marR="69864" marT="34932" marB="349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Rectangle 1"/>
          <p:cNvSpPr>
            <a:spLocks noChangeArrowheads="1"/>
          </p:cNvSpPr>
          <p:nvPr/>
        </p:nvSpPr>
        <p:spPr bwMode="auto">
          <a:xfrm>
            <a:off x="2187575"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513041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3962" y="1739106"/>
            <a:ext cx="6696075" cy="4010025"/>
          </a:xfrm>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942624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With this geometry, we can create cylinders and cylinder-like objects.</a:t>
            </a:r>
          </a:p>
        </p:txBody>
      </p:sp>
      <p:sp>
        <p:nvSpPr>
          <p:cNvPr id="2" name="Title 1"/>
          <p:cNvSpPr>
            <a:spLocks noGrp="1"/>
          </p:cNvSpPr>
          <p:nvPr>
            <p:ph type="title"/>
          </p:nvPr>
        </p:nvSpPr>
        <p:spPr/>
        <p:txBody>
          <a:bodyPr/>
          <a:lstStyle/>
          <a:p>
            <a:r>
              <a:rPr lang="en-US" dirty="0" err="1"/>
              <a:t>THREE.CylinderGeometry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81147213"/>
              </p:ext>
            </p:extLst>
          </p:nvPr>
        </p:nvGraphicFramePr>
        <p:xfrm>
          <a:off x="304800" y="2895600"/>
          <a:ext cx="8610600" cy="3566160"/>
        </p:xfrm>
        <a:graphic>
          <a:graphicData uri="http://schemas.openxmlformats.org/drawingml/2006/table">
            <a:tbl>
              <a:tblPr/>
              <a:tblGrid>
                <a:gridCol w="2030802">
                  <a:extLst>
                    <a:ext uri="{9D8B030D-6E8A-4147-A177-3AD203B41FA5}">
                      <a16:colId xmlns:a16="http://schemas.microsoft.com/office/drawing/2014/main" val="20000"/>
                    </a:ext>
                  </a:extLst>
                </a:gridCol>
                <a:gridCol w="2030802">
                  <a:extLst>
                    <a:ext uri="{9D8B030D-6E8A-4147-A177-3AD203B41FA5}">
                      <a16:colId xmlns:a16="http://schemas.microsoft.com/office/drawing/2014/main" val="20001"/>
                    </a:ext>
                  </a:extLst>
                </a:gridCol>
                <a:gridCol w="4548996">
                  <a:extLst>
                    <a:ext uri="{9D8B030D-6E8A-4147-A177-3AD203B41FA5}">
                      <a16:colId xmlns:a16="http://schemas.microsoft.com/office/drawing/2014/main" val="20002"/>
                    </a:ext>
                  </a:extLst>
                </a:gridCol>
              </a:tblGrid>
              <a:tr h="0">
                <a:tc>
                  <a:txBody>
                    <a:bodyPr/>
                    <a:lstStyle/>
                    <a:p>
                      <a:r>
                        <a:rPr lang="en-US" sz="1200" b="1" i="0" dirty="0">
                          <a:solidFill>
                            <a:srgbClr val="000000"/>
                          </a:solidFill>
                          <a:effectLst/>
                          <a:latin typeface="+mj-lt"/>
                        </a:rPr>
                        <a:t>Property </a:t>
                      </a:r>
                      <a:endParaRPr lang="en-US" sz="1200" dirty="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1" i="0">
                          <a:solidFill>
                            <a:srgbClr val="000000"/>
                          </a:solidFill>
                          <a:effectLst/>
                          <a:latin typeface="+mj-lt"/>
                        </a:rPr>
                        <a:t>Mandatory </a:t>
                      </a:r>
                      <a:endParaRPr lang="en-US" sz="12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1" i="0" dirty="0">
                          <a:solidFill>
                            <a:srgbClr val="000000"/>
                          </a:solidFill>
                          <a:effectLst/>
                          <a:latin typeface="+mj-lt"/>
                        </a:rPr>
                        <a:t>Description</a:t>
                      </a:r>
                      <a:endParaRPr lang="en-US" sz="1200" dirty="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US" sz="1200" b="0" i="0">
                          <a:solidFill>
                            <a:srgbClr val="000000"/>
                          </a:solidFill>
                          <a:effectLst/>
                          <a:latin typeface="+mj-lt"/>
                        </a:rPr>
                        <a:t>radiusTop </a:t>
                      </a:r>
                      <a:endParaRPr lang="en-US" sz="12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mj-lt"/>
                        </a:rPr>
                        <a:t>No </a:t>
                      </a:r>
                      <a:endParaRPr lang="en-US" sz="12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dirty="0">
                          <a:solidFill>
                            <a:srgbClr val="000000"/>
                          </a:solidFill>
                          <a:effectLst/>
                          <a:latin typeface="+mj-lt"/>
                        </a:rPr>
                        <a:t>This sets the size this cylinder will have at the top.</a:t>
                      </a:r>
                      <a:br>
                        <a:rPr lang="en-US" sz="1200" b="0" i="0" dirty="0">
                          <a:solidFill>
                            <a:srgbClr val="000000"/>
                          </a:solidFill>
                          <a:effectLst/>
                          <a:latin typeface="+mj-lt"/>
                        </a:rPr>
                      </a:br>
                      <a:r>
                        <a:rPr lang="en-US" sz="1200" b="0" i="0" dirty="0">
                          <a:solidFill>
                            <a:srgbClr val="000000"/>
                          </a:solidFill>
                          <a:effectLst/>
                          <a:latin typeface="+mj-lt"/>
                        </a:rPr>
                        <a:t>The default value is 20.</a:t>
                      </a:r>
                      <a:endParaRPr lang="en-US" sz="1200" dirty="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US" sz="1200" b="0" i="0" dirty="0" err="1">
                          <a:solidFill>
                            <a:srgbClr val="000000"/>
                          </a:solidFill>
                          <a:effectLst/>
                          <a:latin typeface="+mj-lt"/>
                        </a:rPr>
                        <a:t>radiusBottom</a:t>
                      </a:r>
                      <a:r>
                        <a:rPr lang="en-US" sz="1200" b="0" i="0" dirty="0">
                          <a:solidFill>
                            <a:srgbClr val="000000"/>
                          </a:solidFill>
                          <a:effectLst/>
                          <a:latin typeface="+mj-lt"/>
                        </a:rPr>
                        <a:t> </a:t>
                      </a:r>
                      <a:endParaRPr lang="en-US" sz="1200" dirty="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mj-lt"/>
                        </a:rPr>
                        <a:t>No </a:t>
                      </a:r>
                      <a:endParaRPr lang="en-US" sz="12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mj-lt"/>
                        </a:rPr>
                        <a:t>This sets the size this cylinder will have at the</a:t>
                      </a:r>
                      <a:br>
                        <a:rPr lang="en-US" sz="1200" b="0" i="0">
                          <a:solidFill>
                            <a:srgbClr val="000000"/>
                          </a:solidFill>
                          <a:effectLst/>
                          <a:latin typeface="+mj-lt"/>
                        </a:rPr>
                      </a:br>
                      <a:r>
                        <a:rPr lang="en-US" sz="1200" b="0" i="0">
                          <a:solidFill>
                            <a:srgbClr val="000000"/>
                          </a:solidFill>
                          <a:effectLst/>
                          <a:latin typeface="+mj-lt"/>
                        </a:rPr>
                        <a:t>bottom. The default value is 20.</a:t>
                      </a:r>
                      <a:endParaRPr lang="en-US" sz="12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r>
                        <a:rPr lang="en-US" sz="1200" b="0" i="0">
                          <a:solidFill>
                            <a:srgbClr val="000000"/>
                          </a:solidFill>
                          <a:effectLst/>
                          <a:latin typeface="+mj-lt"/>
                        </a:rPr>
                        <a:t>height </a:t>
                      </a:r>
                      <a:endParaRPr lang="en-US" sz="12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mj-lt"/>
                        </a:rPr>
                        <a:t>No </a:t>
                      </a:r>
                      <a:endParaRPr lang="en-US" sz="12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mj-lt"/>
                        </a:rPr>
                        <a:t>This property sets the height of the cylinder. The</a:t>
                      </a:r>
                      <a:br>
                        <a:rPr lang="en-US" sz="1200" b="0" i="0">
                          <a:solidFill>
                            <a:srgbClr val="000000"/>
                          </a:solidFill>
                          <a:effectLst/>
                          <a:latin typeface="+mj-lt"/>
                        </a:rPr>
                      </a:br>
                      <a:r>
                        <a:rPr lang="en-US" sz="1200" b="0" i="0">
                          <a:solidFill>
                            <a:srgbClr val="000000"/>
                          </a:solidFill>
                          <a:effectLst/>
                          <a:latin typeface="+mj-lt"/>
                        </a:rPr>
                        <a:t>default height is 100.</a:t>
                      </a:r>
                      <a:endParaRPr lang="en-US" sz="12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r>
                        <a:rPr lang="en-US" sz="1200" b="0" i="0" dirty="0" err="1">
                          <a:solidFill>
                            <a:srgbClr val="000000"/>
                          </a:solidFill>
                          <a:effectLst/>
                          <a:latin typeface="+mj-lt"/>
                        </a:rPr>
                        <a:t>radialSegments</a:t>
                      </a:r>
                      <a:r>
                        <a:rPr lang="en-US" sz="1200" b="0" i="0" dirty="0">
                          <a:solidFill>
                            <a:srgbClr val="000000"/>
                          </a:solidFill>
                          <a:effectLst/>
                          <a:latin typeface="+mj-lt"/>
                        </a:rPr>
                        <a:t> </a:t>
                      </a:r>
                      <a:endParaRPr lang="en-US" sz="1200" dirty="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mj-lt"/>
                        </a:rPr>
                        <a:t>No </a:t>
                      </a:r>
                      <a:endParaRPr lang="en-US" sz="12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dirty="0">
                          <a:solidFill>
                            <a:srgbClr val="000000"/>
                          </a:solidFill>
                          <a:effectLst/>
                          <a:latin typeface="+mj-lt"/>
                        </a:rPr>
                        <a:t>This determines the number of segments along</a:t>
                      </a:r>
                      <a:br>
                        <a:rPr lang="en-US" sz="1200" b="0" i="0" dirty="0">
                          <a:solidFill>
                            <a:srgbClr val="000000"/>
                          </a:solidFill>
                          <a:effectLst/>
                          <a:latin typeface="+mj-lt"/>
                        </a:rPr>
                      </a:br>
                      <a:r>
                        <a:rPr lang="en-US" sz="1200" b="0" i="0" dirty="0">
                          <a:solidFill>
                            <a:srgbClr val="000000"/>
                          </a:solidFill>
                          <a:effectLst/>
                          <a:latin typeface="+mj-lt"/>
                        </a:rPr>
                        <a:t>the radius of the cylinder. This defaults to 8. More</a:t>
                      </a:r>
                      <a:br>
                        <a:rPr lang="en-US" sz="1200" b="0" i="0" dirty="0">
                          <a:solidFill>
                            <a:srgbClr val="000000"/>
                          </a:solidFill>
                          <a:effectLst/>
                          <a:latin typeface="+mj-lt"/>
                        </a:rPr>
                      </a:br>
                      <a:r>
                        <a:rPr lang="en-US" sz="1200" b="0" i="0" dirty="0">
                          <a:solidFill>
                            <a:srgbClr val="000000"/>
                          </a:solidFill>
                          <a:effectLst/>
                          <a:latin typeface="+mj-lt"/>
                        </a:rPr>
                        <a:t>segments means a smoother cylinder.</a:t>
                      </a:r>
                      <a:endParaRPr lang="en-US" sz="1200" dirty="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r>
                        <a:rPr lang="en-US" sz="1200" b="0" i="0" dirty="0" err="1">
                          <a:solidFill>
                            <a:srgbClr val="000000"/>
                          </a:solidFill>
                          <a:effectLst/>
                          <a:latin typeface="+mj-lt"/>
                        </a:rPr>
                        <a:t>heightSegments</a:t>
                      </a:r>
                      <a:r>
                        <a:rPr lang="en-US" sz="1200" b="0" i="0" dirty="0">
                          <a:solidFill>
                            <a:srgbClr val="000000"/>
                          </a:solidFill>
                          <a:effectLst/>
                          <a:latin typeface="+mj-lt"/>
                        </a:rPr>
                        <a:t> </a:t>
                      </a:r>
                      <a:endParaRPr lang="en-US" sz="1200" dirty="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dirty="0">
                          <a:solidFill>
                            <a:srgbClr val="000000"/>
                          </a:solidFill>
                          <a:effectLst/>
                          <a:latin typeface="+mj-lt"/>
                        </a:rPr>
                        <a:t>No </a:t>
                      </a:r>
                      <a:endParaRPr lang="en-US" sz="1200" dirty="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dirty="0">
                          <a:solidFill>
                            <a:srgbClr val="000000"/>
                          </a:solidFill>
                          <a:effectLst/>
                          <a:latin typeface="+mj-lt"/>
                        </a:rPr>
                        <a:t>This determines the number of segments along the</a:t>
                      </a:r>
                      <a:br>
                        <a:rPr lang="en-US" sz="1200" b="0" i="0" dirty="0">
                          <a:solidFill>
                            <a:srgbClr val="000000"/>
                          </a:solidFill>
                          <a:effectLst/>
                          <a:latin typeface="+mj-lt"/>
                        </a:rPr>
                      </a:br>
                      <a:r>
                        <a:rPr lang="en-US" sz="1200" b="0" i="0" dirty="0">
                          <a:solidFill>
                            <a:srgbClr val="000000"/>
                          </a:solidFill>
                          <a:effectLst/>
                          <a:latin typeface="+mj-lt"/>
                        </a:rPr>
                        <a:t>height of the cylinder. The default value is 1. More</a:t>
                      </a:r>
                      <a:br>
                        <a:rPr lang="en-US" sz="1200" b="0" i="0" dirty="0">
                          <a:solidFill>
                            <a:srgbClr val="000000"/>
                          </a:solidFill>
                          <a:effectLst/>
                          <a:latin typeface="+mj-lt"/>
                        </a:rPr>
                      </a:br>
                      <a:r>
                        <a:rPr lang="en-US" sz="1200" b="0" i="0" dirty="0">
                          <a:solidFill>
                            <a:srgbClr val="000000"/>
                          </a:solidFill>
                          <a:effectLst/>
                          <a:latin typeface="+mj-lt"/>
                        </a:rPr>
                        <a:t>segments means more faces.</a:t>
                      </a:r>
                      <a:endParaRPr lang="en-US" sz="1200" dirty="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r>
                        <a:rPr lang="en-US" sz="1200" b="0" i="0" dirty="0" err="1">
                          <a:solidFill>
                            <a:srgbClr val="000000"/>
                          </a:solidFill>
                          <a:effectLst/>
                          <a:latin typeface="+mj-lt"/>
                        </a:rPr>
                        <a:t>openEnded</a:t>
                      </a:r>
                      <a:r>
                        <a:rPr lang="en-US" sz="1200" b="0" i="0" dirty="0">
                          <a:solidFill>
                            <a:srgbClr val="000000"/>
                          </a:solidFill>
                          <a:effectLst/>
                          <a:latin typeface="+mj-lt"/>
                        </a:rPr>
                        <a:t> </a:t>
                      </a:r>
                      <a:endParaRPr lang="en-US" sz="1200" dirty="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dirty="0">
                          <a:solidFill>
                            <a:srgbClr val="000000"/>
                          </a:solidFill>
                          <a:effectLst/>
                          <a:latin typeface="+mj-lt"/>
                        </a:rPr>
                        <a:t>No </a:t>
                      </a:r>
                      <a:endParaRPr lang="en-US" sz="1200" dirty="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dirty="0">
                          <a:solidFill>
                            <a:srgbClr val="000000"/>
                          </a:solidFill>
                          <a:effectLst/>
                          <a:latin typeface="+mj-lt"/>
                        </a:rPr>
                        <a:t>This determines whether or not the mesh is closed</a:t>
                      </a:r>
                      <a:br>
                        <a:rPr lang="en-US" sz="1200" b="0" i="0" dirty="0">
                          <a:solidFill>
                            <a:srgbClr val="000000"/>
                          </a:solidFill>
                          <a:effectLst/>
                          <a:latin typeface="+mj-lt"/>
                        </a:rPr>
                      </a:br>
                      <a:r>
                        <a:rPr lang="en-US" sz="1200" b="0" i="0" dirty="0">
                          <a:solidFill>
                            <a:srgbClr val="000000"/>
                          </a:solidFill>
                          <a:effectLst/>
                          <a:latin typeface="+mj-lt"/>
                        </a:rPr>
                        <a:t>at the top and the bottom. The default value is</a:t>
                      </a:r>
                      <a:br>
                        <a:rPr lang="en-US" sz="1200" b="0" i="0" dirty="0">
                          <a:solidFill>
                            <a:srgbClr val="000000"/>
                          </a:solidFill>
                          <a:effectLst/>
                          <a:latin typeface="+mj-lt"/>
                        </a:rPr>
                      </a:br>
                      <a:r>
                        <a:rPr lang="en-US" sz="1200" b="0" i="0" dirty="0">
                          <a:solidFill>
                            <a:srgbClr val="000000"/>
                          </a:solidFill>
                          <a:effectLst/>
                          <a:latin typeface="+mj-lt"/>
                        </a:rPr>
                        <a:t>false.</a:t>
                      </a:r>
                      <a:endParaRPr lang="en-US" sz="1200" dirty="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43670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8725" y="1743869"/>
            <a:ext cx="6686550" cy="4000500"/>
          </a:xfrm>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925609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torus is a simple shape that looks like a donut. </a:t>
            </a:r>
          </a:p>
          <a:p>
            <a:endParaRPr lang="en-US" dirty="0"/>
          </a:p>
        </p:txBody>
      </p:sp>
      <p:sp>
        <p:nvSpPr>
          <p:cNvPr id="2" name="Title 1"/>
          <p:cNvSpPr>
            <a:spLocks noGrp="1"/>
          </p:cNvSpPr>
          <p:nvPr>
            <p:ph type="title"/>
          </p:nvPr>
        </p:nvSpPr>
        <p:spPr/>
        <p:txBody>
          <a:bodyPr/>
          <a:lstStyle/>
          <a:p>
            <a:r>
              <a:rPr lang="en-US" dirty="0" err="1"/>
              <a:t>THREE.TorusGeometry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58177899"/>
              </p:ext>
            </p:extLst>
          </p:nvPr>
        </p:nvGraphicFramePr>
        <p:xfrm>
          <a:off x="457200" y="2567461"/>
          <a:ext cx="8185669" cy="4360888"/>
        </p:xfrm>
        <a:graphic>
          <a:graphicData uri="http://schemas.openxmlformats.org/drawingml/2006/table">
            <a:tbl>
              <a:tblPr/>
              <a:tblGrid>
                <a:gridCol w="1206188">
                  <a:extLst>
                    <a:ext uri="{9D8B030D-6E8A-4147-A177-3AD203B41FA5}">
                      <a16:colId xmlns:a16="http://schemas.microsoft.com/office/drawing/2014/main" val="20000"/>
                    </a:ext>
                  </a:extLst>
                </a:gridCol>
                <a:gridCol w="888688">
                  <a:extLst>
                    <a:ext uri="{9D8B030D-6E8A-4147-A177-3AD203B41FA5}">
                      <a16:colId xmlns:a16="http://schemas.microsoft.com/office/drawing/2014/main" val="20001"/>
                    </a:ext>
                  </a:extLst>
                </a:gridCol>
                <a:gridCol w="6090793">
                  <a:extLst>
                    <a:ext uri="{9D8B030D-6E8A-4147-A177-3AD203B41FA5}">
                      <a16:colId xmlns:a16="http://schemas.microsoft.com/office/drawing/2014/main" val="20002"/>
                    </a:ext>
                  </a:extLst>
                </a:gridCol>
              </a:tblGrid>
              <a:tr h="235989">
                <a:tc>
                  <a:txBody>
                    <a:bodyPr/>
                    <a:lstStyle/>
                    <a:p>
                      <a:r>
                        <a:rPr lang="en-US" sz="1100" b="1" i="0">
                          <a:solidFill>
                            <a:srgbClr val="000000"/>
                          </a:solidFill>
                          <a:effectLst/>
                          <a:latin typeface="+mj-lt"/>
                        </a:rPr>
                        <a:t>Property </a:t>
                      </a:r>
                      <a:endParaRPr lang="en-US" sz="1100">
                        <a:effectLst/>
                        <a:latin typeface="+mj-lt"/>
                      </a:endParaRPr>
                    </a:p>
                  </a:txBody>
                  <a:tcPr marL="88744" marR="88744" marT="44372" marB="4437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100" b="1" i="0">
                          <a:solidFill>
                            <a:srgbClr val="000000"/>
                          </a:solidFill>
                          <a:effectLst/>
                          <a:latin typeface="+mj-lt"/>
                        </a:rPr>
                        <a:t>Mandatory </a:t>
                      </a:r>
                      <a:endParaRPr lang="en-US" sz="1100">
                        <a:effectLst/>
                        <a:latin typeface="+mj-lt"/>
                      </a:endParaRPr>
                    </a:p>
                  </a:txBody>
                  <a:tcPr marL="88744" marR="88744" marT="44372" marB="4437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100" b="1" i="0">
                          <a:solidFill>
                            <a:srgbClr val="000000"/>
                          </a:solidFill>
                          <a:effectLst/>
                          <a:latin typeface="+mj-lt"/>
                        </a:rPr>
                        <a:t>Description</a:t>
                      </a:r>
                      <a:endParaRPr lang="en-US" sz="1100">
                        <a:effectLst/>
                        <a:latin typeface="+mj-lt"/>
                      </a:endParaRPr>
                    </a:p>
                  </a:txBody>
                  <a:tcPr marL="88744" marR="88744" marT="44372" marB="4437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77585">
                <a:tc>
                  <a:txBody>
                    <a:bodyPr/>
                    <a:lstStyle/>
                    <a:p>
                      <a:r>
                        <a:rPr lang="en-US" sz="1100" b="0" i="0">
                          <a:solidFill>
                            <a:srgbClr val="000000"/>
                          </a:solidFill>
                          <a:effectLst/>
                          <a:latin typeface="+mj-lt"/>
                        </a:rPr>
                        <a:t>radius </a:t>
                      </a:r>
                      <a:endParaRPr lang="en-US" sz="1100">
                        <a:effectLst/>
                        <a:latin typeface="+mj-lt"/>
                      </a:endParaRPr>
                    </a:p>
                  </a:txBody>
                  <a:tcPr marL="88744" marR="88744" marT="44372" marB="4437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100" b="0" i="0">
                          <a:solidFill>
                            <a:srgbClr val="000000"/>
                          </a:solidFill>
                          <a:effectLst/>
                          <a:latin typeface="+mj-lt"/>
                        </a:rPr>
                        <a:t>No </a:t>
                      </a:r>
                      <a:endParaRPr lang="en-US" sz="1100">
                        <a:effectLst/>
                        <a:latin typeface="+mj-lt"/>
                      </a:endParaRPr>
                    </a:p>
                  </a:txBody>
                  <a:tcPr marL="88744" marR="88744" marT="44372" marB="4437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100" b="0" i="0" dirty="0">
                          <a:solidFill>
                            <a:srgbClr val="000000"/>
                          </a:solidFill>
                          <a:effectLst/>
                          <a:latin typeface="+mj-lt"/>
                        </a:rPr>
                        <a:t>This sets the size of the complete torus. </a:t>
                      </a:r>
                      <a:r>
                        <a:rPr lang="en-US" sz="1100" b="0" i="0" dirty="0" err="1">
                          <a:solidFill>
                            <a:srgbClr val="000000"/>
                          </a:solidFill>
                          <a:effectLst/>
                          <a:latin typeface="+mj-lt"/>
                        </a:rPr>
                        <a:t>Thedefau</a:t>
                      </a:r>
                      <a:r>
                        <a:rPr lang="en-US" sz="1100" b="0" i="0" dirty="0">
                          <a:solidFill>
                            <a:srgbClr val="000000"/>
                          </a:solidFill>
                          <a:effectLst/>
                          <a:latin typeface="+mj-lt"/>
                        </a:rPr>
                        <a:t> </a:t>
                      </a:r>
                      <a:r>
                        <a:rPr lang="en-US" sz="1100" b="0" i="0" dirty="0" err="1">
                          <a:solidFill>
                            <a:srgbClr val="000000"/>
                          </a:solidFill>
                          <a:effectLst/>
                          <a:latin typeface="+mj-lt"/>
                        </a:rPr>
                        <a:t>lt</a:t>
                      </a:r>
                      <a:r>
                        <a:rPr lang="en-US" sz="1100" b="0" i="0" dirty="0">
                          <a:solidFill>
                            <a:srgbClr val="000000"/>
                          </a:solidFill>
                          <a:effectLst/>
                          <a:latin typeface="+mj-lt"/>
                        </a:rPr>
                        <a:t> value is 100.</a:t>
                      </a:r>
                      <a:endParaRPr lang="en-US" sz="1100" dirty="0">
                        <a:effectLst/>
                        <a:latin typeface="+mj-lt"/>
                      </a:endParaRPr>
                    </a:p>
                  </a:txBody>
                  <a:tcPr marL="88744" marR="88744" marT="44372" marB="4437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10248">
                <a:tc>
                  <a:txBody>
                    <a:bodyPr/>
                    <a:lstStyle/>
                    <a:p>
                      <a:r>
                        <a:rPr lang="en-US" sz="1100" b="0" i="0">
                          <a:solidFill>
                            <a:srgbClr val="000000"/>
                          </a:solidFill>
                          <a:effectLst/>
                          <a:latin typeface="+mj-lt"/>
                        </a:rPr>
                        <a:t>tube </a:t>
                      </a:r>
                      <a:endParaRPr lang="en-US" sz="1100">
                        <a:effectLst/>
                        <a:latin typeface="+mj-lt"/>
                      </a:endParaRPr>
                    </a:p>
                  </a:txBody>
                  <a:tcPr marL="88744" marR="88744" marT="44372" marB="4437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100" b="0" i="0">
                          <a:solidFill>
                            <a:srgbClr val="000000"/>
                          </a:solidFill>
                          <a:effectLst/>
                          <a:latin typeface="+mj-lt"/>
                        </a:rPr>
                        <a:t>No </a:t>
                      </a:r>
                      <a:endParaRPr lang="en-US" sz="1100">
                        <a:effectLst/>
                        <a:latin typeface="+mj-lt"/>
                      </a:endParaRPr>
                    </a:p>
                  </a:txBody>
                  <a:tcPr marL="88744" marR="88744" marT="44372" marB="4437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100" b="0" i="0" dirty="0">
                          <a:solidFill>
                            <a:srgbClr val="000000"/>
                          </a:solidFill>
                          <a:effectLst/>
                          <a:latin typeface="+mj-lt"/>
                        </a:rPr>
                        <a:t>This sets the radius of the tube (the actual donut). The default value for this attribute is 40.</a:t>
                      </a:r>
                      <a:endParaRPr lang="en-US" sz="1100" dirty="0">
                        <a:effectLst/>
                        <a:latin typeface="+mj-lt"/>
                      </a:endParaRPr>
                    </a:p>
                  </a:txBody>
                  <a:tcPr marL="88744" marR="88744" marT="44372" marB="4437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08236">
                <a:tc>
                  <a:txBody>
                    <a:bodyPr/>
                    <a:lstStyle/>
                    <a:p>
                      <a:r>
                        <a:rPr lang="en-US" sz="1100" b="0" i="0" dirty="0" err="1">
                          <a:solidFill>
                            <a:srgbClr val="000000"/>
                          </a:solidFill>
                          <a:effectLst/>
                          <a:latin typeface="+mj-lt"/>
                        </a:rPr>
                        <a:t>radialSegments</a:t>
                      </a:r>
                      <a:r>
                        <a:rPr lang="en-US" sz="1100" b="0" i="0" dirty="0">
                          <a:solidFill>
                            <a:srgbClr val="000000"/>
                          </a:solidFill>
                          <a:effectLst/>
                          <a:latin typeface="+mj-lt"/>
                        </a:rPr>
                        <a:t> </a:t>
                      </a:r>
                      <a:endParaRPr lang="en-US" sz="1100" dirty="0">
                        <a:effectLst/>
                        <a:latin typeface="+mj-lt"/>
                      </a:endParaRPr>
                    </a:p>
                  </a:txBody>
                  <a:tcPr marL="88744" marR="88744" marT="44372" marB="4437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100" b="0" i="0">
                          <a:solidFill>
                            <a:srgbClr val="000000"/>
                          </a:solidFill>
                          <a:effectLst/>
                          <a:latin typeface="+mj-lt"/>
                        </a:rPr>
                        <a:t>No </a:t>
                      </a:r>
                      <a:endParaRPr lang="en-US" sz="1100">
                        <a:effectLst/>
                        <a:latin typeface="+mj-lt"/>
                      </a:endParaRPr>
                    </a:p>
                  </a:txBody>
                  <a:tcPr marL="88744" marR="88744" marT="44372" marB="4437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100" b="0" i="0" dirty="0">
                          <a:solidFill>
                            <a:srgbClr val="000000"/>
                          </a:solidFill>
                          <a:effectLst/>
                          <a:latin typeface="+mj-lt"/>
                        </a:rPr>
                        <a:t>This determines the number of segments to be used along the length of the torus. The default</a:t>
                      </a:r>
                      <a:r>
                        <a:rPr lang="en-US" sz="1100" b="0" i="0" baseline="0" dirty="0">
                          <a:solidFill>
                            <a:srgbClr val="000000"/>
                          </a:solidFill>
                          <a:effectLst/>
                          <a:latin typeface="+mj-lt"/>
                        </a:rPr>
                        <a:t> </a:t>
                      </a:r>
                      <a:r>
                        <a:rPr lang="en-US" sz="1100" b="0" i="0" dirty="0">
                          <a:solidFill>
                            <a:srgbClr val="000000"/>
                          </a:solidFill>
                          <a:effectLst/>
                          <a:latin typeface="+mj-lt"/>
                        </a:rPr>
                        <a:t>value is 8. See the effect of changing this value in the demo.</a:t>
                      </a:r>
                      <a:endParaRPr lang="en-US" sz="1100" dirty="0">
                        <a:effectLst/>
                        <a:latin typeface="+mj-lt"/>
                      </a:endParaRPr>
                    </a:p>
                  </a:txBody>
                  <a:tcPr marL="88744" marR="88744" marT="44372" marB="4437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008236">
                <a:tc>
                  <a:txBody>
                    <a:bodyPr/>
                    <a:lstStyle/>
                    <a:p>
                      <a:r>
                        <a:rPr lang="en-US" sz="1100" b="0" i="0">
                          <a:solidFill>
                            <a:srgbClr val="000000"/>
                          </a:solidFill>
                          <a:effectLst/>
                          <a:latin typeface="+mj-lt"/>
                        </a:rPr>
                        <a:t>tubularSegments </a:t>
                      </a:r>
                      <a:endParaRPr lang="en-US" sz="1100">
                        <a:effectLst/>
                        <a:latin typeface="+mj-lt"/>
                      </a:endParaRPr>
                    </a:p>
                  </a:txBody>
                  <a:tcPr marL="88744" marR="88744" marT="44372" marB="4437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100" b="0" i="0">
                          <a:solidFill>
                            <a:srgbClr val="000000"/>
                          </a:solidFill>
                          <a:effectLst/>
                          <a:latin typeface="+mj-lt"/>
                        </a:rPr>
                        <a:t>No </a:t>
                      </a:r>
                      <a:endParaRPr lang="en-US" sz="1100">
                        <a:effectLst/>
                        <a:latin typeface="+mj-lt"/>
                      </a:endParaRPr>
                    </a:p>
                  </a:txBody>
                  <a:tcPr marL="88744" marR="88744" marT="44372" marB="4437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100" b="0" i="0" dirty="0">
                          <a:solidFill>
                            <a:srgbClr val="000000"/>
                          </a:solidFill>
                          <a:effectLst/>
                          <a:latin typeface="+mj-lt"/>
                        </a:rPr>
                        <a:t>This determines the number of segments to be used along the width of the torus. The default</a:t>
                      </a:r>
                      <a:r>
                        <a:rPr lang="en-US" sz="1100" b="0" i="0" baseline="0" dirty="0">
                          <a:solidFill>
                            <a:srgbClr val="000000"/>
                          </a:solidFill>
                          <a:effectLst/>
                          <a:latin typeface="+mj-lt"/>
                        </a:rPr>
                        <a:t> </a:t>
                      </a:r>
                      <a:r>
                        <a:rPr lang="en-US" sz="1100" b="0" i="0" dirty="0">
                          <a:solidFill>
                            <a:srgbClr val="000000"/>
                          </a:solidFill>
                          <a:effectLst/>
                          <a:latin typeface="+mj-lt"/>
                        </a:rPr>
                        <a:t>value is 6.</a:t>
                      </a:r>
                      <a:r>
                        <a:rPr lang="en-US" sz="1100" b="0" i="0" baseline="0" dirty="0">
                          <a:solidFill>
                            <a:srgbClr val="000000"/>
                          </a:solidFill>
                          <a:effectLst/>
                          <a:latin typeface="+mj-lt"/>
                        </a:rPr>
                        <a:t> </a:t>
                      </a:r>
                      <a:r>
                        <a:rPr lang="en-US" sz="1100" b="0" i="0" dirty="0">
                          <a:solidFill>
                            <a:srgbClr val="000000"/>
                          </a:solidFill>
                          <a:effectLst/>
                          <a:latin typeface="+mj-lt"/>
                        </a:rPr>
                        <a:t>See the effect of changing this value in the demo.</a:t>
                      </a:r>
                      <a:endParaRPr lang="en-US" sz="1100" dirty="0">
                        <a:effectLst/>
                        <a:latin typeface="+mj-lt"/>
                      </a:endParaRPr>
                    </a:p>
                  </a:txBody>
                  <a:tcPr marL="88744" marR="88744" marT="44372" marB="4437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32559">
                <a:tc>
                  <a:txBody>
                    <a:bodyPr/>
                    <a:lstStyle/>
                    <a:p>
                      <a:r>
                        <a:rPr lang="en-US" sz="1100" b="0" i="0">
                          <a:solidFill>
                            <a:srgbClr val="000000"/>
                          </a:solidFill>
                          <a:effectLst/>
                          <a:latin typeface="+mj-lt"/>
                        </a:rPr>
                        <a:t>arc </a:t>
                      </a:r>
                      <a:endParaRPr lang="en-US" sz="1100">
                        <a:effectLst/>
                        <a:latin typeface="+mj-lt"/>
                      </a:endParaRPr>
                    </a:p>
                  </a:txBody>
                  <a:tcPr marL="88744" marR="88744" marT="44372" marB="4437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100" b="0" i="0">
                          <a:solidFill>
                            <a:srgbClr val="000000"/>
                          </a:solidFill>
                          <a:effectLst/>
                          <a:latin typeface="+mj-lt"/>
                        </a:rPr>
                        <a:t>No </a:t>
                      </a:r>
                      <a:endParaRPr lang="en-US" sz="1100">
                        <a:effectLst/>
                        <a:latin typeface="+mj-lt"/>
                      </a:endParaRPr>
                    </a:p>
                  </a:txBody>
                  <a:tcPr marL="88744" marR="88744" marT="44372" marB="4437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100" b="0" i="0" dirty="0">
                          <a:solidFill>
                            <a:srgbClr val="000000"/>
                          </a:solidFill>
                          <a:effectLst/>
                          <a:latin typeface="+mj-lt"/>
                        </a:rPr>
                        <a:t>With this property, you can control whether the torus is drawn full circle. The default of this value is 2 * PI (a full circle).</a:t>
                      </a:r>
                      <a:endParaRPr lang="en-US" sz="1100" dirty="0">
                        <a:effectLst/>
                        <a:latin typeface="+mj-lt"/>
                      </a:endParaRPr>
                    </a:p>
                  </a:txBody>
                  <a:tcPr marL="88744" marR="88744" marT="44372" marB="4437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1798638" y="1539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108932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3962" y="1734344"/>
            <a:ext cx="6696075" cy="4019550"/>
          </a:xfrm>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223058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Two-Dimensional Geometries</a:t>
            </a:r>
          </a:p>
          <a:p>
            <a:pPr lvl="1"/>
            <a:r>
              <a:rPr lang="en-US" dirty="0" err="1"/>
              <a:t>THREE.PlaneGeometry</a:t>
            </a:r>
            <a:endParaRPr lang="en-US" dirty="0"/>
          </a:p>
          <a:p>
            <a:pPr lvl="1"/>
            <a:r>
              <a:rPr lang="en-US" dirty="0" err="1"/>
              <a:t>THREE.CircleGeometry</a:t>
            </a:r>
            <a:endParaRPr lang="en-US" dirty="0"/>
          </a:p>
          <a:p>
            <a:pPr lvl="1"/>
            <a:r>
              <a:rPr lang="en-US" dirty="0" err="1"/>
              <a:t>THREE.RingGeometry</a:t>
            </a:r>
            <a:endParaRPr lang="en-US" dirty="0"/>
          </a:p>
          <a:p>
            <a:pPr lvl="1"/>
            <a:r>
              <a:rPr lang="en-US" dirty="0" err="1"/>
              <a:t>THREE.ShapeGeometry</a:t>
            </a:r>
            <a:endParaRPr lang="en-US" dirty="0"/>
          </a:p>
        </p:txBody>
      </p:sp>
      <p:sp>
        <p:nvSpPr>
          <p:cNvPr id="2" name="Title 1"/>
          <p:cNvSpPr>
            <a:spLocks noGrp="1"/>
          </p:cNvSpPr>
          <p:nvPr>
            <p:ph type="title"/>
          </p:nvPr>
        </p:nvSpPr>
        <p:spPr/>
        <p:txBody>
          <a:bodyPr/>
          <a:lstStyle/>
          <a:p>
            <a:r>
              <a:rPr lang="en-US" dirty="0" err="1"/>
              <a:t>Geometri</a:t>
            </a:r>
            <a:r>
              <a:rPr lang="en-US" dirty="0"/>
              <a:t> yang </a:t>
            </a:r>
            <a:r>
              <a:rPr lang="en-US" dirty="0" err="1"/>
              <a:t>akan</a:t>
            </a:r>
            <a:r>
              <a:rPr lang="en-US" dirty="0"/>
              <a:t> </a:t>
            </a:r>
            <a:r>
              <a:rPr lang="en-US" dirty="0" err="1"/>
              <a:t>dibahas</a:t>
            </a:r>
            <a:endParaRPr lang="en-US" dirty="0"/>
          </a:p>
        </p:txBody>
      </p:sp>
    </p:spTree>
    <p:extLst>
      <p:ext uri="{BB962C8B-B14F-4D97-AF65-F5344CB8AC3E}">
        <p14:creationId xmlns:p14="http://schemas.microsoft.com/office/powerpoint/2010/main" val="2290455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A torus knot is a special kind of knot that looks like a tube that winds around itself a couple of times.</a:t>
            </a:r>
          </a:p>
          <a:p>
            <a:endParaRPr lang="en-US" dirty="0"/>
          </a:p>
        </p:txBody>
      </p:sp>
      <p:sp>
        <p:nvSpPr>
          <p:cNvPr id="2" name="Title 1"/>
          <p:cNvSpPr>
            <a:spLocks noGrp="1"/>
          </p:cNvSpPr>
          <p:nvPr>
            <p:ph type="title"/>
          </p:nvPr>
        </p:nvSpPr>
        <p:spPr/>
        <p:txBody>
          <a:bodyPr/>
          <a:lstStyle/>
          <a:p>
            <a:r>
              <a:rPr lang="en-US" dirty="0" err="1"/>
              <a:t>THREE.TorusKnotGeometry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72541389"/>
              </p:ext>
            </p:extLst>
          </p:nvPr>
        </p:nvGraphicFramePr>
        <p:xfrm>
          <a:off x="838200" y="3015231"/>
          <a:ext cx="8153399" cy="3987937"/>
        </p:xfrm>
        <a:graphic>
          <a:graphicData uri="http://schemas.openxmlformats.org/drawingml/2006/table">
            <a:tbl>
              <a:tblPr/>
              <a:tblGrid>
                <a:gridCol w="810436">
                  <a:extLst>
                    <a:ext uri="{9D8B030D-6E8A-4147-A177-3AD203B41FA5}">
                      <a16:colId xmlns:a16="http://schemas.microsoft.com/office/drawing/2014/main" val="20000"/>
                    </a:ext>
                  </a:extLst>
                </a:gridCol>
                <a:gridCol w="620588">
                  <a:extLst>
                    <a:ext uri="{9D8B030D-6E8A-4147-A177-3AD203B41FA5}">
                      <a16:colId xmlns:a16="http://schemas.microsoft.com/office/drawing/2014/main" val="20001"/>
                    </a:ext>
                  </a:extLst>
                </a:gridCol>
                <a:gridCol w="6722375">
                  <a:extLst>
                    <a:ext uri="{9D8B030D-6E8A-4147-A177-3AD203B41FA5}">
                      <a16:colId xmlns:a16="http://schemas.microsoft.com/office/drawing/2014/main" val="20002"/>
                    </a:ext>
                  </a:extLst>
                </a:gridCol>
              </a:tblGrid>
              <a:tr h="425229">
                <a:tc>
                  <a:txBody>
                    <a:bodyPr/>
                    <a:lstStyle/>
                    <a:p>
                      <a:r>
                        <a:rPr lang="en-US" sz="1200" b="1" i="0">
                          <a:solidFill>
                            <a:srgbClr val="000000"/>
                          </a:solidFill>
                          <a:effectLst/>
                          <a:latin typeface="+mj-lt"/>
                        </a:rPr>
                        <a:t>Property </a:t>
                      </a:r>
                      <a:endParaRPr lang="en-US" sz="120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1" i="0">
                          <a:solidFill>
                            <a:srgbClr val="000000"/>
                          </a:solidFill>
                          <a:effectLst/>
                          <a:latin typeface="+mj-lt"/>
                        </a:rPr>
                        <a:t>Mandatory </a:t>
                      </a:r>
                      <a:endParaRPr lang="en-US" sz="120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1" i="0" dirty="0">
                          <a:solidFill>
                            <a:srgbClr val="000000"/>
                          </a:solidFill>
                          <a:effectLst/>
                          <a:latin typeface="+mj-lt"/>
                        </a:rPr>
                        <a:t>Description</a:t>
                      </a:r>
                      <a:endParaRPr lang="en-US" sz="1200" dirty="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97192">
                <a:tc>
                  <a:txBody>
                    <a:bodyPr/>
                    <a:lstStyle/>
                    <a:p>
                      <a:r>
                        <a:rPr lang="en-US" sz="1200" b="0" i="0">
                          <a:solidFill>
                            <a:srgbClr val="000000"/>
                          </a:solidFill>
                          <a:effectLst/>
                          <a:latin typeface="+mj-lt"/>
                        </a:rPr>
                        <a:t>radius </a:t>
                      </a:r>
                      <a:endParaRPr lang="en-US" sz="120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mj-lt"/>
                        </a:rPr>
                        <a:t>No </a:t>
                      </a:r>
                      <a:endParaRPr lang="en-US" sz="120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dirty="0">
                          <a:solidFill>
                            <a:srgbClr val="000000"/>
                          </a:solidFill>
                          <a:effectLst/>
                          <a:latin typeface="+mj-lt"/>
                        </a:rPr>
                        <a:t>This sets the size of the complete torus. The default value is 100.</a:t>
                      </a:r>
                      <a:endParaRPr lang="en-US" sz="1200" dirty="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44465">
                <a:tc>
                  <a:txBody>
                    <a:bodyPr/>
                    <a:lstStyle/>
                    <a:p>
                      <a:r>
                        <a:rPr lang="en-US" sz="1200" b="0" i="0">
                          <a:solidFill>
                            <a:srgbClr val="000000"/>
                          </a:solidFill>
                          <a:effectLst/>
                          <a:latin typeface="+mj-lt"/>
                        </a:rPr>
                        <a:t>tube </a:t>
                      </a:r>
                      <a:endParaRPr lang="en-US" sz="120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mj-lt"/>
                        </a:rPr>
                        <a:t>No </a:t>
                      </a:r>
                      <a:endParaRPr lang="en-US" sz="120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dirty="0">
                          <a:solidFill>
                            <a:srgbClr val="000000"/>
                          </a:solidFill>
                          <a:effectLst/>
                          <a:latin typeface="+mj-lt"/>
                        </a:rPr>
                        <a:t>This sets the radius of the tube (the actual donut). The default value for this attribute is 40.</a:t>
                      </a:r>
                      <a:endParaRPr lang="en-US" sz="1200" dirty="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34334">
                <a:tc>
                  <a:txBody>
                    <a:bodyPr/>
                    <a:lstStyle/>
                    <a:p>
                      <a:r>
                        <a:rPr lang="en-US" sz="1200" b="0" i="0">
                          <a:solidFill>
                            <a:srgbClr val="000000"/>
                          </a:solidFill>
                          <a:effectLst/>
                          <a:latin typeface="+mj-lt"/>
                        </a:rPr>
                        <a:t>radialSegments </a:t>
                      </a:r>
                      <a:endParaRPr lang="en-US" sz="120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mj-lt"/>
                        </a:rPr>
                        <a:t>No </a:t>
                      </a:r>
                      <a:endParaRPr lang="en-US" sz="120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dirty="0">
                          <a:solidFill>
                            <a:srgbClr val="000000"/>
                          </a:solidFill>
                          <a:effectLst/>
                          <a:latin typeface="+mj-lt"/>
                        </a:rPr>
                        <a:t>This determines the number of segments to be used along the length of the torus knot. The</a:t>
                      </a:r>
                      <a:br>
                        <a:rPr lang="en-US" sz="1200" b="0" i="0" dirty="0">
                          <a:solidFill>
                            <a:srgbClr val="000000"/>
                          </a:solidFill>
                          <a:effectLst/>
                          <a:latin typeface="+mj-lt"/>
                        </a:rPr>
                      </a:br>
                      <a:r>
                        <a:rPr lang="en-US" sz="1200" b="0" i="0" dirty="0">
                          <a:solidFill>
                            <a:srgbClr val="000000"/>
                          </a:solidFill>
                          <a:effectLst/>
                          <a:latin typeface="+mj-lt"/>
                        </a:rPr>
                        <a:t>default value is 64. See the effect of changing this value in the demo.</a:t>
                      </a:r>
                      <a:endParaRPr lang="en-US" sz="1200" dirty="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34334">
                <a:tc>
                  <a:txBody>
                    <a:bodyPr/>
                    <a:lstStyle/>
                    <a:p>
                      <a:r>
                        <a:rPr lang="en-US" sz="1200" b="0" i="0">
                          <a:solidFill>
                            <a:srgbClr val="000000"/>
                          </a:solidFill>
                          <a:effectLst/>
                          <a:latin typeface="+mj-lt"/>
                        </a:rPr>
                        <a:t>tubularSegments </a:t>
                      </a:r>
                      <a:endParaRPr lang="en-US" sz="120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mj-lt"/>
                        </a:rPr>
                        <a:t>No </a:t>
                      </a:r>
                      <a:endParaRPr lang="en-US" sz="120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dirty="0">
                          <a:solidFill>
                            <a:srgbClr val="000000"/>
                          </a:solidFill>
                          <a:effectLst/>
                          <a:latin typeface="+mj-lt"/>
                        </a:rPr>
                        <a:t>This determines the number of segments to be used along the width of the torus knot. The</a:t>
                      </a:r>
                      <a:br>
                        <a:rPr lang="en-US" sz="1200" b="0" i="0" dirty="0">
                          <a:solidFill>
                            <a:srgbClr val="000000"/>
                          </a:solidFill>
                          <a:effectLst/>
                          <a:latin typeface="+mj-lt"/>
                        </a:rPr>
                      </a:br>
                      <a:r>
                        <a:rPr lang="en-US" sz="1200" b="0" i="0" dirty="0">
                          <a:solidFill>
                            <a:srgbClr val="000000"/>
                          </a:solidFill>
                          <a:effectLst/>
                          <a:latin typeface="+mj-lt"/>
                        </a:rPr>
                        <a:t>default value is 8. See the effect of changing this value in the demo.</a:t>
                      </a:r>
                      <a:endParaRPr lang="en-US" sz="1200" dirty="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97192">
                <a:tc>
                  <a:txBody>
                    <a:bodyPr/>
                    <a:lstStyle/>
                    <a:p>
                      <a:r>
                        <a:rPr lang="en-US" sz="1200" b="0" i="0">
                          <a:solidFill>
                            <a:srgbClr val="000000"/>
                          </a:solidFill>
                          <a:effectLst/>
                          <a:latin typeface="+mj-lt"/>
                        </a:rPr>
                        <a:t>p </a:t>
                      </a:r>
                      <a:endParaRPr lang="en-US" sz="120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mj-lt"/>
                        </a:rPr>
                        <a:t>No </a:t>
                      </a:r>
                      <a:endParaRPr lang="en-US" sz="120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dirty="0">
                          <a:solidFill>
                            <a:srgbClr val="000000"/>
                          </a:solidFill>
                          <a:effectLst/>
                          <a:latin typeface="+mj-lt"/>
                        </a:rPr>
                        <a:t>This defines the shape of the knot, and the default value is 2.</a:t>
                      </a:r>
                      <a:endParaRPr lang="en-US" sz="1200" dirty="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97192">
                <a:tc>
                  <a:txBody>
                    <a:bodyPr/>
                    <a:lstStyle/>
                    <a:p>
                      <a:r>
                        <a:rPr lang="en-US" sz="1200" b="0" i="0">
                          <a:solidFill>
                            <a:srgbClr val="000000"/>
                          </a:solidFill>
                          <a:effectLst/>
                          <a:latin typeface="+mj-lt"/>
                        </a:rPr>
                        <a:t>q </a:t>
                      </a:r>
                      <a:endParaRPr lang="en-US" sz="120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mj-lt"/>
                        </a:rPr>
                        <a:t>No </a:t>
                      </a:r>
                      <a:endParaRPr lang="en-US" sz="120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dirty="0">
                          <a:solidFill>
                            <a:srgbClr val="000000"/>
                          </a:solidFill>
                          <a:effectLst/>
                          <a:latin typeface="+mj-lt"/>
                        </a:rPr>
                        <a:t>This defines the shape of the knot, and the default value is 3.</a:t>
                      </a:r>
                      <a:endParaRPr lang="en-US" sz="1200" dirty="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25229">
                <a:tc>
                  <a:txBody>
                    <a:bodyPr/>
                    <a:lstStyle/>
                    <a:p>
                      <a:r>
                        <a:rPr lang="en-US" sz="1200" b="0" i="0">
                          <a:solidFill>
                            <a:srgbClr val="000000"/>
                          </a:solidFill>
                          <a:effectLst/>
                          <a:latin typeface="+mj-lt"/>
                        </a:rPr>
                        <a:t>heightScale </a:t>
                      </a:r>
                      <a:endParaRPr lang="en-US" sz="120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dirty="0">
                          <a:solidFill>
                            <a:srgbClr val="000000"/>
                          </a:solidFill>
                          <a:effectLst/>
                          <a:latin typeface="+mj-lt"/>
                        </a:rPr>
                        <a:t>No </a:t>
                      </a:r>
                      <a:endParaRPr lang="en-US" sz="1200" dirty="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dirty="0">
                          <a:solidFill>
                            <a:srgbClr val="000000"/>
                          </a:solidFill>
                          <a:effectLst/>
                          <a:latin typeface="+mj-lt"/>
                        </a:rPr>
                        <a:t>With this property, you can stretch out the torus knot. The default value is 1.</a:t>
                      </a:r>
                      <a:endParaRPr lang="en-US" sz="1200" dirty="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Rectangle 1"/>
          <p:cNvSpPr>
            <a:spLocks noChangeArrowheads="1"/>
          </p:cNvSpPr>
          <p:nvPr/>
        </p:nvSpPr>
        <p:spPr bwMode="auto">
          <a:xfrm>
            <a:off x="2201863"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88183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00200"/>
            <a:ext cx="7458075" cy="4451472"/>
          </a:xfrm>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929037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 polyhedron is a geometry that has only ﬂat faces and straight edges.</a:t>
            </a:r>
          </a:p>
          <a:p>
            <a:r>
              <a:rPr lang="en-US" dirty="0"/>
              <a:t>Most often, though, you won't use this geometry directly. Three.js provides a number of </a:t>
            </a:r>
            <a:r>
              <a:rPr lang="en-US" dirty="0" err="1"/>
              <a:t>specifc</a:t>
            </a:r>
            <a:r>
              <a:rPr lang="en-US" dirty="0"/>
              <a:t> polyhedrons you can use directly without having to specify the vertices and the faces of </a:t>
            </a:r>
            <a:r>
              <a:rPr lang="en-US" dirty="0" err="1"/>
              <a:t>THREE.PolyhedronGeometry</a:t>
            </a:r>
            <a:endParaRPr lang="en-US" dirty="0"/>
          </a:p>
          <a:p>
            <a:r>
              <a:rPr lang="en-US" dirty="0"/>
              <a:t>If you do want to use </a:t>
            </a:r>
            <a:r>
              <a:rPr lang="en-US" dirty="0" err="1"/>
              <a:t>THREE.PolyhedronGeometry</a:t>
            </a:r>
            <a:r>
              <a:rPr lang="en-US" dirty="0"/>
              <a:t> directly, you have to specify the vertices and the faces</a:t>
            </a:r>
          </a:p>
        </p:txBody>
      </p:sp>
      <p:sp>
        <p:nvSpPr>
          <p:cNvPr id="2" name="Title 1"/>
          <p:cNvSpPr>
            <a:spLocks noGrp="1"/>
          </p:cNvSpPr>
          <p:nvPr>
            <p:ph type="title"/>
          </p:nvPr>
        </p:nvSpPr>
        <p:spPr/>
        <p:txBody>
          <a:bodyPr/>
          <a:lstStyle/>
          <a:p>
            <a:r>
              <a:rPr lang="en-US" dirty="0" err="1"/>
              <a:t>THREE.PolyhedronGeometries</a:t>
            </a:r>
            <a:endParaRPr lang="en-US" dirty="0"/>
          </a:p>
        </p:txBody>
      </p:sp>
    </p:spTree>
    <p:extLst>
      <p:ext uri="{BB962C8B-B14F-4D97-AF65-F5344CB8AC3E}">
        <p14:creationId xmlns:p14="http://schemas.microsoft.com/office/powerpoint/2010/main" val="1838623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19673782"/>
              </p:ext>
            </p:extLst>
          </p:nvPr>
        </p:nvGraphicFramePr>
        <p:xfrm>
          <a:off x="762000" y="1447800"/>
          <a:ext cx="8066088" cy="4333701"/>
        </p:xfrm>
        <a:graphic>
          <a:graphicData uri="http://schemas.openxmlformats.org/drawingml/2006/table">
            <a:tbl>
              <a:tblPr/>
              <a:tblGrid>
                <a:gridCol w="907796">
                  <a:extLst>
                    <a:ext uri="{9D8B030D-6E8A-4147-A177-3AD203B41FA5}">
                      <a16:colId xmlns:a16="http://schemas.microsoft.com/office/drawing/2014/main" val="20000"/>
                    </a:ext>
                  </a:extLst>
                </a:gridCol>
                <a:gridCol w="1085152">
                  <a:extLst>
                    <a:ext uri="{9D8B030D-6E8A-4147-A177-3AD203B41FA5}">
                      <a16:colId xmlns:a16="http://schemas.microsoft.com/office/drawing/2014/main" val="20001"/>
                    </a:ext>
                  </a:extLst>
                </a:gridCol>
                <a:gridCol w="6073140">
                  <a:extLst>
                    <a:ext uri="{9D8B030D-6E8A-4147-A177-3AD203B41FA5}">
                      <a16:colId xmlns:a16="http://schemas.microsoft.com/office/drawing/2014/main" val="20002"/>
                    </a:ext>
                  </a:extLst>
                </a:gridCol>
              </a:tblGrid>
              <a:tr h="299258">
                <a:tc>
                  <a:txBody>
                    <a:bodyPr/>
                    <a:lstStyle/>
                    <a:p>
                      <a:r>
                        <a:rPr lang="en-US" sz="1400" b="1" i="0">
                          <a:solidFill>
                            <a:srgbClr val="000000"/>
                          </a:solidFill>
                          <a:effectLst/>
                          <a:latin typeface="+mn-lt"/>
                        </a:rPr>
                        <a:t>Property </a:t>
                      </a:r>
                      <a:endParaRPr lang="en-US" sz="140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1" i="0">
                          <a:solidFill>
                            <a:srgbClr val="000000"/>
                          </a:solidFill>
                          <a:effectLst/>
                          <a:latin typeface="+mn-lt"/>
                        </a:rPr>
                        <a:t>Mandatory </a:t>
                      </a:r>
                      <a:endParaRPr lang="en-US" sz="140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1" i="0">
                          <a:solidFill>
                            <a:srgbClr val="000000"/>
                          </a:solidFill>
                          <a:effectLst/>
                          <a:latin typeface="+mn-lt"/>
                        </a:rPr>
                        <a:t>Description</a:t>
                      </a:r>
                      <a:endParaRPr lang="en-US" sz="140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86294">
                <a:tc>
                  <a:txBody>
                    <a:bodyPr/>
                    <a:lstStyle/>
                    <a:p>
                      <a:r>
                        <a:rPr lang="en-US" sz="1400" b="0" i="0">
                          <a:solidFill>
                            <a:srgbClr val="000000"/>
                          </a:solidFill>
                          <a:effectLst/>
                          <a:latin typeface="+mn-lt"/>
                        </a:rPr>
                        <a:t>vertices </a:t>
                      </a:r>
                      <a:endParaRPr lang="en-US" sz="140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a:solidFill>
                            <a:srgbClr val="000000"/>
                          </a:solidFill>
                          <a:effectLst/>
                          <a:latin typeface="+mn-lt"/>
                        </a:rPr>
                        <a:t>Yes </a:t>
                      </a:r>
                      <a:endParaRPr lang="en-US" sz="140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a:solidFill>
                            <a:srgbClr val="000000"/>
                          </a:solidFill>
                          <a:effectLst/>
                          <a:latin typeface="+mn-lt"/>
                        </a:rPr>
                        <a:t>These are the points that make up the polyhedron.</a:t>
                      </a:r>
                      <a:endParaRPr lang="en-US" sz="140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73331">
                <a:tc>
                  <a:txBody>
                    <a:bodyPr/>
                    <a:lstStyle/>
                    <a:p>
                      <a:r>
                        <a:rPr lang="en-US" sz="1400" b="0" i="0">
                          <a:solidFill>
                            <a:srgbClr val="000000"/>
                          </a:solidFill>
                          <a:effectLst/>
                          <a:latin typeface="+mn-lt"/>
                        </a:rPr>
                        <a:t>indices </a:t>
                      </a:r>
                      <a:endParaRPr lang="en-US" sz="140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a:solidFill>
                            <a:srgbClr val="000000"/>
                          </a:solidFill>
                          <a:effectLst/>
                          <a:latin typeface="+mn-lt"/>
                        </a:rPr>
                        <a:t>Yes </a:t>
                      </a:r>
                      <a:endParaRPr lang="en-US" sz="140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a:solidFill>
                            <a:srgbClr val="000000"/>
                          </a:solidFill>
                          <a:effectLst/>
                          <a:latin typeface="+mn-lt"/>
                        </a:rPr>
                        <a:t>These are the faces that need to be created from the</a:t>
                      </a:r>
                      <a:br>
                        <a:rPr lang="en-US" sz="1400" b="0" i="0">
                          <a:solidFill>
                            <a:srgbClr val="000000"/>
                          </a:solidFill>
                          <a:effectLst/>
                          <a:latin typeface="+mn-lt"/>
                        </a:rPr>
                      </a:br>
                      <a:r>
                        <a:rPr lang="en-US" sz="1400" b="0" i="0">
                          <a:solidFill>
                            <a:srgbClr val="000000"/>
                          </a:solidFill>
                          <a:effectLst/>
                          <a:latin typeface="+mn-lt"/>
                        </a:rPr>
                        <a:t>vertices.</a:t>
                      </a:r>
                      <a:endParaRPr lang="en-US" sz="140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86294">
                <a:tc>
                  <a:txBody>
                    <a:bodyPr/>
                    <a:lstStyle/>
                    <a:p>
                      <a:r>
                        <a:rPr lang="en-US" sz="1400" b="0" i="0">
                          <a:solidFill>
                            <a:srgbClr val="000000"/>
                          </a:solidFill>
                          <a:effectLst/>
                          <a:latin typeface="+mn-lt"/>
                        </a:rPr>
                        <a:t>radius </a:t>
                      </a:r>
                      <a:endParaRPr lang="en-US" sz="140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a:solidFill>
                            <a:srgbClr val="000000"/>
                          </a:solidFill>
                          <a:effectLst/>
                          <a:latin typeface="+mn-lt"/>
                        </a:rPr>
                        <a:t>No </a:t>
                      </a:r>
                      <a:endParaRPr lang="en-US" sz="140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dirty="0">
                          <a:solidFill>
                            <a:srgbClr val="000000"/>
                          </a:solidFill>
                          <a:effectLst/>
                          <a:latin typeface="+mn-lt"/>
                        </a:rPr>
                        <a:t>This is the size of the polyhedron. This defaults to 1.</a:t>
                      </a:r>
                      <a:endParaRPr lang="en-US" sz="1400" dirty="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169622">
                <a:tc>
                  <a:txBody>
                    <a:bodyPr/>
                    <a:lstStyle/>
                    <a:p>
                      <a:r>
                        <a:rPr lang="en-US" sz="1400" b="0" i="0">
                          <a:solidFill>
                            <a:srgbClr val="000000"/>
                          </a:solidFill>
                          <a:effectLst/>
                          <a:latin typeface="+mn-lt"/>
                        </a:rPr>
                        <a:t>detail </a:t>
                      </a:r>
                      <a:endParaRPr lang="en-US" sz="140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a:solidFill>
                            <a:srgbClr val="000000"/>
                          </a:solidFill>
                          <a:effectLst/>
                          <a:latin typeface="+mn-lt"/>
                        </a:rPr>
                        <a:t>No </a:t>
                      </a:r>
                      <a:endParaRPr lang="en-US" sz="140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dirty="0">
                          <a:solidFill>
                            <a:srgbClr val="000000"/>
                          </a:solidFill>
                          <a:effectLst/>
                          <a:latin typeface="+mn-lt"/>
                        </a:rPr>
                        <a:t>With this property, you can add additional detail to the polyhedron. If you set this to 1, each triangle in the polyhedron will be split into four smaller triangles. If you set this to 2, those four smaller triangles will each be again split into four smaller triangles, and so on.</a:t>
                      </a:r>
                      <a:endParaRPr lang="en-US" sz="1400" dirty="0">
                        <a:effectLst/>
                        <a:latin typeface="+mn-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en-US" dirty="0"/>
              <a:t>Polyhedron Properties</a:t>
            </a:r>
          </a:p>
        </p:txBody>
      </p:sp>
      <p:sp>
        <p:nvSpPr>
          <p:cNvPr id="5" name="Rectangle 1"/>
          <p:cNvSpPr>
            <a:spLocks noChangeArrowheads="1"/>
          </p:cNvSpPr>
          <p:nvPr/>
        </p:nvSpPr>
        <p:spPr bwMode="auto">
          <a:xfrm>
            <a:off x="1714500" y="2185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73172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lstStyle/>
          <a:p>
            <a:r>
              <a:rPr lang="en-US" dirty="0" err="1"/>
              <a:t>THREE.IcosahedronGeometry</a:t>
            </a:r>
            <a:r>
              <a:rPr lang="en-US" dirty="0"/>
              <a:t> creates a polyhedron that has 20 identical triangular faces created from 12 vertices. When creating this polyhedron, all you need to specify are the radius and detail levels. </a:t>
            </a:r>
          </a:p>
        </p:txBody>
      </p:sp>
      <p:sp>
        <p:nvSpPr>
          <p:cNvPr id="2" name="Title 1"/>
          <p:cNvSpPr>
            <a:spLocks noGrp="1"/>
          </p:cNvSpPr>
          <p:nvPr>
            <p:ph type="title"/>
          </p:nvPr>
        </p:nvSpPr>
        <p:spPr>
          <a:xfrm>
            <a:off x="457200" y="274638"/>
            <a:ext cx="8229600" cy="792162"/>
          </a:xfrm>
        </p:spPr>
        <p:txBody>
          <a:bodyPr/>
          <a:lstStyle/>
          <a:p>
            <a:r>
              <a:rPr lang="en-US" dirty="0" err="1"/>
              <a:t>THREE.IcosahedronGeometry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476465"/>
            <a:ext cx="5486400" cy="3266830"/>
          </a:xfrm>
          <a:prstGeom prst="rect">
            <a:avLst/>
          </a:prstGeom>
        </p:spPr>
      </p:pic>
    </p:spTree>
    <p:extLst>
      <p:ext uri="{BB962C8B-B14F-4D97-AF65-F5344CB8AC3E}">
        <p14:creationId xmlns:p14="http://schemas.microsoft.com/office/powerpoint/2010/main" val="2772639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86400"/>
          </a:xfrm>
        </p:spPr>
        <p:txBody>
          <a:bodyPr/>
          <a:lstStyle/>
          <a:p>
            <a:r>
              <a:rPr lang="en-US" dirty="0"/>
              <a:t>The tetrahedron is one of the simplest polyhedrons. This polyhedron only</a:t>
            </a:r>
            <a:br>
              <a:rPr lang="en-US" dirty="0"/>
            </a:br>
            <a:r>
              <a:rPr lang="en-US" dirty="0"/>
              <a:t>contains four triangular faces created from four vertices. </a:t>
            </a:r>
          </a:p>
          <a:p>
            <a:endParaRPr lang="en-US" dirty="0"/>
          </a:p>
        </p:txBody>
      </p:sp>
      <p:sp>
        <p:nvSpPr>
          <p:cNvPr id="2" name="Title 1"/>
          <p:cNvSpPr>
            <a:spLocks noGrp="1"/>
          </p:cNvSpPr>
          <p:nvPr>
            <p:ph type="title"/>
          </p:nvPr>
        </p:nvSpPr>
        <p:spPr>
          <a:xfrm>
            <a:off x="457200" y="6927"/>
            <a:ext cx="8229600" cy="1143000"/>
          </a:xfrm>
        </p:spPr>
        <p:txBody>
          <a:bodyPr/>
          <a:lstStyle/>
          <a:p>
            <a:r>
              <a:rPr lang="en-US" dirty="0" err="1"/>
              <a:t>THREE.TethrahedronGeometry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003858"/>
            <a:ext cx="6438900" cy="3854142"/>
          </a:xfrm>
          <a:prstGeom prst="rect">
            <a:avLst/>
          </a:prstGeom>
        </p:spPr>
      </p:pic>
    </p:spTree>
    <p:extLst>
      <p:ext uri="{BB962C8B-B14F-4D97-AF65-F5344CB8AC3E}">
        <p14:creationId xmlns:p14="http://schemas.microsoft.com/office/powerpoint/2010/main" val="1926423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229600" cy="4525963"/>
          </a:xfrm>
        </p:spPr>
        <p:txBody>
          <a:bodyPr/>
          <a:lstStyle/>
          <a:p>
            <a:r>
              <a:rPr lang="en-US" dirty="0"/>
              <a:t>Three.js also provides an implementation of an octahedron. As the name implies, this polyhedron has 8 faces. These faces are created from 6 vertices.</a:t>
            </a:r>
          </a:p>
        </p:txBody>
      </p:sp>
      <p:sp>
        <p:nvSpPr>
          <p:cNvPr id="2" name="Title 1"/>
          <p:cNvSpPr>
            <a:spLocks noGrp="1"/>
          </p:cNvSpPr>
          <p:nvPr>
            <p:ph type="title"/>
          </p:nvPr>
        </p:nvSpPr>
        <p:spPr>
          <a:xfrm>
            <a:off x="533400" y="-228600"/>
            <a:ext cx="8229600" cy="1143000"/>
          </a:xfrm>
        </p:spPr>
        <p:txBody>
          <a:bodyPr/>
          <a:lstStyle/>
          <a:p>
            <a:r>
              <a:rPr lang="en-US" dirty="0" err="1"/>
              <a:t>THREE.OctahedronGeometry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673" y="2791691"/>
            <a:ext cx="6686550" cy="4038600"/>
          </a:xfrm>
          <a:prstGeom prst="rect">
            <a:avLst/>
          </a:prstGeom>
        </p:spPr>
      </p:pic>
    </p:spTree>
    <p:extLst>
      <p:ext uri="{BB962C8B-B14F-4D97-AF65-F5344CB8AC3E}">
        <p14:creationId xmlns:p14="http://schemas.microsoft.com/office/powerpoint/2010/main" val="2630962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final polyhedron geometry provided by Three.js is </a:t>
            </a:r>
            <a:r>
              <a:rPr lang="en-US" dirty="0" err="1"/>
              <a:t>THREE.DodecahedronGeometry</a:t>
            </a:r>
            <a:r>
              <a:rPr lang="en-US" dirty="0"/>
              <a:t>. This polyhedron has 12 faces. </a:t>
            </a:r>
          </a:p>
        </p:txBody>
      </p:sp>
      <p:sp>
        <p:nvSpPr>
          <p:cNvPr id="2" name="Title 1"/>
          <p:cNvSpPr>
            <a:spLocks noGrp="1"/>
          </p:cNvSpPr>
          <p:nvPr>
            <p:ph type="title"/>
          </p:nvPr>
        </p:nvSpPr>
        <p:spPr/>
        <p:txBody>
          <a:bodyPr/>
          <a:lstStyle/>
          <a:p>
            <a:r>
              <a:rPr lang="en-US" dirty="0" err="1"/>
              <a:t>THREE.DodecahedronGeometry</a:t>
            </a:r>
            <a:endParaRPr lang="en-US" dirty="0"/>
          </a:p>
        </p:txBody>
      </p:sp>
    </p:spTree>
    <p:extLst>
      <p:ext uri="{BB962C8B-B14F-4D97-AF65-F5344CB8AC3E}">
        <p14:creationId xmlns:p14="http://schemas.microsoft.com/office/powerpoint/2010/main" val="3602898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1"/>
            <a:r>
              <a:rPr lang="en-US" dirty="0" err="1"/>
              <a:t>THREE.BoxGeometry</a:t>
            </a:r>
            <a:endParaRPr lang="en-US" dirty="0"/>
          </a:p>
          <a:p>
            <a:pPr lvl="1"/>
            <a:r>
              <a:rPr lang="en-US" dirty="0" err="1"/>
              <a:t>THREE.SphereGeometry</a:t>
            </a:r>
            <a:endParaRPr lang="en-US" dirty="0"/>
          </a:p>
          <a:p>
            <a:pPr lvl="1"/>
            <a:r>
              <a:rPr lang="en-US" dirty="0" err="1"/>
              <a:t>THREE.CylinderGeometry</a:t>
            </a:r>
            <a:endParaRPr lang="en-US" dirty="0"/>
          </a:p>
          <a:p>
            <a:pPr lvl="1"/>
            <a:r>
              <a:rPr lang="en-US" dirty="0" err="1"/>
              <a:t>THREE.TorusGeometry</a:t>
            </a:r>
            <a:endParaRPr lang="en-US" dirty="0"/>
          </a:p>
          <a:p>
            <a:pPr lvl="1"/>
            <a:r>
              <a:rPr lang="en-US" dirty="0" err="1"/>
              <a:t>THREE.TorusKnotGeometry</a:t>
            </a:r>
            <a:endParaRPr lang="en-US" dirty="0"/>
          </a:p>
          <a:p>
            <a:pPr lvl="1"/>
            <a:r>
              <a:rPr lang="en-US" dirty="0" err="1"/>
              <a:t>THREE.PolyhedronGeometry</a:t>
            </a:r>
            <a:endParaRPr lang="en-US" dirty="0"/>
          </a:p>
          <a:p>
            <a:pPr lvl="1"/>
            <a:r>
              <a:rPr lang="en-US" dirty="0" err="1"/>
              <a:t>THREE.IcosahedronGeometry</a:t>
            </a:r>
            <a:endParaRPr lang="en-US" dirty="0"/>
          </a:p>
          <a:p>
            <a:pPr lvl="1"/>
            <a:r>
              <a:rPr lang="en-US" dirty="0" err="1"/>
              <a:t>THREE.TetrahedronGeometry</a:t>
            </a:r>
            <a:endParaRPr lang="en-US" dirty="0"/>
          </a:p>
          <a:p>
            <a:pPr lvl="1"/>
            <a:r>
              <a:rPr lang="en-US" dirty="0" err="1"/>
              <a:t>THREE.OctahedronGeometry</a:t>
            </a:r>
            <a:endParaRPr lang="en-US" dirty="0"/>
          </a:p>
          <a:p>
            <a:pPr lvl="1"/>
            <a:r>
              <a:rPr lang="en-US" dirty="0" err="1"/>
              <a:t>THREE.DodecahedronGeometry</a:t>
            </a:r>
            <a:endParaRPr lang="en-US" dirty="0"/>
          </a:p>
          <a:p>
            <a:endParaRPr lang="en-US" dirty="0"/>
          </a:p>
        </p:txBody>
      </p:sp>
      <p:sp>
        <p:nvSpPr>
          <p:cNvPr id="2" name="Title 1"/>
          <p:cNvSpPr>
            <a:spLocks noGrp="1"/>
          </p:cNvSpPr>
          <p:nvPr>
            <p:ph type="title"/>
          </p:nvPr>
        </p:nvSpPr>
        <p:spPr/>
        <p:txBody>
          <a:bodyPr>
            <a:normAutofit/>
          </a:bodyPr>
          <a:lstStyle/>
          <a:p>
            <a:r>
              <a:rPr lang="en-US" dirty="0"/>
              <a:t>Three-Dimensional Geometries</a:t>
            </a:r>
          </a:p>
        </p:txBody>
      </p:sp>
    </p:spTree>
    <p:extLst>
      <p:ext uri="{BB962C8B-B14F-4D97-AF65-F5344CB8AC3E}">
        <p14:creationId xmlns:p14="http://schemas.microsoft.com/office/powerpoint/2010/main" val="2123805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a:t>
            </a:r>
            <a:r>
              <a:rPr lang="en-US" dirty="0" err="1"/>
              <a:t>PlaneGeometry</a:t>
            </a:r>
            <a:r>
              <a:rPr lang="en-US" dirty="0"/>
              <a:t> object can be used to create a very simple two-dimensional rectangle</a:t>
            </a:r>
          </a:p>
          <a:p>
            <a:r>
              <a:rPr lang="en-US" dirty="0"/>
              <a:t>new </a:t>
            </a:r>
            <a:r>
              <a:rPr lang="en-US" dirty="0" err="1"/>
              <a:t>THREE.PlaneGeometry</a:t>
            </a:r>
            <a:r>
              <a:rPr lang="en-US" dirty="0"/>
              <a:t>(width, </a:t>
            </a:r>
            <a:r>
              <a:rPr lang="en-US" dirty="0" err="1"/>
              <a:t>height,widthSegments</a:t>
            </a:r>
            <a:r>
              <a:rPr lang="en-US" dirty="0"/>
              <a:t>, </a:t>
            </a:r>
            <a:r>
              <a:rPr lang="en-US" dirty="0" err="1"/>
              <a:t>heightSegments</a:t>
            </a:r>
            <a:r>
              <a:rPr lang="en-US" dirty="0"/>
              <a:t>);</a:t>
            </a:r>
          </a:p>
          <a:p>
            <a:endParaRPr lang="en-US" dirty="0"/>
          </a:p>
        </p:txBody>
      </p:sp>
      <p:sp>
        <p:nvSpPr>
          <p:cNvPr id="2" name="Title 1"/>
          <p:cNvSpPr>
            <a:spLocks noGrp="1"/>
          </p:cNvSpPr>
          <p:nvPr>
            <p:ph type="title"/>
          </p:nvPr>
        </p:nvSpPr>
        <p:spPr/>
        <p:txBody>
          <a:bodyPr/>
          <a:lstStyle/>
          <a:p>
            <a:r>
              <a:rPr lang="en-US" dirty="0" err="1"/>
              <a:t>THREE.PlaneGeometry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67359210"/>
              </p:ext>
            </p:extLst>
          </p:nvPr>
        </p:nvGraphicFramePr>
        <p:xfrm>
          <a:off x="914400" y="3962400"/>
          <a:ext cx="7924801" cy="2285999"/>
        </p:xfrm>
        <a:graphic>
          <a:graphicData uri="http://schemas.openxmlformats.org/drawingml/2006/table">
            <a:tbl>
              <a:tblPr/>
              <a:tblGrid>
                <a:gridCol w="2085474">
                  <a:extLst>
                    <a:ext uri="{9D8B030D-6E8A-4147-A177-3AD203B41FA5}">
                      <a16:colId xmlns:a16="http://schemas.microsoft.com/office/drawing/2014/main" val="20000"/>
                    </a:ext>
                  </a:extLst>
                </a:gridCol>
                <a:gridCol w="2085474">
                  <a:extLst>
                    <a:ext uri="{9D8B030D-6E8A-4147-A177-3AD203B41FA5}">
                      <a16:colId xmlns:a16="http://schemas.microsoft.com/office/drawing/2014/main" val="20001"/>
                    </a:ext>
                  </a:extLst>
                </a:gridCol>
                <a:gridCol w="3753853">
                  <a:extLst>
                    <a:ext uri="{9D8B030D-6E8A-4147-A177-3AD203B41FA5}">
                      <a16:colId xmlns:a16="http://schemas.microsoft.com/office/drawing/2014/main" val="20002"/>
                    </a:ext>
                  </a:extLst>
                </a:gridCol>
              </a:tblGrid>
              <a:tr h="360947">
                <a:tc>
                  <a:txBody>
                    <a:bodyPr/>
                    <a:lstStyle/>
                    <a:p>
                      <a:r>
                        <a:rPr lang="en-US" sz="1200" b="1" i="0">
                          <a:solidFill>
                            <a:srgbClr val="000000"/>
                          </a:solidFill>
                          <a:effectLst/>
                          <a:latin typeface="+mj-lt"/>
                        </a:rPr>
                        <a:t>Property </a:t>
                      </a:r>
                      <a:endParaRPr lang="en-US" sz="1200">
                        <a:effectLst/>
                        <a:latin typeface="+mj-l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1" i="0">
                          <a:solidFill>
                            <a:srgbClr val="000000"/>
                          </a:solidFill>
                          <a:effectLst/>
                          <a:latin typeface="+mj-lt"/>
                        </a:rPr>
                        <a:t>Mandatory </a:t>
                      </a:r>
                      <a:endParaRPr lang="en-US" sz="1200">
                        <a:effectLst/>
                        <a:latin typeface="+mj-l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1" i="0">
                          <a:solidFill>
                            <a:srgbClr val="000000"/>
                          </a:solidFill>
                          <a:effectLst/>
                          <a:latin typeface="+mj-lt"/>
                        </a:rPr>
                        <a:t>Description</a:t>
                      </a:r>
                      <a:endParaRPr lang="en-US" sz="1200">
                        <a:effectLst/>
                        <a:latin typeface="+mj-l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60947">
                <a:tc>
                  <a:txBody>
                    <a:bodyPr/>
                    <a:lstStyle/>
                    <a:p>
                      <a:r>
                        <a:rPr lang="en-US" sz="1200" b="0" i="0" dirty="0">
                          <a:solidFill>
                            <a:srgbClr val="000000"/>
                          </a:solidFill>
                          <a:effectLst/>
                          <a:latin typeface="+mj-lt"/>
                        </a:rPr>
                        <a:t>width </a:t>
                      </a:r>
                      <a:endParaRPr lang="en-US" sz="1200" dirty="0">
                        <a:effectLst/>
                        <a:latin typeface="+mj-l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mj-lt"/>
                        </a:rPr>
                        <a:t>Yes </a:t>
                      </a:r>
                      <a:endParaRPr lang="en-US" sz="1200">
                        <a:effectLst/>
                        <a:latin typeface="+mj-l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mj-lt"/>
                        </a:rPr>
                        <a:t>This is the width of the rectangle.</a:t>
                      </a:r>
                      <a:endParaRPr lang="en-US" sz="1200">
                        <a:effectLst/>
                        <a:latin typeface="+mj-l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0947">
                <a:tc>
                  <a:txBody>
                    <a:bodyPr/>
                    <a:lstStyle/>
                    <a:p>
                      <a:r>
                        <a:rPr lang="en-US" sz="1200" b="0" i="0">
                          <a:solidFill>
                            <a:srgbClr val="000000"/>
                          </a:solidFill>
                          <a:effectLst/>
                          <a:latin typeface="+mj-lt"/>
                        </a:rPr>
                        <a:t>height </a:t>
                      </a:r>
                      <a:endParaRPr lang="en-US" sz="1200">
                        <a:effectLst/>
                        <a:latin typeface="+mj-l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mj-lt"/>
                        </a:rPr>
                        <a:t>Yes </a:t>
                      </a:r>
                      <a:endParaRPr lang="en-US" sz="1200">
                        <a:effectLst/>
                        <a:latin typeface="+mj-l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mj-lt"/>
                        </a:rPr>
                        <a:t>This is the height of the rectangle.</a:t>
                      </a:r>
                      <a:endParaRPr lang="en-US" sz="1200">
                        <a:effectLst/>
                        <a:latin typeface="+mj-l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01579">
                <a:tc>
                  <a:txBody>
                    <a:bodyPr/>
                    <a:lstStyle/>
                    <a:p>
                      <a:r>
                        <a:rPr lang="en-US" sz="1200" b="0" i="0">
                          <a:solidFill>
                            <a:srgbClr val="000000"/>
                          </a:solidFill>
                          <a:effectLst/>
                          <a:latin typeface="+mj-lt"/>
                        </a:rPr>
                        <a:t>widthSegments </a:t>
                      </a:r>
                      <a:endParaRPr lang="en-US" sz="1200">
                        <a:effectLst/>
                        <a:latin typeface="+mj-l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mj-lt"/>
                        </a:rPr>
                        <a:t>No </a:t>
                      </a:r>
                      <a:endParaRPr lang="en-US" sz="1200">
                        <a:effectLst/>
                        <a:latin typeface="+mj-l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mj-lt"/>
                        </a:rPr>
                        <a:t>This is the number of segments the width</a:t>
                      </a:r>
                      <a:br>
                        <a:rPr lang="en-US" sz="1200" b="0" i="0">
                          <a:solidFill>
                            <a:srgbClr val="000000"/>
                          </a:solidFill>
                          <a:effectLst/>
                          <a:latin typeface="+mj-lt"/>
                        </a:rPr>
                      </a:br>
                      <a:r>
                        <a:rPr lang="en-US" sz="1200" b="0" i="0">
                          <a:solidFill>
                            <a:srgbClr val="000000"/>
                          </a:solidFill>
                          <a:effectLst/>
                          <a:latin typeface="+mj-lt"/>
                        </a:rPr>
                        <a:t>should be divided into. This defaults to 1.</a:t>
                      </a:r>
                      <a:endParaRPr lang="en-US" sz="1200">
                        <a:effectLst/>
                        <a:latin typeface="+mj-l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01579">
                <a:tc>
                  <a:txBody>
                    <a:bodyPr/>
                    <a:lstStyle/>
                    <a:p>
                      <a:r>
                        <a:rPr lang="en-US" sz="1200" b="0" i="0">
                          <a:solidFill>
                            <a:srgbClr val="000000"/>
                          </a:solidFill>
                          <a:effectLst/>
                          <a:latin typeface="+mj-lt"/>
                        </a:rPr>
                        <a:t>heightSegments </a:t>
                      </a:r>
                      <a:endParaRPr lang="en-US" sz="1200">
                        <a:effectLst/>
                        <a:latin typeface="+mj-l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mj-lt"/>
                        </a:rPr>
                        <a:t>No </a:t>
                      </a:r>
                      <a:endParaRPr lang="en-US" sz="1200">
                        <a:effectLst/>
                        <a:latin typeface="+mj-l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dirty="0">
                          <a:solidFill>
                            <a:srgbClr val="000000"/>
                          </a:solidFill>
                          <a:effectLst/>
                          <a:latin typeface="+mj-lt"/>
                        </a:rPr>
                        <a:t>This is the number of segments the height</a:t>
                      </a:r>
                      <a:br>
                        <a:rPr lang="en-US" sz="1200" b="0" i="0" dirty="0">
                          <a:solidFill>
                            <a:srgbClr val="000000"/>
                          </a:solidFill>
                          <a:effectLst/>
                          <a:latin typeface="+mj-lt"/>
                        </a:rPr>
                      </a:br>
                      <a:r>
                        <a:rPr lang="en-US" sz="1200" b="0" i="0" dirty="0">
                          <a:solidFill>
                            <a:srgbClr val="000000"/>
                          </a:solidFill>
                          <a:effectLst/>
                          <a:latin typeface="+mj-lt"/>
                        </a:rPr>
                        <a:t>should be divided into. This defaults to 1.</a:t>
                      </a:r>
                      <a:endParaRPr lang="en-US" sz="1200" dirty="0">
                        <a:effectLst/>
                        <a:latin typeface="+mj-l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Rectangle 1"/>
          <p:cNvSpPr>
            <a:spLocks noChangeArrowheads="1"/>
          </p:cNvSpPr>
          <p:nvPr/>
        </p:nvSpPr>
        <p:spPr bwMode="auto">
          <a:xfrm>
            <a:off x="1714500" y="2643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86966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2057400"/>
            <a:ext cx="8229600" cy="3305974"/>
          </a:xfrm>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987658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With this geometry, you can create a very simple two-dimensional circle (or partial circle)</a:t>
            </a:r>
          </a:p>
          <a:p>
            <a:br>
              <a:rPr lang="en-US" sz="2800" dirty="0"/>
            </a:br>
            <a:endParaRPr lang="en-US" sz="2800" dirty="0"/>
          </a:p>
        </p:txBody>
      </p:sp>
      <p:sp>
        <p:nvSpPr>
          <p:cNvPr id="2" name="Title 1"/>
          <p:cNvSpPr>
            <a:spLocks noGrp="1"/>
          </p:cNvSpPr>
          <p:nvPr>
            <p:ph type="title"/>
          </p:nvPr>
        </p:nvSpPr>
        <p:spPr/>
        <p:txBody>
          <a:bodyPr/>
          <a:lstStyle/>
          <a:p>
            <a:r>
              <a:rPr lang="en-US" dirty="0" err="1"/>
              <a:t>THREE.CircleGeometry</a:t>
            </a:r>
            <a:endParaRPr lang="en-US" dirty="0"/>
          </a:p>
        </p:txBody>
      </p:sp>
      <p:sp>
        <p:nvSpPr>
          <p:cNvPr id="5" name="Rectangle 1"/>
          <p:cNvSpPr>
            <a:spLocks noChangeArrowheads="1"/>
          </p:cNvSpPr>
          <p:nvPr/>
        </p:nvSpPr>
        <p:spPr bwMode="auto">
          <a:xfrm>
            <a:off x="2076450" y="1538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857500"/>
            <a:ext cx="6686550" cy="4000500"/>
          </a:xfrm>
          <a:prstGeom prst="rect">
            <a:avLst/>
          </a:prstGeom>
        </p:spPr>
      </p:pic>
    </p:spTree>
    <p:extLst>
      <p:ext uri="{BB962C8B-B14F-4D97-AF65-F5344CB8AC3E}">
        <p14:creationId xmlns:p14="http://schemas.microsoft.com/office/powerpoint/2010/main" val="478089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1200"/>
            <a:ext cx="8229600" cy="4525963"/>
          </a:xfrm>
        </p:spPr>
        <p:txBody>
          <a:bodyPr>
            <a:normAutofit fontScale="92500" lnSpcReduction="10000"/>
          </a:bodyPr>
          <a:lstStyle/>
          <a:p>
            <a:endParaRPr lang="en-US" dirty="0"/>
          </a:p>
          <a:p>
            <a:endParaRPr lang="en-US" dirty="0"/>
          </a:p>
          <a:p>
            <a:endParaRPr lang="en-US" dirty="0"/>
          </a:p>
          <a:p>
            <a:endParaRPr lang="en-US" dirty="0"/>
          </a:p>
          <a:p>
            <a:endParaRPr lang="en-US" sz="2800" dirty="0"/>
          </a:p>
          <a:p>
            <a:r>
              <a:rPr lang="en-US" sz="2800" dirty="0"/>
              <a:t>You can create a full circle using the following snippet of code:</a:t>
            </a:r>
          </a:p>
          <a:p>
            <a:r>
              <a:rPr lang="en-US" sz="2800" dirty="0"/>
              <a:t>new </a:t>
            </a:r>
            <a:r>
              <a:rPr lang="en-US" sz="2800" dirty="0" err="1"/>
              <a:t>THREE.CircleGeometry</a:t>
            </a:r>
            <a:r>
              <a:rPr lang="en-US" sz="2800" dirty="0"/>
              <a:t>(3, 12);</a:t>
            </a:r>
          </a:p>
          <a:p>
            <a:r>
              <a:rPr lang="en-US" sz="2800" dirty="0"/>
              <a:t>If you wanted to create half a circle from this geometry, you'd use something like this:</a:t>
            </a:r>
          </a:p>
          <a:p>
            <a:r>
              <a:rPr lang="en-US" sz="2800" dirty="0"/>
              <a:t>new </a:t>
            </a:r>
            <a:r>
              <a:rPr lang="en-US" sz="2800" dirty="0" err="1"/>
              <a:t>THREE.CircleGeometry</a:t>
            </a:r>
            <a:r>
              <a:rPr lang="en-US" sz="2800" dirty="0"/>
              <a:t>(3, 12, 0, </a:t>
            </a:r>
            <a:r>
              <a:rPr lang="en-US" sz="2800" dirty="0" err="1"/>
              <a:t>Math.PI</a:t>
            </a:r>
            <a:r>
              <a:rPr lang="en-US" sz="2800" dirty="0"/>
              <a:t>);</a:t>
            </a:r>
          </a:p>
        </p:txBody>
      </p:sp>
      <p:sp>
        <p:nvSpPr>
          <p:cNvPr id="2" name="Title 1"/>
          <p:cNvSpPr>
            <a:spLocks noGrp="1"/>
          </p:cNvSpPr>
          <p:nvPr>
            <p:ph type="title"/>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4024720803"/>
              </p:ext>
            </p:extLst>
          </p:nvPr>
        </p:nvGraphicFramePr>
        <p:xfrm>
          <a:off x="457200" y="152400"/>
          <a:ext cx="8305799" cy="3733800"/>
        </p:xfrm>
        <a:graphic>
          <a:graphicData uri="http://schemas.openxmlformats.org/drawingml/2006/table">
            <a:tbl>
              <a:tblPr/>
              <a:tblGrid>
                <a:gridCol w="1613610">
                  <a:extLst>
                    <a:ext uri="{9D8B030D-6E8A-4147-A177-3AD203B41FA5}">
                      <a16:colId xmlns:a16="http://schemas.microsoft.com/office/drawing/2014/main" val="20000"/>
                    </a:ext>
                  </a:extLst>
                </a:gridCol>
                <a:gridCol w="1613610">
                  <a:extLst>
                    <a:ext uri="{9D8B030D-6E8A-4147-A177-3AD203B41FA5}">
                      <a16:colId xmlns:a16="http://schemas.microsoft.com/office/drawing/2014/main" val="20001"/>
                    </a:ext>
                  </a:extLst>
                </a:gridCol>
                <a:gridCol w="5078579">
                  <a:extLst>
                    <a:ext uri="{9D8B030D-6E8A-4147-A177-3AD203B41FA5}">
                      <a16:colId xmlns:a16="http://schemas.microsoft.com/office/drawing/2014/main" val="20002"/>
                    </a:ext>
                  </a:extLst>
                </a:gridCol>
              </a:tblGrid>
              <a:tr h="488240">
                <a:tc>
                  <a:txBody>
                    <a:bodyPr/>
                    <a:lstStyle/>
                    <a:p>
                      <a:r>
                        <a:rPr lang="en-US" sz="1200" b="1" i="0" dirty="0">
                          <a:solidFill>
                            <a:srgbClr val="000000"/>
                          </a:solidFill>
                          <a:effectLst/>
                          <a:latin typeface="+mj-lt"/>
                        </a:rPr>
                        <a:t>Property </a:t>
                      </a:r>
                      <a:endParaRPr lang="en-US" sz="1200" dirty="0">
                        <a:effectLst/>
                        <a:latin typeface="+mj-lt"/>
                      </a:endParaRPr>
                    </a:p>
                  </a:txBody>
                  <a:tcPr marL="79870" marR="79870" marT="39935" marB="399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1" i="0">
                          <a:solidFill>
                            <a:srgbClr val="000000"/>
                          </a:solidFill>
                          <a:effectLst/>
                          <a:latin typeface="+mj-lt"/>
                        </a:rPr>
                        <a:t>Mandatory </a:t>
                      </a:r>
                      <a:endParaRPr lang="en-US" sz="1200">
                        <a:effectLst/>
                        <a:latin typeface="+mj-lt"/>
                      </a:endParaRPr>
                    </a:p>
                  </a:txBody>
                  <a:tcPr marL="79870" marR="79870" marT="39935" marB="399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1" i="0" dirty="0">
                          <a:solidFill>
                            <a:srgbClr val="000000"/>
                          </a:solidFill>
                          <a:effectLst/>
                          <a:latin typeface="+mj-lt"/>
                        </a:rPr>
                        <a:t>Description</a:t>
                      </a:r>
                      <a:endParaRPr lang="en-US" sz="1200" dirty="0">
                        <a:effectLst/>
                        <a:latin typeface="+mj-lt"/>
                      </a:endParaRPr>
                    </a:p>
                  </a:txBody>
                  <a:tcPr marL="79870" marR="79870" marT="39935" marB="399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4930">
                <a:tc>
                  <a:txBody>
                    <a:bodyPr/>
                    <a:lstStyle/>
                    <a:p>
                      <a:r>
                        <a:rPr lang="en-US" sz="1200" b="0" i="0">
                          <a:solidFill>
                            <a:srgbClr val="000000"/>
                          </a:solidFill>
                          <a:effectLst/>
                          <a:latin typeface="+mj-lt"/>
                        </a:rPr>
                        <a:t>radius </a:t>
                      </a:r>
                      <a:endParaRPr lang="en-US" sz="1200">
                        <a:effectLst/>
                        <a:latin typeface="+mj-lt"/>
                      </a:endParaRPr>
                    </a:p>
                  </a:txBody>
                  <a:tcPr marL="79870" marR="79870" marT="39935" marB="399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mj-lt"/>
                        </a:rPr>
                        <a:t>No </a:t>
                      </a:r>
                      <a:endParaRPr lang="en-US" sz="1200">
                        <a:effectLst/>
                        <a:latin typeface="+mj-lt"/>
                      </a:endParaRPr>
                    </a:p>
                  </a:txBody>
                  <a:tcPr marL="79870" marR="79870" marT="39935" marB="399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dirty="0">
                          <a:solidFill>
                            <a:srgbClr val="000000"/>
                          </a:solidFill>
                          <a:effectLst/>
                          <a:latin typeface="+mj-lt"/>
                        </a:rPr>
                        <a:t>The radius of a circle defines its size. The radius is the</a:t>
                      </a:r>
                      <a:br>
                        <a:rPr lang="en-US" sz="1200" b="0" i="0" dirty="0">
                          <a:solidFill>
                            <a:srgbClr val="000000"/>
                          </a:solidFill>
                          <a:effectLst/>
                          <a:latin typeface="+mj-lt"/>
                        </a:rPr>
                      </a:br>
                      <a:r>
                        <a:rPr lang="en-US" sz="1200" b="0" i="0" dirty="0">
                          <a:solidFill>
                            <a:srgbClr val="000000"/>
                          </a:solidFill>
                          <a:effectLst/>
                          <a:latin typeface="+mj-lt"/>
                        </a:rPr>
                        <a:t>distance from the center of the circle to its side. The</a:t>
                      </a:r>
                      <a:br>
                        <a:rPr lang="en-US" sz="1200" b="0" i="0" dirty="0">
                          <a:solidFill>
                            <a:srgbClr val="000000"/>
                          </a:solidFill>
                          <a:effectLst/>
                          <a:latin typeface="+mj-lt"/>
                        </a:rPr>
                      </a:br>
                      <a:r>
                        <a:rPr lang="en-US" sz="1200" b="0" i="0" dirty="0">
                          <a:solidFill>
                            <a:srgbClr val="000000"/>
                          </a:solidFill>
                          <a:effectLst/>
                          <a:latin typeface="+mj-lt"/>
                        </a:rPr>
                        <a:t>default value is 50.</a:t>
                      </a:r>
                      <a:endParaRPr lang="en-US" sz="1200" dirty="0">
                        <a:effectLst/>
                        <a:latin typeface="+mj-lt"/>
                      </a:endParaRPr>
                    </a:p>
                  </a:txBody>
                  <a:tcPr marL="79870" marR="79870" marT="39935" marB="399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8205">
                <a:tc>
                  <a:txBody>
                    <a:bodyPr/>
                    <a:lstStyle/>
                    <a:p>
                      <a:r>
                        <a:rPr lang="en-US" sz="1200" b="0" i="0">
                          <a:solidFill>
                            <a:srgbClr val="000000"/>
                          </a:solidFill>
                          <a:effectLst/>
                          <a:latin typeface="+mj-lt"/>
                        </a:rPr>
                        <a:t>segments </a:t>
                      </a:r>
                      <a:endParaRPr lang="en-US" sz="1200">
                        <a:effectLst/>
                        <a:latin typeface="+mj-lt"/>
                      </a:endParaRPr>
                    </a:p>
                  </a:txBody>
                  <a:tcPr marL="79870" marR="79870" marT="39935" marB="399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mj-lt"/>
                        </a:rPr>
                        <a:t>No </a:t>
                      </a:r>
                      <a:endParaRPr lang="en-US" sz="1200">
                        <a:effectLst/>
                        <a:latin typeface="+mj-lt"/>
                      </a:endParaRPr>
                    </a:p>
                  </a:txBody>
                  <a:tcPr marL="79870" marR="79870" marT="39935" marB="399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mj-lt"/>
                        </a:rPr>
                        <a:t>This property defines the number of faces that are</a:t>
                      </a:r>
                      <a:br>
                        <a:rPr lang="en-US" sz="1200" b="0" i="0">
                          <a:solidFill>
                            <a:srgbClr val="000000"/>
                          </a:solidFill>
                          <a:effectLst/>
                          <a:latin typeface="+mj-lt"/>
                        </a:rPr>
                      </a:br>
                      <a:r>
                        <a:rPr lang="en-US" sz="1200" b="0" i="0">
                          <a:solidFill>
                            <a:srgbClr val="000000"/>
                          </a:solidFill>
                          <a:effectLst/>
                          <a:latin typeface="+mj-lt"/>
                        </a:rPr>
                        <a:t>used to create the circle. </a:t>
                      </a:r>
                      <a:r>
                        <a:rPr lang="en-US" sz="1200" b="0" i="0" dirty="0">
                          <a:solidFill>
                            <a:srgbClr val="000000"/>
                          </a:solidFill>
                          <a:effectLst/>
                          <a:latin typeface="+mj-lt"/>
                        </a:rPr>
                        <a:t>The minimum number is</a:t>
                      </a:r>
                      <a:br>
                        <a:rPr lang="en-US" sz="1200" b="0" i="0" dirty="0">
                          <a:solidFill>
                            <a:srgbClr val="000000"/>
                          </a:solidFill>
                          <a:effectLst/>
                          <a:latin typeface="+mj-lt"/>
                        </a:rPr>
                      </a:br>
                      <a:r>
                        <a:rPr lang="en-US" sz="1200" b="0" i="0" dirty="0">
                          <a:solidFill>
                            <a:srgbClr val="000000"/>
                          </a:solidFill>
                          <a:effectLst/>
                          <a:latin typeface="+mj-lt"/>
                        </a:rPr>
                        <a:t>3, and if not specified, this number defaults to 8. A</a:t>
                      </a:r>
                      <a:br>
                        <a:rPr lang="en-US" sz="1200" b="0" i="0" dirty="0">
                          <a:solidFill>
                            <a:srgbClr val="000000"/>
                          </a:solidFill>
                          <a:effectLst/>
                          <a:latin typeface="+mj-lt"/>
                        </a:rPr>
                      </a:br>
                      <a:r>
                        <a:rPr lang="en-US" sz="1200" b="0" i="0" dirty="0">
                          <a:solidFill>
                            <a:srgbClr val="000000"/>
                          </a:solidFill>
                          <a:effectLst/>
                          <a:latin typeface="+mj-lt"/>
                        </a:rPr>
                        <a:t>higher value means a smoother circle.</a:t>
                      </a:r>
                      <a:endParaRPr lang="en-US" sz="1200" dirty="0">
                        <a:effectLst/>
                        <a:latin typeface="+mj-lt"/>
                      </a:endParaRPr>
                    </a:p>
                  </a:txBody>
                  <a:tcPr marL="79870" marR="79870" marT="39935" marB="399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4930">
                <a:tc>
                  <a:txBody>
                    <a:bodyPr/>
                    <a:lstStyle/>
                    <a:p>
                      <a:r>
                        <a:rPr lang="en-US" sz="1200" b="0" i="0">
                          <a:solidFill>
                            <a:srgbClr val="000000"/>
                          </a:solidFill>
                          <a:effectLst/>
                          <a:latin typeface="+mj-lt"/>
                        </a:rPr>
                        <a:t>thetaStart </a:t>
                      </a:r>
                      <a:endParaRPr lang="en-US" sz="1200">
                        <a:effectLst/>
                        <a:latin typeface="+mj-lt"/>
                      </a:endParaRPr>
                    </a:p>
                  </a:txBody>
                  <a:tcPr marL="79870" marR="79870" marT="39935" marB="399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mj-lt"/>
                        </a:rPr>
                        <a:t>No </a:t>
                      </a:r>
                      <a:endParaRPr lang="en-US" sz="1200">
                        <a:effectLst/>
                        <a:latin typeface="+mj-lt"/>
                      </a:endParaRPr>
                    </a:p>
                  </a:txBody>
                  <a:tcPr marL="79870" marR="79870" marT="39935" marB="399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mj-lt"/>
                        </a:rPr>
                        <a:t>This property defines the position from which to start</a:t>
                      </a:r>
                      <a:br>
                        <a:rPr lang="en-US" sz="1200" b="0" i="0">
                          <a:solidFill>
                            <a:srgbClr val="000000"/>
                          </a:solidFill>
                          <a:effectLst/>
                          <a:latin typeface="+mj-lt"/>
                        </a:rPr>
                      </a:br>
                      <a:r>
                        <a:rPr lang="en-US" sz="1200" b="0" i="0">
                          <a:solidFill>
                            <a:srgbClr val="000000"/>
                          </a:solidFill>
                          <a:effectLst/>
                          <a:latin typeface="+mj-lt"/>
                        </a:rPr>
                        <a:t>drawing the circle. This value can range from 0 to 2</a:t>
                      </a:r>
                      <a:br>
                        <a:rPr lang="en-US" sz="1200" b="0" i="0">
                          <a:solidFill>
                            <a:srgbClr val="000000"/>
                          </a:solidFill>
                          <a:effectLst/>
                          <a:latin typeface="+mj-lt"/>
                        </a:rPr>
                      </a:br>
                      <a:r>
                        <a:rPr lang="en-US" sz="1200" b="0" i="0">
                          <a:solidFill>
                            <a:srgbClr val="000000"/>
                          </a:solidFill>
                          <a:effectLst/>
                          <a:latin typeface="+mj-lt"/>
                        </a:rPr>
                        <a:t>* PI, and the default value is 0.</a:t>
                      </a:r>
                      <a:endParaRPr lang="en-US" sz="1200">
                        <a:effectLst/>
                        <a:latin typeface="+mj-lt"/>
                      </a:endParaRPr>
                    </a:p>
                  </a:txBody>
                  <a:tcPr marL="79870" marR="79870" marT="39935" marB="399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64756">
                <a:tc>
                  <a:txBody>
                    <a:bodyPr/>
                    <a:lstStyle/>
                    <a:p>
                      <a:r>
                        <a:rPr lang="en-US" sz="1200" b="0" i="0" dirty="0" err="1">
                          <a:solidFill>
                            <a:srgbClr val="000000"/>
                          </a:solidFill>
                          <a:effectLst/>
                          <a:latin typeface="+mj-lt"/>
                        </a:rPr>
                        <a:t>thetaLength</a:t>
                      </a:r>
                      <a:r>
                        <a:rPr lang="en-US" sz="1200" b="0" i="0" dirty="0">
                          <a:solidFill>
                            <a:srgbClr val="000000"/>
                          </a:solidFill>
                          <a:effectLst/>
                          <a:latin typeface="+mj-lt"/>
                        </a:rPr>
                        <a:t> </a:t>
                      </a:r>
                      <a:endParaRPr lang="en-US" sz="1200" dirty="0">
                        <a:effectLst/>
                        <a:latin typeface="+mj-lt"/>
                      </a:endParaRPr>
                    </a:p>
                  </a:txBody>
                  <a:tcPr marL="79870" marR="79870" marT="39935" marB="399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dirty="0">
                          <a:solidFill>
                            <a:srgbClr val="000000"/>
                          </a:solidFill>
                          <a:effectLst/>
                          <a:latin typeface="+mj-lt"/>
                        </a:rPr>
                        <a:t>No </a:t>
                      </a:r>
                      <a:endParaRPr lang="en-US" sz="1200" dirty="0">
                        <a:effectLst/>
                        <a:latin typeface="+mj-lt"/>
                      </a:endParaRPr>
                    </a:p>
                  </a:txBody>
                  <a:tcPr marL="79870" marR="79870" marT="39935" marB="399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dirty="0">
                          <a:solidFill>
                            <a:srgbClr val="000000"/>
                          </a:solidFill>
                          <a:effectLst/>
                          <a:latin typeface="+mj-lt"/>
                        </a:rPr>
                        <a:t>This property defines to what extent the circle is</a:t>
                      </a:r>
                      <a:br>
                        <a:rPr lang="en-US" sz="1200" b="0" i="0" dirty="0">
                          <a:solidFill>
                            <a:srgbClr val="000000"/>
                          </a:solidFill>
                          <a:effectLst/>
                          <a:latin typeface="+mj-lt"/>
                        </a:rPr>
                      </a:br>
                      <a:r>
                        <a:rPr lang="en-US" sz="1200" b="0" i="0" dirty="0">
                          <a:solidFill>
                            <a:srgbClr val="000000"/>
                          </a:solidFill>
                          <a:effectLst/>
                          <a:latin typeface="+mj-lt"/>
                        </a:rPr>
                        <a:t>completed. This defaults to 2 * PI (a full circle)</a:t>
                      </a:r>
                      <a:br>
                        <a:rPr lang="en-US" sz="1200" b="0" i="0" dirty="0">
                          <a:solidFill>
                            <a:srgbClr val="000000"/>
                          </a:solidFill>
                          <a:effectLst/>
                          <a:latin typeface="+mj-lt"/>
                        </a:rPr>
                      </a:br>
                      <a:r>
                        <a:rPr lang="en-US" sz="1200" b="0" i="0" dirty="0">
                          <a:solidFill>
                            <a:srgbClr val="000000"/>
                          </a:solidFill>
                          <a:effectLst/>
                          <a:latin typeface="+mj-lt"/>
                        </a:rPr>
                        <a:t>when not specified. For instance, if you specify</a:t>
                      </a:r>
                      <a:br>
                        <a:rPr lang="en-US" sz="1200" b="0" i="0" dirty="0">
                          <a:solidFill>
                            <a:srgbClr val="000000"/>
                          </a:solidFill>
                          <a:effectLst/>
                          <a:latin typeface="+mj-lt"/>
                        </a:rPr>
                      </a:br>
                      <a:r>
                        <a:rPr lang="en-US" sz="1200" b="0" i="0" dirty="0">
                          <a:solidFill>
                            <a:srgbClr val="000000"/>
                          </a:solidFill>
                          <a:effectLst/>
                          <a:latin typeface="+mj-lt"/>
                        </a:rPr>
                        <a:t>0.5 * PI for this value, you'll get a quarter circle.</a:t>
                      </a:r>
                      <a:br>
                        <a:rPr lang="en-US" sz="1200" b="0" i="0" dirty="0">
                          <a:solidFill>
                            <a:srgbClr val="000000"/>
                          </a:solidFill>
                          <a:effectLst/>
                          <a:latin typeface="+mj-lt"/>
                        </a:rPr>
                      </a:br>
                      <a:r>
                        <a:rPr lang="en-US" sz="1200" b="0" i="0" dirty="0">
                          <a:solidFill>
                            <a:srgbClr val="000000"/>
                          </a:solidFill>
                          <a:effectLst/>
                          <a:latin typeface="+mj-lt"/>
                        </a:rPr>
                        <a:t>Use this property together with the </a:t>
                      </a:r>
                      <a:r>
                        <a:rPr lang="en-US" sz="1200" b="0" i="0" dirty="0" err="1">
                          <a:solidFill>
                            <a:srgbClr val="000000"/>
                          </a:solidFill>
                          <a:effectLst/>
                          <a:latin typeface="+mj-lt"/>
                        </a:rPr>
                        <a:t>thetaStart</a:t>
                      </a:r>
                      <a:br>
                        <a:rPr lang="en-US" sz="1200" b="0" i="0" dirty="0">
                          <a:solidFill>
                            <a:srgbClr val="000000"/>
                          </a:solidFill>
                          <a:effectLst/>
                          <a:latin typeface="+mj-lt"/>
                        </a:rPr>
                      </a:br>
                      <a:r>
                        <a:rPr lang="en-US" sz="1200" b="0" i="0" dirty="0">
                          <a:solidFill>
                            <a:srgbClr val="000000"/>
                          </a:solidFill>
                          <a:effectLst/>
                          <a:latin typeface="+mj-lt"/>
                        </a:rPr>
                        <a:t>property to define the shape of the circle.</a:t>
                      </a:r>
                      <a:endParaRPr lang="en-US" sz="1200" dirty="0">
                        <a:effectLst/>
                        <a:latin typeface="+mj-lt"/>
                      </a:endParaRPr>
                    </a:p>
                  </a:txBody>
                  <a:tcPr marL="79870" marR="79870" marT="39935" marB="399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38808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With </a:t>
            </a:r>
            <a:r>
              <a:rPr lang="en-US" dirty="0" err="1"/>
              <a:t>THREE.RingGeometry</a:t>
            </a:r>
            <a:r>
              <a:rPr lang="en-US" dirty="0"/>
              <a:t>, you can create a 2D object that not only closely resembles </a:t>
            </a:r>
            <a:r>
              <a:rPr lang="en-US" dirty="0" err="1"/>
              <a:t>THREE.CircleGeometry</a:t>
            </a:r>
            <a:r>
              <a:rPr lang="en-US" dirty="0"/>
              <a:t>, but also allows you to define a hole in the center</a:t>
            </a:r>
          </a:p>
          <a:p>
            <a:r>
              <a:rPr lang="en-US" dirty="0" err="1"/>
              <a:t>THREE.RingGeometry</a:t>
            </a:r>
            <a:r>
              <a:rPr lang="en-US" dirty="0"/>
              <a:t> doesn't have any required properties (see the next table for the default values), so to create this geometry, you only have to specify the following:</a:t>
            </a:r>
          </a:p>
          <a:p>
            <a:r>
              <a:rPr lang="en-US" dirty="0" err="1"/>
              <a:t>Var</a:t>
            </a:r>
            <a:r>
              <a:rPr lang="en-US" dirty="0"/>
              <a:t> ring = new </a:t>
            </a:r>
            <a:r>
              <a:rPr lang="en-US" dirty="0" err="1"/>
              <a:t>THREE.RingGeometry</a:t>
            </a:r>
            <a:r>
              <a:rPr lang="en-US" dirty="0"/>
              <a:t>();</a:t>
            </a:r>
          </a:p>
        </p:txBody>
      </p:sp>
      <p:sp>
        <p:nvSpPr>
          <p:cNvPr id="2" name="Title 1"/>
          <p:cNvSpPr>
            <a:spLocks noGrp="1"/>
          </p:cNvSpPr>
          <p:nvPr>
            <p:ph type="title"/>
          </p:nvPr>
        </p:nvSpPr>
        <p:spPr/>
        <p:txBody>
          <a:bodyPr/>
          <a:lstStyle/>
          <a:p>
            <a:r>
              <a:rPr lang="en-US" dirty="0" err="1"/>
              <a:t>THREE.RingGeometry</a:t>
            </a:r>
            <a:endParaRPr lang="en-US" dirty="0"/>
          </a:p>
        </p:txBody>
      </p:sp>
    </p:spTree>
    <p:extLst>
      <p:ext uri="{BB962C8B-B14F-4D97-AF65-F5344CB8AC3E}">
        <p14:creationId xmlns:p14="http://schemas.microsoft.com/office/powerpoint/2010/main" val="1989779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F0CA48-4FEE-45FF-8C58-4C0068FE573B}"/>
              </a:ext>
            </a:extLst>
          </p:cNvPr>
          <p:cNvPicPr>
            <a:picLocks noChangeAspect="1"/>
          </p:cNvPicPr>
          <p:nvPr/>
        </p:nvPicPr>
        <p:blipFill>
          <a:blip r:embed="rId2"/>
          <a:stretch>
            <a:fillRect/>
          </a:stretch>
        </p:blipFill>
        <p:spPr>
          <a:xfrm>
            <a:off x="457200" y="2704588"/>
            <a:ext cx="8229600" cy="3696212"/>
          </a:xfrm>
          <a:prstGeom prst="rect">
            <a:avLst/>
          </a:prstGeom>
        </p:spPr>
      </p:pic>
      <p:sp>
        <p:nvSpPr>
          <p:cNvPr id="2" name="Content Placeholder 1">
            <a:extLst>
              <a:ext uri="{FF2B5EF4-FFF2-40B4-BE49-F238E27FC236}">
                <a16:creationId xmlns:a16="http://schemas.microsoft.com/office/drawing/2014/main" id="{EB536FAF-F93C-4C3F-B38B-0E66BE98935A}"/>
              </a:ext>
            </a:extLst>
          </p:cNvPr>
          <p:cNvSpPr>
            <a:spLocks noGrp="1"/>
          </p:cNvSpPr>
          <p:nvPr>
            <p:ph idx="1"/>
          </p:nvPr>
        </p:nvSpPr>
        <p:spPr/>
        <p:txBody>
          <a:bodyPr/>
          <a:lstStyle/>
          <a:p>
            <a:endParaRPr lang="en-US" dirty="0"/>
          </a:p>
        </p:txBody>
      </p:sp>
      <p:sp>
        <p:nvSpPr>
          <p:cNvPr id="3" name="Title 2">
            <a:extLst>
              <a:ext uri="{FF2B5EF4-FFF2-40B4-BE49-F238E27FC236}">
                <a16:creationId xmlns:a16="http://schemas.microsoft.com/office/drawing/2014/main" id="{0D6B9FFF-15C5-4429-8C4E-4D8C2D58438E}"/>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5583256A-E193-4829-843C-BC47EF0683EF}"/>
              </a:ext>
            </a:extLst>
          </p:cNvPr>
          <p:cNvPicPr>
            <a:picLocks noChangeAspect="1"/>
          </p:cNvPicPr>
          <p:nvPr/>
        </p:nvPicPr>
        <p:blipFill>
          <a:blip r:embed="rId3"/>
          <a:stretch>
            <a:fillRect/>
          </a:stretch>
        </p:blipFill>
        <p:spPr>
          <a:xfrm>
            <a:off x="457200" y="274638"/>
            <a:ext cx="8277447" cy="2743200"/>
          </a:xfrm>
          <a:prstGeom prst="rect">
            <a:avLst/>
          </a:prstGeom>
        </p:spPr>
      </p:pic>
    </p:spTree>
    <p:extLst>
      <p:ext uri="{BB962C8B-B14F-4D97-AF65-F5344CB8AC3E}">
        <p14:creationId xmlns:p14="http://schemas.microsoft.com/office/powerpoint/2010/main" val="10961983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107</TotalTime>
  <Words>1271</Words>
  <Application>Microsoft Office PowerPoint</Application>
  <PresentationFormat>On-screen Show (4:3)</PresentationFormat>
  <Paragraphs>231</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BookAntiqua</vt:lpstr>
      <vt:lpstr>CourierStd</vt:lpstr>
      <vt:lpstr>Lucida Sans Unicode</vt:lpstr>
      <vt:lpstr>Verdana</vt:lpstr>
      <vt:lpstr>Wingdings 2</vt:lpstr>
      <vt:lpstr>Wingdings 3</vt:lpstr>
      <vt:lpstr>Concourse</vt:lpstr>
      <vt:lpstr>Presentasi 4</vt:lpstr>
      <vt:lpstr>Geometri yang akan dibahas</vt:lpstr>
      <vt:lpstr>Three-Dimensional Geometries</vt:lpstr>
      <vt:lpstr>THREE.PlaneGeometry</vt:lpstr>
      <vt:lpstr>PowerPoint Presentation</vt:lpstr>
      <vt:lpstr>THREE.CircleGeometry</vt:lpstr>
      <vt:lpstr>PowerPoint Presentation</vt:lpstr>
      <vt:lpstr>THREE.RingGeometry</vt:lpstr>
      <vt:lpstr>PowerPoint Presentation</vt:lpstr>
      <vt:lpstr>PowerPoint Presentation</vt:lpstr>
      <vt:lpstr>THREE.ShapeGeometry</vt:lpstr>
      <vt:lpstr>THREE.BoxGeometry</vt:lpstr>
      <vt:lpstr>new THREE.BoxGeometry(15,15,15);</vt:lpstr>
      <vt:lpstr>THREE.SphereGeometry</vt:lpstr>
      <vt:lpstr>PowerPoint Presentation</vt:lpstr>
      <vt:lpstr>THREE.CylinderGeometry</vt:lpstr>
      <vt:lpstr>PowerPoint Presentation</vt:lpstr>
      <vt:lpstr>THREE.TorusGeometry</vt:lpstr>
      <vt:lpstr>PowerPoint Presentation</vt:lpstr>
      <vt:lpstr>THREE.TorusKnotGeometry</vt:lpstr>
      <vt:lpstr>PowerPoint Presentation</vt:lpstr>
      <vt:lpstr>THREE.PolyhedronGeometries</vt:lpstr>
      <vt:lpstr>Polyhedron Properties</vt:lpstr>
      <vt:lpstr>THREE.IcosahedronGeometry</vt:lpstr>
      <vt:lpstr>THREE.TethrahedronGeometry</vt:lpstr>
      <vt:lpstr>THREE.OctahedronGeometry</vt:lpstr>
      <vt:lpstr>THREE.DodecahedronGeometry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4</dc:title>
  <dc:creator>User</dc:creator>
  <cp:lastModifiedBy>Bagus Aji</cp:lastModifiedBy>
  <cp:revision>15</cp:revision>
  <dcterms:created xsi:type="dcterms:W3CDTF">2018-11-04T06:12:21Z</dcterms:created>
  <dcterms:modified xsi:type="dcterms:W3CDTF">2018-11-05T22:32:03Z</dcterms:modified>
</cp:coreProperties>
</file>