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37"/>
  </p:notesMasterIdLst>
  <p:handoutMasterIdLst>
    <p:handoutMasterId r:id="rId38"/>
  </p:handoutMasterIdLst>
  <p:sldIdLst>
    <p:sldId id="256" r:id="rId2"/>
    <p:sldId id="289" r:id="rId3"/>
    <p:sldId id="257" r:id="rId4"/>
    <p:sldId id="258" r:id="rId5"/>
    <p:sldId id="287" r:id="rId6"/>
    <p:sldId id="259" r:id="rId7"/>
    <p:sldId id="260" r:id="rId8"/>
    <p:sldId id="261" r:id="rId9"/>
    <p:sldId id="262" r:id="rId10"/>
    <p:sldId id="263" r:id="rId11"/>
    <p:sldId id="282" r:id="rId12"/>
    <p:sldId id="264" r:id="rId13"/>
    <p:sldId id="265" r:id="rId14"/>
    <p:sldId id="283" r:id="rId15"/>
    <p:sldId id="284" r:id="rId16"/>
    <p:sldId id="285" r:id="rId17"/>
    <p:sldId id="286" r:id="rId18"/>
    <p:sldId id="288" r:id="rId19"/>
    <p:sldId id="266" r:id="rId20"/>
    <p:sldId id="267" r:id="rId21"/>
    <p:sldId id="268" r:id="rId22"/>
    <p:sldId id="271" r:id="rId23"/>
    <p:sldId id="269" r:id="rId24"/>
    <p:sldId id="272" r:id="rId25"/>
    <p:sldId id="270" r:id="rId26"/>
    <p:sldId id="273" r:id="rId27"/>
    <p:sldId id="274" r:id="rId28"/>
    <p:sldId id="275" r:id="rId29"/>
    <p:sldId id="276" r:id="rId30"/>
    <p:sldId id="277" r:id="rId31"/>
    <p:sldId id="278" r:id="rId32"/>
    <p:sldId id="279" r:id="rId33"/>
    <p:sldId id="280" r:id="rId34"/>
    <p:sldId id="281" r:id="rId35"/>
    <p:sldId id="290"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D069"/>
    <a:srgbClr val="F65366"/>
    <a:srgbClr val="FADB22"/>
    <a:srgbClr val="F2733A"/>
    <a:srgbClr val="4EC1F5"/>
    <a:srgbClr val="4CCFD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07" autoAdjust="0"/>
    <p:restoredTop sz="94660"/>
  </p:normalViewPr>
  <p:slideViewPr>
    <p:cSldViewPr>
      <p:cViewPr varScale="1">
        <p:scale>
          <a:sx n="65" d="100"/>
          <a:sy n="65" d="100"/>
        </p:scale>
        <p:origin x="48" y="108"/>
      </p:cViewPr>
      <p:guideLst>
        <p:guide orient="horz" pos="2160"/>
        <p:guide pos="3840"/>
      </p:guideLst>
    </p:cSldViewPr>
  </p:slideViewPr>
  <p:notesTextViewPr>
    <p:cViewPr>
      <p:scale>
        <a:sx n="1" d="1"/>
        <a:sy n="1" d="1"/>
      </p:scale>
      <p:origin x="0" y="0"/>
    </p:cViewPr>
  </p:notesTextViewPr>
  <p:notesViewPr>
    <p:cSldViewPr>
      <p:cViewPr varScale="1">
        <p:scale>
          <a:sx n="54" d="100"/>
          <a:sy n="54" d="100"/>
        </p:scale>
        <p:origin x="2820" y="9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D50B369-2A69-4380-97A2-1296E6C34025}" type="datetimeFigureOut">
              <a:rPr lang="en-US" smtClean="0"/>
              <a:t>11/06/18</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AC4AD1E-71E2-4F3A-AB89-AA6E7821E5D6}" type="slidenum">
              <a:rPr lang="en-US" smtClean="0"/>
              <a:t>‹#›</a:t>
            </a:fld>
            <a:endParaRPr lang="en-US"/>
          </a:p>
        </p:txBody>
      </p:sp>
    </p:spTree>
    <p:extLst>
      <p:ext uri="{BB962C8B-B14F-4D97-AF65-F5344CB8AC3E}">
        <p14:creationId xmlns:p14="http://schemas.microsoft.com/office/powerpoint/2010/main" val="14332837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E12E06-2D15-4D35-9A1F-D9632EF9EE80}" type="datetimeFigureOut">
              <a:rPr lang="en-US" smtClean="0"/>
              <a:t>11/06/18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5F3A19-54A3-44C0-9498-D4EF9EAC681C}" type="slidenum">
              <a:rPr lang="en-US" smtClean="0"/>
              <a:t>‹#›</a:t>
            </a:fld>
            <a:endParaRPr lang="en-US"/>
          </a:p>
        </p:txBody>
      </p:sp>
    </p:spTree>
    <p:extLst>
      <p:ext uri="{BB962C8B-B14F-4D97-AF65-F5344CB8AC3E}">
        <p14:creationId xmlns:p14="http://schemas.microsoft.com/office/powerpoint/2010/main" val="37695032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gradFill>
          <a:gsLst>
            <a:gs pos="0">
              <a:srgbClr val="F65366"/>
            </a:gs>
            <a:gs pos="100000">
              <a:srgbClr val="FED069"/>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solidFill>
                  <a:schemeClr val="tx1">
                    <a:lumMod val="95000"/>
                    <a:lumOff val="5000"/>
                  </a:schemeClr>
                </a:solidFill>
              </a:defRPr>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chemeClr val="tx1">
                    <a:lumMod val="95000"/>
                    <a:lumOff val="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solidFill>
                  <a:schemeClr val="tx1">
                    <a:lumMod val="95000"/>
                    <a:lumOff val="5000"/>
                  </a:schemeClr>
                </a:solidFill>
              </a:defRPr>
            </a:lvl1pPr>
          </a:lstStyle>
          <a:p>
            <a:fld id="{02ACEAF3-F00F-417D-931B-857D1F42A502}" type="datetime1">
              <a:rPr lang="en-US" smtClean="0"/>
              <a:t>11/06/18</a:t>
            </a:fld>
            <a:endParaRPr lang="en-US"/>
          </a:p>
        </p:txBody>
      </p:sp>
      <p:sp>
        <p:nvSpPr>
          <p:cNvPr id="5" name="Footer Placeholder 4"/>
          <p:cNvSpPr>
            <a:spLocks noGrp="1"/>
          </p:cNvSpPr>
          <p:nvPr>
            <p:ph type="ftr" sz="quarter" idx="11"/>
          </p:nvPr>
        </p:nvSpPr>
        <p:spPr/>
        <p:txBody>
          <a:bodyPr/>
          <a:lstStyle>
            <a:lvl1pPr>
              <a:defRPr>
                <a:solidFill>
                  <a:schemeClr val="tx1">
                    <a:lumMod val="95000"/>
                    <a:lumOff val="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lumMod val="95000"/>
                    <a:lumOff val="5000"/>
                  </a:schemeClr>
                </a:solidFill>
              </a:defRPr>
            </a:lvl1pPr>
          </a:lstStyle>
          <a:p>
            <a:fld id="{674A736C-4B38-47B6-B2F4-2C945E041579}" type="slidenum">
              <a:rPr lang="en-US" smtClean="0"/>
              <a:pPr/>
              <a:t>‹#›</a:t>
            </a:fld>
            <a:endParaRPr lang="en-US"/>
          </a:p>
        </p:txBody>
      </p:sp>
    </p:spTree>
    <p:extLst>
      <p:ext uri="{BB962C8B-B14F-4D97-AF65-F5344CB8AC3E}">
        <p14:creationId xmlns:p14="http://schemas.microsoft.com/office/powerpoint/2010/main" val="888622934"/>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A2D3BEC-E59B-4C5F-BACE-D29AE286F3CB}" type="datetime1">
              <a:rPr lang="en-US" smtClean="0"/>
              <a:t>11/06/18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4A736C-4B38-47B6-B2F4-2C945E041579}" type="slidenum">
              <a:rPr lang="en-US" smtClean="0"/>
              <a:t>‹#›</a:t>
            </a:fld>
            <a:endParaRPr lang="en-US"/>
          </a:p>
        </p:txBody>
      </p:sp>
    </p:spTree>
    <p:extLst>
      <p:ext uri="{BB962C8B-B14F-4D97-AF65-F5344CB8AC3E}">
        <p14:creationId xmlns:p14="http://schemas.microsoft.com/office/powerpoint/2010/main" val="1424901521"/>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ABC4AFD-A5BB-487F-9C32-2D39FF5EB3A8}" type="datetime1">
              <a:rPr lang="en-US" smtClean="0"/>
              <a:t>11/06/18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4A736C-4B38-47B6-B2F4-2C945E041579}" type="slidenum">
              <a:rPr lang="en-US" smtClean="0"/>
              <a:t>‹#›</a:t>
            </a:fld>
            <a:endParaRPr lang="en-US"/>
          </a:p>
        </p:txBody>
      </p:sp>
    </p:spTree>
    <p:extLst>
      <p:ext uri="{BB962C8B-B14F-4D97-AF65-F5344CB8AC3E}">
        <p14:creationId xmlns:p14="http://schemas.microsoft.com/office/powerpoint/2010/main" val="2925962686"/>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27A4B9B-0CCE-43A3-AC84-3D0911B02285}" type="datetime1">
              <a:rPr lang="en-US" smtClean="0"/>
              <a:t>11/06/18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744200" y="6340475"/>
            <a:ext cx="762000" cy="365125"/>
          </a:xfrm>
        </p:spPr>
        <p:txBody>
          <a:bodyPr/>
          <a:lstStyle>
            <a:lvl1pPr algn="ctr">
              <a:defRPr sz="2800">
                <a:solidFill>
                  <a:schemeClr val="tx1">
                    <a:lumMod val="95000"/>
                    <a:lumOff val="5000"/>
                  </a:schemeClr>
                </a:solidFill>
              </a:defRPr>
            </a:lvl1pPr>
          </a:lstStyle>
          <a:p>
            <a:fld id="{674A736C-4B38-47B6-B2F4-2C945E041579}" type="slidenum">
              <a:rPr lang="en-US" smtClean="0"/>
              <a:pPr/>
              <a:t>‹#›</a:t>
            </a:fld>
            <a:endParaRPr lang="en-US" dirty="0"/>
          </a:p>
        </p:txBody>
      </p:sp>
    </p:spTree>
    <p:extLst>
      <p:ext uri="{BB962C8B-B14F-4D97-AF65-F5344CB8AC3E}">
        <p14:creationId xmlns:p14="http://schemas.microsoft.com/office/powerpoint/2010/main" val="2710650739"/>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gradFill>
          <a:gsLst>
            <a:gs pos="0">
              <a:srgbClr val="F65366"/>
            </a:gs>
            <a:gs pos="100000">
              <a:srgbClr val="FED069"/>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tx1">
                    <a:lumMod val="95000"/>
                    <a:lumOff val="5000"/>
                  </a:schemeClr>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lumMod val="95000"/>
                    <a:lumOff val="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lvl1pPr>
              <a:defRPr>
                <a:solidFill>
                  <a:schemeClr val="tx1">
                    <a:lumMod val="95000"/>
                    <a:lumOff val="5000"/>
                  </a:schemeClr>
                </a:solidFill>
              </a:defRPr>
            </a:lvl1pPr>
          </a:lstStyle>
          <a:p>
            <a:fld id="{301A99B9-8511-40B5-9638-F3F129FCE6BC}" type="datetime1">
              <a:rPr lang="en-US" smtClean="0"/>
              <a:t>11/06/18</a:t>
            </a:fld>
            <a:endParaRPr lang="en-US"/>
          </a:p>
        </p:txBody>
      </p:sp>
      <p:sp>
        <p:nvSpPr>
          <p:cNvPr id="5" name="Footer Placeholder 4"/>
          <p:cNvSpPr>
            <a:spLocks noGrp="1"/>
          </p:cNvSpPr>
          <p:nvPr>
            <p:ph type="ftr" sz="quarter" idx="11"/>
          </p:nvPr>
        </p:nvSpPr>
        <p:spPr/>
        <p:txBody>
          <a:bodyPr/>
          <a:lstStyle>
            <a:lvl1pPr>
              <a:defRPr>
                <a:solidFill>
                  <a:schemeClr val="tx1">
                    <a:lumMod val="95000"/>
                    <a:lumOff val="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lumMod val="95000"/>
                    <a:lumOff val="5000"/>
                  </a:schemeClr>
                </a:solidFill>
              </a:defRPr>
            </a:lvl1pPr>
          </a:lstStyle>
          <a:p>
            <a:fld id="{674A736C-4B38-47B6-B2F4-2C945E041579}" type="slidenum">
              <a:rPr lang="en-US" smtClean="0"/>
              <a:pPr/>
              <a:t>‹#›</a:t>
            </a:fld>
            <a:endParaRPr lang="en-US"/>
          </a:p>
        </p:txBody>
      </p:sp>
    </p:spTree>
    <p:extLst>
      <p:ext uri="{BB962C8B-B14F-4D97-AF65-F5344CB8AC3E}">
        <p14:creationId xmlns:p14="http://schemas.microsoft.com/office/powerpoint/2010/main" val="3927715332"/>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95D84FB-CC0B-4BDF-AF3B-00123886CC33}" type="datetime1">
              <a:rPr lang="en-US" smtClean="0"/>
              <a:t>11/06/18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74A736C-4B38-47B6-B2F4-2C945E041579}" type="slidenum">
              <a:rPr lang="en-US" smtClean="0"/>
              <a:t>‹#›</a:t>
            </a:fld>
            <a:endParaRPr lang="en-US"/>
          </a:p>
        </p:txBody>
      </p:sp>
    </p:spTree>
    <p:extLst>
      <p:ext uri="{BB962C8B-B14F-4D97-AF65-F5344CB8AC3E}">
        <p14:creationId xmlns:p14="http://schemas.microsoft.com/office/powerpoint/2010/main" val="1578243968"/>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249FD13-0C6D-4410-8D7D-725CF39E2085}" type="datetime1">
              <a:rPr lang="en-US" smtClean="0"/>
              <a:t>11/06/18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74A736C-4B38-47B6-B2F4-2C945E041579}" type="slidenum">
              <a:rPr lang="en-US" smtClean="0"/>
              <a:t>‹#›</a:t>
            </a:fld>
            <a:endParaRPr lang="en-US"/>
          </a:p>
        </p:txBody>
      </p:sp>
    </p:spTree>
    <p:extLst>
      <p:ext uri="{BB962C8B-B14F-4D97-AF65-F5344CB8AC3E}">
        <p14:creationId xmlns:p14="http://schemas.microsoft.com/office/powerpoint/2010/main" val="1935121354"/>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1ACE882-9327-4AC1-A0A5-1FB4B61D4778}" type="datetime1">
              <a:rPr lang="en-US" smtClean="0"/>
              <a:t>11/06/18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74A736C-4B38-47B6-B2F4-2C945E041579}" type="slidenum">
              <a:rPr lang="en-US" smtClean="0"/>
              <a:t>‹#›</a:t>
            </a:fld>
            <a:endParaRPr lang="en-US"/>
          </a:p>
        </p:txBody>
      </p:sp>
    </p:spTree>
    <p:extLst>
      <p:ext uri="{BB962C8B-B14F-4D97-AF65-F5344CB8AC3E}">
        <p14:creationId xmlns:p14="http://schemas.microsoft.com/office/powerpoint/2010/main" val="216323912"/>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68B524F-4DA2-49D4-8F58-ED192DBD2CD3}" type="datetime1">
              <a:rPr lang="en-US" smtClean="0"/>
              <a:t>11/06/18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74A736C-4B38-47B6-B2F4-2C945E041579}" type="slidenum">
              <a:rPr lang="en-US" smtClean="0"/>
              <a:t>‹#›</a:t>
            </a:fld>
            <a:endParaRPr lang="en-US"/>
          </a:p>
        </p:txBody>
      </p:sp>
    </p:spTree>
    <p:extLst>
      <p:ext uri="{BB962C8B-B14F-4D97-AF65-F5344CB8AC3E}">
        <p14:creationId xmlns:p14="http://schemas.microsoft.com/office/powerpoint/2010/main" val="4294601867"/>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B415060-BC7C-4708-A718-D4B81C9D2E3A}" type="datetime1">
              <a:rPr lang="en-US" smtClean="0"/>
              <a:t>11/06/18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74A736C-4B38-47B6-B2F4-2C945E041579}" type="slidenum">
              <a:rPr lang="en-US" smtClean="0"/>
              <a:t>‹#›</a:t>
            </a:fld>
            <a:endParaRPr lang="en-US"/>
          </a:p>
        </p:txBody>
      </p:sp>
    </p:spTree>
    <p:extLst>
      <p:ext uri="{BB962C8B-B14F-4D97-AF65-F5344CB8AC3E}">
        <p14:creationId xmlns:p14="http://schemas.microsoft.com/office/powerpoint/2010/main" val="3129588122"/>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DB886FC-D411-4FB9-896B-48917BECD591}" type="datetime1">
              <a:rPr lang="en-US" smtClean="0"/>
              <a:t>11/06/18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74A736C-4B38-47B6-B2F4-2C945E041579}" type="slidenum">
              <a:rPr lang="en-US" smtClean="0"/>
              <a:t>‹#›</a:t>
            </a:fld>
            <a:endParaRPr lang="en-US"/>
          </a:p>
        </p:txBody>
      </p:sp>
    </p:spTree>
    <p:extLst>
      <p:ext uri="{BB962C8B-B14F-4D97-AF65-F5344CB8AC3E}">
        <p14:creationId xmlns:p14="http://schemas.microsoft.com/office/powerpoint/2010/main" val="129101086"/>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Oval 7"/>
          <p:cNvSpPr/>
          <p:nvPr userDrawn="1"/>
        </p:nvSpPr>
        <p:spPr>
          <a:xfrm>
            <a:off x="10629106" y="6062265"/>
            <a:ext cx="953294" cy="953294"/>
          </a:xfrm>
          <a:prstGeom prst="ellipse">
            <a:avLst/>
          </a:prstGeom>
          <a:gradFill>
            <a:gsLst>
              <a:gs pos="0">
                <a:srgbClr val="F65366"/>
              </a:gs>
              <a:gs pos="100000">
                <a:srgbClr val="FED069"/>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D1ADC5-6492-4C9A-9DEC-9799A32E015C}" type="datetime1">
              <a:rPr lang="en-US" smtClean="0"/>
              <a:t>11/06/18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4A736C-4B38-47B6-B2F4-2C945E041579}" type="slidenum">
              <a:rPr lang="en-US" smtClean="0"/>
              <a:t>‹#›</a:t>
            </a:fld>
            <a:endParaRPr lang="en-US" dirty="0"/>
          </a:p>
        </p:txBody>
      </p:sp>
    </p:spTree>
    <p:extLst>
      <p:ext uri="{BB962C8B-B14F-4D97-AF65-F5344CB8AC3E}">
        <p14:creationId xmlns:p14="http://schemas.microsoft.com/office/powerpoint/2010/main" val="416890963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mc:AlternateContent xmlns:mc="http://schemas.openxmlformats.org/markup-compatibility/2006">
    <mc:Choice xmlns:p14="http://schemas.microsoft.com/office/powerpoint/2010/main" Requires="p14">
      <p:transition p14:dur="250">
        <p:fade/>
      </p:transition>
    </mc:Choice>
    <mc:Fallback>
      <p:transition>
        <p:fade/>
      </p:transition>
    </mc:Fallback>
  </mc:AlternateConten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Working With Geometry</a:t>
            </a:r>
            <a:endParaRPr lang="en-US" dirty="0"/>
          </a:p>
        </p:txBody>
      </p:sp>
      <p:sp>
        <p:nvSpPr>
          <p:cNvPr id="3" name="Subtitle 2"/>
          <p:cNvSpPr>
            <a:spLocks noGrp="1"/>
          </p:cNvSpPr>
          <p:nvPr>
            <p:ph type="subTitle" idx="1"/>
          </p:nvPr>
        </p:nvSpPr>
        <p:spPr/>
        <p:txBody>
          <a:bodyPr/>
          <a:lstStyle/>
          <a:p>
            <a:r>
              <a:rPr lang="en-US" dirty="0" smtClean="0"/>
              <a:t>- </a:t>
            </a:r>
            <a:r>
              <a:rPr lang="en-US" dirty="0" err="1" smtClean="0"/>
              <a:t>Aku</a:t>
            </a:r>
            <a:r>
              <a:rPr lang="en-US" dirty="0" smtClean="0"/>
              <a:t> </a:t>
            </a:r>
            <a:r>
              <a:rPr lang="en-US" dirty="0" err="1" smtClean="0"/>
              <a:t>Kepingin</a:t>
            </a:r>
            <a:r>
              <a:rPr lang="en-US" dirty="0" smtClean="0"/>
              <a:t> </a:t>
            </a:r>
            <a:r>
              <a:rPr lang="en-US" dirty="0" err="1" smtClean="0"/>
              <a:t>Menjadi</a:t>
            </a:r>
            <a:r>
              <a:rPr lang="en-US" dirty="0" smtClean="0"/>
              <a:t> </a:t>
            </a:r>
            <a:r>
              <a:rPr lang="en-US" dirty="0" err="1" smtClean="0"/>
              <a:t>Juara</a:t>
            </a:r>
            <a:endParaRPr lang="en-US" dirty="0"/>
          </a:p>
        </p:txBody>
      </p:sp>
    </p:spTree>
    <p:extLst>
      <p:ext uri="{BB962C8B-B14F-4D97-AF65-F5344CB8AC3E}">
        <p14:creationId xmlns:p14="http://schemas.microsoft.com/office/powerpoint/2010/main" val="3202043985"/>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THREE.RingGeometry</a:t>
            </a:r>
            <a:endParaRPr lang="en-US" dirty="0"/>
          </a:p>
        </p:txBody>
      </p:sp>
      <p:sp>
        <p:nvSpPr>
          <p:cNvPr id="3" name="Content Placeholder 2"/>
          <p:cNvSpPr>
            <a:spLocks noGrp="1"/>
          </p:cNvSpPr>
          <p:nvPr>
            <p:ph idx="1"/>
          </p:nvPr>
        </p:nvSpPr>
        <p:spPr/>
        <p:txBody>
          <a:bodyPr>
            <a:normAutofit/>
          </a:bodyPr>
          <a:lstStyle/>
          <a:p>
            <a:r>
              <a:rPr lang="en-US" dirty="0"/>
              <a:t>With </a:t>
            </a:r>
            <a:r>
              <a:rPr lang="en-US" dirty="0" err="1"/>
              <a:t>THREE.RingGeometry</a:t>
            </a:r>
            <a:r>
              <a:rPr lang="en-US" dirty="0"/>
              <a:t>, you can create a 2D object that not only closely resembles </a:t>
            </a:r>
            <a:r>
              <a:rPr lang="en-US" dirty="0" err="1"/>
              <a:t>THREE.CircleGeometry</a:t>
            </a:r>
            <a:r>
              <a:rPr lang="en-US" dirty="0"/>
              <a:t>, but also allows you to define a hole in the center</a:t>
            </a:r>
          </a:p>
          <a:p>
            <a:r>
              <a:rPr lang="en-US" dirty="0" err="1"/>
              <a:t>THREE.RingGeometry</a:t>
            </a:r>
            <a:r>
              <a:rPr lang="en-US" dirty="0"/>
              <a:t> doesn't have any required properties (see the next table for the default values), so to create this geometry, you only have to specify the following:</a:t>
            </a:r>
          </a:p>
          <a:p>
            <a:r>
              <a:rPr lang="en-US" dirty="0" err="1"/>
              <a:t>Var</a:t>
            </a:r>
            <a:r>
              <a:rPr lang="en-US" dirty="0"/>
              <a:t> ring = new </a:t>
            </a:r>
            <a:r>
              <a:rPr lang="en-US" dirty="0" err="1"/>
              <a:t>THREE.RingGeometry</a:t>
            </a:r>
            <a:r>
              <a:rPr lang="en-US" dirty="0"/>
              <a:t>();</a:t>
            </a:r>
          </a:p>
        </p:txBody>
      </p:sp>
      <p:sp>
        <p:nvSpPr>
          <p:cNvPr id="4" name="Slide Number Placeholder 3"/>
          <p:cNvSpPr>
            <a:spLocks noGrp="1"/>
          </p:cNvSpPr>
          <p:nvPr>
            <p:ph type="sldNum" sz="quarter" idx="12"/>
          </p:nvPr>
        </p:nvSpPr>
        <p:spPr/>
        <p:txBody>
          <a:bodyPr/>
          <a:lstStyle/>
          <a:p>
            <a:fld id="{674A736C-4B38-47B6-B2F4-2C945E041579}" type="slidenum">
              <a:rPr lang="en-US" smtClean="0"/>
              <a:t>10</a:t>
            </a:fld>
            <a:endParaRPr lang="en-US"/>
          </a:p>
        </p:txBody>
      </p:sp>
      <p:sp>
        <p:nvSpPr>
          <p:cNvPr id="5" name="Oval 4"/>
          <p:cNvSpPr/>
          <p:nvPr/>
        </p:nvSpPr>
        <p:spPr>
          <a:xfrm>
            <a:off x="11544300" y="1524000"/>
            <a:ext cx="1295400" cy="1295400"/>
          </a:xfrm>
          <a:prstGeom prst="ellipse">
            <a:avLst/>
          </a:prstGeom>
          <a:gradFill>
            <a:gsLst>
              <a:gs pos="0">
                <a:srgbClr val="F65366"/>
              </a:gs>
              <a:gs pos="100000">
                <a:srgbClr val="FED069"/>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8305800" y="-476647"/>
            <a:ext cx="953294" cy="953294"/>
          </a:xfrm>
          <a:prstGeom prst="ellipse">
            <a:avLst/>
          </a:prstGeom>
          <a:gradFill>
            <a:gsLst>
              <a:gs pos="0">
                <a:srgbClr val="F65366"/>
              </a:gs>
              <a:gs pos="100000">
                <a:srgbClr val="FED069"/>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89779332"/>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8F0CA48-4FEE-45FF-8C58-4C0068FE573B}"/>
              </a:ext>
            </a:extLst>
          </p:cNvPr>
          <p:cNvPicPr>
            <a:picLocks noChangeAspect="1"/>
          </p:cNvPicPr>
          <p:nvPr/>
        </p:nvPicPr>
        <p:blipFill>
          <a:blip r:embed="rId2"/>
          <a:stretch>
            <a:fillRect/>
          </a:stretch>
        </p:blipFill>
        <p:spPr>
          <a:xfrm>
            <a:off x="1981200" y="2704588"/>
            <a:ext cx="8229600" cy="3696212"/>
          </a:xfrm>
          <a:prstGeom prst="rect">
            <a:avLst/>
          </a:prstGeom>
        </p:spPr>
      </p:pic>
      <p:pic>
        <p:nvPicPr>
          <p:cNvPr id="4" name="Picture 3">
            <a:extLst>
              <a:ext uri="{FF2B5EF4-FFF2-40B4-BE49-F238E27FC236}">
                <a16:creationId xmlns:a16="http://schemas.microsoft.com/office/drawing/2014/main" id="{5583256A-E193-4829-843C-BC47EF0683EF}"/>
              </a:ext>
            </a:extLst>
          </p:cNvPr>
          <p:cNvPicPr>
            <a:picLocks noChangeAspect="1"/>
          </p:cNvPicPr>
          <p:nvPr/>
        </p:nvPicPr>
        <p:blipFill>
          <a:blip r:embed="rId3"/>
          <a:stretch>
            <a:fillRect/>
          </a:stretch>
        </p:blipFill>
        <p:spPr>
          <a:xfrm>
            <a:off x="1981201" y="274638"/>
            <a:ext cx="8277447" cy="2743200"/>
          </a:xfrm>
          <a:prstGeom prst="rect">
            <a:avLst/>
          </a:prstGeom>
        </p:spPr>
      </p:pic>
      <p:sp>
        <p:nvSpPr>
          <p:cNvPr id="2" name="Slide Number Placeholder 1"/>
          <p:cNvSpPr>
            <a:spLocks noGrp="1"/>
          </p:cNvSpPr>
          <p:nvPr>
            <p:ph type="sldNum" sz="quarter" idx="12"/>
          </p:nvPr>
        </p:nvSpPr>
        <p:spPr/>
        <p:txBody>
          <a:bodyPr/>
          <a:lstStyle/>
          <a:p>
            <a:fld id="{674A736C-4B38-47B6-B2F4-2C945E041579}" type="slidenum">
              <a:rPr lang="en-US" smtClean="0"/>
              <a:t>11</a:t>
            </a:fld>
            <a:endParaRPr lang="en-US"/>
          </a:p>
        </p:txBody>
      </p:sp>
      <p:sp>
        <p:nvSpPr>
          <p:cNvPr id="6" name="Oval 5"/>
          <p:cNvSpPr/>
          <p:nvPr/>
        </p:nvSpPr>
        <p:spPr>
          <a:xfrm>
            <a:off x="11544300" y="1524000"/>
            <a:ext cx="1295400" cy="1295400"/>
          </a:xfrm>
          <a:prstGeom prst="ellipse">
            <a:avLst/>
          </a:prstGeom>
          <a:gradFill>
            <a:gsLst>
              <a:gs pos="0">
                <a:srgbClr val="F65366"/>
              </a:gs>
              <a:gs pos="100000">
                <a:srgbClr val="FED069"/>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8305800" y="-476647"/>
            <a:ext cx="953294" cy="953294"/>
          </a:xfrm>
          <a:prstGeom prst="ellipse">
            <a:avLst/>
          </a:prstGeom>
          <a:gradFill>
            <a:gsLst>
              <a:gs pos="0">
                <a:srgbClr val="F65366"/>
              </a:gs>
              <a:gs pos="100000">
                <a:srgbClr val="FED069"/>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96198342"/>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28801" y="1066800"/>
            <a:ext cx="8619629" cy="5181600"/>
          </a:xfrm>
        </p:spPr>
      </p:pic>
      <p:sp>
        <p:nvSpPr>
          <p:cNvPr id="2" name="Slide Number Placeholder 1"/>
          <p:cNvSpPr>
            <a:spLocks noGrp="1"/>
          </p:cNvSpPr>
          <p:nvPr>
            <p:ph type="sldNum" sz="quarter" idx="12"/>
          </p:nvPr>
        </p:nvSpPr>
        <p:spPr/>
        <p:txBody>
          <a:bodyPr/>
          <a:lstStyle/>
          <a:p>
            <a:fld id="{674A736C-4B38-47B6-B2F4-2C945E041579}" type="slidenum">
              <a:rPr lang="en-US" smtClean="0"/>
              <a:t>12</a:t>
            </a:fld>
            <a:endParaRPr lang="en-US"/>
          </a:p>
        </p:txBody>
      </p:sp>
      <p:sp>
        <p:nvSpPr>
          <p:cNvPr id="5" name="Oval 4"/>
          <p:cNvSpPr/>
          <p:nvPr/>
        </p:nvSpPr>
        <p:spPr>
          <a:xfrm>
            <a:off x="11544300" y="1524000"/>
            <a:ext cx="1295400" cy="1295400"/>
          </a:xfrm>
          <a:prstGeom prst="ellipse">
            <a:avLst/>
          </a:prstGeom>
          <a:gradFill>
            <a:gsLst>
              <a:gs pos="0">
                <a:srgbClr val="F65366"/>
              </a:gs>
              <a:gs pos="100000">
                <a:srgbClr val="FED069"/>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8305800" y="-476647"/>
            <a:ext cx="953294" cy="953294"/>
          </a:xfrm>
          <a:prstGeom prst="ellipse">
            <a:avLst/>
          </a:prstGeom>
          <a:gradFill>
            <a:gsLst>
              <a:gs pos="0">
                <a:srgbClr val="F65366"/>
              </a:gs>
              <a:gs pos="100000">
                <a:srgbClr val="FED069"/>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51320044"/>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THREE.ShapeGeometry</a:t>
            </a:r>
            <a:endParaRPr lang="en-US" dirty="0"/>
          </a:p>
        </p:txBody>
      </p:sp>
      <p:sp>
        <p:nvSpPr>
          <p:cNvPr id="3" name="Content Placeholder 2"/>
          <p:cNvSpPr>
            <a:spLocks noGrp="1"/>
          </p:cNvSpPr>
          <p:nvPr>
            <p:ph idx="1"/>
          </p:nvPr>
        </p:nvSpPr>
        <p:spPr/>
        <p:txBody>
          <a:bodyPr/>
          <a:lstStyle/>
          <a:p>
            <a:r>
              <a:rPr lang="en-US" dirty="0"/>
              <a:t>With </a:t>
            </a:r>
            <a:r>
              <a:rPr lang="en-US" dirty="0" err="1"/>
              <a:t>THREE.ShapeGeometry</a:t>
            </a:r>
            <a:r>
              <a:rPr lang="en-US" dirty="0"/>
              <a:t>, you have a couple of functions you can call to create your own shapes.</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7000" y="2771372"/>
            <a:ext cx="6857999" cy="3540528"/>
          </a:xfrm>
          <a:prstGeom prst="rect">
            <a:avLst/>
          </a:prstGeom>
        </p:spPr>
      </p:pic>
      <p:sp>
        <p:nvSpPr>
          <p:cNvPr id="5" name="Slide Number Placeholder 4"/>
          <p:cNvSpPr>
            <a:spLocks noGrp="1"/>
          </p:cNvSpPr>
          <p:nvPr>
            <p:ph type="sldNum" sz="quarter" idx="12"/>
          </p:nvPr>
        </p:nvSpPr>
        <p:spPr/>
        <p:txBody>
          <a:bodyPr/>
          <a:lstStyle/>
          <a:p>
            <a:fld id="{674A736C-4B38-47B6-B2F4-2C945E041579}" type="slidenum">
              <a:rPr lang="en-US" smtClean="0"/>
              <a:t>13</a:t>
            </a:fld>
            <a:endParaRPr lang="en-US"/>
          </a:p>
        </p:txBody>
      </p:sp>
      <p:sp>
        <p:nvSpPr>
          <p:cNvPr id="6" name="Oval 5"/>
          <p:cNvSpPr/>
          <p:nvPr/>
        </p:nvSpPr>
        <p:spPr>
          <a:xfrm>
            <a:off x="11544300" y="1524000"/>
            <a:ext cx="1295400" cy="1295400"/>
          </a:xfrm>
          <a:prstGeom prst="ellipse">
            <a:avLst/>
          </a:prstGeom>
          <a:gradFill>
            <a:gsLst>
              <a:gs pos="0">
                <a:srgbClr val="F65366"/>
              </a:gs>
              <a:gs pos="100000">
                <a:srgbClr val="FED069"/>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8305800" y="-476647"/>
            <a:ext cx="953294" cy="953294"/>
          </a:xfrm>
          <a:prstGeom prst="ellipse">
            <a:avLst/>
          </a:prstGeom>
          <a:gradFill>
            <a:gsLst>
              <a:gs pos="0">
                <a:srgbClr val="F65366"/>
              </a:gs>
              <a:gs pos="100000">
                <a:srgbClr val="FED069"/>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94164248"/>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3600" dirty="0" smtClean="0"/>
              <a:t>Drawing Functions</a:t>
            </a:r>
            <a:endParaRPr lang="en-US" sz="3600" dirty="0"/>
          </a:p>
        </p:txBody>
      </p:sp>
      <p:pic>
        <p:nvPicPr>
          <p:cNvPr id="4" name="Picture 3"/>
          <p:cNvPicPr>
            <a:picLocks noChangeAspect="1"/>
          </p:cNvPicPr>
          <p:nvPr/>
        </p:nvPicPr>
        <p:blipFill>
          <a:blip r:embed="rId2"/>
          <a:stretch>
            <a:fillRect/>
          </a:stretch>
        </p:blipFill>
        <p:spPr>
          <a:xfrm>
            <a:off x="2128837" y="2971800"/>
            <a:ext cx="7934325" cy="1790700"/>
          </a:xfrm>
          <a:prstGeom prst="rect">
            <a:avLst/>
          </a:prstGeom>
        </p:spPr>
      </p:pic>
      <p:sp>
        <p:nvSpPr>
          <p:cNvPr id="2" name="Slide Number Placeholder 1"/>
          <p:cNvSpPr>
            <a:spLocks noGrp="1"/>
          </p:cNvSpPr>
          <p:nvPr>
            <p:ph type="sldNum" sz="quarter" idx="12"/>
          </p:nvPr>
        </p:nvSpPr>
        <p:spPr/>
        <p:txBody>
          <a:bodyPr/>
          <a:lstStyle/>
          <a:p>
            <a:fld id="{674A736C-4B38-47B6-B2F4-2C945E041579}" type="slidenum">
              <a:rPr lang="en-US" smtClean="0"/>
              <a:t>14</a:t>
            </a:fld>
            <a:endParaRPr lang="en-US"/>
          </a:p>
        </p:txBody>
      </p:sp>
      <p:sp>
        <p:nvSpPr>
          <p:cNvPr id="5" name="Oval 4"/>
          <p:cNvSpPr/>
          <p:nvPr/>
        </p:nvSpPr>
        <p:spPr>
          <a:xfrm>
            <a:off x="11544300" y="1524000"/>
            <a:ext cx="1295400" cy="1295400"/>
          </a:xfrm>
          <a:prstGeom prst="ellipse">
            <a:avLst/>
          </a:prstGeom>
          <a:gradFill>
            <a:gsLst>
              <a:gs pos="0">
                <a:srgbClr val="F65366"/>
              </a:gs>
              <a:gs pos="100000">
                <a:srgbClr val="FED069"/>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8305800" y="-476647"/>
            <a:ext cx="953294" cy="953294"/>
          </a:xfrm>
          <a:prstGeom prst="ellipse">
            <a:avLst/>
          </a:prstGeom>
          <a:gradFill>
            <a:gsLst>
              <a:gs pos="0">
                <a:srgbClr val="F65366"/>
              </a:gs>
              <a:gs pos="100000">
                <a:srgbClr val="FED069"/>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32869080"/>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3600" dirty="0" smtClean="0"/>
              <a:t>Drawing Functions</a:t>
            </a:r>
            <a:endParaRPr lang="en-US" sz="3600" dirty="0"/>
          </a:p>
        </p:txBody>
      </p:sp>
      <p:pic>
        <p:nvPicPr>
          <p:cNvPr id="5" name="Picture 4"/>
          <p:cNvPicPr>
            <a:picLocks noChangeAspect="1"/>
          </p:cNvPicPr>
          <p:nvPr/>
        </p:nvPicPr>
        <p:blipFill>
          <a:blip r:embed="rId2"/>
          <a:stretch>
            <a:fillRect/>
          </a:stretch>
        </p:blipFill>
        <p:spPr>
          <a:xfrm>
            <a:off x="2152650" y="1143000"/>
            <a:ext cx="7886700" cy="5524500"/>
          </a:xfrm>
          <a:prstGeom prst="rect">
            <a:avLst/>
          </a:prstGeom>
        </p:spPr>
      </p:pic>
      <p:sp>
        <p:nvSpPr>
          <p:cNvPr id="4" name="Slide Number Placeholder 3"/>
          <p:cNvSpPr>
            <a:spLocks noGrp="1"/>
          </p:cNvSpPr>
          <p:nvPr>
            <p:ph type="sldNum" sz="quarter" idx="12"/>
          </p:nvPr>
        </p:nvSpPr>
        <p:spPr/>
        <p:txBody>
          <a:bodyPr/>
          <a:lstStyle/>
          <a:p>
            <a:fld id="{674A736C-4B38-47B6-B2F4-2C945E041579}" type="slidenum">
              <a:rPr lang="en-US" smtClean="0"/>
              <a:t>15</a:t>
            </a:fld>
            <a:endParaRPr lang="en-US"/>
          </a:p>
        </p:txBody>
      </p:sp>
      <p:sp>
        <p:nvSpPr>
          <p:cNvPr id="6" name="Oval 5"/>
          <p:cNvSpPr/>
          <p:nvPr/>
        </p:nvSpPr>
        <p:spPr>
          <a:xfrm>
            <a:off x="11544300" y="1524000"/>
            <a:ext cx="1295400" cy="1295400"/>
          </a:xfrm>
          <a:prstGeom prst="ellipse">
            <a:avLst/>
          </a:prstGeom>
          <a:gradFill>
            <a:gsLst>
              <a:gs pos="0">
                <a:srgbClr val="F65366"/>
              </a:gs>
              <a:gs pos="100000">
                <a:srgbClr val="FED069"/>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8305800" y="-476647"/>
            <a:ext cx="953294" cy="953294"/>
          </a:xfrm>
          <a:prstGeom prst="ellipse">
            <a:avLst/>
          </a:prstGeom>
          <a:gradFill>
            <a:gsLst>
              <a:gs pos="0">
                <a:srgbClr val="F65366"/>
              </a:gs>
              <a:gs pos="100000">
                <a:srgbClr val="FED069"/>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17016165"/>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3600" dirty="0" smtClean="0"/>
              <a:t>Drawing</a:t>
            </a:r>
            <a:r>
              <a:rPr lang="en-US" sz="4000" dirty="0" smtClean="0"/>
              <a:t> </a:t>
            </a:r>
            <a:r>
              <a:rPr lang="en-US" sz="3600" dirty="0" smtClean="0"/>
              <a:t>Functions</a:t>
            </a:r>
            <a:endParaRPr lang="en-US" sz="3600" dirty="0"/>
          </a:p>
        </p:txBody>
      </p:sp>
      <p:pic>
        <p:nvPicPr>
          <p:cNvPr id="2" name="Picture 1"/>
          <p:cNvPicPr>
            <a:picLocks noChangeAspect="1"/>
          </p:cNvPicPr>
          <p:nvPr/>
        </p:nvPicPr>
        <p:blipFill>
          <a:blip r:embed="rId2"/>
          <a:stretch>
            <a:fillRect/>
          </a:stretch>
        </p:blipFill>
        <p:spPr>
          <a:xfrm>
            <a:off x="2143125" y="1339850"/>
            <a:ext cx="7905750" cy="5172075"/>
          </a:xfrm>
          <a:prstGeom prst="rect">
            <a:avLst/>
          </a:prstGeom>
        </p:spPr>
      </p:pic>
      <p:sp>
        <p:nvSpPr>
          <p:cNvPr id="8" name="Slide Number Placeholder 7"/>
          <p:cNvSpPr>
            <a:spLocks noGrp="1"/>
          </p:cNvSpPr>
          <p:nvPr>
            <p:ph type="sldNum" sz="quarter" idx="12"/>
          </p:nvPr>
        </p:nvSpPr>
        <p:spPr/>
        <p:txBody>
          <a:bodyPr/>
          <a:lstStyle/>
          <a:p>
            <a:fld id="{674A736C-4B38-47B6-B2F4-2C945E041579}" type="slidenum">
              <a:rPr lang="en-US" smtClean="0"/>
              <a:t>16</a:t>
            </a:fld>
            <a:endParaRPr lang="en-US"/>
          </a:p>
        </p:txBody>
      </p:sp>
      <p:sp>
        <p:nvSpPr>
          <p:cNvPr id="9" name="Oval 8"/>
          <p:cNvSpPr/>
          <p:nvPr/>
        </p:nvSpPr>
        <p:spPr>
          <a:xfrm>
            <a:off x="11544300" y="1524000"/>
            <a:ext cx="1295400" cy="1295400"/>
          </a:xfrm>
          <a:prstGeom prst="ellipse">
            <a:avLst/>
          </a:prstGeom>
          <a:gradFill>
            <a:gsLst>
              <a:gs pos="0">
                <a:srgbClr val="F65366"/>
              </a:gs>
              <a:gs pos="100000">
                <a:srgbClr val="FED069"/>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8305800" y="-476647"/>
            <a:ext cx="953294" cy="953294"/>
          </a:xfrm>
          <a:prstGeom prst="ellipse">
            <a:avLst/>
          </a:prstGeom>
          <a:gradFill>
            <a:gsLst>
              <a:gs pos="0">
                <a:srgbClr val="F65366"/>
              </a:gs>
              <a:gs pos="100000">
                <a:srgbClr val="FED069"/>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97450697"/>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3600" dirty="0" smtClean="0"/>
              <a:t>Drawing Functions</a:t>
            </a:r>
            <a:endParaRPr lang="en-US" sz="3600" dirty="0"/>
          </a:p>
        </p:txBody>
      </p:sp>
      <p:pic>
        <p:nvPicPr>
          <p:cNvPr id="4" name="Picture 3"/>
          <p:cNvPicPr>
            <a:picLocks noChangeAspect="1"/>
          </p:cNvPicPr>
          <p:nvPr/>
        </p:nvPicPr>
        <p:blipFill>
          <a:blip r:embed="rId2"/>
          <a:stretch>
            <a:fillRect/>
          </a:stretch>
        </p:blipFill>
        <p:spPr>
          <a:xfrm>
            <a:off x="2157412" y="1339850"/>
            <a:ext cx="7877175" cy="5057775"/>
          </a:xfrm>
          <a:prstGeom prst="rect">
            <a:avLst/>
          </a:prstGeom>
        </p:spPr>
      </p:pic>
      <p:sp>
        <p:nvSpPr>
          <p:cNvPr id="5" name="Slide Number Placeholder 4"/>
          <p:cNvSpPr>
            <a:spLocks noGrp="1"/>
          </p:cNvSpPr>
          <p:nvPr>
            <p:ph type="sldNum" sz="quarter" idx="12"/>
          </p:nvPr>
        </p:nvSpPr>
        <p:spPr/>
        <p:txBody>
          <a:bodyPr/>
          <a:lstStyle/>
          <a:p>
            <a:fld id="{674A736C-4B38-47B6-B2F4-2C945E041579}" type="slidenum">
              <a:rPr lang="en-US" smtClean="0"/>
              <a:t>17</a:t>
            </a:fld>
            <a:endParaRPr lang="en-US"/>
          </a:p>
        </p:txBody>
      </p:sp>
      <p:sp>
        <p:nvSpPr>
          <p:cNvPr id="6" name="Oval 5"/>
          <p:cNvSpPr/>
          <p:nvPr/>
        </p:nvSpPr>
        <p:spPr>
          <a:xfrm>
            <a:off x="11544300" y="1524000"/>
            <a:ext cx="1295400" cy="1295400"/>
          </a:xfrm>
          <a:prstGeom prst="ellipse">
            <a:avLst/>
          </a:prstGeom>
          <a:gradFill>
            <a:gsLst>
              <a:gs pos="0">
                <a:srgbClr val="F65366"/>
              </a:gs>
              <a:gs pos="100000">
                <a:srgbClr val="FED069"/>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8305800" y="-476647"/>
            <a:ext cx="953294" cy="953294"/>
          </a:xfrm>
          <a:prstGeom prst="ellipse">
            <a:avLst/>
          </a:prstGeom>
          <a:gradFill>
            <a:gsLst>
              <a:gs pos="0">
                <a:srgbClr val="F65366"/>
              </a:gs>
              <a:gs pos="100000">
                <a:srgbClr val="FED069"/>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34816701"/>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Three-Dimensional Geometries</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1033263946"/>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THREE.BoxGeometry</a:t>
            </a:r>
            <a:endParaRPr lang="en-US" dirty="0"/>
          </a:p>
        </p:txBody>
      </p:sp>
      <p:sp>
        <p:nvSpPr>
          <p:cNvPr id="3" name="Content Placeholder 2"/>
          <p:cNvSpPr>
            <a:spLocks noGrp="1"/>
          </p:cNvSpPr>
          <p:nvPr>
            <p:ph idx="1"/>
          </p:nvPr>
        </p:nvSpPr>
        <p:spPr/>
        <p:txBody>
          <a:bodyPr>
            <a:normAutofit lnSpcReduction="10000"/>
          </a:bodyPr>
          <a:lstStyle/>
          <a:p>
            <a:r>
              <a:rPr lang="en-US" dirty="0" err="1"/>
              <a:t>THREE.BoxGeometry</a:t>
            </a:r>
            <a:r>
              <a:rPr lang="en-US" dirty="0"/>
              <a:t> is a very simple 3D geometry that allows you to create a box by specifying its width, height, and depth.</a:t>
            </a:r>
          </a:p>
          <a:p>
            <a:endParaRPr lang="en-US" dirty="0"/>
          </a:p>
          <a:p>
            <a:endParaRPr lang="en-US" dirty="0"/>
          </a:p>
          <a:p>
            <a:endParaRPr lang="en-US" dirty="0"/>
          </a:p>
          <a:p>
            <a:endParaRPr lang="en-US" dirty="0"/>
          </a:p>
          <a:p>
            <a:endParaRPr lang="en-US" dirty="0"/>
          </a:p>
          <a:p>
            <a:pPr marL="0" indent="0">
              <a:buNone/>
            </a:pPr>
            <a:endParaRPr lang="en-US" dirty="0"/>
          </a:p>
          <a:p>
            <a:r>
              <a:rPr lang="en-US" dirty="0"/>
              <a:t>new </a:t>
            </a:r>
            <a:r>
              <a:rPr lang="en-US" dirty="0" err="1"/>
              <a:t>THREE.BoxGeometry</a:t>
            </a:r>
            <a:r>
              <a:rPr lang="en-US" dirty="0"/>
              <a:t>(10,10,10);</a:t>
            </a: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518462040"/>
              </p:ext>
            </p:extLst>
          </p:nvPr>
        </p:nvGraphicFramePr>
        <p:xfrm>
          <a:off x="1143001" y="2743200"/>
          <a:ext cx="10210800" cy="2452254"/>
        </p:xfrm>
        <a:graphic>
          <a:graphicData uri="http://schemas.openxmlformats.org/drawingml/2006/table">
            <a:tbl>
              <a:tblPr/>
              <a:tblGrid>
                <a:gridCol w="1523999">
                  <a:extLst>
                    <a:ext uri="{9D8B030D-6E8A-4147-A177-3AD203B41FA5}">
                      <a16:colId xmlns:a16="http://schemas.microsoft.com/office/drawing/2014/main" val="20000"/>
                    </a:ext>
                  </a:extLst>
                </a:gridCol>
                <a:gridCol w="990600">
                  <a:extLst>
                    <a:ext uri="{9D8B030D-6E8A-4147-A177-3AD203B41FA5}">
                      <a16:colId xmlns:a16="http://schemas.microsoft.com/office/drawing/2014/main" val="20001"/>
                    </a:ext>
                  </a:extLst>
                </a:gridCol>
                <a:gridCol w="7696201">
                  <a:extLst>
                    <a:ext uri="{9D8B030D-6E8A-4147-A177-3AD203B41FA5}">
                      <a16:colId xmlns:a16="http://schemas.microsoft.com/office/drawing/2014/main" val="20002"/>
                    </a:ext>
                  </a:extLst>
                </a:gridCol>
              </a:tblGrid>
              <a:tr h="214745">
                <a:tc>
                  <a:txBody>
                    <a:bodyPr/>
                    <a:lstStyle/>
                    <a:p>
                      <a:r>
                        <a:rPr lang="en-US" sz="1400" b="1" i="0">
                          <a:solidFill>
                            <a:srgbClr val="000000"/>
                          </a:solidFill>
                          <a:effectLst/>
                          <a:latin typeface="+mj-lt"/>
                        </a:rPr>
                        <a:t>Property </a:t>
                      </a:r>
                      <a:endParaRPr lang="en-US" sz="1400">
                        <a:effectLst/>
                        <a:latin typeface="+mj-l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US" sz="1400" b="1" i="0">
                          <a:solidFill>
                            <a:srgbClr val="000000"/>
                          </a:solidFill>
                          <a:effectLst/>
                          <a:latin typeface="+mj-lt"/>
                        </a:rPr>
                        <a:t>Mandatory </a:t>
                      </a:r>
                      <a:endParaRPr lang="en-US" sz="1400">
                        <a:effectLst/>
                        <a:latin typeface="+mj-l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US" sz="1400" b="1" i="0">
                          <a:solidFill>
                            <a:srgbClr val="000000"/>
                          </a:solidFill>
                          <a:effectLst/>
                          <a:latin typeface="+mj-lt"/>
                        </a:rPr>
                        <a:t>Description</a:t>
                      </a:r>
                      <a:endParaRPr lang="en-US" sz="1400">
                        <a:effectLst/>
                        <a:latin typeface="+mj-l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57909">
                <a:tc>
                  <a:txBody>
                    <a:bodyPr/>
                    <a:lstStyle/>
                    <a:p>
                      <a:r>
                        <a:rPr lang="en-US" sz="1400" b="0" i="0" dirty="0">
                          <a:solidFill>
                            <a:srgbClr val="000000"/>
                          </a:solidFill>
                          <a:effectLst/>
                          <a:latin typeface="+mj-lt"/>
                        </a:rPr>
                        <a:t>Width </a:t>
                      </a:r>
                      <a:endParaRPr lang="en-US" sz="1400" dirty="0">
                        <a:effectLst/>
                        <a:latin typeface="+mj-l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US" sz="1400" b="0" i="0">
                          <a:solidFill>
                            <a:srgbClr val="000000"/>
                          </a:solidFill>
                          <a:effectLst/>
                          <a:latin typeface="+mj-lt"/>
                        </a:rPr>
                        <a:t>Yes </a:t>
                      </a:r>
                      <a:endParaRPr lang="en-US" sz="1400">
                        <a:effectLst/>
                        <a:latin typeface="+mj-l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US" sz="1400" b="0" i="0" dirty="0">
                          <a:solidFill>
                            <a:srgbClr val="000000"/>
                          </a:solidFill>
                          <a:effectLst/>
                          <a:latin typeface="+mj-lt"/>
                        </a:rPr>
                        <a:t>This is the width of the cube. This is the length of </a:t>
                      </a:r>
                      <a:r>
                        <a:rPr lang="en-US" sz="1400" b="0" i="0" dirty="0" smtClean="0">
                          <a:solidFill>
                            <a:srgbClr val="000000"/>
                          </a:solidFill>
                          <a:effectLst/>
                          <a:latin typeface="+mj-lt"/>
                        </a:rPr>
                        <a:t>the vertices </a:t>
                      </a:r>
                      <a:r>
                        <a:rPr lang="en-US" sz="1400" b="0" i="0" dirty="0">
                          <a:solidFill>
                            <a:srgbClr val="000000"/>
                          </a:solidFill>
                          <a:effectLst/>
                          <a:latin typeface="+mj-lt"/>
                        </a:rPr>
                        <a:t>of the cube along the </a:t>
                      </a:r>
                      <a:r>
                        <a:rPr lang="en-US" sz="1400" b="0" i="1" dirty="0">
                          <a:solidFill>
                            <a:srgbClr val="000000"/>
                          </a:solidFill>
                          <a:effectLst/>
                          <a:latin typeface="+mj-lt"/>
                        </a:rPr>
                        <a:t>x </a:t>
                      </a:r>
                      <a:r>
                        <a:rPr lang="en-US" sz="1400" b="0" i="0" dirty="0">
                          <a:solidFill>
                            <a:srgbClr val="000000"/>
                          </a:solidFill>
                          <a:effectLst/>
                          <a:latin typeface="+mj-lt"/>
                        </a:rPr>
                        <a:t>axis.</a:t>
                      </a:r>
                      <a:endParaRPr lang="en-US" sz="1400" dirty="0">
                        <a:effectLst/>
                        <a:latin typeface="+mj-l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57909">
                <a:tc>
                  <a:txBody>
                    <a:bodyPr/>
                    <a:lstStyle/>
                    <a:p>
                      <a:r>
                        <a:rPr lang="en-US" sz="1400" b="0" i="0" dirty="0">
                          <a:solidFill>
                            <a:srgbClr val="000000"/>
                          </a:solidFill>
                          <a:effectLst/>
                          <a:latin typeface="+mj-lt"/>
                        </a:rPr>
                        <a:t>height </a:t>
                      </a:r>
                      <a:endParaRPr lang="en-US" sz="1400" dirty="0">
                        <a:effectLst/>
                        <a:latin typeface="+mj-l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US" sz="1400" b="0" i="0">
                          <a:solidFill>
                            <a:srgbClr val="000000"/>
                          </a:solidFill>
                          <a:effectLst/>
                          <a:latin typeface="+mj-lt"/>
                        </a:rPr>
                        <a:t>Yes </a:t>
                      </a:r>
                      <a:endParaRPr lang="en-US" sz="1400">
                        <a:effectLst/>
                        <a:latin typeface="+mj-l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US" sz="1400" b="0" i="0" dirty="0">
                          <a:solidFill>
                            <a:srgbClr val="000000"/>
                          </a:solidFill>
                          <a:effectLst/>
                          <a:latin typeface="+mj-lt"/>
                        </a:rPr>
                        <a:t>This is the height of the cube. This is the length of </a:t>
                      </a:r>
                      <a:r>
                        <a:rPr lang="en-US" sz="1400" b="0" i="0" dirty="0" smtClean="0">
                          <a:solidFill>
                            <a:srgbClr val="000000"/>
                          </a:solidFill>
                          <a:effectLst/>
                          <a:latin typeface="+mj-lt"/>
                        </a:rPr>
                        <a:t>the vertices </a:t>
                      </a:r>
                      <a:r>
                        <a:rPr lang="en-US" sz="1400" b="0" i="0" dirty="0">
                          <a:solidFill>
                            <a:srgbClr val="000000"/>
                          </a:solidFill>
                          <a:effectLst/>
                          <a:latin typeface="+mj-lt"/>
                        </a:rPr>
                        <a:t>of the cube along the </a:t>
                      </a:r>
                      <a:r>
                        <a:rPr lang="en-US" sz="1400" b="0" i="1" dirty="0">
                          <a:solidFill>
                            <a:srgbClr val="000000"/>
                          </a:solidFill>
                          <a:effectLst/>
                          <a:latin typeface="+mj-lt"/>
                        </a:rPr>
                        <a:t>y </a:t>
                      </a:r>
                      <a:r>
                        <a:rPr lang="en-US" sz="1400" b="0" i="0" dirty="0">
                          <a:solidFill>
                            <a:srgbClr val="000000"/>
                          </a:solidFill>
                          <a:effectLst/>
                          <a:latin typeface="+mj-lt"/>
                        </a:rPr>
                        <a:t>axis.</a:t>
                      </a:r>
                      <a:endParaRPr lang="en-US" sz="1400" dirty="0">
                        <a:effectLst/>
                        <a:latin typeface="+mj-l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57909">
                <a:tc>
                  <a:txBody>
                    <a:bodyPr/>
                    <a:lstStyle/>
                    <a:p>
                      <a:r>
                        <a:rPr lang="en-US" sz="1400" b="0" i="0">
                          <a:solidFill>
                            <a:srgbClr val="000000"/>
                          </a:solidFill>
                          <a:effectLst/>
                          <a:latin typeface="+mj-lt"/>
                        </a:rPr>
                        <a:t>depth </a:t>
                      </a:r>
                      <a:endParaRPr lang="en-US" sz="1400">
                        <a:effectLst/>
                        <a:latin typeface="+mj-l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US" sz="1400" b="0" i="0" dirty="0">
                          <a:solidFill>
                            <a:srgbClr val="000000"/>
                          </a:solidFill>
                          <a:effectLst/>
                          <a:latin typeface="+mj-lt"/>
                        </a:rPr>
                        <a:t>Yes </a:t>
                      </a:r>
                      <a:endParaRPr lang="en-US" sz="1400" dirty="0">
                        <a:effectLst/>
                        <a:latin typeface="+mj-l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US" sz="1400" b="0" i="0" dirty="0">
                          <a:solidFill>
                            <a:srgbClr val="000000"/>
                          </a:solidFill>
                          <a:effectLst/>
                          <a:latin typeface="+mj-lt"/>
                        </a:rPr>
                        <a:t>This is the depth of the cube. This is the length of </a:t>
                      </a:r>
                      <a:r>
                        <a:rPr lang="en-US" sz="1400" b="0" i="0" dirty="0" smtClean="0">
                          <a:solidFill>
                            <a:srgbClr val="000000"/>
                          </a:solidFill>
                          <a:effectLst/>
                          <a:latin typeface="+mj-lt"/>
                        </a:rPr>
                        <a:t>the vertices </a:t>
                      </a:r>
                      <a:r>
                        <a:rPr lang="en-US" sz="1400" b="0" i="0" dirty="0">
                          <a:solidFill>
                            <a:srgbClr val="000000"/>
                          </a:solidFill>
                          <a:effectLst/>
                          <a:latin typeface="+mj-lt"/>
                        </a:rPr>
                        <a:t>of the cube along the </a:t>
                      </a:r>
                      <a:r>
                        <a:rPr lang="en-US" sz="1400" b="0" i="1" dirty="0">
                          <a:solidFill>
                            <a:srgbClr val="000000"/>
                          </a:solidFill>
                          <a:effectLst/>
                          <a:latin typeface="+mj-lt"/>
                        </a:rPr>
                        <a:t>z </a:t>
                      </a:r>
                      <a:r>
                        <a:rPr lang="en-US" sz="1400" b="0" i="0" dirty="0">
                          <a:solidFill>
                            <a:srgbClr val="000000"/>
                          </a:solidFill>
                          <a:effectLst/>
                          <a:latin typeface="+mj-lt"/>
                        </a:rPr>
                        <a:t>axis.</a:t>
                      </a:r>
                      <a:endParaRPr lang="en-US" sz="1400" dirty="0">
                        <a:effectLst/>
                        <a:latin typeface="+mj-l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357909">
                <a:tc>
                  <a:txBody>
                    <a:bodyPr/>
                    <a:lstStyle/>
                    <a:p>
                      <a:r>
                        <a:rPr lang="en-US" sz="1400" b="0" i="0">
                          <a:solidFill>
                            <a:srgbClr val="000000"/>
                          </a:solidFill>
                          <a:effectLst/>
                          <a:latin typeface="+mj-lt"/>
                        </a:rPr>
                        <a:t>widthSegments </a:t>
                      </a:r>
                      <a:endParaRPr lang="en-US" sz="1400">
                        <a:effectLst/>
                        <a:latin typeface="+mj-l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US" sz="1400" b="0" i="0">
                          <a:solidFill>
                            <a:srgbClr val="000000"/>
                          </a:solidFill>
                          <a:effectLst/>
                          <a:latin typeface="+mj-lt"/>
                        </a:rPr>
                        <a:t>No </a:t>
                      </a:r>
                      <a:endParaRPr lang="en-US" sz="1400">
                        <a:effectLst/>
                        <a:latin typeface="+mj-l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US" sz="1400" b="0" i="0" dirty="0">
                          <a:solidFill>
                            <a:srgbClr val="000000"/>
                          </a:solidFill>
                          <a:effectLst/>
                          <a:latin typeface="+mj-lt"/>
                        </a:rPr>
                        <a:t>This is the number of segments into which we </a:t>
                      </a:r>
                      <a:r>
                        <a:rPr lang="en-US" sz="1400" b="0" i="0" dirty="0" smtClean="0">
                          <a:solidFill>
                            <a:srgbClr val="000000"/>
                          </a:solidFill>
                          <a:effectLst/>
                          <a:latin typeface="+mj-lt"/>
                        </a:rPr>
                        <a:t>divide a </a:t>
                      </a:r>
                      <a:r>
                        <a:rPr lang="en-US" sz="1400" b="0" i="0" dirty="0">
                          <a:solidFill>
                            <a:srgbClr val="000000"/>
                          </a:solidFill>
                          <a:effectLst/>
                          <a:latin typeface="+mj-lt"/>
                        </a:rPr>
                        <a:t>face along the cube's </a:t>
                      </a:r>
                      <a:r>
                        <a:rPr lang="en-US" sz="1400" b="0" i="1" dirty="0">
                          <a:solidFill>
                            <a:srgbClr val="000000"/>
                          </a:solidFill>
                          <a:effectLst/>
                          <a:latin typeface="+mj-lt"/>
                        </a:rPr>
                        <a:t>x </a:t>
                      </a:r>
                      <a:r>
                        <a:rPr lang="en-US" sz="1400" b="0" i="0" dirty="0">
                          <a:solidFill>
                            <a:srgbClr val="000000"/>
                          </a:solidFill>
                          <a:effectLst/>
                          <a:latin typeface="+mj-lt"/>
                        </a:rPr>
                        <a:t>axis. The default value is 1.</a:t>
                      </a:r>
                      <a:endParaRPr lang="en-US" sz="1400" dirty="0">
                        <a:effectLst/>
                        <a:latin typeface="+mj-l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357909">
                <a:tc>
                  <a:txBody>
                    <a:bodyPr/>
                    <a:lstStyle/>
                    <a:p>
                      <a:r>
                        <a:rPr lang="en-US" sz="1400" b="0" i="0">
                          <a:solidFill>
                            <a:srgbClr val="000000"/>
                          </a:solidFill>
                          <a:effectLst/>
                          <a:latin typeface="+mj-lt"/>
                        </a:rPr>
                        <a:t>heightSegments </a:t>
                      </a:r>
                      <a:endParaRPr lang="en-US" sz="1400">
                        <a:effectLst/>
                        <a:latin typeface="+mj-l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US" sz="1400" b="0" i="0">
                          <a:solidFill>
                            <a:srgbClr val="000000"/>
                          </a:solidFill>
                          <a:effectLst/>
                          <a:latin typeface="+mj-lt"/>
                        </a:rPr>
                        <a:t>No </a:t>
                      </a:r>
                      <a:endParaRPr lang="en-US" sz="1400">
                        <a:effectLst/>
                        <a:latin typeface="+mj-l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US" sz="1400" b="0" i="0" dirty="0">
                          <a:solidFill>
                            <a:srgbClr val="000000"/>
                          </a:solidFill>
                          <a:effectLst/>
                          <a:latin typeface="+mj-lt"/>
                        </a:rPr>
                        <a:t>This is the number of segments into which we </a:t>
                      </a:r>
                      <a:r>
                        <a:rPr lang="en-US" sz="1400" b="0" i="0" dirty="0" smtClean="0">
                          <a:solidFill>
                            <a:srgbClr val="000000"/>
                          </a:solidFill>
                          <a:effectLst/>
                          <a:latin typeface="+mj-lt"/>
                        </a:rPr>
                        <a:t>divide a </a:t>
                      </a:r>
                      <a:r>
                        <a:rPr lang="en-US" sz="1400" b="0" i="0" dirty="0">
                          <a:solidFill>
                            <a:srgbClr val="000000"/>
                          </a:solidFill>
                          <a:effectLst/>
                          <a:latin typeface="+mj-lt"/>
                        </a:rPr>
                        <a:t>face along the cube's </a:t>
                      </a:r>
                      <a:r>
                        <a:rPr lang="en-US" sz="1400" b="0" i="1" dirty="0">
                          <a:solidFill>
                            <a:srgbClr val="000000"/>
                          </a:solidFill>
                          <a:effectLst/>
                          <a:latin typeface="+mj-lt"/>
                        </a:rPr>
                        <a:t>y </a:t>
                      </a:r>
                      <a:r>
                        <a:rPr lang="en-US" sz="1400" b="0" i="0" dirty="0">
                          <a:solidFill>
                            <a:srgbClr val="000000"/>
                          </a:solidFill>
                          <a:effectLst/>
                          <a:latin typeface="+mj-lt"/>
                        </a:rPr>
                        <a:t>axis. The default value is 1.</a:t>
                      </a:r>
                      <a:endParaRPr lang="en-US" sz="1400" dirty="0">
                        <a:effectLst/>
                        <a:latin typeface="+mj-l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357909">
                <a:tc>
                  <a:txBody>
                    <a:bodyPr/>
                    <a:lstStyle/>
                    <a:p>
                      <a:r>
                        <a:rPr lang="en-US" sz="1400" b="0" i="0">
                          <a:solidFill>
                            <a:srgbClr val="000000"/>
                          </a:solidFill>
                          <a:effectLst/>
                          <a:latin typeface="+mj-lt"/>
                        </a:rPr>
                        <a:t>depthSegments </a:t>
                      </a:r>
                      <a:endParaRPr lang="en-US" sz="1400">
                        <a:effectLst/>
                        <a:latin typeface="+mj-l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US" sz="1400" b="0" i="0">
                          <a:solidFill>
                            <a:srgbClr val="000000"/>
                          </a:solidFill>
                          <a:effectLst/>
                          <a:latin typeface="+mj-lt"/>
                        </a:rPr>
                        <a:t>No </a:t>
                      </a:r>
                      <a:endParaRPr lang="en-US" sz="1400">
                        <a:effectLst/>
                        <a:latin typeface="+mj-l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US" sz="1400" b="0" i="0" dirty="0">
                          <a:solidFill>
                            <a:srgbClr val="000000"/>
                          </a:solidFill>
                          <a:effectLst/>
                          <a:latin typeface="+mj-lt"/>
                        </a:rPr>
                        <a:t>This is the number of segments into which we </a:t>
                      </a:r>
                      <a:r>
                        <a:rPr lang="en-US" sz="1400" b="0" i="0" dirty="0" smtClean="0">
                          <a:solidFill>
                            <a:srgbClr val="000000"/>
                          </a:solidFill>
                          <a:effectLst/>
                          <a:latin typeface="+mj-lt"/>
                        </a:rPr>
                        <a:t>divide a </a:t>
                      </a:r>
                      <a:r>
                        <a:rPr lang="en-US" sz="1400" b="0" i="0" dirty="0">
                          <a:solidFill>
                            <a:srgbClr val="000000"/>
                          </a:solidFill>
                          <a:effectLst/>
                          <a:latin typeface="+mj-lt"/>
                        </a:rPr>
                        <a:t>face along the cube's </a:t>
                      </a:r>
                      <a:r>
                        <a:rPr lang="en-US" sz="1400" b="0" i="1" dirty="0">
                          <a:solidFill>
                            <a:srgbClr val="000000"/>
                          </a:solidFill>
                          <a:effectLst/>
                          <a:latin typeface="+mj-lt"/>
                        </a:rPr>
                        <a:t>z </a:t>
                      </a:r>
                      <a:r>
                        <a:rPr lang="en-US" sz="1400" b="0" i="0" dirty="0">
                          <a:solidFill>
                            <a:srgbClr val="000000"/>
                          </a:solidFill>
                          <a:effectLst/>
                          <a:latin typeface="+mj-lt"/>
                        </a:rPr>
                        <a:t>axis. The default value is 1.</a:t>
                      </a:r>
                      <a:endParaRPr lang="en-US" sz="1400" dirty="0">
                        <a:effectLst/>
                        <a:latin typeface="+mj-l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
        <p:nvSpPr>
          <p:cNvPr id="5" name="Rectangle 1"/>
          <p:cNvSpPr>
            <a:spLocks noChangeArrowheads="1"/>
          </p:cNvSpPr>
          <p:nvPr/>
        </p:nvSpPr>
        <p:spPr bwMode="auto">
          <a:xfrm>
            <a:off x="3238501" y="1315136"/>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r>
              <a:rPr lang="en-US">
                <a:latin typeface="Arial" pitchFamily="34" charset="0"/>
                <a:cs typeface="Arial" pitchFamily="34" charset="0"/>
              </a:rPr>
              <a:t/>
            </a:r>
            <a:br>
              <a:rPr lang="en-US">
                <a:latin typeface="Arial" pitchFamily="34" charset="0"/>
                <a:cs typeface="Arial" pitchFamily="34" charset="0"/>
              </a:rPr>
            </a:br>
            <a:endParaRPr lang="en-US">
              <a:latin typeface="Arial" pitchFamily="34" charset="0"/>
              <a:cs typeface="Arial" pitchFamily="34" charset="0"/>
            </a:endParaRPr>
          </a:p>
        </p:txBody>
      </p:sp>
      <p:sp>
        <p:nvSpPr>
          <p:cNvPr id="6" name="Slide Number Placeholder 5"/>
          <p:cNvSpPr>
            <a:spLocks noGrp="1"/>
          </p:cNvSpPr>
          <p:nvPr>
            <p:ph type="sldNum" sz="quarter" idx="12"/>
          </p:nvPr>
        </p:nvSpPr>
        <p:spPr/>
        <p:txBody>
          <a:bodyPr/>
          <a:lstStyle/>
          <a:p>
            <a:fld id="{674A736C-4B38-47B6-B2F4-2C945E041579}" type="slidenum">
              <a:rPr lang="en-US" smtClean="0"/>
              <a:t>19</a:t>
            </a:fld>
            <a:endParaRPr lang="en-US"/>
          </a:p>
        </p:txBody>
      </p:sp>
      <p:sp>
        <p:nvSpPr>
          <p:cNvPr id="7" name="Oval 6"/>
          <p:cNvSpPr/>
          <p:nvPr/>
        </p:nvSpPr>
        <p:spPr>
          <a:xfrm>
            <a:off x="11544300" y="1524000"/>
            <a:ext cx="1295400" cy="1295400"/>
          </a:xfrm>
          <a:prstGeom prst="ellipse">
            <a:avLst/>
          </a:prstGeom>
          <a:gradFill>
            <a:gsLst>
              <a:gs pos="0">
                <a:srgbClr val="F65366"/>
              </a:gs>
              <a:gs pos="100000">
                <a:srgbClr val="FED069"/>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8305800" y="-476647"/>
            <a:ext cx="953294" cy="953294"/>
          </a:xfrm>
          <a:prstGeom prst="ellipse">
            <a:avLst/>
          </a:prstGeom>
          <a:gradFill>
            <a:gsLst>
              <a:gs pos="0">
                <a:srgbClr val="F65366"/>
              </a:gs>
              <a:gs pos="100000">
                <a:srgbClr val="FED069"/>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09928278"/>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371600" y="3352800"/>
            <a:ext cx="2560316" cy="2126095"/>
          </a:xfrm>
          <a:prstGeom prst="rect">
            <a:avLst/>
          </a:prstGeom>
          <a:noFill/>
        </p:spPr>
        <p:txBody>
          <a:bodyPr wrap="none" rtlCol="0">
            <a:spAutoFit/>
          </a:bodyPr>
          <a:lstStyle/>
          <a:p>
            <a:pPr>
              <a:lnSpc>
                <a:spcPct val="120000"/>
              </a:lnSpc>
            </a:pPr>
            <a:r>
              <a:rPr lang="en-US" sz="2800" b="1" dirty="0" smtClean="0">
                <a:solidFill>
                  <a:schemeClr val="tx1">
                    <a:lumMod val="95000"/>
                    <a:lumOff val="5000"/>
                  </a:schemeClr>
                </a:solidFill>
              </a:rPr>
              <a:t>0511164000032</a:t>
            </a:r>
          </a:p>
          <a:p>
            <a:pPr>
              <a:lnSpc>
                <a:spcPct val="120000"/>
              </a:lnSpc>
            </a:pPr>
            <a:r>
              <a:rPr lang="en-US" sz="2800" b="1" dirty="0" smtClean="0">
                <a:solidFill>
                  <a:schemeClr val="tx1">
                    <a:lumMod val="95000"/>
                    <a:lumOff val="5000"/>
                  </a:schemeClr>
                </a:solidFill>
              </a:rPr>
              <a:t>0511164000068</a:t>
            </a:r>
          </a:p>
          <a:p>
            <a:pPr>
              <a:lnSpc>
                <a:spcPct val="120000"/>
              </a:lnSpc>
            </a:pPr>
            <a:r>
              <a:rPr lang="en-US" sz="2800" b="1" dirty="0" smtClean="0">
                <a:solidFill>
                  <a:schemeClr val="tx1">
                    <a:lumMod val="95000"/>
                    <a:lumOff val="5000"/>
                  </a:schemeClr>
                </a:solidFill>
              </a:rPr>
              <a:t>0511164000099</a:t>
            </a:r>
          </a:p>
          <a:p>
            <a:pPr>
              <a:lnSpc>
                <a:spcPct val="120000"/>
              </a:lnSpc>
            </a:pPr>
            <a:r>
              <a:rPr lang="en-US" sz="2800" b="1" dirty="0" smtClean="0">
                <a:solidFill>
                  <a:schemeClr val="tx1">
                    <a:lumMod val="95000"/>
                    <a:lumOff val="5000"/>
                  </a:schemeClr>
                </a:solidFill>
              </a:rPr>
              <a:t>0511164000118</a:t>
            </a:r>
            <a:endParaRPr lang="en-US" sz="2800" b="1" dirty="0">
              <a:solidFill>
                <a:schemeClr val="tx1">
                  <a:lumMod val="95000"/>
                  <a:lumOff val="5000"/>
                </a:schemeClr>
              </a:solidFill>
            </a:endParaRPr>
          </a:p>
        </p:txBody>
      </p:sp>
      <p:sp>
        <p:nvSpPr>
          <p:cNvPr id="7" name="TextBox 6"/>
          <p:cNvSpPr txBox="1"/>
          <p:nvPr/>
        </p:nvSpPr>
        <p:spPr>
          <a:xfrm>
            <a:off x="4114800" y="3352799"/>
            <a:ext cx="2756588" cy="2160591"/>
          </a:xfrm>
          <a:prstGeom prst="rect">
            <a:avLst/>
          </a:prstGeom>
          <a:noFill/>
        </p:spPr>
        <p:txBody>
          <a:bodyPr wrap="none" rtlCol="0">
            <a:spAutoFit/>
          </a:bodyPr>
          <a:lstStyle/>
          <a:p>
            <a:pPr>
              <a:lnSpc>
                <a:spcPct val="120000"/>
              </a:lnSpc>
            </a:pPr>
            <a:r>
              <a:rPr lang="en-US" sz="2800" dirty="0" err="1" smtClean="0">
                <a:solidFill>
                  <a:schemeClr val="tx1">
                    <a:lumMod val="95000"/>
                    <a:lumOff val="5000"/>
                  </a:schemeClr>
                </a:solidFill>
              </a:rPr>
              <a:t>Irman</a:t>
            </a:r>
            <a:r>
              <a:rPr lang="en-US" sz="2800" dirty="0" smtClean="0">
                <a:solidFill>
                  <a:schemeClr val="tx1">
                    <a:lumMod val="95000"/>
                    <a:lumOff val="5000"/>
                  </a:schemeClr>
                </a:solidFill>
              </a:rPr>
              <a:t> </a:t>
            </a:r>
            <a:r>
              <a:rPr lang="en-US" sz="2800" dirty="0" err="1" smtClean="0">
                <a:solidFill>
                  <a:schemeClr val="tx1">
                    <a:lumMod val="95000"/>
                    <a:lumOff val="5000"/>
                  </a:schemeClr>
                </a:solidFill>
              </a:rPr>
              <a:t>Kurniawan</a:t>
            </a:r>
            <a:endParaRPr lang="en-US" sz="2800" dirty="0" smtClean="0">
              <a:solidFill>
                <a:schemeClr val="tx1">
                  <a:lumMod val="95000"/>
                  <a:lumOff val="5000"/>
                </a:schemeClr>
              </a:solidFill>
            </a:endParaRPr>
          </a:p>
          <a:p>
            <a:pPr>
              <a:lnSpc>
                <a:spcPct val="120000"/>
              </a:lnSpc>
            </a:pPr>
            <a:r>
              <a:rPr lang="en-US" sz="2800" dirty="0" err="1" smtClean="0">
                <a:solidFill>
                  <a:schemeClr val="tx1">
                    <a:lumMod val="95000"/>
                    <a:lumOff val="5000"/>
                  </a:schemeClr>
                </a:solidFill>
              </a:rPr>
              <a:t>Bagus</a:t>
            </a:r>
            <a:r>
              <a:rPr lang="en-US" sz="2800" dirty="0" smtClean="0">
                <a:solidFill>
                  <a:schemeClr val="tx1">
                    <a:lumMod val="95000"/>
                    <a:lumOff val="5000"/>
                  </a:schemeClr>
                </a:solidFill>
              </a:rPr>
              <a:t> </a:t>
            </a:r>
            <a:r>
              <a:rPr lang="en-US" sz="2800" dirty="0" err="1" smtClean="0">
                <a:solidFill>
                  <a:schemeClr val="tx1">
                    <a:lumMod val="95000"/>
                    <a:lumOff val="5000"/>
                  </a:schemeClr>
                </a:solidFill>
              </a:rPr>
              <a:t>Aji</a:t>
            </a:r>
            <a:r>
              <a:rPr lang="en-US" sz="2800" dirty="0" smtClean="0">
                <a:solidFill>
                  <a:schemeClr val="tx1">
                    <a:lumMod val="95000"/>
                    <a:lumOff val="5000"/>
                  </a:schemeClr>
                </a:solidFill>
              </a:rPr>
              <a:t> S. S.</a:t>
            </a:r>
          </a:p>
          <a:p>
            <a:pPr>
              <a:lnSpc>
                <a:spcPct val="120000"/>
              </a:lnSpc>
            </a:pPr>
            <a:r>
              <a:rPr lang="en-US" sz="2800" dirty="0" smtClean="0">
                <a:solidFill>
                  <a:schemeClr val="tx1">
                    <a:lumMod val="95000"/>
                    <a:lumOff val="5000"/>
                  </a:schemeClr>
                </a:solidFill>
              </a:rPr>
              <a:t>Denny </a:t>
            </a:r>
            <a:r>
              <a:rPr lang="en-US" sz="2800" dirty="0" err="1" smtClean="0">
                <a:solidFill>
                  <a:schemeClr val="tx1">
                    <a:lumMod val="95000"/>
                    <a:lumOff val="5000"/>
                  </a:schemeClr>
                </a:solidFill>
              </a:rPr>
              <a:t>Rengganis</a:t>
            </a:r>
            <a:endParaRPr lang="en-US" sz="2800" dirty="0" smtClean="0">
              <a:solidFill>
                <a:schemeClr val="tx1">
                  <a:lumMod val="95000"/>
                  <a:lumOff val="5000"/>
                </a:schemeClr>
              </a:solidFill>
            </a:endParaRPr>
          </a:p>
          <a:p>
            <a:pPr>
              <a:lnSpc>
                <a:spcPct val="120000"/>
              </a:lnSpc>
            </a:pPr>
            <a:r>
              <a:rPr lang="en-US" sz="2800" dirty="0" err="1" smtClean="0">
                <a:solidFill>
                  <a:schemeClr val="tx1">
                    <a:lumMod val="95000"/>
                    <a:lumOff val="5000"/>
                  </a:schemeClr>
                </a:solidFill>
              </a:rPr>
              <a:t>Rimba</a:t>
            </a:r>
            <a:r>
              <a:rPr lang="en-US" sz="2800" dirty="0" smtClean="0">
                <a:solidFill>
                  <a:schemeClr val="tx1">
                    <a:lumMod val="95000"/>
                    <a:lumOff val="5000"/>
                  </a:schemeClr>
                </a:solidFill>
              </a:rPr>
              <a:t> </a:t>
            </a:r>
            <a:r>
              <a:rPr lang="en-US" sz="2800" dirty="0" err="1" smtClean="0">
                <a:solidFill>
                  <a:schemeClr val="tx1">
                    <a:lumMod val="95000"/>
                    <a:lumOff val="5000"/>
                  </a:schemeClr>
                </a:solidFill>
              </a:rPr>
              <a:t>Azhara</a:t>
            </a:r>
            <a:endParaRPr lang="en-US" sz="2800" dirty="0">
              <a:solidFill>
                <a:schemeClr val="tx1">
                  <a:lumMod val="95000"/>
                  <a:lumOff val="5000"/>
                </a:schemeClr>
              </a:solidFill>
            </a:endParaRPr>
          </a:p>
        </p:txBody>
      </p:sp>
    </p:spTree>
    <p:extLst>
      <p:ext uri="{BB962C8B-B14F-4D97-AF65-F5344CB8AC3E}">
        <p14:creationId xmlns:p14="http://schemas.microsoft.com/office/powerpoint/2010/main" val="3223372531"/>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new </a:t>
            </a:r>
            <a:r>
              <a:rPr lang="en-US" dirty="0" err="1"/>
              <a:t>THREE.BoxGeometry</a:t>
            </a:r>
            <a:r>
              <a:rPr lang="en-US" dirty="0"/>
              <a:t>(15,15,15);</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76400" y="1524000"/>
            <a:ext cx="8686800" cy="5197231"/>
          </a:xfrm>
        </p:spPr>
      </p:pic>
      <p:sp>
        <p:nvSpPr>
          <p:cNvPr id="3" name="Slide Number Placeholder 2"/>
          <p:cNvSpPr>
            <a:spLocks noGrp="1"/>
          </p:cNvSpPr>
          <p:nvPr>
            <p:ph type="sldNum" sz="quarter" idx="12"/>
          </p:nvPr>
        </p:nvSpPr>
        <p:spPr/>
        <p:txBody>
          <a:bodyPr/>
          <a:lstStyle/>
          <a:p>
            <a:fld id="{674A736C-4B38-47B6-B2F4-2C945E041579}" type="slidenum">
              <a:rPr lang="en-US" smtClean="0"/>
              <a:t>20</a:t>
            </a:fld>
            <a:endParaRPr lang="en-US"/>
          </a:p>
        </p:txBody>
      </p:sp>
      <p:sp>
        <p:nvSpPr>
          <p:cNvPr id="5" name="Oval 4"/>
          <p:cNvSpPr/>
          <p:nvPr/>
        </p:nvSpPr>
        <p:spPr>
          <a:xfrm>
            <a:off x="11544300" y="1524000"/>
            <a:ext cx="1295400" cy="1295400"/>
          </a:xfrm>
          <a:prstGeom prst="ellipse">
            <a:avLst/>
          </a:prstGeom>
          <a:gradFill>
            <a:gsLst>
              <a:gs pos="0">
                <a:srgbClr val="F65366"/>
              </a:gs>
              <a:gs pos="100000">
                <a:srgbClr val="FED069"/>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8305800" y="-476647"/>
            <a:ext cx="953294" cy="953294"/>
          </a:xfrm>
          <a:prstGeom prst="ellipse">
            <a:avLst/>
          </a:prstGeom>
          <a:gradFill>
            <a:gsLst>
              <a:gs pos="0">
                <a:srgbClr val="F65366"/>
              </a:gs>
              <a:gs pos="100000">
                <a:srgbClr val="FED069"/>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65894771"/>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THREE.SphereGeometry</a:t>
            </a:r>
            <a:endParaRPr lang="en-US" dirty="0"/>
          </a:p>
        </p:txBody>
      </p:sp>
      <p:sp>
        <p:nvSpPr>
          <p:cNvPr id="3" name="Content Placeholder 2"/>
          <p:cNvSpPr>
            <a:spLocks noGrp="1"/>
          </p:cNvSpPr>
          <p:nvPr>
            <p:ph idx="1"/>
          </p:nvPr>
        </p:nvSpPr>
        <p:spPr/>
        <p:txBody>
          <a:bodyPr/>
          <a:lstStyle/>
          <a:p>
            <a:r>
              <a:rPr lang="en-US" dirty="0"/>
              <a:t>With </a:t>
            </a:r>
            <a:r>
              <a:rPr lang="en-US" dirty="0" err="1"/>
              <a:t>SphereGeometry</a:t>
            </a:r>
            <a:r>
              <a:rPr lang="en-US" dirty="0"/>
              <a:t>, you can create a three-dimensional sphere.</a:t>
            </a: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559983015"/>
              </p:ext>
            </p:extLst>
          </p:nvPr>
        </p:nvGraphicFramePr>
        <p:xfrm>
          <a:off x="914400" y="2438400"/>
          <a:ext cx="10363200" cy="4038600"/>
        </p:xfrm>
        <a:graphic>
          <a:graphicData uri="http://schemas.openxmlformats.org/drawingml/2006/table">
            <a:tbl>
              <a:tblPr/>
              <a:tblGrid>
                <a:gridCol w="1548308">
                  <a:extLst>
                    <a:ext uri="{9D8B030D-6E8A-4147-A177-3AD203B41FA5}">
                      <a16:colId xmlns:a16="http://schemas.microsoft.com/office/drawing/2014/main" val="20000"/>
                    </a:ext>
                  </a:extLst>
                </a:gridCol>
                <a:gridCol w="1118692">
                  <a:extLst>
                    <a:ext uri="{9D8B030D-6E8A-4147-A177-3AD203B41FA5}">
                      <a16:colId xmlns:a16="http://schemas.microsoft.com/office/drawing/2014/main" val="20001"/>
                    </a:ext>
                  </a:extLst>
                </a:gridCol>
                <a:gridCol w="7696200">
                  <a:extLst>
                    <a:ext uri="{9D8B030D-6E8A-4147-A177-3AD203B41FA5}">
                      <a16:colId xmlns:a16="http://schemas.microsoft.com/office/drawing/2014/main" val="20002"/>
                    </a:ext>
                  </a:extLst>
                </a:gridCol>
              </a:tblGrid>
              <a:tr h="296850">
                <a:tc>
                  <a:txBody>
                    <a:bodyPr/>
                    <a:lstStyle/>
                    <a:p>
                      <a:r>
                        <a:rPr lang="en-US" sz="1400" b="1" i="0" dirty="0">
                          <a:solidFill>
                            <a:srgbClr val="000000"/>
                          </a:solidFill>
                          <a:effectLst/>
                          <a:latin typeface="+mn-lt"/>
                        </a:rPr>
                        <a:t>Property </a:t>
                      </a:r>
                      <a:endParaRPr lang="en-US" sz="1400" dirty="0">
                        <a:effectLst/>
                        <a:latin typeface="+mn-lt"/>
                      </a:endParaRPr>
                    </a:p>
                  </a:txBody>
                  <a:tcPr marL="69864" marR="69864" marT="34932" marB="34932"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US" sz="1400" b="1" i="0">
                          <a:solidFill>
                            <a:srgbClr val="000000"/>
                          </a:solidFill>
                          <a:effectLst/>
                          <a:latin typeface="+mn-lt"/>
                        </a:rPr>
                        <a:t>Mandatory </a:t>
                      </a:r>
                      <a:endParaRPr lang="en-US" sz="1400">
                        <a:effectLst/>
                        <a:latin typeface="+mn-lt"/>
                      </a:endParaRPr>
                    </a:p>
                  </a:txBody>
                  <a:tcPr marL="69864" marR="69864" marT="34932" marB="34932"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US" sz="1400" b="1" i="0" dirty="0">
                          <a:solidFill>
                            <a:srgbClr val="000000"/>
                          </a:solidFill>
                          <a:effectLst/>
                          <a:latin typeface="+mn-lt"/>
                        </a:rPr>
                        <a:t>Description</a:t>
                      </a:r>
                    </a:p>
                  </a:txBody>
                  <a:tcPr marL="69864" marR="69864" marT="34932" marB="34932"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540729">
                <a:tc>
                  <a:txBody>
                    <a:bodyPr/>
                    <a:lstStyle/>
                    <a:p>
                      <a:r>
                        <a:rPr lang="en-US" sz="1400" b="0" i="0" dirty="0">
                          <a:solidFill>
                            <a:srgbClr val="000000"/>
                          </a:solidFill>
                          <a:effectLst/>
                          <a:latin typeface="+mn-lt"/>
                        </a:rPr>
                        <a:t>radius </a:t>
                      </a:r>
                      <a:endParaRPr lang="en-US" sz="1400" dirty="0">
                        <a:effectLst/>
                        <a:latin typeface="+mn-lt"/>
                      </a:endParaRPr>
                    </a:p>
                  </a:txBody>
                  <a:tcPr marL="83748" marR="83748" marT="41875" marB="4187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US" sz="1400" b="0" i="0">
                          <a:solidFill>
                            <a:srgbClr val="000000"/>
                          </a:solidFill>
                          <a:effectLst/>
                          <a:latin typeface="+mn-lt"/>
                        </a:rPr>
                        <a:t>No </a:t>
                      </a:r>
                      <a:endParaRPr lang="en-US" sz="1400">
                        <a:effectLst/>
                        <a:latin typeface="+mn-lt"/>
                      </a:endParaRPr>
                    </a:p>
                  </a:txBody>
                  <a:tcPr marL="83748" marR="83748" marT="41875" marB="4187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US" sz="1400" b="0" i="0" dirty="0">
                          <a:solidFill>
                            <a:srgbClr val="000000"/>
                          </a:solidFill>
                          <a:effectLst/>
                          <a:latin typeface="+mn-lt"/>
                        </a:rPr>
                        <a:t>This is used to set the radius for the sphere. </a:t>
                      </a:r>
                      <a:r>
                        <a:rPr lang="en-US" sz="1400" b="0" i="0" dirty="0" smtClean="0">
                          <a:solidFill>
                            <a:srgbClr val="000000"/>
                          </a:solidFill>
                          <a:effectLst/>
                          <a:latin typeface="+mn-lt"/>
                        </a:rPr>
                        <a:t>This defines </a:t>
                      </a:r>
                      <a:r>
                        <a:rPr lang="en-US" sz="1400" b="0" i="0" dirty="0">
                          <a:solidFill>
                            <a:srgbClr val="000000"/>
                          </a:solidFill>
                          <a:effectLst/>
                          <a:latin typeface="+mn-lt"/>
                        </a:rPr>
                        <a:t>how large the resulting mesh will be. </a:t>
                      </a:r>
                      <a:r>
                        <a:rPr lang="en-US" sz="1400" b="0" i="0" dirty="0" smtClean="0">
                          <a:solidFill>
                            <a:srgbClr val="000000"/>
                          </a:solidFill>
                          <a:effectLst/>
                          <a:latin typeface="+mn-lt"/>
                        </a:rPr>
                        <a:t>The</a:t>
                      </a:r>
                      <a:r>
                        <a:rPr lang="en-US" sz="1400" b="0" i="0" baseline="0" dirty="0" smtClean="0">
                          <a:solidFill>
                            <a:srgbClr val="000000"/>
                          </a:solidFill>
                          <a:effectLst/>
                          <a:latin typeface="+mn-lt"/>
                        </a:rPr>
                        <a:t> </a:t>
                      </a:r>
                      <a:r>
                        <a:rPr lang="en-US" sz="1400" b="0" i="0" dirty="0" smtClean="0">
                          <a:solidFill>
                            <a:srgbClr val="000000"/>
                          </a:solidFill>
                          <a:effectLst/>
                          <a:latin typeface="+mn-lt"/>
                        </a:rPr>
                        <a:t>default </a:t>
                      </a:r>
                      <a:r>
                        <a:rPr lang="en-US" sz="1400" b="0" i="0" dirty="0">
                          <a:solidFill>
                            <a:srgbClr val="000000"/>
                          </a:solidFill>
                          <a:effectLst/>
                          <a:latin typeface="+mn-lt"/>
                        </a:rPr>
                        <a:t>value is 50.</a:t>
                      </a:r>
                      <a:endParaRPr lang="en-US" sz="1400" dirty="0">
                        <a:effectLst/>
                        <a:latin typeface="+mn-lt"/>
                      </a:endParaRPr>
                    </a:p>
                  </a:txBody>
                  <a:tcPr marL="83748" marR="83748" marT="41875" marB="4187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540729">
                <a:tc>
                  <a:txBody>
                    <a:bodyPr/>
                    <a:lstStyle/>
                    <a:p>
                      <a:r>
                        <a:rPr lang="en-US" sz="1400" b="0" i="0" dirty="0" err="1">
                          <a:solidFill>
                            <a:srgbClr val="000000"/>
                          </a:solidFill>
                          <a:effectLst/>
                          <a:latin typeface="+mn-lt"/>
                        </a:rPr>
                        <a:t>widthSegments</a:t>
                      </a:r>
                      <a:r>
                        <a:rPr lang="en-US" sz="1400" b="0" i="0" dirty="0">
                          <a:solidFill>
                            <a:srgbClr val="000000"/>
                          </a:solidFill>
                          <a:effectLst/>
                          <a:latin typeface="+mn-lt"/>
                        </a:rPr>
                        <a:t> </a:t>
                      </a:r>
                      <a:endParaRPr lang="en-US" sz="1400" dirty="0">
                        <a:effectLst/>
                        <a:latin typeface="+mn-lt"/>
                      </a:endParaRPr>
                    </a:p>
                  </a:txBody>
                  <a:tcPr marL="83748" marR="83748" marT="41875" marB="4187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US" sz="1400" b="0" i="0">
                          <a:solidFill>
                            <a:srgbClr val="000000"/>
                          </a:solidFill>
                          <a:effectLst/>
                          <a:latin typeface="+mn-lt"/>
                        </a:rPr>
                        <a:t>No </a:t>
                      </a:r>
                      <a:endParaRPr lang="en-US" sz="1400">
                        <a:effectLst/>
                        <a:latin typeface="+mn-lt"/>
                      </a:endParaRPr>
                    </a:p>
                  </a:txBody>
                  <a:tcPr marL="83748" marR="83748" marT="41875" marB="4187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US" sz="1400" b="0" i="0" dirty="0">
                          <a:solidFill>
                            <a:srgbClr val="000000"/>
                          </a:solidFill>
                          <a:effectLst/>
                          <a:latin typeface="+mn-lt"/>
                        </a:rPr>
                        <a:t>This is the number of segments to be used vertically</a:t>
                      </a:r>
                      <a:r>
                        <a:rPr lang="en-US" sz="1400" b="0" i="0" dirty="0" smtClean="0">
                          <a:solidFill>
                            <a:srgbClr val="000000"/>
                          </a:solidFill>
                          <a:effectLst/>
                          <a:latin typeface="+mn-lt"/>
                        </a:rPr>
                        <a:t>. More </a:t>
                      </a:r>
                      <a:r>
                        <a:rPr lang="en-US" sz="1400" b="0" i="0" dirty="0">
                          <a:solidFill>
                            <a:srgbClr val="000000"/>
                          </a:solidFill>
                          <a:effectLst/>
                          <a:latin typeface="+mn-lt"/>
                        </a:rPr>
                        <a:t>segments means a smoother surface. </a:t>
                      </a:r>
                      <a:r>
                        <a:rPr lang="en-US" sz="1400" b="0" i="0" dirty="0" smtClean="0">
                          <a:solidFill>
                            <a:srgbClr val="000000"/>
                          </a:solidFill>
                          <a:effectLst/>
                          <a:latin typeface="+mn-lt"/>
                        </a:rPr>
                        <a:t>The</a:t>
                      </a:r>
                      <a:r>
                        <a:rPr lang="en-US" sz="1400" b="0" i="0" baseline="0" dirty="0" smtClean="0">
                          <a:solidFill>
                            <a:srgbClr val="000000"/>
                          </a:solidFill>
                          <a:effectLst/>
                          <a:latin typeface="+mn-lt"/>
                        </a:rPr>
                        <a:t> </a:t>
                      </a:r>
                      <a:r>
                        <a:rPr lang="en-US" sz="1400" b="0" i="0" dirty="0" smtClean="0">
                          <a:solidFill>
                            <a:srgbClr val="000000"/>
                          </a:solidFill>
                          <a:effectLst/>
                          <a:latin typeface="+mn-lt"/>
                        </a:rPr>
                        <a:t>default </a:t>
                      </a:r>
                      <a:r>
                        <a:rPr lang="en-US" sz="1400" b="0" i="0" dirty="0">
                          <a:solidFill>
                            <a:srgbClr val="000000"/>
                          </a:solidFill>
                          <a:effectLst/>
                          <a:latin typeface="+mn-lt"/>
                        </a:rPr>
                        <a:t>value is 8 and the minimum value is 3.</a:t>
                      </a:r>
                      <a:endParaRPr lang="en-US" sz="1400" dirty="0">
                        <a:effectLst/>
                        <a:latin typeface="+mn-lt"/>
                      </a:endParaRPr>
                    </a:p>
                  </a:txBody>
                  <a:tcPr marL="83748" marR="83748" marT="41875" marB="4187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535038">
                <a:tc>
                  <a:txBody>
                    <a:bodyPr/>
                    <a:lstStyle/>
                    <a:p>
                      <a:r>
                        <a:rPr lang="en-US" sz="1400" b="0" i="0" dirty="0" err="1">
                          <a:solidFill>
                            <a:srgbClr val="000000"/>
                          </a:solidFill>
                          <a:effectLst/>
                          <a:latin typeface="+mn-lt"/>
                        </a:rPr>
                        <a:t>heightSegments</a:t>
                      </a:r>
                      <a:r>
                        <a:rPr lang="en-US" sz="1400" b="0" i="0" dirty="0">
                          <a:solidFill>
                            <a:srgbClr val="000000"/>
                          </a:solidFill>
                          <a:effectLst/>
                          <a:latin typeface="+mn-lt"/>
                        </a:rPr>
                        <a:t> </a:t>
                      </a:r>
                      <a:endParaRPr lang="en-US" sz="1400" dirty="0">
                        <a:effectLst/>
                        <a:latin typeface="+mn-lt"/>
                      </a:endParaRPr>
                    </a:p>
                  </a:txBody>
                  <a:tcPr marL="69864" marR="69864" marT="34932" marB="34932"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US" sz="1400" b="0" i="0">
                          <a:solidFill>
                            <a:srgbClr val="000000"/>
                          </a:solidFill>
                          <a:effectLst/>
                          <a:latin typeface="+mn-lt"/>
                        </a:rPr>
                        <a:t>No </a:t>
                      </a:r>
                      <a:endParaRPr lang="en-US" sz="1400">
                        <a:effectLst/>
                        <a:latin typeface="+mn-lt"/>
                      </a:endParaRPr>
                    </a:p>
                  </a:txBody>
                  <a:tcPr marL="69864" marR="69864" marT="34932" marB="34932"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US" sz="1400" b="0" i="0" dirty="0">
                          <a:solidFill>
                            <a:srgbClr val="000000"/>
                          </a:solidFill>
                          <a:effectLst/>
                          <a:latin typeface="+mn-lt"/>
                        </a:rPr>
                        <a:t>This is the number of segments to be </a:t>
                      </a:r>
                      <a:r>
                        <a:rPr lang="en-US" sz="1400" b="0" i="0" dirty="0" smtClean="0">
                          <a:solidFill>
                            <a:srgbClr val="000000"/>
                          </a:solidFill>
                          <a:effectLst/>
                          <a:latin typeface="+mn-lt"/>
                        </a:rPr>
                        <a:t>used horizontally</a:t>
                      </a:r>
                      <a:r>
                        <a:rPr lang="en-US" sz="1400" b="0" i="0" dirty="0">
                          <a:solidFill>
                            <a:srgbClr val="000000"/>
                          </a:solidFill>
                          <a:effectLst/>
                          <a:latin typeface="+mn-lt"/>
                        </a:rPr>
                        <a:t>. The more the segments, the </a:t>
                      </a:r>
                      <a:r>
                        <a:rPr lang="en-US" sz="1400" b="0" i="0" dirty="0" smtClean="0">
                          <a:solidFill>
                            <a:srgbClr val="000000"/>
                          </a:solidFill>
                          <a:effectLst/>
                          <a:latin typeface="+mn-lt"/>
                        </a:rPr>
                        <a:t>smoother the </a:t>
                      </a:r>
                      <a:r>
                        <a:rPr lang="en-US" sz="1400" b="0" i="0" dirty="0">
                          <a:solidFill>
                            <a:srgbClr val="000000"/>
                          </a:solidFill>
                          <a:effectLst/>
                          <a:latin typeface="+mn-lt"/>
                        </a:rPr>
                        <a:t>surface of the sphere. The default value is 6 </a:t>
                      </a:r>
                      <a:r>
                        <a:rPr lang="en-US" sz="1400" b="0" i="0" dirty="0" smtClean="0">
                          <a:solidFill>
                            <a:srgbClr val="000000"/>
                          </a:solidFill>
                          <a:effectLst/>
                          <a:latin typeface="+mn-lt"/>
                        </a:rPr>
                        <a:t>and the </a:t>
                      </a:r>
                      <a:r>
                        <a:rPr lang="en-US" sz="1400" b="0" i="0" dirty="0">
                          <a:solidFill>
                            <a:srgbClr val="000000"/>
                          </a:solidFill>
                          <a:effectLst/>
                          <a:latin typeface="+mn-lt"/>
                        </a:rPr>
                        <a:t>minimum value is 2.</a:t>
                      </a:r>
                      <a:endParaRPr lang="en-US" sz="1400" dirty="0">
                        <a:effectLst/>
                        <a:latin typeface="+mn-lt"/>
                      </a:endParaRPr>
                    </a:p>
                  </a:txBody>
                  <a:tcPr marL="69864" marR="69864" marT="34932" marB="34932"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527589">
                <a:tc>
                  <a:txBody>
                    <a:bodyPr/>
                    <a:lstStyle/>
                    <a:p>
                      <a:r>
                        <a:rPr lang="en-US" sz="1400" b="0" i="0">
                          <a:solidFill>
                            <a:srgbClr val="000000"/>
                          </a:solidFill>
                          <a:effectLst/>
                          <a:latin typeface="+mn-lt"/>
                        </a:rPr>
                        <a:t>phiStart </a:t>
                      </a:r>
                      <a:endParaRPr lang="en-US" sz="1400">
                        <a:effectLst/>
                        <a:latin typeface="+mn-lt"/>
                      </a:endParaRPr>
                    </a:p>
                  </a:txBody>
                  <a:tcPr marL="69864" marR="69864" marT="34932" marB="34932"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US" sz="1400" b="0" i="0">
                          <a:solidFill>
                            <a:srgbClr val="000000"/>
                          </a:solidFill>
                          <a:effectLst/>
                          <a:latin typeface="+mn-lt"/>
                        </a:rPr>
                        <a:t>No </a:t>
                      </a:r>
                      <a:endParaRPr lang="en-US" sz="1400">
                        <a:effectLst/>
                        <a:latin typeface="+mn-lt"/>
                      </a:endParaRPr>
                    </a:p>
                  </a:txBody>
                  <a:tcPr marL="69864" marR="69864" marT="34932" marB="34932"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US" sz="1400" b="0" i="0" dirty="0">
                          <a:solidFill>
                            <a:srgbClr val="000000"/>
                          </a:solidFill>
                          <a:effectLst/>
                          <a:latin typeface="+mn-lt"/>
                        </a:rPr>
                        <a:t>This determines where to start drawing the </a:t>
                      </a:r>
                      <a:r>
                        <a:rPr lang="en-US" sz="1400" b="0" i="0" dirty="0" smtClean="0">
                          <a:solidFill>
                            <a:srgbClr val="000000"/>
                          </a:solidFill>
                          <a:effectLst/>
                          <a:latin typeface="+mn-lt"/>
                        </a:rPr>
                        <a:t>sphere along </a:t>
                      </a:r>
                      <a:r>
                        <a:rPr lang="en-US" sz="1400" b="0" i="0" dirty="0">
                          <a:solidFill>
                            <a:srgbClr val="000000"/>
                          </a:solidFill>
                          <a:effectLst/>
                          <a:latin typeface="+mn-lt"/>
                        </a:rPr>
                        <a:t>its </a:t>
                      </a:r>
                      <a:r>
                        <a:rPr lang="en-US" sz="1400" b="0" i="1" dirty="0">
                          <a:solidFill>
                            <a:srgbClr val="000000"/>
                          </a:solidFill>
                          <a:effectLst/>
                          <a:latin typeface="+mn-lt"/>
                        </a:rPr>
                        <a:t>x </a:t>
                      </a:r>
                      <a:r>
                        <a:rPr lang="en-US" sz="1400" b="0" i="0" dirty="0">
                          <a:solidFill>
                            <a:srgbClr val="000000"/>
                          </a:solidFill>
                          <a:effectLst/>
                          <a:latin typeface="+mn-lt"/>
                        </a:rPr>
                        <a:t>axis. This can range from 0 to 2 * </a:t>
                      </a:r>
                      <a:r>
                        <a:rPr lang="en-US" sz="1400" b="0" i="0" dirty="0" smtClean="0">
                          <a:solidFill>
                            <a:srgbClr val="000000"/>
                          </a:solidFill>
                          <a:effectLst/>
                          <a:latin typeface="+mn-lt"/>
                        </a:rPr>
                        <a:t>PI.</a:t>
                      </a:r>
                      <a:r>
                        <a:rPr lang="en-US" sz="1400" b="0" i="0" baseline="0" dirty="0" smtClean="0">
                          <a:solidFill>
                            <a:srgbClr val="000000"/>
                          </a:solidFill>
                          <a:effectLst/>
                          <a:latin typeface="+mn-lt"/>
                        </a:rPr>
                        <a:t> </a:t>
                      </a:r>
                      <a:r>
                        <a:rPr lang="en-US" sz="1400" b="0" i="0" dirty="0" smtClean="0">
                          <a:solidFill>
                            <a:srgbClr val="000000"/>
                          </a:solidFill>
                          <a:effectLst/>
                          <a:latin typeface="+mn-lt"/>
                        </a:rPr>
                        <a:t>The </a:t>
                      </a:r>
                      <a:r>
                        <a:rPr lang="en-US" sz="1400" b="0" i="0" dirty="0">
                          <a:solidFill>
                            <a:srgbClr val="000000"/>
                          </a:solidFill>
                          <a:effectLst/>
                          <a:latin typeface="+mn-lt"/>
                        </a:rPr>
                        <a:t>default value is 0.</a:t>
                      </a:r>
                      <a:endParaRPr lang="en-US" sz="1400" dirty="0">
                        <a:effectLst/>
                        <a:latin typeface="+mn-lt"/>
                      </a:endParaRPr>
                    </a:p>
                  </a:txBody>
                  <a:tcPr marL="69864" marR="69864" marT="34932" marB="34932"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535038">
                <a:tc>
                  <a:txBody>
                    <a:bodyPr/>
                    <a:lstStyle/>
                    <a:p>
                      <a:r>
                        <a:rPr lang="en-US" sz="1400" b="0" i="0">
                          <a:solidFill>
                            <a:srgbClr val="000000"/>
                          </a:solidFill>
                          <a:effectLst/>
                          <a:latin typeface="+mn-lt"/>
                        </a:rPr>
                        <a:t>phiLength </a:t>
                      </a:r>
                      <a:endParaRPr lang="en-US" sz="1400">
                        <a:effectLst/>
                        <a:latin typeface="+mn-lt"/>
                      </a:endParaRPr>
                    </a:p>
                  </a:txBody>
                  <a:tcPr marL="69864" marR="69864" marT="34932" marB="34932"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US" sz="1400" b="0" i="0">
                          <a:solidFill>
                            <a:srgbClr val="000000"/>
                          </a:solidFill>
                          <a:effectLst/>
                          <a:latin typeface="+mn-lt"/>
                        </a:rPr>
                        <a:t>No </a:t>
                      </a:r>
                      <a:endParaRPr lang="en-US" sz="1400">
                        <a:effectLst/>
                        <a:latin typeface="+mn-lt"/>
                      </a:endParaRPr>
                    </a:p>
                  </a:txBody>
                  <a:tcPr marL="69864" marR="69864" marT="34932" marB="34932"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US" sz="1400" b="0" i="0" dirty="0">
                          <a:solidFill>
                            <a:srgbClr val="000000"/>
                          </a:solidFill>
                          <a:effectLst/>
                          <a:latin typeface="+mn-lt"/>
                        </a:rPr>
                        <a:t>This determines how far from </a:t>
                      </a:r>
                      <a:r>
                        <a:rPr lang="en-US" sz="1400" b="0" i="0" dirty="0" err="1">
                          <a:solidFill>
                            <a:srgbClr val="000000"/>
                          </a:solidFill>
                          <a:effectLst/>
                          <a:latin typeface="+mn-lt"/>
                        </a:rPr>
                        <a:t>phiStart</a:t>
                      </a:r>
                      <a:r>
                        <a:rPr lang="en-US" sz="1400" b="0" i="0" dirty="0">
                          <a:solidFill>
                            <a:srgbClr val="000000"/>
                          </a:solidFill>
                          <a:effectLst/>
                          <a:latin typeface="+mn-lt"/>
                        </a:rPr>
                        <a:t> the </a:t>
                      </a:r>
                      <a:r>
                        <a:rPr lang="en-US" sz="1400" b="0" i="0" dirty="0" smtClean="0">
                          <a:solidFill>
                            <a:srgbClr val="000000"/>
                          </a:solidFill>
                          <a:effectLst/>
                          <a:latin typeface="+mn-lt"/>
                        </a:rPr>
                        <a:t>sphere is </a:t>
                      </a:r>
                      <a:r>
                        <a:rPr lang="en-US" sz="1400" b="0" i="0" dirty="0">
                          <a:solidFill>
                            <a:srgbClr val="000000"/>
                          </a:solidFill>
                          <a:effectLst/>
                          <a:latin typeface="+mn-lt"/>
                        </a:rPr>
                        <a:t>be drawn. 2 * PI will draw a full sphere </a:t>
                      </a:r>
                      <a:r>
                        <a:rPr lang="en-US" sz="1400" b="0" i="0" dirty="0" smtClean="0">
                          <a:solidFill>
                            <a:srgbClr val="000000"/>
                          </a:solidFill>
                          <a:effectLst/>
                          <a:latin typeface="+mn-lt"/>
                        </a:rPr>
                        <a:t>and 0.5 </a:t>
                      </a:r>
                      <a:r>
                        <a:rPr lang="en-US" sz="1400" b="0" i="0" dirty="0">
                          <a:solidFill>
                            <a:srgbClr val="000000"/>
                          </a:solidFill>
                          <a:effectLst/>
                          <a:latin typeface="+mn-lt"/>
                        </a:rPr>
                        <a:t>* PI will draw an open quarter sphere. </a:t>
                      </a:r>
                      <a:r>
                        <a:rPr lang="en-US" sz="1400" b="0" i="0" dirty="0" smtClean="0">
                          <a:solidFill>
                            <a:srgbClr val="000000"/>
                          </a:solidFill>
                          <a:effectLst/>
                          <a:latin typeface="+mn-lt"/>
                        </a:rPr>
                        <a:t>The default </a:t>
                      </a:r>
                      <a:r>
                        <a:rPr lang="en-US" sz="1400" b="0" i="0" dirty="0">
                          <a:solidFill>
                            <a:srgbClr val="000000"/>
                          </a:solidFill>
                          <a:effectLst/>
                          <a:latin typeface="+mn-lt"/>
                        </a:rPr>
                        <a:t>value is 2 * PI.</a:t>
                      </a:r>
                      <a:endParaRPr lang="en-US" sz="1400" dirty="0">
                        <a:effectLst/>
                        <a:latin typeface="+mn-lt"/>
                      </a:endParaRPr>
                    </a:p>
                  </a:txBody>
                  <a:tcPr marL="69864" marR="69864" marT="34932" marB="34932"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527589">
                <a:tc>
                  <a:txBody>
                    <a:bodyPr/>
                    <a:lstStyle/>
                    <a:p>
                      <a:r>
                        <a:rPr lang="en-US" sz="1400" b="0" i="0">
                          <a:solidFill>
                            <a:srgbClr val="000000"/>
                          </a:solidFill>
                          <a:effectLst/>
                          <a:latin typeface="+mn-lt"/>
                        </a:rPr>
                        <a:t>thetaStart </a:t>
                      </a:r>
                      <a:endParaRPr lang="en-US" sz="1400">
                        <a:effectLst/>
                        <a:latin typeface="+mn-lt"/>
                      </a:endParaRPr>
                    </a:p>
                  </a:txBody>
                  <a:tcPr marL="69864" marR="69864" marT="34932" marB="34932"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US" sz="1400" b="0" i="0">
                          <a:solidFill>
                            <a:srgbClr val="000000"/>
                          </a:solidFill>
                          <a:effectLst/>
                          <a:latin typeface="+mn-lt"/>
                        </a:rPr>
                        <a:t>No </a:t>
                      </a:r>
                      <a:endParaRPr lang="en-US" sz="1400">
                        <a:effectLst/>
                        <a:latin typeface="+mn-lt"/>
                      </a:endParaRPr>
                    </a:p>
                  </a:txBody>
                  <a:tcPr marL="69864" marR="69864" marT="34932" marB="34932"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US" sz="1400" b="0" i="0" dirty="0">
                          <a:solidFill>
                            <a:srgbClr val="000000"/>
                          </a:solidFill>
                          <a:effectLst/>
                          <a:latin typeface="+mn-lt"/>
                        </a:rPr>
                        <a:t>This determines where to start drawing the </a:t>
                      </a:r>
                      <a:r>
                        <a:rPr lang="en-US" sz="1400" b="0" i="0" dirty="0" smtClean="0">
                          <a:solidFill>
                            <a:srgbClr val="000000"/>
                          </a:solidFill>
                          <a:effectLst/>
                          <a:latin typeface="+mn-lt"/>
                        </a:rPr>
                        <a:t>sphere along </a:t>
                      </a:r>
                      <a:r>
                        <a:rPr lang="en-US" sz="1400" b="0" i="0" dirty="0">
                          <a:solidFill>
                            <a:srgbClr val="000000"/>
                          </a:solidFill>
                          <a:effectLst/>
                          <a:latin typeface="+mn-lt"/>
                        </a:rPr>
                        <a:t>its </a:t>
                      </a:r>
                      <a:r>
                        <a:rPr lang="en-US" sz="1400" b="0" i="1" dirty="0">
                          <a:solidFill>
                            <a:srgbClr val="000000"/>
                          </a:solidFill>
                          <a:effectLst/>
                          <a:latin typeface="+mn-lt"/>
                        </a:rPr>
                        <a:t>x</a:t>
                      </a:r>
                      <a:r>
                        <a:rPr lang="en-US" sz="1400" b="0" i="0" dirty="0">
                          <a:solidFill>
                            <a:srgbClr val="000000"/>
                          </a:solidFill>
                          <a:effectLst/>
                          <a:latin typeface="+mn-lt"/>
                        </a:rPr>
                        <a:t>-axis. This can range from 0 to PI, and </a:t>
                      </a:r>
                      <a:r>
                        <a:rPr lang="en-US" sz="1400" b="0" i="0" dirty="0" smtClean="0">
                          <a:solidFill>
                            <a:srgbClr val="000000"/>
                          </a:solidFill>
                          <a:effectLst/>
                          <a:latin typeface="+mn-lt"/>
                        </a:rPr>
                        <a:t>the default </a:t>
                      </a:r>
                      <a:r>
                        <a:rPr lang="en-US" sz="1400" b="0" i="0" dirty="0">
                          <a:solidFill>
                            <a:srgbClr val="000000"/>
                          </a:solidFill>
                          <a:effectLst/>
                          <a:latin typeface="+mn-lt"/>
                        </a:rPr>
                        <a:t>value is 0.</a:t>
                      </a:r>
                      <a:endParaRPr lang="en-US" sz="1400" dirty="0">
                        <a:effectLst/>
                        <a:latin typeface="+mn-lt"/>
                      </a:endParaRPr>
                    </a:p>
                  </a:txBody>
                  <a:tcPr marL="69864" marR="69864" marT="34932" marB="34932"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535038">
                <a:tc>
                  <a:txBody>
                    <a:bodyPr/>
                    <a:lstStyle/>
                    <a:p>
                      <a:r>
                        <a:rPr lang="en-US" sz="1400" b="0" i="0">
                          <a:solidFill>
                            <a:srgbClr val="000000"/>
                          </a:solidFill>
                          <a:effectLst/>
                          <a:latin typeface="+mn-lt"/>
                        </a:rPr>
                        <a:t>thetaLength </a:t>
                      </a:r>
                      <a:endParaRPr lang="en-US" sz="1400">
                        <a:effectLst/>
                        <a:latin typeface="+mn-lt"/>
                      </a:endParaRPr>
                    </a:p>
                  </a:txBody>
                  <a:tcPr marL="69864" marR="69864" marT="34932" marB="34932"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US" sz="1400" b="0" i="0" dirty="0">
                          <a:solidFill>
                            <a:srgbClr val="000000"/>
                          </a:solidFill>
                          <a:effectLst/>
                          <a:latin typeface="+mn-lt"/>
                        </a:rPr>
                        <a:t>No </a:t>
                      </a:r>
                      <a:endParaRPr lang="en-US" sz="1400" dirty="0">
                        <a:effectLst/>
                        <a:latin typeface="+mn-lt"/>
                      </a:endParaRPr>
                    </a:p>
                  </a:txBody>
                  <a:tcPr marL="69864" marR="69864" marT="34932" marB="34932"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US" sz="1400" b="0" i="0" dirty="0">
                          <a:solidFill>
                            <a:srgbClr val="000000"/>
                          </a:solidFill>
                          <a:effectLst/>
                          <a:latin typeface="+mn-lt"/>
                        </a:rPr>
                        <a:t>This determines how far from </a:t>
                      </a:r>
                      <a:r>
                        <a:rPr lang="en-US" sz="1400" b="0" i="0" dirty="0" err="1">
                          <a:solidFill>
                            <a:srgbClr val="000000"/>
                          </a:solidFill>
                          <a:effectLst/>
                          <a:latin typeface="+mn-lt"/>
                        </a:rPr>
                        <a:t>phiStart</a:t>
                      </a:r>
                      <a:r>
                        <a:rPr lang="en-US" sz="1400" b="0" i="0" dirty="0">
                          <a:solidFill>
                            <a:srgbClr val="000000"/>
                          </a:solidFill>
                          <a:effectLst/>
                          <a:latin typeface="+mn-lt"/>
                        </a:rPr>
                        <a:t> the </a:t>
                      </a:r>
                      <a:r>
                        <a:rPr lang="en-US" sz="1400" b="0" i="0" dirty="0" smtClean="0">
                          <a:solidFill>
                            <a:srgbClr val="000000"/>
                          </a:solidFill>
                          <a:effectLst/>
                          <a:latin typeface="+mn-lt"/>
                        </a:rPr>
                        <a:t>sphere is </a:t>
                      </a:r>
                      <a:r>
                        <a:rPr lang="en-US" sz="1400" b="0" i="0" dirty="0">
                          <a:solidFill>
                            <a:srgbClr val="000000"/>
                          </a:solidFill>
                          <a:effectLst/>
                          <a:latin typeface="+mn-lt"/>
                        </a:rPr>
                        <a:t>drawn. The PI value is a full sphere, whereas </a:t>
                      </a:r>
                      <a:r>
                        <a:rPr lang="en-US" sz="1400" b="0" i="0" dirty="0" smtClean="0">
                          <a:solidFill>
                            <a:srgbClr val="000000"/>
                          </a:solidFill>
                          <a:effectLst/>
                          <a:latin typeface="+mn-lt"/>
                        </a:rPr>
                        <a:t>0.5 * </a:t>
                      </a:r>
                      <a:r>
                        <a:rPr lang="en-US" sz="1400" b="0" i="0" dirty="0">
                          <a:solidFill>
                            <a:srgbClr val="000000"/>
                          </a:solidFill>
                          <a:effectLst/>
                          <a:latin typeface="+mn-lt"/>
                        </a:rPr>
                        <a:t>PI will draw only the top half of the sphere. </a:t>
                      </a:r>
                      <a:r>
                        <a:rPr lang="en-US" sz="1400" b="0" i="0" dirty="0" smtClean="0">
                          <a:solidFill>
                            <a:srgbClr val="000000"/>
                          </a:solidFill>
                          <a:effectLst/>
                          <a:latin typeface="+mn-lt"/>
                        </a:rPr>
                        <a:t>The default </a:t>
                      </a:r>
                      <a:r>
                        <a:rPr lang="en-US" sz="1400" b="0" i="0" dirty="0">
                          <a:solidFill>
                            <a:srgbClr val="000000"/>
                          </a:solidFill>
                          <a:effectLst/>
                          <a:latin typeface="+mn-lt"/>
                        </a:rPr>
                        <a:t>value is PI.</a:t>
                      </a:r>
                      <a:endParaRPr lang="en-US" sz="1400" dirty="0">
                        <a:effectLst/>
                        <a:latin typeface="+mn-lt"/>
                      </a:endParaRPr>
                    </a:p>
                  </a:txBody>
                  <a:tcPr marL="69864" marR="69864" marT="34932" marB="34932"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sp>
        <p:nvSpPr>
          <p:cNvPr id="5" name="Rectangle 1"/>
          <p:cNvSpPr>
            <a:spLocks noChangeArrowheads="1"/>
          </p:cNvSpPr>
          <p:nvPr/>
        </p:nvSpPr>
        <p:spPr bwMode="auto">
          <a:xfrm>
            <a:off x="3711576" y="1277036"/>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r>
              <a:rPr lang="en-US">
                <a:latin typeface="Arial" pitchFamily="34" charset="0"/>
                <a:cs typeface="Arial" pitchFamily="34" charset="0"/>
              </a:rPr>
              <a:t/>
            </a:r>
            <a:br>
              <a:rPr lang="en-US">
                <a:latin typeface="Arial" pitchFamily="34" charset="0"/>
                <a:cs typeface="Arial" pitchFamily="34" charset="0"/>
              </a:rPr>
            </a:br>
            <a:endParaRPr lang="en-US">
              <a:latin typeface="Arial" pitchFamily="34" charset="0"/>
              <a:cs typeface="Arial" pitchFamily="34" charset="0"/>
            </a:endParaRPr>
          </a:p>
        </p:txBody>
      </p:sp>
      <p:sp>
        <p:nvSpPr>
          <p:cNvPr id="6" name="Slide Number Placeholder 5"/>
          <p:cNvSpPr>
            <a:spLocks noGrp="1"/>
          </p:cNvSpPr>
          <p:nvPr>
            <p:ph type="sldNum" sz="quarter" idx="12"/>
          </p:nvPr>
        </p:nvSpPr>
        <p:spPr/>
        <p:txBody>
          <a:bodyPr/>
          <a:lstStyle/>
          <a:p>
            <a:fld id="{674A736C-4B38-47B6-B2F4-2C945E041579}" type="slidenum">
              <a:rPr lang="en-US" smtClean="0"/>
              <a:t>21</a:t>
            </a:fld>
            <a:endParaRPr lang="en-US"/>
          </a:p>
        </p:txBody>
      </p:sp>
      <p:sp>
        <p:nvSpPr>
          <p:cNvPr id="7" name="Oval 6"/>
          <p:cNvSpPr/>
          <p:nvPr/>
        </p:nvSpPr>
        <p:spPr>
          <a:xfrm>
            <a:off x="11544300" y="1524000"/>
            <a:ext cx="1295400" cy="1295400"/>
          </a:xfrm>
          <a:prstGeom prst="ellipse">
            <a:avLst/>
          </a:prstGeom>
          <a:gradFill>
            <a:gsLst>
              <a:gs pos="0">
                <a:srgbClr val="F65366"/>
              </a:gs>
              <a:gs pos="100000">
                <a:srgbClr val="FED069"/>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8305800" y="-476647"/>
            <a:ext cx="953294" cy="953294"/>
          </a:xfrm>
          <a:prstGeom prst="ellipse">
            <a:avLst/>
          </a:prstGeom>
          <a:gradFill>
            <a:gsLst>
              <a:gs pos="0">
                <a:srgbClr val="F65366"/>
              </a:gs>
              <a:gs pos="100000">
                <a:srgbClr val="FED069"/>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13041644"/>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47962" y="1996281"/>
            <a:ext cx="6696075" cy="4010025"/>
          </a:xfrm>
        </p:spPr>
      </p:pic>
      <p:sp>
        <p:nvSpPr>
          <p:cNvPr id="3" name="Slide Number Placeholder 2"/>
          <p:cNvSpPr>
            <a:spLocks noGrp="1"/>
          </p:cNvSpPr>
          <p:nvPr>
            <p:ph type="sldNum" sz="quarter" idx="12"/>
          </p:nvPr>
        </p:nvSpPr>
        <p:spPr/>
        <p:txBody>
          <a:bodyPr/>
          <a:lstStyle/>
          <a:p>
            <a:fld id="{674A736C-4B38-47B6-B2F4-2C945E041579}" type="slidenum">
              <a:rPr lang="en-US" smtClean="0"/>
              <a:t>22</a:t>
            </a:fld>
            <a:endParaRPr lang="en-US"/>
          </a:p>
        </p:txBody>
      </p:sp>
      <p:sp>
        <p:nvSpPr>
          <p:cNvPr id="5" name="Oval 4"/>
          <p:cNvSpPr/>
          <p:nvPr/>
        </p:nvSpPr>
        <p:spPr>
          <a:xfrm>
            <a:off x="11544300" y="1524000"/>
            <a:ext cx="1295400" cy="1295400"/>
          </a:xfrm>
          <a:prstGeom prst="ellipse">
            <a:avLst/>
          </a:prstGeom>
          <a:gradFill>
            <a:gsLst>
              <a:gs pos="0">
                <a:srgbClr val="F65366"/>
              </a:gs>
              <a:gs pos="100000">
                <a:srgbClr val="FED069"/>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8305800" y="-476647"/>
            <a:ext cx="953294" cy="953294"/>
          </a:xfrm>
          <a:prstGeom prst="ellipse">
            <a:avLst/>
          </a:prstGeom>
          <a:gradFill>
            <a:gsLst>
              <a:gs pos="0">
                <a:srgbClr val="F65366"/>
              </a:gs>
              <a:gs pos="100000">
                <a:srgbClr val="FED069"/>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42624342"/>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THREE.CylinderGeometry</a:t>
            </a:r>
            <a:endParaRPr lang="en-US" dirty="0"/>
          </a:p>
        </p:txBody>
      </p:sp>
      <p:sp>
        <p:nvSpPr>
          <p:cNvPr id="3" name="Content Placeholder 2"/>
          <p:cNvSpPr>
            <a:spLocks noGrp="1"/>
          </p:cNvSpPr>
          <p:nvPr>
            <p:ph idx="1"/>
          </p:nvPr>
        </p:nvSpPr>
        <p:spPr/>
        <p:txBody>
          <a:bodyPr/>
          <a:lstStyle/>
          <a:p>
            <a:r>
              <a:rPr lang="en-US" dirty="0"/>
              <a:t>With this geometry, we can create cylinders and cylinder-like objects.</a:t>
            </a:r>
          </a:p>
        </p:txBody>
      </p:sp>
      <p:graphicFrame>
        <p:nvGraphicFramePr>
          <p:cNvPr id="4" name="Table 3"/>
          <p:cNvGraphicFramePr>
            <a:graphicFrameLocks noGrp="1"/>
          </p:cNvGraphicFramePr>
          <p:nvPr>
            <p:extLst>
              <p:ext uri="{D42A27DB-BD31-4B8C-83A1-F6EECF244321}">
                <p14:modId xmlns:p14="http://schemas.microsoft.com/office/powerpoint/2010/main" val="3229616822"/>
              </p:ext>
            </p:extLst>
          </p:nvPr>
        </p:nvGraphicFramePr>
        <p:xfrm>
          <a:off x="1066800" y="2438400"/>
          <a:ext cx="10286999" cy="3581399"/>
        </p:xfrm>
        <a:graphic>
          <a:graphicData uri="http://schemas.openxmlformats.org/drawingml/2006/table">
            <a:tbl>
              <a:tblPr/>
              <a:tblGrid>
                <a:gridCol w="1554150">
                  <a:extLst>
                    <a:ext uri="{9D8B030D-6E8A-4147-A177-3AD203B41FA5}">
                      <a16:colId xmlns:a16="http://schemas.microsoft.com/office/drawing/2014/main" val="20000"/>
                    </a:ext>
                  </a:extLst>
                </a:gridCol>
                <a:gridCol w="1258122">
                  <a:extLst>
                    <a:ext uri="{9D8B030D-6E8A-4147-A177-3AD203B41FA5}">
                      <a16:colId xmlns:a16="http://schemas.microsoft.com/office/drawing/2014/main" val="20001"/>
                    </a:ext>
                  </a:extLst>
                </a:gridCol>
                <a:gridCol w="7474727">
                  <a:extLst>
                    <a:ext uri="{9D8B030D-6E8A-4147-A177-3AD203B41FA5}">
                      <a16:colId xmlns:a16="http://schemas.microsoft.com/office/drawing/2014/main" val="20002"/>
                    </a:ext>
                  </a:extLst>
                </a:gridCol>
              </a:tblGrid>
              <a:tr h="390053">
                <a:tc>
                  <a:txBody>
                    <a:bodyPr/>
                    <a:lstStyle/>
                    <a:p>
                      <a:r>
                        <a:rPr lang="en-US" sz="1600" b="1" i="0" dirty="0">
                          <a:solidFill>
                            <a:srgbClr val="000000"/>
                          </a:solidFill>
                          <a:effectLst/>
                          <a:latin typeface="+mj-lt"/>
                        </a:rPr>
                        <a:t>Property </a:t>
                      </a:r>
                      <a:endParaRPr lang="en-US" sz="1600" dirty="0">
                        <a:effectLst/>
                        <a:latin typeface="+mj-l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US" sz="1600" b="1" i="0">
                          <a:solidFill>
                            <a:srgbClr val="000000"/>
                          </a:solidFill>
                          <a:effectLst/>
                          <a:latin typeface="+mj-lt"/>
                        </a:rPr>
                        <a:t>Mandatory </a:t>
                      </a:r>
                      <a:endParaRPr lang="en-US" sz="1600">
                        <a:effectLst/>
                        <a:latin typeface="+mj-l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US" sz="1600" b="1" i="0" dirty="0">
                          <a:solidFill>
                            <a:srgbClr val="000000"/>
                          </a:solidFill>
                          <a:effectLst/>
                          <a:latin typeface="+mj-lt"/>
                        </a:rPr>
                        <a:t>Description</a:t>
                      </a:r>
                      <a:endParaRPr lang="en-US" sz="1600" dirty="0">
                        <a:effectLst/>
                        <a:latin typeface="+mj-l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90053">
                <a:tc>
                  <a:txBody>
                    <a:bodyPr/>
                    <a:lstStyle/>
                    <a:p>
                      <a:r>
                        <a:rPr lang="en-US" sz="1600" b="0" i="0">
                          <a:solidFill>
                            <a:srgbClr val="000000"/>
                          </a:solidFill>
                          <a:effectLst/>
                          <a:latin typeface="+mj-lt"/>
                        </a:rPr>
                        <a:t>radiusTop </a:t>
                      </a:r>
                      <a:endParaRPr lang="en-US" sz="1600">
                        <a:effectLst/>
                        <a:latin typeface="+mj-l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US" sz="1600" b="0" i="0">
                          <a:solidFill>
                            <a:srgbClr val="000000"/>
                          </a:solidFill>
                          <a:effectLst/>
                          <a:latin typeface="+mj-lt"/>
                        </a:rPr>
                        <a:t>No </a:t>
                      </a:r>
                      <a:endParaRPr lang="en-US" sz="1600">
                        <a:effectLst/>
                        <a:latin typeface="+mj-l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US" sz="1600" b="0" i="0" dirty="0">
                          <a:solidFill>
                            <a:srgbClr val="000000"/>
                          </a:solidFill>
                          <a:effectLst/>
                          <a:latin typeface="+mj-lt"/>
                        </a:rPr>
                        <a:t>This sets the size this cylinder will have at the </a:t>
                      </a:r>
                      <a:r>
                        <a:rPr lang="en-US" sz="1600" b="0" i="0" dirty="0" smtClean="0">
                          <a:solidFill>
                            <a:srgbClr val="000000"/>
                          </a:solidFill>
                          <a:effectLst/>
                          <a:latin typeface="+mj-lt"/>
                        </a:rPr>
                        <a:t>top.</a:t>
                      </a:r>
                      <a:r>
                        <a:rPr lang="en-US" sz="1600" b="0" i="0" baseline="0" dirty="0" smtClean="0">
                          <a:solidFill>
                            <a:srgbClr val="000000"/>
                          </a:solidFill>
                          <a:effectLst/>
                          <a:latin typeface="+mj-lt"/>
                        </a:rPr>
                        <a:t> </a:t>
                      </a:r>
                      <a:r>
                        <a:rPr lang="en-US" sz="1600" b="0" i="0" dirty="0" smtClean="0">
                          <a:solidFill>
                            <a:srgbClr val="000000"/>
                          </a:solidFill>
                          <a:effectLst/>
                          <a:latin typeface="+mj-lt"/>
                        </a:rPr>
                        <a:t>The </a:t>
                      </a:r>
                      <a:r>
                        <a:rPr lang="en-US" sz="1600" b="0" i="0" dirty="0">
                          <a:solidFill>
                            <a:srgbClr val="000000"/>
                          </a:solidFill>
                          <a:effectLst/>
                          <a:latin typeface="+mj-lt"/>
                        </a:rPr>
                        <a:t>default value is 20.</a:t>
                      </a:r>
                      <a:endParaRPr lang="en-US" sz="1600" dirty="0">
                        <a:effectLst/>
                        <a:latin typeface="+mj-l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90053">
                <a:tc>
                  <a:txBody>
                    <a:bodyPr/>
                    <a:lstStyle/>
                    <a:p>
                      <a:r>
                        <a:rPr lang="en-US" sz="1600" b="0" i="0" dirty="0" err="1">
                          <a:solidFill>
                            <a:srgbClr val="000000"/>
                          </a:solidFill>
                          <a:effectLst/>
                          <a:latin typeface="+mj-lt"/>
                        </a:rPr>
                        <a:t>radiusBottom</a:t>
                      </a:r>
                      <a:r>
                        <a:rPr lang="en-US" sz="1600" b="0" i="0" dirty="0">
                          <a:solidFill>
                            <a:srgbClr val="000000"/>
                          </a:solidFill>
                          <a:effectLst/>
                          <a:latin typeface="+mj-lt"/>
                        </a:rPr>
                        <a:t> </a:t>
                      </a:r>
                      <a:endParaRPr lang="en-US" sz="1600" dirty="0">
                        <a:effectLst/>
                        <a:latin typeface="+mj-l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US" sz="1600" b="0" i="0">
                          <a:solidFill>
                            <a:srgbClr val="000000"/>
                          </a:solidFill>
                          <a:effectLst/>
                          <a:latin typeface="+mj-lt"/>
                        </a:rPr>
                        <a:t>No </a:t>
                      </a:r>
                      <a:endParaRPr lang="en-US" sz="1600">
                        <a:effectLst/>
                        <a:latin typeface="+mj-l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US" sz="1600" b="0" i="0" dirty="0">
                          <a:solidFill>
                            <a:srgbClr val="000000"/>
                          </a:solidFill>
                          <a:effectLst/>
                          <a:latin typeface="+mj-lt"/>
                        </a:rPr>
                        <a:t>This sets the size this cylinder will have at </a:t>
                      </a:r>
                      <a:r>
                        <a:rPr lang="en-US" sz="1600" b="0" i="0" dirty="0" smtClean="0">
                          <a:solidFill>
                            <a:srgbClr val="000000"/>
                          </a:solidFill>
                          <a:effectLst/>
                          <a:latin typeface="+mj-lt"/>
                        </a:rPr>
                        <a:t>the bottom</a:t>
                      </a:r>
                      <a:r>
                        <a:rPr lang="en-US" sz="1600" b="0" i="0" dirty="0">
                          <a:solidFill>
                            <a:srgbClr val="000000"/>
                          </a:solidFill>
                          <a:effectLst/>
                          <a:latin typeface="+mj-lt"/>
                        </a:rPr>
                        <a:t>. The default value is 20.</a:t>
                      </a:r>
                      <a:endParaRPr lang="en-US" sz="1600" dirty="0">
                        <a:effectLst/>
                        <a:latin typeface="+mj-l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90053">
                <a:tc>
                  <a:txBody>
                    <a:bodyPr/>
                    <a:lstStyle/>
                    <a:p>
                      <a:r>
                        <a:rPr lang="en-US" sz="1600" b="0" i="0">
                          <a:solidFill>
                            <a:srgbClr val="000000"/>
                          </a:solidFill>
                          <a:effectLst/>
                          <a:latin typeface="+mj-lt"/>
                        </a:rPr>
                        <a:t>height </a:t>
                      </a:r>
                      <a:endParaRPr lang="en-US" sz="1600">
                        <a:effectLst/>
                        <a:latin typeface="+mj-l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US" sz="1600" b="0" i="0">
                          <a:solidFill>
                            <a:srgbClr val="000000"/>
                          </a:solidFill>
                          <a:effectLst/>
                          <a:latin typeface="+mj-lt"/>
                        </a:rPr>
                        <a:t>No </a:t>
                      </a:r>
                      <a:endParaRPr lang="en-US" sz="1600">
                        <a:effectLst/>
                        <a:latin typeface="+mj-l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US" sz="1600" b="0" i="0" dirty="0">
                          <a:solidFill>
                            <a:srgbClr val="000000"/>
                          </a:solidFill>
                          <a:effectLst/>
                          <a:latin typeface="+mj-lt"/>
                        </a:rPr>
                        <a:t>This property sets the height of the cylinder. </a:t>
                      </a:r>
                      <a:r>
                        <a:rPr lang="en-US" sz="1600" b="0" i="0" dirty="0" smtClean="0">
                          <a:solidFill>
                            <a:srgbClr val="000000"/>
                          </a:solidFill>
                          <a:effectLst/>
                          <a:latin typeface="+mj-lt"/>
                        </a:rPr>
                        <a:t>The default </a:t>
                      </a:r>
                      <a:r>
                        <a:rPr lang="en-US" sz="1600" b="0" i="0" dirty="0">
                          <a:solidFill>
                            <a:srgbClr val="000000"/>
                          </a:solidFill>
                          <a:effectLst/>
                          <a:latin typeface="+mj-lt"/>
                        </a:rPr>
                        <a:t>height is 100.</a:t>
                      </a:r>
                      <a:endParaRPr lang="en-US" sz="1600" dirty="0">
                        <a:effectLst/>
                        <a:latin typeface="+mj-l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673729">
                <a:tc>
                  <a:txBody>
                    <a:bodyPr/>
                    <a:lstStyle/>
                    <a:p>
                      <a:r>
                        <a:rPr lang="en-US" sz="1600" b="0" i="0" dirty="0" err="1">
                          <a:solidFill>
                            <a:srgbClr val="000000"/>
                          </a:solidFill>
                          <a:effectLst/>
                          <a:latin typeface="+mj-lt"/>
                        </a:rPr>
                        <a:t>radialSegments</a:t>
                      </a:r>
                      <a:r>
                        <a:rPr lang="en-US" sz="1600" b="0" i="0" dirty="0">
                          <a:solidFill>
                            <a:srgbClr val="000000"/>
                          </a:solidFill>
                          <a:effectLst/>
                          <a:latin typeface="+mj-lt"/>
                        </a:rPr>
                        <a:t> </a:t>
                      </a:r>
                      <a:endParaRPr lang="en-US" sz="1600" dirty="0">
                        <a:effectLst/>
                        <a:latin typeface="+mj-l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US" sz="1600" b="0" i="0">
                          <a:solidFill>
                            <a:srgbClr val="000000"/>
                          </a:solidFill>
                          <a:effectLst/>
                          <a:latin typeface="+mj-lt"/>
                        </a:rPr>
                        <a:t>No </a:t>
                      </a:r>
                      <a:endParaRPr lang="en-US" sz="1600">
                        <a:effectLst/>
                        <a:latin typeface="+mj-l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US" sz="1600" b="0" i="0" dirty="0">
                          <a:solidFill>
                            <a:srgbClr val="000000"/>
                          </a:solidFill>
                          <a:effectLst/>
                          <a:latin typeface="+mj-lt"/>
                        </a:rPr>
                        <a:t>This determines the number of segments </a:t>
                      </a:r>
                      <a:r>
                        <a:rPr lang="en-US" sz="1600" b="0" i="0" dirty="0" smtClean="0">
                          <a:solidFill>
                            <a:srgbClr val="000000"/>
                          </a:solidFill>
                          <a:effectLst/>
                          <a:latin typeface="+mj-lt"/>
                        </a:rPr>
                        <a:t>along the </a:t>
                      </a:r>
                      <a:r>
                        <a:rPr lang="en-US" sz="1600" b="0" i="0" dirty="0">
                          <a:solidFill>
                            <a:srgbClr val="000000"/>
                          </a:solidFill>
                          <a:effectLst/>
                          <a:latin typeface="+mj-lt"/>
                        </a:rPr>
                        <a:t>radius of the cylinder. This defaults to 8. </a:t>
                      </a:r>
                      <a:r>
                        <a:rPr lang="en-US" sz="1600" b="0" i="0" dirty="0" smtClean="0">
                          <a:solidFill>
                            <a:srgbClr val="000000"/>
                          </a:solidFill>
                          <a:effectLst/>
                          <a:latin typeface="+mj-lt"/>
                        </a:rPr>
                        <a:t>More segments </a:t>
                      </a:r>
                      <a:r>
                        <a:rPr lang="en-US" sz="1600" b="0" i="0" dirty="0">
                          <a:solidFill>
                            <a:srgbClr val="000000"/>
                          </a:solidFill>
                          <a:effectLst/>
                          <a:latin typeface="+mj-lt"/>
                        </a:rPr>
                        <a:t>means a smoother cylinder.</a:t>
                      </a:r>
                      <a:endParaRPr lang="en-US" sz="1600" dirty="0">
                        <a:effectLst/>
                        <a:latin typeface="+mj-l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673729">
                <a:tc>
                  <a:txBody>
                    <a:bodyPr/>
                    <a:lstStyle/>
                    <a:p>
                      <a:r>
                        <a:rPr lang="en-US" sz="1600" b="0" i="0" dirty="0" err="1">
                          <a:solidFill>
                            <a:srgbClr val="000000"/>
                          </a:solidFill>
                          <a:effectLst/>
                          <a:latin typeface="+mj-lt"/>
                        </a:rPr>
                        <a:t>heightSegments</a:t>
                      </a:r>
                      <a:r>
                        <a:rPr lang="en-US" sz="1600" b="0" i="0" dirty="0">
                          <a:solidFill>
                            <a:srgbClr val="000000"/>
                          </a:solidFill>
                          <a:effectLst/>
                          <a:latin typeface="+mj-lt"/>
                        </a:rPr>
                        <a:t> </a:t>
                      </a:r>
                      <a:endParaRPr lang="en-US" sz="1600" dirty="0">
                        <a:effectLst/>
                        <a:latin typeface="+mj-l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US" sz="1600" b="0" i="0" dirty="0">
                          <a:solidFill>
                            <a:srgbClr val="000000"/>
                          </a:solidFill>
                          <a:effectLst/>
                          <a:latin typeface="+mj-lt"/>
                        </a:rPr>
                        <a:t>No </a:t>
                      </a:r>
                      <a:endParaRPr lang="en-US" sz="1600" dirty="0">
                        <a:effectLst/>
                        <a:latin typeface="+mj-l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US" sz="1600" b="0" i="0" dirty="0">
                          <a:solidFill>
                            <a:srgbClr val="000000"/>
                          </a:solidFill>
                          <a:effectLst/>
                          <a:latin typeface="+mj-lt"/>
                        </a:rPr>
                        <a:t>This determines the number of segments along </a:t>
                      </a:r>
                      <a:r>
                        <a:rPr lang="en-US" sz="1600" b="0" i="0" dirty="0" smtClean="0">
                          <a:solidFill>
                            <a:srgbClr val="000000"/>
                          </a:solidFill>
                          <a:effectLst/>
                          <a:latin typeface="+mj-lt"/>
                        </a:rPr>
                        <a:t>the height </a:t>
                      </a:r>
                      <a:r>
                        <a:rPr lang="en-US" sz="1600" b="0" i="0" dirty="0">
                          <a:solidFill>
                            <a:srgbClr val="000000"/>
                          </a:solidFill>
                          <a:effectLst/>
                          <a:latin typeface="+mj-lt"/>
                        </a:rPr>
                        <a:t>of the cylinder. The default value is 1. </a:t>
                      </a:r>
                      <a:r>
                        <a:rPr lang="en-US" sz="1600" b="0" i="0" dirty="0" smtClean="0">
                          <a:solidFill>
                            <a:srgbClr val="000000"/>
                          </a:solidFill>
                          <a:effectLst/>
                          <a:latin typeface="+mj-lt"/>
                        </a:rPr>
                        <a:t>More segments </a:t>
                      </a:r>
                      <a:r>
                        <a:rPr lang="en-US" sz="1600" b="0" i="0" dirty="0">
                          <a:solidFill>
                            <a:srgbClr val="000000"/>
                          </a:solidFill>
                          <a:effectLst/>
                          <a:latin typeface="+mj-lt"/>
                        </a:rPr>
                        <a:t>means more faces.</a:t>
                      </a:r>
                      <a:endParaRPr lang="en-US" sz="1600" dirty="0">
                        <a:effectLst/>
                        <a:latin typeface="+mj-l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673729">
                <a:tc>
                  <a:txBody>
                    <a:bodyPr/>
                    <a:lstStyle/>
                    <a:p>
                      <a:r>
                        <a:rPr lang="en-US" sz="1600" b="0" i="0" dirty="0" err="1">
                          <a:solidFill>
                            <a:srgbClr val="000000"/>
                          </a:solidFill>
                          <a:effectLst/>
                          <a:latin typeface="+mj-lt"/>
                        </a:rPr>
                        <a:t>openEnded</a:t>
                      </a:r>
                      <a:r>
                        <a:rPr lang="en-US" sz="1600" b="0" i="0" dirty="0">
                          <a:solidFill>
                            <a:srgbClr val="000000"/>
                          </a:solidFill>
                          <a:effectLst/>
                          <a:latin typeface="+mj-lt"/>
                        </a:rPr>
                        <a:t> </a:t>
                      </a:r>
                      <a:endParaRPr lang="en-US" sz="1600" dirty="0">
                        <a:effectLst/>
                        <a:latin typeface="+mj-l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US" sz="1600" b="0" i="0" dirty="0">
                          <a:solidFill>
                            <a:srgbClr val="000000"/>
                          </a:solidFill>
                          <a:effectLst/>
                          <a:latin typeface="+mj-lt"/>
                        </a:rPr>
                        <a:t>No </a:t>
                      </a:r>
                      <a:endParaRPr lang="en-US" sz="1600" dirty="0">
                        <a:effectLst/>
                        <a:latin typeface="+mj-l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US" sz="1600" b="0" i="0" dirty="0">
                          <a:solidFill>
                            <a:srgbClr val="000000"/>
                          </a:solidFill>
                          <a:effectLst/>
                          <a:latin typeface="+mj-lt"/>
                        </a:rPr>
                        <a:t>This determines whether or not the mesh is </a:t>
                      </a:r>
                      <a:r>
                        <a:rPr lang="en-US" sz="1600" b="0" i="0" dirty="0" smtClean="0">
                          <a:solidFill>
                            <a:srgbClr val="000000"/>
                          </a:solidFill>
                          <a:effectLst/>
                          <a:latin typeface="+mj-lt"/>
                        </a:rPr>
                        <a:t>closed at </a:t>
                      </a:r>
                      <a:r>
                        <a:rPr lang="en-US" sz="1600" b="0" i="0" dirty="0">
                          <a:solidFill>
                            <a:srgbClr val="000000"/>
                          </a:solidFill>
                          <a:effectLst/>
                          <a:latin typeface="+mj-lt"/>
                        </a:rPr>
                        <a:t>the top and the bottom. The default value </a:t>
                      </a:r>
                      <a:r>
                        <a:rPr lang="en-US" sz="1600" b="0" i="0" dirty="0" smtClean="0">
                          <a:solidFill>
                            <a:srgbClr val="000000"/>
                          </a:solidFill>
                          <a:effectLst/>
                          <a:latin typeface="+mj-lt"/>
                        </a:rPr>
                        <a:t>is false</a:t>
                      </a:r>
                      <a:r>
                        <a:rPr lang="en-US" sz="1600" b="0" i="0" dirty="0">
                          <a:solidFill>
                            <a:srgbClr val="000000"/>
                          </a:solidFill>
                          <a:effectLst/>
                          <a:latin typeface="+mj-lt"/>
                        </a:rPr>
                        <a:t>.</a:t>
                      </a:r>
                      <a:endParaRPr lang="en-US" sz="1600" dirty="0">
                        <a:effectLst/>
                        <a:latin typeface="+mj-l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
        <p:nvSpPr>
          <p:cNvPr id="5" name="Slide Number Placeholder 4"/>
          <p:cNvSpPr>
            <a:spLocks noGrp="1"/>
          </p:cNvSpPr>
          <p:nvPr>
            <p:ph type="sldNum" sz="quarter" idx="12"/>
          </p:nvPr>
        </p:nvSpPr>
        <p:spPr/>
        <p:txBody>
          <a:bodyPr/>
          <a:lstStyle/>
          <a:p>
            <a:fld id="{674A736C-4B38-47B6-B2F4-2C945E041579}" type="slidenum">
              <a:rPr lang="en-US" smtClean="0"/>
              <a:t>23</a:t>
            </a:fld>
            <a:endParaRPr lang="en-US"/>
          </a:p>
        </p:txBody>
      </p:sp>
      <p:sp>
        <p:nvSpPr>
          <p:cNvPr id="6" name="Oval 5"/>
          <p:cNvSpPr/>
          <p:nvPr/>
        </p:nvSpPr>
        <p:spPr>
          <a:xfrm>
            <a:off x="11544300" y="1524000"/>
            <a:ext cx="1295400" cy="1295400"/>
          </a:xfrm>
          <a:prstGeom prst="ellipse">
            <a:avLst/>
          </a:prstGeom>
          <a:gradFill>
            <a:gsLst>
              <a:gs pos="0">
                <a:srgbClr val="F65366"/>
              </a:gs>
              <a:gs pos="100000">
                <a:srgbClr val="FED069"/>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8305800" y="-476647"/>
            <a:ext cx="953294" cy="953294"/>
          </a:xfrm>
          <a:prstGeom prst="ellipse">
            <a:avLst/>
          </a:prstGeom>
          <a:gradFill>
            <a:gsLst>
              <a:gs pos="0">
                <a:srgbClr val="F65366"/>
              </a:gs>
              <a:gs pos="100000">
                <a:srgbClr val="FED069"/>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43670024"/>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52725" y="2001044"/>
            <a:ext cx="6686550" cy="4000500"/>
          </a:xfrm>
        </p:spPr>
      </p:pic>
      <p:sp>
        <p:nvSpPr>
          <p:cNvPr id="3" name="Slide Number Placeholder 2"/>
          <p:cNvSpPr>
            <a:spLocks noGrp="1"/>
          </p:cNvSpPr>
          <p:nvPr>
            <p:ph type="sldNum" sz="quarter" idx="12"/>
          </p:nvPr>
        </p:nvSpPr>
        <p:spPr/>
        <p:txBody>
          <a:bodyPr/>
          <a:lstStyle/>
          <a:p>
            <a:fld id="{674A736C-4B38-47B6-B2F4-2C945E041579}" type="slidenum">
              <a:rPr lang="en-US" smtClean="0"/>
              <a:t>24</a:t>
            </a:fld>
            <a:endParaRPr lang="en-US"/>
          </a:p>
        </p:txBody>
      </p:sp>
      <p:sp>
        <p:nvSpPr>
          <p:cNvPr id="5" name="Oval 4"/>
          <p:cNvSpPr/>
          <p:nvPr/>
        </p:nvSpPr>
        <p:spPr>
          <a:xfrm>
            <a:off x="11544300" y="1524000"/>
            <a:ext cx="1295400" cy="1295400"/>
          </a:xfrm>
          <a:prstGeom prst="ellipse">
            <a:avLst/>
          </a:prstGeom>
          <a:gradFill>
            <a:gsLst>
              <a:gs pos="0">
                <a:srgbClr val="F65366"/>
              </a:gs>
              <a:gs pos="100000">
                <a:srgbClr val="FED069"/>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8305800" y="-476647"/>
            <a:ext cx="953294" cy="953294"/>
          </a:xfrm>
          <a:prstGeom prst="ellipse">
            <a:avLst/>
          </a:prstGeom>
          <a:gradFill>
            <a:gsLst>
              <a:gs pos="0">
                <a:srgbClr val="F65366"/>
              </a:gs>
              <a:gs pos="100000">
                <a:srgbClr val="FED069"/>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25609523"/>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THREE.TorusGeometry</a:t>
            </a:r>
            <a:endParaRPr lang="en-US" dirty="0"/>
          </a:p>
        </p:txBody>
      </p:sp>
      <p:sp>
        <p:nvSpPr>
          <p:cNvPr id="3" name="Content Placeholder 2"/>
          <p:cNvSpPr>
            <a:spLocks noGrp="1"/>
          </p:cNvSpPr>
          <p:nvPr>
            <p:ph idx="1"/>
          </p:nvPr>
        </p:nvSpPr>
        <p:spPr/>
        <p:txBody>
          <a:bodyPr/>
          <a:lstStyle/>
          <a:p>
            <a:r>
              <a:rPr lang="en-US" dirty="0"/>
              <a:t>A torus is a simple shape that looks like a donut. </a:t>
            </a: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616000099"/>
              </p:ext>
            </p:extLst>
          </p:nvPr>
        </p:nvGraphicFramePr>
        <p:xfrm>
          <a:off x="990599" y="2567461"/>
          <a:ext cx="9982200" cy="3950098"/>
        </p:xfrm>
        <a:graphic>
          <a:graphicData uri="http://schemas.openxmlformats.org/drawingml/2006/table">
            <a:tbl>
              <a:tblPr/>
              <a:tblGrid>
                <a:gridCol w="1470914">
                  <a:extLst>
                    <a:ext uri="{9D8B030D-6E8A-4147-A177-3AD203B41FA5}">
                      <a16:colId xmlns:a16="http://schemas.microsoft.com/office/drawing/2014/main" val="20000"/>
                    </a:ext>
                  </a:extLst>
                </a:gridCol>
                <a:gridCol w="1083731">
                  <a:extLst>
                    <a:ext uri="{9D8B030D-6E8A-4147-A177-3AD203B41FA5}">
                      <a16:colId xmlns:a16="http://schemas.microsoft.com/office/drawing/2014/main" val="20001"/>
                    </a:ext>
                  </a:extLst>
                </a:gridCol>
                <a:gridCol w="7427555">
                  <a:extLst>
                    <a:ext uri="{9D8B030D-6E8A-4147-A177-3AD203B41FA5}">
                      <a16:colId xmlns:a16="http://schemas.microsoft.com/office/drawing/2014/main" val="20002"/>
                    </a:ext>
                  </a:extLst>
                </a:gridCol>
              </a:tblGrid>
              <a:tr h="234378">
                <a:tc>
                  <a:txBody>
                    <a:bodyPr/>
                    <a:lstStyle/>
                    <a:p>
                      <a:r>
                        <a:rPr lang="en-US" sz="1600" b="1" i="0">
                          <a:solidFill>
                            <a:srgbClr val="000000"/>
                          </a:solidFill>
                          <a:effectLst/>
                          <a:latin typeface="+mj-lt"/>
                        </a:rPr>
                        <a:t>Property </a:t>
                      </a:r>
                      <a:endParaRPr lang="en-US" sz="1600">
                        <a:effectLst/>
                        <a:latin typeface="+mj-lt"/>
                      </a:endParaRPr>
                    </a:p>
                  </a:txBody>
                  <a:tcPr marL="88744" marR="88744" marT="44372" marB="44372"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US" sz="1600" b="1" i="0">
                          <a:solidFill>
                            <a:srgbClr val="000000"/>
                          </a:solidFill>
                          <a:effectLst/>
                          <a:latin typeface="+mj-lt"/>
                        </a:rPr>
                        <a:t>Mandatory </a:t>
                      </a:r>
                      <a:endParaRPr lang="en-US" sz="1600">
                        <a:effectLst/>
                        <a:latin typeface="+mj-lt"/>
                      </a:endParaRPr>
                    </a:p>
                  </a:txBody>
                  <a:tcPr marL="88744" marR="88744" marT="44372" marB="44372"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US" sz="1600" b="1" i="0">
                          <a:solidFill>
                            <a:srgbClr val="000000"/>
                          </a:solidFill>
                          <a:effectLst/>
                          <a:latin typeface="+mj-lt"/>
                        </a:rPr>
                        <a:t>Description</a:t>
                      </a:r>
                      <a:endParaRPr lang="en-US" sz="1600">
                        <a:effectLst/>
                        <a:latin typeface="+mj-lt"/>
                      </a:endParaRPr>
                    </a:p>
                  </a:txBody>
                  <a:tcPr marL="88744" marR="88744" marT="44372" marB="44372"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436594">
                <a:tc>
                  <a:txBody>
                    <a:bodyPr/>
                    <a:lstStyle/>
                    <a:p>
                      <a:r>
                        <a:rPr lang="en-US" sz="1600" b="0" i="0" dirty="0">
                          <a:solidFill>
                            <a:srgbClr val="000000"/>
                          </a:solidFill>
                          <a:effectLst/>
                          <a:latin typeface="+mj-lt"/>
                        </a:rPr>
                        <a:t>radius </a:t>
                      </a:r>
                      <a:endParaRPr lang="en-US" sz="1600" dirty="0">
                        <a:effectLst/>
                        <a:latin typeface="+mj-lt"/>
                      </a:endParaRPr>
                    </a:p>
                  </a:txBody>
                  <a:tcPr marL="88744" marR="88744" marT="44372" marB="44372"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US" sz="1600" b="0" i="0">
                          <a:solidFill>
                            <a:srgbClr val="000000"/>
                          </a:solidFill>
                          <a:effectLst/>
                          <a:latin typeface="+mj-lt"/>
                        </a:rPr>
                        <a:t>No </a:t>
                      </a:r>
                      <a:endParaRPr lang="en-US" sz="1600">
                        <a:effectLst/>
                        <a:latin typeface="+mj-lt"/>
                      </a:endParaRPr>
                    </a:p>
                  </a:txBody>
                  <a:tcPr marL="88744" marR="88744" marT="44372" marB="44372"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US" sz="1600" b="0" i="0" dirty="0">
                          <a:solidFill>
                            <a:srgbClr val="000000"/>
                          </a:solidFill>
                          <a:effectLst/>
                          <a:latin typeface="+mj-lt"/>
                        </a:rPr>
                        <a:t>This sets the size of the complete torus. </a:t>
                      </a:r>
                      <a:r>
                        <a:rPr lang="en-US" sz="1600" b="0" i="0" dirty="0" err="1">
                          <a:solidFill>
                            <a:srgbClr val="000000"/>
                          </a:solidFill>
                          <a:effectLst/>
                          <a:latin typeface="+mj-lt"/>
                        </a:rPr>
                        <a:t>Thedefau</a:t>
                      </a:r>
                      <a:r>
                        <a:rPr lang="en-US" sz="1600" b="0" i="0" dirty="0">
                          <a:solidFill>
                            <a:srgbClr val="000000"/>
                          </a:solidFill>
                          <a:effectLst/>
                          <a:latin typeface="+mj-lt"/>
                        </a:rPr>
                        <a:t> </a:t>
                      </a:r>
                      <a:r>
                        <a:rPr lang="en-US" sz="1600" b="0" i="0" dirty="0" err="1">
                          <a:solidFill>
                            <a:srgbClr val="000000"/>
                          </a:solidFill>
                          <a:effectLst/>
                          <a:latin typeface="+mj-lt"/>
                        </a:rPr>
                        <a:t>lt</a:t>
                      </a:r>
                      <a:r>
                        <a:rPr lang="en-US" sz="1600" b="0" i="0" dirty="0">
                          <a:solidFill>
                            <a:srgbClr val="000000"/>
                          </a:solidFill>
                          <a:effectLst/>
                          <a:latin typeface="+mj-lt"/>
                        </a:rPr>
                        <a:t> value is 100.</a:t>
                      </a:r>
                      <a:endParaRPr lang="en-US" sz="1600" dirty="0">
                        <a:effectLst/>
                        <a:latin typeface="+mj-lt"/>
                      </a:endParaRPr>
                    </a:p>
                  </a:txBody>
                  <a:tcPr marL="88744" marR="88744" marT="44372" marB="44372"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557870">
                <a:tc>
                  <a:txBody>
                    <a:bodyPr/>
                    <a:lstStyle/>
                    <a:p>
                      <a:r>
                        <a:rPr lang="en-US" sz="1600" b="0" i="0">
                          <a:solidFill>
                            <a:srgbClr val="000000"/>
                          </a:solidFill>
                          <a:effectLst/>
                          <a:latin typeface="+mj-lt"/>
                        </a:rPr>
                        <a:t>tube </a:t>
                      </a:r>
                      <a:endParaRPr lang="en-US" sz="1600">
                        <a:effectLst/>
                        <a:latin typeface="+mj-lt"/>
                      </a:endParaRPr>
                    </a:p>
                  </a:txBody>
                  <a:tcPr marL="88744" marR="88744" marT="44372" marB="44372"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US" sz="1600" b="0" i="0">
                          <a:solidFill>
                            <a:srgbClr val="000000"/>
                          </a:solidFill>
                          <a:effectLst/>
                          <a:latin typeface="+mj-lt"/>
                        </a:rPr>
                        <a:t>No </a:t>
                      </a:r>
                      <a:endParaRPr lang="en-US" sz="1600">
                        <a:effectLst/>
                        <a:latin typeface="+mj-lt"/>
                      </a:endParaRPr>
                    </a:p>
                  </a:txBody>
                  <a:tcPr marL="88744" marR="88744" marT="44372" marB="44372"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US" sz="1600" b="0" i="0" dirty="0">
                          <a:solidFill>
                            <a:srgbClr val="000000"/>
                          </a:solidFill>
                          <a:effectLst/>
                          <a:latin typeface="+mj-lt"/>
                        </a:rPr>
                        <a:t>This sets the radius of the tube (the actual donut). The default value for this attribute is 40.</a:t>
                      </a:r>
                      <a:endParaRPr lang="en-US" sz="1600" dirty="0">
                        <a:effectLst/>
                        <a:latin typeface="+mj-lt"/>
                      </a:endParaRPr>
                    </a:p>
                  </a:txBody>
                  <a:tcPr marL="88744" marR="88744" marT="44372" marB="44372"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921698">
                <a:tc>
                  <a:txBody>
                    <a:bodyPr/>
                    <a:lstStyle/>
                    <a:p>
                      <a:r>
                        <a:rPr lang="en-US" sz="1600" b="0" i="0" dirty="0" err="1">
                          <a:solidFill>
                            <a:srgbClr val="000000"/>
                          </a:solidFill>
                          <a:effectLst/>
                          <a:latin typeface="+mj-lt"/>
                        </a:rPr>
                        <a:t>radialSegments</a:t>
                      </a:r>
                      <a:r>
                        <a:rPr lang="en-US" sz="1600" b="0" i="0" dirty="0">
                          <a:solidFill>
                            <a:srgbClr val="000000"/>
                          </a:solidFill>
                          <a:effectLst/>
                          <a:latin typeface="+mj-lt"/>
                        </a:rPr>
                        <a:t> </a:t>
                      </a:r>
                      <a:endParaRPr lang="en-US" sz="1600" dirty="0">
                        <a:effectLst/>
                        <a:latin typeface="+mj-lt"/>
                      </a:endParaRPr>
                    </a:p>
                  </a:txBody>
                  <a:tcPr marL="88744" marR="88744" marT="44372" marB="44372"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US" sz="1600" b="0" i="0">
                          <a:solidFill>
                            <a:srgbClr val="000000"/>
                          </a:solidFill>
                          <a:effectLst/>
                          <a:latin typeface="+mj-lt"/>
                        </a:rPr>
                        <a:t>No </a:t>
                      </a:r>
                      <a:endParaRPr lang="en-US" sz="1600">
                        <a:effectLst/>
                        <a:latin typeface="+mj-lt"/>
                      </a:endParaRPr>
                    </a:p>
                  </a:txBody>
                  <a:tcPr marL="88744" marR="88744" marT="44372" marB="44372"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US" sz="1600" b="0" i="0" dirty="0">
                          <a:solidFill>
                            <a:srgbClr val="000000"/>
                          </a:solidFill>
                          <a:effectLst/>
                          <a:latin typeface="+mj-lt"/>
                        </a:rPr>
                        <a:t>This determines the number of segments to be used along the length of the torus. The default</a:t>
                      </a:r>
                      <a:r>
                        <a:rPr lang="en-US" sz="1600" b="0" i="0" baseline="0" dirty="0">
                          <a:solidFill>
                            <a:srgbClr val="000000"/>
                          </a:solidFill>
                          <a:effectLst/>
                          <a:latin typeface="+mj-lt"/>
                        </a:rPr>
                        <a:t> </a:t>
                      </a:r>
                      <a:r>
                        <a:rPr lang="en-US" sz="1600" b="0" i="0" dirty="0">
                          <a:solidFill>
                            <a:srgbClr val="000000"/>
                          </a:solidFill>
                          <a:effectLst/>
                          <a:latin typeface="+mj-lt"/>
                        </a:rPr>
                        <a:t>value is 8. See the effect of changing this value in the demo.</a:t>
                      </a:r>
                      <a:endParaRPr lang="en-US" sz="1600" dirty="0">
                        <a:effectLst/>
                        <a:latin typeface="+mj-lt"/>
                      </a:endParaRPr>
                    </a:p>
                  </a:txBody>
                  <a:tcPr marL="88744" marR="88744" marT="44372" marB="44372"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921698">
                <a:tc>
                  <a:txBody>
                    <a:bodyPr/>
                    <a:lstStyle/>
                    <a:p>
                      <a:r>
                        <a:rPr lang="en-US" sz="1600" b="0" i="0">
                          <a:solidFill>
                            <a:srgbClr val="000000"/>
                          </a:solidFill>
                          <a:effectLst/>
                          <a:latin typeface="+mj-lt"/>
                        </a:rPr>
                        <a:t>tubularSegments </a:t>
                      </a:r>
                      <a:endParaRPr lang="en-US" sz="1600">
                        <a:effectLst/>
                        <a:latin typeface="+mj-lt"/>
                      </a:endParaRPr>
                    </a:p>
                  </a:txBody>
                  <a:tcPr marL="88744" marR="88744" marT="44372" marB="44372"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US" sz="1600" b="0" i="0">
                          <a:solidFill>
                            <a:srgbClr val="000000"/>
                          </a:solidFill>
                          <a:effectLst/>
                          <a:latin typeface="+mj-lt"/>
                        </a:rPr>
                        <a:t>No </a:t>
                      </a:r>
                      <a:endParaRPr lang="en-US" sz="1600">
                        <a:effectLst/>
                        <a:latin typeface="+mj-lt"/>
                      </a:endParaRPr>
                    </a:p>
                  </a:txBody>
                  <a:tcPr marL="88744" marR="88744" marT="44372" marB="44372"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US" sz="1600" b="0" i="0" dirty="0">
                          <a:solidFill>
                            <a:srgbClr val="000000"/>
                          </a:solidFill>
                          <a:effectLst/>
                          <a:latin typeface="+mj-lt"/>
                        </a:rPr>
                        <a:t>This determines the number of segments to be used along the width of the torus. The default</a:t>
                      </a:r>
                      <a:r>
                        <a:rPr lang="en-US" sz="1600" b="0" i="0" baseline="0" dirty="0">
                          <a:solidFill>
                            <a:srgbClr val="000000"/>
                          </a:solidFill>
                          <a:effectLst/>
                          <a:latin typeface="+mj-lt"/>
                        </a:rPr>
                        <a:t> </a:t>
                      </a:r>
                      <a:r>
                        <a:rPr lang="en-US" sz="1600" b="0" i="0" dirty="0">
                          <a:solidFill>
                            <a:srgbClr val="000000"/>
                          </a:solidFill>
                          <a:effectLst/>
                          <a:latin typeface="+mj-lt"/>
                        </a:rPr>
                        <a:t>value is 6.</a:t>
                      </a:r>
                      <a:r>
                        <a:rPr lang="en-US" sz="1600" b="0" i="0" baseline="0" dirty="0">
                          <a:solidFill>
                            <a:srgbClr val="000000"/>
                          </a:solidFill>
                          <a:effectLst/>
                          <a:latin typeface="+mj-lt"/>
                        </a:rPr>
                        <a:t> </a:t>
                      </a:r>
                      <a:r>
                        <a:rPr lang="en-US" sz="1600" b="0" i="0" dirty="0">
                          <a:solidFill>
                            <a:srgbClr val="000000"/>
                          </a:solidFill>
                          <a:effectLst/>
                          <a:latin typeface="+mj-lt"/>
                        </a:rPr>
                        <a:t>See the effect of changing this value in the demo.</a:t>
                      </a:r>
                      <a:endParaRPr lang="en-US" sz="1600" dirty="0">
                        <a:effectLst/>
                        <a:latin typeface="+mj-lt"/>
                      </a:endParaRPr>
                    </a:p>
                  </a:txBody>
                  <a:tcPr marL="88744" marR="88744" marT="44372" marB="44372"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761100">
                <a:tc>
                  <a:txBody>
                    <a:bodyPr/>
                    <a:lstStyle/>
                    <a:p>
                      <a:r>
                        <a:rPr lang="en-US" sz="1600" b="0" i="0">
                          <a:solidFill>
                            <a:srgbClr val="000000"/>
                          </a:solidFill>
                          <a:effectLst/>
                          <a:latin typeface="+mj-lt"/>
                        </a:rPr>
                        <a:t>arc </a:t>
                      </a:r>
                      <a:endParaRPr lang="en-US" sz="1600">
                        <a:effectLst/>
                        <a:latin typeface="+mj-lt"/>
                      </a:endParaRPr>
                    </a:p>
                  </a:txBody>
                  <a:tcPr marL="88744" marR="88744" marT="44372" marB="44372"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US" sz="1600" b="0" i="0">
                          <a:solidFill>
                            <a:srgbClr val="000000"/>
                          </a:solidFill>
                          <a:effectLst/>
                          <a:latin typeface="+mj-lt"/>
                        </a:rPr>
                        <a:t>No </a:t>
                      </a:r>
                      <a:endParaRPr lang="en-US" sz="1600">
                        <a:effectLst/>
                        <a:latin typeface="+mj-lt"/>
                      </a:endParaRPr>
                    </a:p>
                  </a:txBody>
                  <a:tcPr marL="88744" marR="88744" marT="44372" marB="44372"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US" sz="1600" b="0" i="0" dirty="0">
                          <a:solidFill>
                            <a:srgbClr val="000000"/>
                          </a:solidFill>
                          <a:effectLst/>
                          <a:latin typeface="+mj-lt"/>
                        </a:rPr>
                        <a:t>With this property, you can control whether the torus is drawn full circle. The default of this value is 2 * PI (a full circle).</a:t>
                      </a:r>
                      <a:endParaRPr lang="en-US" sz="1600" dirty="0">
                        <a:effectLst/>
                        <a:latin typeface="+mj-lt"/>
                      </a:endParaRPr>
                    </a:p>
                  </a:txBody>
                  <a:tcPr marL="88744" marR="88744" marT="44372" marB="44372"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5" name="Rectangle 1"/>
          <p:cNvSpPr>
            <a:spLocks noChangeArrowheads="1"/>
          </p:cNvSpPr>
          <p:nvPr/>
        </p:nvSpPr>
        <p:spPr bwMode="auto">
          <a:xfrm>
            <a:off x="3322639" y="1216711"/>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r>
              <a:rPr lang="en-US">
                <a:latin typeface="Arial" pitchFamily="34" charset="0"/>
                <a:cs typeface="Arial" pitchFamily="34" charset="0"/>
              </a:rPr>
              <a:t/>
            </a:r>
            <a:br>
              <a:rPr lang="en-US">
                <a:latin typeface="Arial" pitchFamily="34" charset="0"/>
                <a:cs typeface="Arial" pitchFamily="34" charset="0"/>
              </a:rPr>
            </a:br>
            <a:endParaRPr lang="en-US">
              <a:latin typeface="Arial" pitchFamily="34" charset="0"/>
              <a:cs typeface="Arial" pitchFamily="34" charset="0"/>
            </a:endParaRPr>
          </a:p>
        </p:txBody>
      </p:sp>
      <p:sp>
        <p:nvSpPr>
          <p:cNvPr id="6" name="Slide Number Placeholder 5"/>
          <p:cNvSpPr>
            <a:spLocks noGrp="1"/>
          </p:cNvSpPr>
          <p:nvPr>
            <p:ph type="sldNum" sz="quarter" idx="12"/>
          </p:nvPr>
        </p:nvSpPr>
        <p:spPr/>
        <p:txBody>
          <a:bodyPr/>
          <a:lstStyle/>
          <a:p>
            <a:fld id="{674A736C-4B38-47B6-B2F4-2C945E041579}" type="slidenum">
              <a:rPr lang="en-US" smtClean="0"/>
              <a:t>25</a:t>
            </a:fld>
            <a:endParaRPr lang="en-US"/>
          </a:p>
        </p:txBody>
      </p:sp>
      <p:sp>
        <p:nvSpPr>
          <p:cNvPr id="7" name="Oval 6"/>
          <p:cNvSpPr/>
          <p:nvPr/>
        </p:nvSpPr>
        <p:spPr>
          <a:xfrm>
            <a:off x="11544300" y="1524000"/>
            <a:ext cx="1295400" cy="1295400"/>
          </a:xfrm>
          <a:prstGeom prst="ellipse">
            <a:avLst/>
          </a:prstGeom>
          <a:gradFill>
            <a:gsLst>
              <a:gs pos="0">
                <a:srgbClr val="F65366"/>
              </a:gs>
              <a:gs pos="100000">
                <a:srgbClr val="FED069"/>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8305800" y="-476647"/>
            <a:ext cx="953294" cy="953294"/>
          </a:xfrm>
          <a:prstGeom prst="ellipse">
            <a:avLst/>
          </a:prstGeom>
          <a:gradFill>
            <a:gsLst>
              <a:gs pos="0">
                <a:srgbClr val="F65366"/>
              </a:gs>
              <a:gs pos="100000">
                <a:srgbClr val="FED069"/>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08932233"/>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47962" y="1991519"/>
            <a:ext cx="6696075" cy="4019550"/>
          </a:xfrm>
        </p:spPr>
      </p:pic>
      <p:sp>
        <p:nvSpPr>
          <p:cNvPr id="3" name="Slide Number Placeholder 2"/>
          <p:cNvSpPr>
            <a:spLocks noGrp="1"/>
          </p:cNvSpPr>
          <p:nvPr>
            <p:ph type="sldNum" sz="quarter" idx="12"/>
          </p:nvPr>
        </p:nvSpPr>
        <p:spPr/>
        <p:txBody>
          <a:bodyPr/>
          <a:lstStyle/>
          <a:p>
            <a:fld id="{674A736C-4B38-47B6-B2F4-2C945E041579}" type="slidenum">
              <a:rPr lang="en-US" smtClean="0"/>
              <a:t>26</a:t>
            </a:fld>
            <a:endParaRPr lang="en-US"/>
          </a:p>
        </p:txBody>
      </p:sp>
      <p:sp>
        <p:nvSpPr>
          <p:cNvPr id="5" name="Oval 4"/>
          <p:cNvSpPr/>
          <p:nvPr/>
        </p:nvSpPr>
        <p:spPr>
          <a:xfrm>
            <a:off x="11544300" y="1524000"/>
            <a:ext cx="1295400" cy="1295400"/>
          </a:xfrm>
          <a:prstGeom prst="ellipse">
            <a:avLst/>
          </a:prstGeom>
          <a:gradFill>
            <a:gsLst>
              <a:gs pos="0">
                <a:srgbClr val="F65366"/>
              </a:gs>
              <a:gs pos="100000">
                <a:srgbClr val="FED069"/>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8305800" y="-476647"/>
            <a:ext cx="953294" cy="953294"/>
          </a:xfrm>
          <a:prstGeom prst="ellipse">
            <a:avLst/>
          </a:prstGeom>
          <a:gradFill>
            <a:gsLst>
              <a:gs pos="0">
                <a:srgbClr val="F65366"/>
              </a:gs>
              <a:gs pos="100000">
                <a:srgbClr val="FED069"/>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23058120"/>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THREE.TorusKnotGeometry</a:t>
            </a:r>
            <a:endParaRPr lang="en-US" dirty="0"/>
          </a:p>
        </p:txBody>
      </p:sp>
      <p:sp>
        <p:nvSpPr>
          <p:cNvPr id="3" name="Content Placeholder 2"/>
          <p:cNvSpPr>
            <a:spLocks noGrp="1"/>
          </p:cNvSpPr>
          <p:nvPr>
            <p:ph idx="1"/>
          </p:nvPr>
        </p:nvSpPr>
        <p:spPr>
          <a:xfrm>
            <a:off x="838200" y="1600201"/>
            <a:ext cx="10515600" cy="4351338"/>
          </a:xfrm>
        </p:spPr>
        <p:txBody>
          <a:bodyPr/>
          <a:lstStyle/>
          <a:p>
            <a:r>
              <a:rPr lang="en-US" dirty="0"/>
              <a:t> A torus knot is a special kind of knot that looks like a tube that winds around itself a couple of times.</a:t>
            </a: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172280871"/>
              </p:ext>
            </p:extLst>
          </p:nvPr>
        </p:nvGraphicFramePr>
        <p:xfrm>
          <a:off x="1142999" y="2602599"/>
          <a:ext cx="10439403" cy="3955167"/>
        </p:xfrm>
        <a:graphic>
          <a:graphicData uri="http://schemas.openxmlformats.org/drawingml/2006/table">
            <a:tbl>
              <a:tblPr/>
              <a:tblGrid>
                <a:gridCol w="1295401">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8001002">
                  <a:extLst>
                    <a:ext uri="{9D8B030D-6E8A-4147-A177-3AD203B41FA5}">
                      <a16:colId xmlns:a16="http://schemas.microsoft.com/office/drawing/2014/main" val="20002"/>
                    </a:ext>
                  </a:extLst>
                </a:gridCol>
              </a:tblGrid>
              <a:tr h="425229">
                <a:tc>
                  <a:txBody>
                    <a:bodyPr/>
                    <a:lstStyle/>
                    <a:p>
                      <a:r>
                        <a:rPr lang="en-US" sz="1600" b="1" i="0" dirty="0">
                          <a:solidFill>
                            <a:srgbClr val="000000"/>
                          </a:solidFill>
                          <a:effectLst/>
                          <a:latin typeface="+mj-lt"/>
                        </a:rPr>
                        <a:t>Property </a:t>
                      </a:r>
                      <a:endParaRPr lang="en-US" sz="1600" dirty="0">
                        <a:effectLst/>
                        <a:latin typeface="+mj-lt"/>
                      </a:endParaRPr>
                    </a:p>
                  </a:txBody>
                  <a:tcPr marL="75854" marR="75854" marT="37927" marB="37927"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US" sz="1600" b="1" i="0">
                          <a:solidFill>
                            <a:srgbClr val="000000"/>
                          </a:solidFill>
                          <a:effectLst/>
                          <a:latin typeface="+mj-lt"/>
                        </a:rPr>
                        <a:t>Mandatory </a:t>
                      </a:r>
                      <a:endParaRPr lang="en-US" sz="1600">
                        <a:effectLst/>
                        <a:latin typeface="+mj-lt"/>
                      </a:endParaRPr>
                    </a:p>
                  </a:txBody>
                  <a:tcPr marL="75854" marR="75854" marT="37927" marB="37927"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US" sz="1600" b="1" i="0" dirty="0">
                          <a:solidFill>
                            <a:srgbClr val="000000"/>
                          </a:solidFill>
                          <a:effectLst/>
                          <a:latin typeface="+mj-lt"/>
                        </a:rPr>
                        <a:t>Description</a:t>
                      </a:r>
                      <a:endParaRPr lang="en-US" sz="1600" dirty="0">
                        <a:effectLst/>
                        <a:latin typeface="+mj-lt"/>
                      </a:endParaRPr>
                    </a:p>
                  </a:txBody>
                  <a:tcPr marL="75854" marR="75854" marT="37927" marB="37927"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97192">
                <a:tc>
                  <a:txBody>
                    <a:bodyPr/>
                    <a:lstStyle/>
                    <a:p>
                      <a:r>
                        <a:rPr lang="en-US" sz="1600" b="0" i="0">
                          <a:solidFill>
                            <a:srgbClr val="000000"/>
                          </a:solidFill>
                          <a:effectLst/>
                          <a:latin typeface="+mj-lt"/>
                        </a:rPr>
                        <a:t>radius </a:t>
                      </a:r>
                      <a:endParaRPr lang="en-US" sz="1600">
                        <a:effectLst/>
                        <a:latin typeface="+mj-lt"/>
                      </a:endParaRPr>
                    </a:p>
                  </a:txBody>
                  <a:tcPr marL="75854" marR="75854" marT="37927" marB="37927"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US" sz="1600" b="0" i="0" dirty="0">
                          <a:solidFill>
                            <a:srgbClr val="000000"/>
                          </a:solidFill>
                          <a:effectLst/>
                          <a:latin typeface="+mj-lt"/>
                        </a:rPr>
                        <a:t>No </a:t>
                      </a:r>
                      <a:endParaRPr lang="en-US" sz="1600" dirty="0">
                        <a:effectLst/>
                        <a:latin typeface="+mj-lt"/>
                      </a:endParaRPr>
                    </a:p>
                  </a:txBody>
                  <a:tcPr marL="75854" marR="75854" marT="37927" marB="37927"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US" sz="1600" b="0" i="0" dirty="0">
                          <a:solidFill>
                            <a:srgbClr val="000000"/>
                          </a:solidFill>
                          <a:effectLst/>
                          <a:latin typeface="+mj-lt"/>
                        </a:rPr>
                        <a:t>This sets the size of the complete torus. The default value is 100.</a:t>
                      </a:r>
                      <a:endParaRPr lang="en-US" sz="1600" dirty="0">
                        <a:effectLst/>
                        <a:latin typeface="+mj-lt"/>
                      </a:endParaRPr>
                    </a:p>
                  </a:txBody>
                  <a:tcPr marL="75854" marR="75854" marT="37927" marB="37927"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444465">
                <a:tc>
                  <a:txBody>
                    <a:bodyPr/>
                    <a:lstStyle/>
                    <a:p>
                      <a:r>
                        <a:rPr lang="en-US" sz="1600" b="0" i="0">
                          <a:solidFill>
                            <a:srgbClr val="000000"/>
                          </a:solidFill>
                          <a:effectLst/>
                          <a:latin typeface="+mj-lt"/>
                        </a:rPr>
                        <a:t>tube </a:t>
                      </a:r>
                      <a:endParaRPr lang="en-US" sz="1600">
                        <a:effectLst/>
                        <a:latin typeface="+mj-lt"/>
                      </a:endParaRPr>
                    </a:p>
                  </a:txBody>
                  <a:tcPr marL="75854" marR="75854" marT="37927" marB="37927"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US" sz="1600" b="0" i="0" dirty="0">
                          <a:solidFill>
                            <a:srgbClr val="000000"/>
                          </a:solidFill>
                          <a:effectLst/>
                          <a:latin typeface="+mj-lt"/>
                        </a:rPr>
                        <a:t>No </a:t>
                      </a:r>
                      <a:endParaRPr lang="en-US" sz="1600" dirty="0">
                        <a:effectLst/>
                        <a:latin typeface="+mj-lt"/>
                      </a:endParaRPr>
                    </a:p>
                  </a:txBody>
                  <a:tcPr marL="75854" marR="75854" marT="37927" marB="37927"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US" sz="1600" b="0" i="0" dirty="0">
                          <a:solidFill>
                            <a:srgbClr val="000000"/>
                          </a:solidFill>
                          <a:effectLst/>
                          <a:latin typeface="+mj-lt"/>
                        </a:rPr>
                        <a:t>This sets the radius of the tube (the actual donut). The default value for this attribute is 40.</a:t>
                      </a:r>
                      <a:endParaRPr lang="en-US" sz="1600" dirty="0">
                        <a:effectLst/>
                        <a:latin typeface="+mj-lt"/>
                      </a:endParaRPr>
                    </a:p>
                  </a:txBody>
                  <a:tcPr marL="75854" marR="75854" marT="37927" marB="37927"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734334">
                <a:tc>
                  <a:txBody>
                    <a:bodyPr/>
                    <a:lstStyle/>
                    <a:p>
                      <a:r>
                        <a:rPr lang="en-US" sz="1600" b="0" i="0">
                          <a:solidFill>
                            <a:srgbClr val="000000"/>
                          </a:solidFill>
                          <a:effectLst/>
                          <a:latin typeface="+mj-lt"/>
                        </a:rPr>
                        <a:t>radialSegments </a:t>
                      </a:r>
                      <a:endParaRPr lang="en-US" sz="1600">
                        <a:effectLst/>
                        <a:latin typeface="+mj-lt"/>
                      </a:endParaRPr>
                    </a:p>
                  </a:txBody>
                  <a:tcPr marL="75854" marR="75854" marT="37927" marB="37927"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US" sz="1600" b="0" i="0" dirty="0">
                          <a:solidFill>
                            <a:srgbClr val="000000"/>
                          </a:solidFill>
                          <a:effectLst/>
                          <a:latin typeface="+mj-lt"/>
                        </a:rPr>
                        <a:t>No </a:t>
                      </a:r>
                      <a:endParaRPr lang="en-US" sz="1600" dirty="0">
                        <a:effectLst/>
                        <a:latin typeface="+mj-lt"/>
                      </a:endParaRPr>
                    </a:p>
                  </a:txBody>
                  <a:tcPr marL="75854" marR="75854" marT="37927" marB="37927"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US" sz="1600" b="0" i="0" dirty="0">
                          <a:solidFill>
                            <a:srgbClr val="000000"/>
                          </a:solidFill>
                          <a:effectLst/>
                          <a:latin typeface="+mj-lt"/>
                        </a:rPr>
                        <a:t>This determines the number of segments to be used along the length of the torus knot. The</a:t>
                      </a:r>
                      <a:br>
                        <a:rPr lang="en-US" sz="1600" b="0" i="0" dirty="0">
                          <a:solidFill>
                            <a:srgbClr val="000000"/>
                          </a:solidFill>
                          <a:effectLst/>
                          <a:latin typeface="+mj-lt"/>
                        </a:rPr>
                      </a:br>
                      <a:r>
                        <a:rPr lang="en-US" sz="1600" b="0" i="0" dirty="0">
                          <a:solidFill>
                            <a:srgbClr val="000000"/>
                          </a:solidFill>
                          <a:effectLst/>
                          <a:latin typeface="+mj-lt"/>
                        </a:rPr>
                        <a:t>default value is 64. See the effect of changing this value in the demo.</a:t>
                      </a:r>
                      <a:endParaRPr lang="en-US" sz="1600" dirty="0">
                        <a:effectLst/>
                        <a:latin typeface="+mj-lt"/>
                      </a:endParaRPr>
                    </a:p>
                  </a:txBody>
                  <a:tcPr marL="75854" marR="75854" marT="37927" marB="37927"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734334">
                <a:tc>
                  <a:txBody>
                    <a:bodyPr/>
                    <a:lstStyle/>
                    <a:p>
                      <a:r>
                        <a:rPr lang="en-US" sz="1600" b="0" i="0">
                          <a:solidFill>
                            <a:srgbClr val="000000"/>
                          </a:solidFill>
                          <a:effectLst/>
                          <a:latin typeface="+mj-lt"/>
                        </a:rPr>
                        <a:t>tubularSegments </a:t>
                      </a:r>
                      <a:endParaRPr lang="en-US" sz="1600">
                        <a:effectLst/>
                        <a:latin typeface="+mj-lt"/>
                      </a:endParaRPr>
                    </a:p>
                  </a:txBody>
                  <a:tcPr marL="75854" marR="75854" marT="37927" marB="37927"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US" sz="1600" b="0" i="0">
                          <a:solidFill>
                            <a:srgbClr val="000000"/>
                          </a:solidFill>
                          <a:effectLst/>
                          <a:latin typeface="+mj-lt"/>
                        </a:rPr>
                        <a:t>No </a:t>
                      </a:r>
                      <a:endParaRPr lang="en-US" sz="1600">
                        <a:effectLst/>
                        <a:latin typeface="+mj-lt"/>
                      </a:endParaRPr>
                    </a:p>
                  </a:txBody>
                  <a:tcPr marL="75854" marR="75854" marT="37927" marB="37927"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US" sz="1600" b="0" i="0" dirty="0">
                          <a:solidFill>
                            <a:srgbClr val="000000"/>
                          </a:solidFill>
                          <a:effectLst/>
                          <a:latin typeface="+mj-lt"/>
                        </a:rPr>
                        <a:t>This determines the number of segments to be used along the width of the torus knot. The</a:t>
                      </a:r>
                      <a:br>
                        <a:rPr lang="en-US" sz="1600" b="0" i="0" dirty="0">
                          <a:solidFill>
                            <a:srgbClr val="000000"/>
                          </a:solidFill>
                          <a:effectLst/>
                          <a:latin typeface="+mj-lt"/>
                        </a:rPr>
                      </a:br>
                      <a:r>
                        <a:rPr lang="en-US" sz="1600" b="0" i="0" dirty="0">
                          <a:solidFill>
                            <a:srgbClr val="000000"/>
                          </a:solidFill>
                          <a:effectLst/>
                          <a:latin typeface="+mj-lt"/>
                        </a:rPr>
                        <a:t>default value is 8. See the effect of changing this value in the demo.</a:t>
                      </a:r>
                      <a:endParaRPr lang="en-US" sz="1600" dirty="0">
                        <a:effectLst/>
                        <a:latin typeface="+mj-lt"/>
                      </a:endParaRPr>
                    </a:p>
                  </a:txBody>
                  <a:tcPr marL="75854" marR="75854" marT="37927" marB="37927"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397192">
                <a:tc>
                  <a:txBody>
                    <a:bodyPr/>
                    <a:lstStyle/>
                    <a:p>
                      <a:r>
                        <a:rPr lang="en-US" sz="1600" b="0" i="0">
                          <a:solidFill>
                            <a:srgbClr val="000000"/>
                          </a:solidFill>
                          <a:effectLst/>
                          <a:latin typeface="+mj-lt"/>
                        </a:rPr>
                        <a:t>p </a:t>
                      </a:r>
                      <a:endParaRPr lang="en-US" sz="1600">
                        <a:effectLst/>
                        <a:latin typeface="+mj-lt"/>
                      </a:endParaRPr>
                    </a:p>
                  </a:txBody>
                  <a:tcPr marL="75854" marR="75854" marT="37927" marB="37927"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US" sz="1600" b="0" i="0">
                          <a:solidFill>
                            <a:srgbClr val="000000"/>
                          </a:solidFill>
                          <a:effectLst/>
                          <a:latin typeface="+mj-lt"/>
                        </a:rPr>
                        <a:t>No </a:t>
                      </a:r>
                      <a:endParaRPr lang="en-US" sz="1600">
                        <a:effectLst/>
                        <a:latin typeface="+mj-lt"/>
                      </a:endParaRPr>
                    </a:p>
                  </a:txBody>
                  <a:tcPr marL="75854" marR="75854" marT="37927" marB="37927"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US" sz="1600" b="0" i="0" dirty="0">
                          <a:solidFill>
                            <a:srgbClr val="000000"/>
                          </a:solidFill>
                          <a:effectLst/>
                          <a:latin typeface="+mj-lt"/>
                        </a:rPr>
                        <a:t>This defines the shape of the knot, and the default value is 2.</a:t>
                      </a:r>
                      <a:endParaRPr lang="en-US" sz="1600" dirty="0">
                        <a:effectLst/>
                        <a:latin typeface="+mj-lt"/>
                      </a:endParaRPr>
                    </a:p>
                  </a:txBody>
                  <a:tcPr marL="75854" marR="75854" marT="37927" marB="37927"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397192">
                <a:tc>
                  <a:txBody>
                    <a:bodyPr/>
                    <a:lstStyle/>
                    <a:p>
                      <a:r>
                        <a:rPr lang="en-US" sz="1600" b="0" i="0">
                          <a:solidFill>
                            <a:srgbClr val="000000"/>
                          </a:solidFill>
                          <a:effectLst/>
                          <a:latin typeface="+mj-lt"/>
                        </a:rPr>
                        <a:t>q </a:t>
                      </a:r>
                      <a:endParaRPr lang="en-US" sz="1600">
                        <a:effectLst/>
                        <a:latin typeface="+mj-lt"/>
                      </a:endParaRPr>
                    </a:p>
                  </a:txBody>
                  <a:tcPr marL="75854" marR="75854" marT="37927" marB="37927"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US" sz="1600" b="0" i="0">
                          <a:solidFill>
                            <a:srgbClr val="000000"/>
                          </a:solidFill>
                          <a:effectLst/>
                          <a:latin typeface="+mj-lt"/>
                        </a:rPr>
                        <a:t>No </a:t>
                      </a:r>
                      <a:endParaRPr lang="en-US" sz="1600">
                        <a:effectLst/>
                        <a:latin typeface="+mj-lt"/>
                      </a:endParaRPr>
                    </a:p>
                  </a:txBody>
                  <a:tcPr marL="75854" marR="75854" marT="37927" marB="37927"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US" sz="1600" b="0" i="0" dirty="0">
                          <a:solidFill>
                            <a:srgbClr val="000000"/>
                          </a:solidFill>
                          <a:effectLst/>
                          <a:latin typeface="+mj-lt"/>
                        </a:rPr>
                        <a:t>This defines the shape of the knot, and the default value is 3.</a:t>
                      </a:r>
                      <a:endParaRPr lang="en-US" sz="1600" dirty="0">
                        <a:effectLst/>
                        <a:latin typeface="+mj-lt"/>
                      </a:endParaRPr>
                    </a:p>
                  </a:txBody>
                  <a:tcPr marL="75854" marR="75854" marT="37927" marB="37927"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425229">
                <a:tc>
                  <a:txBody>
                    <a:bodyPr/>
                    <a:lstStyle/>
                    <a:p>
                      <a:r>
                        <a:rPr lang="en-US" sz="1600" b="0" i="0">
                          <a:solidFill>
                            <a:srgbClr val="000000"/>
                          </a:solidFill>
                          <a:effectLst/>
                          <a:latin typeface="+mj-lt"/>
                        </a:rPr>
                        <a:t>heightScale </a:t>
                      </a:r>
                      <a:endParaRPr lang="en-US" sz="1600">
                        <a:effectLst/>
                        <a:latin typeface="+mj-lt"/>
                      </a:endParaRPr>
                    </a:p>
                  </a:txBody>
                  <a:tcPr marL="75854" marR="75854" marT="37927" marB="37927"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US" sz="1600" b="0" i="0" dirty="0">
                          <a:solidFill>
                            <a:srgbClr val="000000"/>
                          </a:solidFill>
                          <a:effectLst/>
                          <a:latin typeface="+mj-lt"/>
                        </a:rPr>
                        <a:t>No </a:t>
                      </a:r>
                      <a:endParaRPr lang="en-US" sz="1600" dirty="0">
                        <a:effectLst/>
                        <a:latin typeface="+mj-lt"/>
                      </a:endParaRPr>
                    </a:p>
                  </a:txBody>
                  <a:tcPr marL="75854" marR="75854" marT="37927" marB="37927"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US" sz="1600" b="0" i="0" dirty="0">
                          <a:solidFill>
                            <a:srgbClr val="000000"/>
                          </a:solidFill>
                          <a:effectLst/>
                          <a:latin typeface="+mj-lt"/>
                        </a:rPr>
                        <a:t>With this property, you can stretch out the torus knot. The default value is 1.</a:t>
                      </a:r>
                      <a:endParaRPr lang="en-US" sz="1600" dirty="0">
                        <a:effectLst/>
                        <a:latin typeface="+mj-lt"/>
                      </a:endParaRPr>
                    </a:p>
                  </a:txBody>
                  <a:tcPr marL="75854" marR="75854" marT="37927" marB="37927"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sp>
        <p:nvSpPr>
          <p:cNvPr id="5" name="Rectangle 1"/>
          <p:cNvSpPr>
            <a:spLocks noChangeArrowheads="1"/>
          </p:cNvSpPr>
          <p:nvPr/>
        </p:nvSpPr>
        <p:spPr bwMode="auto">
          <a:xfrm>
            <a:off x="3725864" y="1277036"/>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r>
              <a:rPr lang="en-US">
                <a:latin typeface="Arial" pitchFamily="34" charset="0"/>
                <a:cs typeface="Arial" pitchFamily="34" charset="0"/>
              </a:rPr>
              <a:t/>
            </a:r>
            <a:br>
              <a:rPr lang="en-US">
                <a:latin typeface="Arial" pitchFamily="34" charset="0"/>
                <a:cs typeface="Arial" pitchFamily="34" charset="0"/>
              </a:rPr>
            </a:br>
            <a:endParaRPr lang="en-US">
              <a:latin typeface="Arial" pitchFamily="34" charset="0"/>
              <a:cs typeface="Arial" pitchFamily="34" charset="0"/>
            </a:endParaRPr>
          </a:p>
        </p:txBody>
      </p:sp>
      <p:sp>
        <p:nvSpPr>
          <p:cNvPr id="6" name="Slide Number Placeholder 5"/>
          <p:cNvSpPr>
            <a:spLocks noGrp="1"/>
          </p:cNvSpPr>
          <p:nvPr>
            <p:ph type="sldNum" sz="quarter" idx="12"/>
          </p:nvPr>
        </p:nvSpPr>
        <p:spPr/>
        <p:txBody>
          <a:bodyPr/>
          <a:lstStyle/>
          <a:p>
            <a:fld id="{674A736C-4B38-47B6-B2F4-2C945E041579}" type="slidenum">
              <a:rPr lang="en-US" smtClean="0"/>
              <a:t>27</a:t>
            </a:fld>
            <a:endParaRPr lang="en-US"/>
          </a:p>
        </p:txBody>
      </p:sp>
      <p:sp>
        <p:nvSpPr>
          <p:cNvPr id="7" name="Oval 6"/>
          <p:cNvSpPr/>
          <p:nvPr/>
        </p:nvSpPr>
        <p:spPr>
          <a:xfrm>
            <a:off x="11544300" y="1524000"/>
            <a:ext cx="1295400" cy="1295400"/>
          </a:xfrm>
          <a:prstGeom prst="ellipse">
            <a:avLst/>
          </a:prstGeom>
          <a:gradFill>
            <a:gsLst>
              <a:gs pos="0">
                <a:srgbClr val="F65366"/>
              </a:gs>
              <a:gs pos="100000">
                <a:srgbClr val="FED069"/>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8305800" y="-476647"/>
            <a:ext cx="953294" cy="953294"/>
          </a:xfrm>
          <a:prstGeom prst="ellipse">
            <a:avLst/>
          </a:prstGeom>
          <a:gradFill>
            <a:gsLst>
              <a:gs pos="0">
                <a:srgbClr val="F65366"/>
              </a:gs>
              <a:gs pos="100000">
                <a:srgbClr val="FED069"/>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88183185"/>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62201" y="1600200"/>
            <a:ext cx="7458075" cy="4451472"/>
          </a:xfrm>
        </p:spPr>
      </p:pic>
      <p:sp>
        <p:nvSpPr>
          <p:cNvPr id="3" name="Slide Number Placeholder 2"/>
          <p:cNvSpPr>
            <a:spLocks noGrp="1"/>
          </p:cNvSpPr>
          <p:nvPr>
            <p:ph type="sldNum" sz="quarter" idx="12"/>
          </p:nvPr>
        </p:nvSpPr>
        <p:spPr/>
        <p:txBody>
          <a:bodyPr/>
          <a:lstStyle/>
          <a:p>
            <a:fld id="{674A736C-4B38-47B6-B2F4-2C945E041579}" type="slidenum">
              <a:rPr lang="en-US" smtClean="0"/>
              <a:t>28</a:t>
            </a:fld>
            <a:endParaRPr lang="en-US"/>
          </a:p>
        </p:txBody>
      </p:sp>
      <p:sp>
        <p:nvSpPr>
          <p:cNvPr id="5" name="Oval 4"/>
          <p:cNvSpPr/>
          <p:nvPr/>
        </p:nvSpPr>
        <p:spPr>
          <a:xfrm>
            <a:off x="11544300" y="1524000"/>
            <a:ext cx="1295400" cy="1295400"/>
          </a:xfrm>
          <a:prstGeom prst="ellipse">
            <a:avLst/>
          </a:prstGeom>
          <a:gradFill>
            <a:gsLst>
              <a:gs pos="0">
                <a:srgbClr val="F65366"/>
              </a:gs>
              <a:gs pos="100000">
                <a:srgbClr val="FED069"/>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8305800" y="-476647"/>
            <a:ext cx="953294" cy="953294"/>
          </a:xfrm>
          <a:prstGeom prst="ellipse">
            <a:avLst/>
          </a:prstGeom>
          <a:gradFill>
            <a:gsLst>
              <a:gs pos="0">
                <a:srgbClr val="F65366"/>
              </a:gs>
              <a:gs pos="100000">
                <a:srgbClr val="FED069"/>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29037945"/>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THREE.PolyhedronGeometries</a:t>
            </a:r>
            <a:endParaRPr lang="en-US" dirty="0"/>
          </a:p>
        </p:txBody>
      </p:sp>
      <p:sp>
        <p:nvSpPr>
          <p:cNvPr id="3" name="Content Placeholder 2"/>
          <p:cNvSpPr>
            <a:spLocks noGrp="1"/>
          </p:cNvSpPr>
          <p:nvPr>
            <p:ph idx="1"/>
          </p:nvPr>
        </p:nvSpPr>
        <p:spPr/>
        <p:txBody>
          <a:bodyPr>
            <a:normAutofit/>
          </a:bodyPr>
          <a:lstStyle/>
          <a:p>
            <a:r>
              <a:rPr lang="en-US" dirty="0"/>
              <a:t>A polyhedron is a geometry that has only ﬂat faces and straight edges.</a:t>
            </a:r>
          </a:p>
          <a:p>
            <a:r>
              <a:rPr lang="en-US" dirty="0"/>
              <a:t>Most often, though, you won't use this geometry directly. Three.js provides a number of </a:t>
            </a:r>
            <a:r>
              <a:rPr lang="en-US" dirty="0" err="1"/>
              <a:t>specifc</a:t>
            </a:r>
            <a:r>
              <a:rPr lang="en-US" dirty="0"/>
              <a:t> polyhedrons you can use directly without having to specify the vertices and the faces of </a:t>
            </a:r>
            <a:r>
              <a:rPr lang="en-US" dirty="0" err="1"/>
              <a:t>THREE.PolyhedronGeometry</a:t>
            </a:r>
            <a:endParaRPr lang="en-US" dirty="0"/>
          </a:p>
          <a:p>
            <a:r>
              <a:rPr lang="en-US" dirty="0"/>
              <a:t>If you do want to use </a:t>
            </a:r>
            <a:r>
              <a:rPr lang="en-US" dirty="0" err="1"/>
              <a:t>THREE.PolyhedronGeometry</a:t>
            </a:r>
            <a:r>
              <a:rPr lang="en-US" dirty="0"/>
              <a:t> directly, you have to specify the vertices and the faces</a:t>
            </a:r>
          </a:p>
        </p:txBody>
      </p:sp>
      <p:sp>
        <p:nvSpPr>
          <p:cNvPr id="4" name="Slide Number Placeholder 3"/>
          <p:cNvSpPr>
            <a:spLocks noGrp="1"/>
          </p:cNvSpPr>
          <p:nvPr>
            <p:ph type="sldNum" sz="quarter" idx="12"/>
          </p:nvPr>
        </p:nvSpPr>
        <p:spPr/>
        <p:txBody>
          <a:bodyPr/>
          <a:lstStyle/>
          <a:p>
            <a:fld id="{674A736C-4B38-47B6-B2F4-2C945E041579}" type="slidenum">
              <a:rPr lang="en-US" smtClean="0"/>
              <a:t>29</a:t>
            </a:fld>
            <a:endParaRPr lang="en-US"/>
          </a:p>
        </p:txBody>
      </p:sp>
      <p:sp>
        <p:nvSpPr>
          <p:cNvPr id="5" name="Oval 4"/>
          <p:cNvSpPr/>
          <p:nvPr/>
        </p:nvSpPr>
        <p:spPr>
          <a:xfrm>
            <a:off x="11544300" y="1524000"/>
            <a:ext cx="1295400" cy="1295400"/>
          </a:xfrm>
          <a:prstGeom prst="ellipse">
            <a:avLst/>
          </a:prstGeom>
          <a:gradFill>
            <a:gsLst>
              <a:gs pos="0">
                <a:srgbClr val="F65366"/>
              </a:gs>
              <a:gs pos="100000">
                <a:srgbClr val="FED069"/>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8305800" y="-476647"/>
            <a:ext cx="953294" cy="953294"/>
          </a:xfrm>
          <a:prstGeom prst="ellipse">
            <a:avLst/>
          </a:prstGeom>
          <a:gradFill>
            <a:gsLst>
              <a:gs pos="0">
                <a:srgbClr val="F65366"/>
              </a:gs>
              <a:gs pos="100000">
                <a:srgbClr val="FED069"/>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38623344"/>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Materi</a:t>
            </a:r>
            <a:r>
              <a:rPr lang="en-US" dirty="0" smtClean="0"/>
              <a:t> </a:t>
            </a:r>
            <a:r>
              <a:rPr lang="en-US" dirty="0"/>
              <a:t>yang </a:t>
            </a:r>
            <a:r>
              <a:rPr lang="en-US" dirty="0" smtClean="0"/>
              <a:t>Akan </a:t>
            </a:r>
            <a:r>
              <a:rPr lang="en-US" dirty="0" err="1" smtClean="0"/>
              <a:t>Dibahas</a:t>
            </a:r>
            <a:endParaRPr lang="en-US" dirty="0"/>
          </a:p>
        </p:txBody>
      </p:sp>
      <p:sp>
        <p:nvSpPr>
          <p:cNvPr id="3" name="Content Placeholder 2"/>
          <p:cNvSpPr>
            <a:spLocks noGrp="1"/>
          </p:cNvSpPr>
          <p:nvPr>
            <p:ph idx="1"/>
          </p:nvPr>
        </p:nvSpPr>
        <p:spPr/>
        <p:txBody>
          <a:bodyPr>
            <a:normAutofit/>
          </a:bodyPr>
          <a:lstStyle/>
          <a:p>
            <a:r>
              <a:rPr lang="en-US" dirty="0"/>
              <a:t>Two-Dimensional Geometries</a:t>
            </a:r>
          </a:p>
          <a:p>
            <a:pPr lvl="1"/>
            <a:r>
              <a:rPr lang="en-US" dirty="0" err="1"/>
              <a:t>THREE.</a:t>
            </a:r>
            <a:r>
              <a:rPr lang="en-US" b="1" dirty="0" err="1"/>
              <a:t>Plane</a:t>
            </a:r>
            <a:r>
              <a:rPr lang="en-US" dirty="0" err="1"/>
              <a:t>Geometry</a:t>
            </a:r>
            <a:endParaRPr lang="en-US" dirty="0"/>
          </a:p>
          <a:p>
            <a:pPr lvl="1"/>
            <a:r>
              <a:rPr lang="en-US" dirty="0" err="1"/>
              <a:t>THREE.</a:t>
            </a:r>
            <a:r>
              <a:rPr lang="en-US" b="1" dirty="0" err="1"/>
              <a:t>Circle</a:t>
            </a:r>
            <a:r>
              <a:rPr lang="en-US" dirty="0" err="1"/>
              <a:t>Geometry</a:t>
            </a:r>
            <a:endParaRPr lang="en-US" dirty="0"/>
          </a:p>
          <a:p>
            <a:pPr lvl="1"/>
            <a:r>
              <a:rPr lang="en-US" dirty="0" err="1"/>
              <a:t>THREE.</a:t>
            </a:r>
            <a:r>
              <a:rPr lang="en-US" b="1" dirty="0" err="1"/>
              <a:t>Ring</a:t>
            </a:r>
            <a:r>
              <a:rPr lang="en-US" dirty="0" err="1"/>
              <a:t>Geometry</a:t>
            </a:r>
            <a:endParaRPr lang="en-US" dirty="0"/>
          </a:p>
          <a:p>
            <a:pPr lvl="1"/>
            <a:r>
              <a:rPr lang="en-US" dirty="0" err="1"/>
              <a:t>THREE.</a:t>
            </a:r>
            <a:r>
              <a:rPr lang="en-US" b="1" dirty="0" err="1"/>
              <a:t>Shape</a:t>
            </a:r>
            <a:r>
              <a:rPr lang="en-US" dirty="0" err="1"/>
              <a:t>Geometry</a:t>
            </a:r>
            <a:endParaRPr lang="en-US" dirty="0"/>
          </a:p>
        </p:txBody>
      </p:sp>
      <p:sp>
        <p:nvSpPr>
          <p:cNvPr id="4" name="Oval 3"/>
          <p:cNvSpPr/>
          <p:nvPr/>
        </p:nvSpPr>
        <p:spPr>
          <a:xfrm>
            <a:off x="11544300" y="1524000"/>
            <a:ext cx="1295400" cy="1295400"/>
          </a:xfrm>
          <a:prstGeom prst="ellipse">
            <a:avLst/>
          </a:prstGeom>
          <a:gradFill>
            <a:gsLst>
              <a:gs pos="0">
                <a:srgbClr val="F65366"/>
              </a:gs>
              <a:gs pos="100000">
                <a:srgbClr val="FED069"/>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10171906" y="521084"/>
            <a:ext cx="953294" cy="953294"/>
          </a:xfrm>
          <a:prstGeom prst="ellipse">
            <a:avLst/>
          </a:prstGeom>
          <a:gradFill>
            <a:gsLst>
              <a:gs pos="0">
                <a:srgbClr val="F65366"/>
              </a:gs>
              <a:gs pos="100000">
                <a:srgbClr val="FED069"/>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p:txBody>
          <a:bodyPr/>
          <a:lstStyle/>
          <a:p>
            <a:fld id="{674A736C-4B38-47B6-B2F4-2C945E041579}" type="slidenum">
              <a:rPr lang="en-US" smtClean="0"/>
              <a:t>3</a:t>
            </a:fld>
            <a:endParaRPr lang="en-US"/>
          </a:p>
        </p:txBody>
      </p:sp>
    </p:spTree>
    <p:extLst>
      <p:ext uri="{BB962C8B-B14F-4D97-AF65-F5344CB8AC3E}">
        <p14:creationId xmlns:p14="http://schemas.microsoft.com/office/powerpoint/2010/main" val="2290455213"/>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Polyhedron Properties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319673782"/>
              </p:ext>
            </p:extLst>
          </p:nvPr>
        </p:nvGraphicFramePr>
        <p:xfrm>
          <a:off x="838200" y="1825625"/>
          <a:ext cx="10515600" cy="4120341"/>
        </p:xfrm>
        <a:graphic>
          <a:graphicData uri="http://schemas.openxmlformats.org/drawingml/2006/table">
            <a:tbl>
              <a:tblPr/>
              <a:tblGrid>
                <a:gridCol w="1183476">
                  <a:extLst>
                    <a:ext uri="{9D8B030D-6E8A-4147-A177-3AD203B41FA5}">
                      <a16:colId xmlns:a16="http://schemas.microsoft.com/office/drawing/2014/main" val="20000"/>
                    </a:ext>
                  </a:extLst>
                </a:gridCol>
                <a:gridCol w="1414691">
                  <a:extLst>
                    <a:ext uri="{9D8B030D-6E8A-4147-A177-3AD203B41FA5}">
                      <a16:colId xmlns:a16="http://schemas.microsoft.com/office/drawing/2014/main" val="20001"/>
                    </a:ext>
                  </a:extLst>
                </a:gridCol>
                <a:gridCol w="7917433">
                  <a:extLst>
                    <a:ext uri="{9D8B030D-6E8A-4147-A177-3AD203B41FA5}">
                      <a16:colId xmlns:a16="http://schemas.microsoft.com/office/drawing/2014/main" val="20002"/>
                    </a:ext>
                  </a:extLst>
                </a:gridCol>
              </a:tblGrid>
              <a:tr h="299258">
                <a:tc>
                  <a:txBody>
                    <a:bodyPr/>
                    <a:lstStyle/>
                    <a:p>
                      <a:r>
                        <a:rPr lang="en-US" sz="1400" b="1" i="0">
                          <a:solidFill>
                            <a:srgbClr val="000000"/>
                          </a:solidFill>
                          <a:effectLst/>
                          <a:latin typeface="+mn-lt"/>
                        </a:rPr>
                        <a:t>Property </a:t>
                      </a:r>
                      <a:endParaRPr lang="en-US" sz="1400">
                        <a:effectLst/>
                        <a:latin typeface="+mn-lt"/>
                      </a:endParaRPr>
                    </a:p>
                  </a:txBody>
                  <a:tcPr marL="119209" marR="119209"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US" sz="1400" b="1" i="0">
                          <a:solidFill>
                            <a:srgbClr val="000000"/>
                          </a:solidFill>
                          <a:effectLst/>
                          <a:latin typeface="+mn-lt"/>
                        </a:rPr>
                        <a:t>Mandatory </a:t>
                      </a:r>
                      <a:endParaRPr lang="en-US" sz="1400">
                        <a:effectLst/>
                        <a:latin typeface="+mn-lt"/>
                      </a:endParaRPr>
                    </a:p>
                  </a:txBody>
                  <a:tcPr marL="119209" marR="119209"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US" sz="1400" b="1" i="0">
                          <a:solidFill>
                            <a:srgbClr val="000000"/>
                          </a:solidFill>
                          <a:effectLst/>
                          <a:latin typeface="+mn-lt"/>
                        </a:rPr>
                        <a:t>Description</a:t>
                      </a:r>
                      <a:endParaRPr lang="en-US" sz="1400">
                        <a:effectLst/>
                        <a:latin typeface="+mn-lt"/>
                      </a:endParaRPr>
                    </a:p>
                  </a:txBody>
                  <a:tcPr marL="119209" marR="119209"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486294">
                <a:tc>
                  <a:txBody>
                    <a:bodyPr/>
                    <a:lstStyle/>
                    <a:p>
                      <a:r>
                        <a:rPr lang="en-US" sz="1400" b="0" i="0">
                          <a:solidFill>
                            <a:srgbClr val="000000"/>
                          </a:solidFill>
                          <a:effectLst/>
                          <a:latin typeface="+mn-lt"/>
                        </a:rPr>
                        <a:t>vertices </a:t>
                      </a:r>
                      <a:endParaRPr lang="en-US" sz="1400">
                        <a:effectLst/>
                        <a:latin typeface="+mn-lt"/>
                      </a:endParaRPr>
                    </a:p>
                  </a:txBody>
                  <a:tcPr marL="119209" marR="119209"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US" sz="1400" b="0" i="0">
                          <a:solidFill>
                            <a:srgbClr val="000000"/>
                          </a:solidFill>
                          <a:effectLst/>
                          <a:latin typeface="+mn-lt"/>
                        </a:rPr>
                        <a:t>Yes </a:t>
                      </a:r>
                      <a:endParaRPr lang="en-US" sz="1400">
                        <a:effectLst/>
                        <a:latin typeface="+mn-lt"/>
                      </a:endParaRPr>
                    </a:p>
                  </a:txBody>
                  <a:tcPr marL="119209" marR="119209"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US" sz="1400" b="0" i="0">
                          <a:solidFill>
                            <a:srgbClr val="000000"/>
                          </a:solidFill>
                          <a:effectLst/>
                          <a:latin typeface="+mn-lt"/>
                        </a:rPr>
                        <a:t>These are the points that make up the polyhedron.</a:t>
                      </a:r>
                      <a:endParaRPr lang="en-US" sz="1400">
                        <a:effectLst/>
                        <a:latin typeface="+mn-lt"/>
                      </a:endParaRPr>
                    </a:p>
                  </a:txBody>
                  <a:tcPr marL="119209" marR="119209"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673331">
                <a:tc>
                  <a:txBody>
                    <a:bodyPr/>
                    <a:lstStyle/>
                    <a:p>
                      <a:r>
                        <a:rPr lang="en-US" sz="1400" b="0" i="0">
                          <a:solidFill>
                            <a:srgbClr val="000000"/>
                          </a:solidFill>
                          <a:effectLst/>
                          <a:latin typeface="+mn-lt"/>
                        </a:rPr>
                        <a:t>indices </a:t>
                      </a:r>
                      <a:endParaRPr lang="en-US" sz="1400">
                        <a:effectLst/>
                        <a:latin typeface="+mn-lt"/>
                      </a:endParaRPr>
                    </a:p>
                  </a:txBody>
                  <a:tcPr marL="119209" marR="119209"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US" sz="1400" b="0" i="0">
                          <a:solidFill>
                            <a:srgbClr val="000000"/>
                          </a:solidFill>
                          <a:effectLst/>
                          <a:latin typeface="+mn-lt"/>
                        </a:rPr>
                        <a:t>Yes </a:t>
                      </a:r>
                      <a:endParaRPr lang="en-US" sz="1400">
                        <a:effectLst/>
                        <a:latin typeface="+mn-lt"/>
                      </a:endParaRPr>
                    </a:p>
                  </a:txBody>
                  <a:tcPr marL="119209" marR="119209"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US" sz="1400" b="0" i="0">
                          <a:solidFill>
                            <a:srgbClr val="000000"/>
                          </a:solidFill>
                          <a:effectLst/>
                          <a:latin typeface="+mn-lt"/>
                        </a:rPr>
                        <a:t>These are the faces that need to be created from the</a:t>
                      </a:r>
                      <a:br>
                        <a:rPr lang="en-US" sz="1400" b="0" i="0">
                          <a:solidFill>
                            <a:srgbClr val="000000"/>
                          </a:solidFill>
                          <a:effectLst/>
                          <a:latin typeface="+mn-lt"/>
                        </a:rPr>
                      </a:br>
                      <a:r>
                        <a:rPr lang="en-US" sz="1400" b="0" i="0">
                          <a:solidFill>
                            <a:srgbClr val="000000"/>
                          </a:solidFill>
                          <a:effectLst/>
                          <a:latin typeface="+mn-lt"/>
                        </a:rPr>
                        <a:t>vertices.</a:t>
                      </a:r>
                      <a:endParaRPr lang="en-US" sz="1400">
                        <a:effectLst/>
                        <a:latin typeface="+mn-lt"/>
                      </a:endParaRPr>
                    </a:p>
                  </a:txBody>
                  <a:tcPr marL="119209" marR="119209"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486294">
                <a:tc>
                  <a:txBody>
                    <a:bodyPr/>
                    <a:lstStyle/>
                    <a:p>
                      <a:r>
                        <a:rPr lang="en-US" sz="1400" b="0" i="0">
                          <a:solidFill>
                            <a:srgbClr val="000000"/>
                          </a:solidFill>
                          <a:effectLst/>
                          <a:latin typeface="+mn-lt"/>
                        </a:rPr>
                        <a:t>radius </a:t>
                      </a:r>
                      <a:endParaRPr lang="en-US" sz="1400">
                        <a:effectLst/>
                        <a:latin typeface="+mn-lt"/>
                      </a:endParaRPr>
                    </a:p>
                  </a:txBody>
                  <a:tcPr marL="119209" marR="119209"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US" sz="1400" b="0" i="0">
                          <a:solidFill>
                            <a:srgbClr val="000000"/>
                          </a:solidFill>
                          <a:effectLst/>
                          <a:latin typeface="+mn-lt"/>
                        </a:rPr>
                        <a:t>No </a:t>
                      </a:r>
                      <a:endParaRPr lang="en-US" sz="1400">
                        <a:effectLst/>
                        <a:latin typeface="+mn-lt"/>
                      </a:endParaRPr>
                    </a:p>
                  </a:txBody>
                  <a:tcPr marL="119209" marR="119209"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US" sz="1400" b="0" i="0" dirty="0">
                          <a:solidFill>
                            <a:srgbClr val="000000"/>
                          </a:solidFill>
                          <a:effectLst/>
                          <a:latin typeface="+mn-lt"/>
                        </a:rPr>
                        <a:t>This is the size of the polyhedron. This defaults to 1.</a:t>
                      </a:r>
                      <a:endParaRPr lang="en-US" sz="1400" dirty="0">
                        <a:effectLst/>
                        <a:latin typeface="+mn-lt"/>
                      </a:endParaRPr>
                    </a:p>
                  </a:txBody>
                  <a:tcPr marL="119209" marR="119209"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169622">
                <a:tc>
                  <a:txBody>
                    <a:bodyPr/>
                    <a:lstStyle/>
                    <a:p>
                      <a:r>
                        <a:rPr lang="en-US" sz="1400" b="0" i="0">
                          <a:solidFill>
                            <a:srgbClr val="000000"/>
                          </a:solidFill>
                          <a:effectLst/>
                          <a:latin typeface="+mn-lt"/>
                        </a:rPr>
                        <a:t>detail </a:t>
                      </a:r>
                      <a:endParaRPr lang="en-US" sz="1400">
                        <a:effectLst/>
                        <a:latin typeface="+mn-lt"/>
                      </a:endParaRPr>
                    </a:p>
                  </a:txBody>
                  <a:tcPr marL="119209" marR="119209"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US" sz="1400" b="0" i="0">
                          <a:solidFill>
                            <a:srgbClr val="000000"/>
                          </a:solidFill>
                          <a:effectLst/>
                          <a:latin typeface="+mn-lt"/>
                        </a:rPr>
                        <a:t>No </a:t>
                      </a:r>
                      <a:endParaRPr lang="en-US" sz="1400">
                        <a:effectLst/>
                        <a:latin typeface="+mn-lt"/>
                      </a:endParaRPr>
                    </a:p>
                  </a:txBody>
                  <a:tcPr marL="119209" marR="119209"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US" sz="1400" b="0" i="0" dirty="0">
                          <a:solidFill>
                            <a:srgbClr val="000000"/>
                          </a:solidFill>
                          <a:effectLst/>
                          <a:latin typeface="+mn-lt"/>
                        </a:rPr>
                        <a:t>With this property, you can add additional detail to the polyhedron. If you set this to 1, each triangle in the polyhedron will be split into four smaller triangles. If you set this to 2, those four smaller triangles will each be again split into four smaller triangles, and so on.</a:t>
                      </a:r>
                      <a:endParaRPr lang="en-US" sz="1400" dirty="0">
                        <a:effectLst/>
                        <a:latin typeface="+mn-lt"/>
                      </a:endParaRPr>
                    </a:p>
                  </a:txBody>
                  <a:tcPr marL="119209" marR="119209"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5" name="Rectangle 1"/>
          <p:cNvSpPr>
            <a:spLocks noChangeArrowheads="1"/>
          </p:cNvSpPr>
          <p:nvPr/>
        </p:nvSpPr>
        <p:spPr bwMode="auto">
          <a:xfrm>
            <a:off x="3238501" y="1862824"/>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r>
              <a:rPr lang="en-US">
                <a:latin typeface="Arial" pitchFamily="34" charset="0"/>
                <a:cs typeface="Arial" pitchFamily="34" charset="0"/>
              </a:rPr>
              <a:t/>
            </a:r>
            <a:br>
              <a:rPr lang="en-US">
                <a:latin typeface="Arial" pitchFamily="34" charset="0"/>
                <a:cs typeface="Arial" pitchFamily="34" charset="0"/>
              </a:rPr>
            </a:br>
            <a:endParaRPr lang="en-US">
              <a:latin typeface="Arial" pitchFamily="34" charset="0"/>
              <a:cs typeface="Arial" pitchFamily="34" charset="0"/>
            </a:endParaRPr>
          </a:p>
        </p:txBody>
      </p:sp>
      <p:sp>
        <p:nvSpPr>
          <p:cNvPr id="3" name="Slide Number Placeholder 2"/>
          <p:cNvSpPr>
            <a:spLocks noGrp="1"/>
          </p:cNvSpPr>
          <p:nvPr>
            <p:ph type="sldNum" sz="quarter" idx="12"/>
          </p:nvPr>
        </p:nvSpPr>
        <p:spPr/>
        <p:txBody>
          <a:bodyPr/>
          <a:lstStyle/>
          <a:p>
            <a:fld id="{674A736C-4B38-47B6-B2F4-2C945E041579}" type="slidenum">
              <a:rPr lang="en-US" smtClean="0"/>
              <a:t>30</a:t>
            </a:fld>
            <a:endParaRPr lang="en-US"/>
          </a:p>
        </p:txBody>
      </p:sp>
      <p:sp>
        <p:nvSpPr>
          <p:cNvPr id="6" name="Oval 5"/>
          <p:cNvSpPr/>
          <p:nvPr/>
        </p:nvSpPr>
        <p:spPr>
          <a:xfrm>
            <a:off x="11544300" y="1524000"/>
            <a:ext cx="1295400" cy="1295400"/>
          </a:xfrm>
          <a:prstGeom prst="ellipse">
            <a:avLst/>
          </a:prstGeom>
          <a:gradFill>
            <a:gsLst>
              <a:gs pos="0">
                <a:srgbClr val="F65366"/>
              </a:gs>
              <a:gs pos="100000">
                <a:srgbClr val="FED069"/>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8305800" y="-476647"/>
            <a:ext cx="953294" cy="953294"/>
          </a:xfrm>
          <a:prstGeom prst="ellipse">
            <a:avLst/>
          </a:prstGeom>
          <a:gradFill>
            <a:gsLst>
              <a:gs pos="0">
                <a:srgbClr val="F65366"/>
              </a:gs>
              <a:gs pos="100000">
                <a:srgbClr val="FED069"/>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73172874"/>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err="1"/>
              <a:t>THREE.IcosahedronGeometry</a:t>
            </a:r>
            <a:endParaRPr lang="en-US" dirty="0"/>
          </a:p>
        </p:txBody>
      </p:sp>
      <p:sp>
        <p:nvSpPr>
          <p:cNvPr id="3" name="Content Placeholder 2"/>
          <p:cNvSpPr>
            <a:spLocks noGrp="1"/>
          </p:cNvSpPr>
          <p:nvPr>
            <p:ph idx="1"/>
          </p:nvPr>
        </p:nvSpPr>
        <p:spPr>
          <a:xfrm>
            <a:off x="838200" y="1825625"/>
            <a:ext cx="4800600" cy="4351338"/>
          </a:xfrm>
        </p:spPr>
        <p:txBody>
          <a:bodyPr/>
          <a:lstStyle/>
          <a:p>
            <a:r>
              <a:rPr lang="en-US" dirty="0" err="1" smtClean="0"/>
              <a:t>THREE.IcosahedronGeometry</a:t>
            </a:r>
            <a:r>
              <a:rPr lang="en-US" dirty="0" smtClean="0"/>
              <a:t> creates a polyhedron that has 20 identical triangular faces created from 12 vertices. When creating this polyhedron, all you need to specify are the radius and detail levels. </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81712" y="1825625"/>
            <a:ext cx="5486400" cy="3266830"/>
          </a:xfrm>
          <a:prstGeom prst="rect">
            <a:avLst/>
          </a:prstGeom>
        </p:spPr>
      </p:pic>
      <p:sp>
        <p:nvSpPr>
          <p:cNvPr id="6" name="Slide Number Placeholder 5"/>
          <p:cNvSpPr>
            <a:spLocks noGrp="1"/>
          </p:cNvSpPr>
          <p:nvPr>
            <p:ph type="sldNum" sz="quarter" idx="12"/>
          </p:nvPr>
        </p:nvSpPr>
        <p:spPr/>
        <p:txBody>
          <a:bodyPr/>
          <a:lstStyle/>
          <a:p>
            <a:fld id="{674A736C-4B38-47B6-B2F4-2C945E041579}" type="slidenum">
              <a:rPr lang="en-US" smtClean="0"/>
              <a:t>31</a:t>
            </a:fld>
            <a:endParaRPr lang="en-US"/>
          </a:p>
        </p:txBody>
      </p:sp>
      <p:sp>
        <p:nvSpPr>
          <p:cNvPr id="7" name="Oval 6"/>
          <p:cNvSpPr/>
          <p:nvPr/>
        </p:nvSpPr>
        <p:spPr>
          <a:xfrm>
            <a:off x="11544300" y="1524000"/>
            <a:ext cx="1295400" cy="1295400"/>
          </a:xfrm>
          <a:prstGeom prst="ellipse">
            <a:avLst/>
          </a:prstGeom>
          <a:gradFill>
            <a:gsLst>
              <a:gs pos="0">
                <a:srgbClr val="F65366"/>
              </a:gs>
              <a:gs pos="100000">
                <a:srgbClr val="FED069"/>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8305800" y="-476647"/>
            <a:ext cx="953294" cy="953294"/>
          </a:xfrm>
          <a:prstGeom prst="ellipse">
            <a:avLst/>
          </a:prstGeom>
          <a:gradFill>
            <a:gsLst>
              <a:gs pos="0">
                <a:srgbClr val="F65366"/>
              </a:gs>
              <a:gs pos="100000">
                <a:srgbClr val="FED069"/>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72639402"/>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THREE.TethrahedronGeometry</a:t>
            </a:r>
            <a:endParaRPr lang="en-US" dirty="0"/>
          </a:p>
        </p:txBody>
      </p:sp>
      <p:sp>
        <p:nvSpPr>
          <p:cNvPr id="3" name="Content Placeholder 2"/>
          <p:cNvSpPr>
            <a:spLocks noGrp="1"/>
          </p:cNvSpPr>
          <p:nvPr>
            <p:ph idx="1"/>
          </p:nvPr>
        </p:nvSpPr>
        <p:spPr>
          <a:xfrm>
            <a:off x="838200" y="1825625"/>
            <a:ext cx="4267200" cy="4351338"/>
          </a:xfrm>
        </p:spPr>
        <p:txBody>
          <a:bodyPr/>
          <a:lstStyle/>
          <a:p>
            <a:r>
              <a:rPr lang="en-US" dirty="0"/>
              <a:t>The tetrahedron is one of the simplest polyhedrons. This polyhedron only</a:t>
            </a:r>
            <a:br>
              <a:rPr lang="en-US" dirty="0"/>
            </a:br>
            <a:r>
              <a:rPr lang="en-US" dirty="0"/>
              <a:t>contains four triangular faces created from four vertices. </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19750" y="1839912"/>
            <a:ext cx="5734050" cy="3432239"/>
          </a:xfrm>
          <a:prstGeom prst="rect">
            <a:avLst/>
          </a:prstGeom>
        </p:spPr>
      </p:pic>
      <p:sp>
        <p:nvSpPr>
          <p:cNvPr id="5" name="Slide Number Placeholder 4"/>
          <p:cNvSpPr>
            <a:spLocks noGrp="1"/>
          </p:cNvSpPr>
          <p:nvPr>
            <p:ph type="sldNum" sz="quarter" idx="12"/>
          </p:nvPr>
        </p:nvSpPr>
        <p:spPr/>
        <p:txBody>
          <a:bodyPr/>
          <a:lstStyle/>
          <a:p>
            <a:fld id="{674A736C-4B38-47B6-B2F4-2C945E041579}" type="slidenum">
              <a:rPr lang="en-US" smtClean="0"/>
              <a:t>32</a:t>
            </a:fld>
            <a:endParaRPr lang="en-US"/>
          </a:p>
        </p:txBody>
      </p:sp>
      <p:sp>
        <p:nvSpPr>
          <p:cNvPr id="6" name="Oval 5"/>
          <p:cNvSpPr/>
          <p:nvPr/>
        </p:nvSpPr>
        <p:spPr>
          <a:xfrm>
            <a:off x="11544300" y="1524000"/>
            <a:ext cx="1295400" cy="1295400"/>
          </a:xfrm>
          <a:prstGeom prst="ellipse">
            <a:avLst/>
          </a:prstGeom>
          <a:gradFill>
            <a:gsLst>
              <a:gs pos="0">
                <a:srgbClr val="F65366"/>
              </a:gs>
              <a:gs pos="100000">
                <a:srgbClr val="FED069"/>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8305800" y="-476647"/>
            <a:ext cx="953294" cy="953294"/>
          </a:xfrm>
          <a:prstGeom prst="ellipse">
            <a:avLst/>
          </a:prstGeom>
          <a:gradFill>
            <a:gsLst>
              <a:gs pos="0">
                <a:srgbClr val="F65366"/>
              </a:gs>
              <a:gs pos="100000">
                <a:srgbClr val="FED069"/>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26423240"/>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THREE.OctahedronGeometry</a:t>
            </a:r>
            <a:endParaRPr lang="en-US" dirty="0"/>
          </a:p>
        </p:txBody>
      </p:sp>
      <p:sp>
        <p:nvSpPr>
          <p:cNvPr id="3" name="Content Placeholder 2"/>
          <p:cNvSpPr>
            <a:spLocks noGrp="1"/>
          </p:cNvSpPr>
          <p:nvPr>
            <p:ph idx="1"/>
          </p:nvPr>
        </p:nvSpPr>
        <p:spPr>
          <a:xfrm>
            <a:off x="838200" y="1825625"/>
            <a:ext cx="3657600" cy="4351338"/>
          </a:xfrm>
        </p:spPr>
        <p:txBody>
          <a:bodyPr/>
          <a:lstStyle/>
          <a:p>
            <a:r>
              <a:rPr lang="en-US" dirty="0"/>
              <a:t>Three.js also provides an implementation of an octahedron. As the name implies, this polyhedron has 8 faces. These faces are created from 6 vertices.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05400" y="1825625"/>
            <a:ext cx="6686550" cy="4038600"/>
          </a:xfrm>
          <a:prstGeom prst="rect">
            <a:avLst/>
          </a:prstGeom>
        </p:spPr>
      </p:pic>
      <p:sp>
        <p:nvSpPr>
          <p:cNvPr id="5" name="Slide Number Placeholder 4"/>
          <p:cNvSpPr>
            <a:spLocks noGrp="1"/>
          </p:cNvSpPr>
          <p:nvPr>
            <p:ph type="sldNum" sz="quarter" idx="12"/>
          </p:nvPr>
        </p:nvSpPr>
        <p:spPr/>
        <p:txBody>
          <a:bodyPr/>
          <a:lstStyle/>
          <a:p>
            <a:fld id="{674A736C-4B38-47B6-B2F4-2C945E041579}" type="slidenum">
              <a:rPr lang="en-US" smtClean="0"/>
              <a:t>33</a:t>
            </a:fld>
            <a:endParaRPr lang="en-US"/>
          </a:p>
        </p:txBody>
      </p:sp>
      <p:sp>
        <p:nvSpPr>
          <p:cNvPr id="6" name="Oval 5"/>
          <p:cNvSpPr/>
          <p:nvPr/>
        </p:nvSpPr>
        <p:spPr>
          <a:xfrm>
            <a:off x="11544300" y="1524000"/>
            <a:ext cx="1295400" cy="1295400"/>
          </a:xfrm>
          <a:prstGeom prst="ellipse">
            <a:avLst/>
          </a:prstGeom>
          <a:gradFill>
            <a:gsLst>
              <a:gs pos="0">
                <a:srgbClr val="F65366"/>
              </a:gs>
              <a:gs pos="100000">
                <a:srgbClr val="FED069"/>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8305800" y="-476647"/>
            <a:ext cx="953294" cy="953294"/>
          </a:xfrm>
          <a:prstGeom prst="ellipse">
            <a:avLst/>
          </a:prstGeom>
          <a:gradFill>
            <a:gsLst>
              <a:gs pos="0">
                <a:srgbClr val="F65366"/>
              </a:gs>
              <a:gs pos="100000">
                <a:srgbClr val="FED069"/>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30962899"/>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THREE.DodecahedronGeometry</a:t>
            </a:r>
            <a:endParaRPr lang="en-US" dirty="0"/>
          </a:p>
        </p:txBody>
      </p:sp>
      <p:sp>
        <p:nvSpPr>
          <p:cNvPr id="3" name="Content Placeholder 2"/>
          <p:cNvSpPr>
            <a:spLocks noGrp="1"/>
          </p:cNvSpPr>
          <p:nvPr>
            <p:ph idx="1"/>
          </p:nvPr>
        </p:nvSpPr>
        <p:spPr/>
        <p:txBody>
          <a:bodyPr/>
          <a:lstStyle/>
          <a:p>
            <a:r>
              <a:rPr lang="en-US" dirty="0"/>
              <a:t>The final polyhedron geometry provided by Three.js is </a:t>
            </a:r>
            <a:r>
              <a:rPr lang="en-US" dirty="0" err="1"/>
              <a:t>THREE.DodecahedronGeometry</a:t>
            </a:r>
            <a:r>
              <a:rPr lang="en-US" dirty="0"/>
              <a:t>. This polyhedron has 12 faces. </a:t>
            </a:r>
          </a:p>
        </p:txBody>
      </p:sp>
      <p:sp>
        <p:nvSpPr>
          <p:cNvPr id="4" name="Slide Number Placeholder 3"/>
          <p:cNvSpPr>
            <a:spLocks noGrp="1"/>
          </p:cNvSpPr>
          <p:nvPr>
            <p:ph type="sldNum" sz="quarter" idx="12"/>
          </p:nvPr>
        </p:nvSpPr>
        <p:spPr/>
        <p:txBody>
          <a:bodyPr/>
          <a:lstStyle/>
          <a:p>
            <a:fld id="{674A736C-4B38-47B6-B2F4-2C945E041579}" type="slidenum">
              <a:rPr lang="en-US" smtClean="0"/>
              <a:t>34</a:t>
            </a:fld>
            <a:endParaRPr lang="en-US"/>
          </a:p>
        </p:txBody>
      </p:sp>
      <p:sp>
        <p:nvSpPr>
          <p:cNvPr id="5" name="Oval 4"/>
          <p:cNvSpPr/>
          <p:nvPr/>
        </p:nvSpPr>
        <p:spPr>
          <a:xfrm>
            <a:off x="11544300" y="1524000"/>
            <a:ext cx="1295400" cy="1295400"/>
          </a:xfrm>
          <a:prstGeom prst="ellipse">
            <a:avLst/>
          </a:prstGeom>
          <a:gradFill>
            <a:gsLst>
              <a:gs pos="0">
                <a:srgbClr val="F65366"/>
              </a:gs>
              <a:gs pos="100000">
                <a:srgbClr val="FED069"/>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8305800" y="-476647"/>
            <a:ext cx="953294" cy="953294"/>
          </a:xfrm>
          <a:prstGeom prst="ellipse">
            <a:avLst/>
          </a:prstGeom>
          <a:gradFill>
            <a:gsLst>
              <a:gs pos="0">
                <a:srgbClr val="F65366"/>
              </a:gs>
              <a:gs pos="100000">
                <a:srgbClr val="FED069"/>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02898072"/>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r>
              <a:rPr lang="en-US" dirty="0" err="1" smtClean="0"/>
              <a:t>Terima</a:t>
            </a:r>
            <a:r>
              <a:rPr lang="en-US" dirty="0" smtClean="0"/>
              <a:t> </a:t>
            </a:r>
            <a:r>
              <a:rPr lang="en-US" dirty="0" err="1" smtClean="0"/>
              <a:t>Kasih</a:t>
            </a:r>
            <a:endParaRPr lang="en-US" dirty="0"/>
          </a:p>
        </p:txBody>
      </p:sp>
    </p:spTree>
    <p:extLst>
      <p:ext uri="{BB962C8B-B14F-4D97-AF65-F5344CB8AC3E}">
        <p14:creationId xmlns:p14="http://schemas.microsoft.com/office/powerpoint/2010/main" val="3724540590"/>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990600"/>
            <a:ext cx="10515600" cy="5186363"/>
          </a:xfrm>
        </p:spPr>
        <p:txBody>
          <a:bodyPr>
            <a:normAutofit/>
          </a:bodyPr>
          <a:lstStyle/>
          <a:p>
            <a:pPr lvl="0"/>
            <a:r>
              <a:rPr lang="en-US" dirty="0" smtClean="0">
                <a:solidFill>
                  <a:prstClr val="black"/>
                </a:solidFill>
              </a:rPr>
              <a:t>Three-Dimensional </a:t>
            </a:r>
            <a:r>
              <a:rPr lang="en-US" dirty="0">
                <a:solidFill>
                  <a:prstClr val="black"/>
                </a:solidFill>
              </a:rPr>
              <a:t>Geometries</a:t>
            </a:r>
          </a:p>
          <a:p>
            <a:pPr lvl="1"/>
            <a:r>
              <a:rPr lang="en-US" dirty="0" err="1" smtClean="0"/>
              <a:t>THREE.</a:t>
            </a:r>
            <a:r>
              <a:rPr lang="en-US" b="1" dirty="0" err="1" smtClean="0"/>
              <a:t>Box</a:t>
            </a:r>
            <a:r>
              <a:rPr lang="en-US" dirty="0" err="1" smtClean="0"/>
              <a:t>Geometry</a:t>
            </a:r>
            <a:endParaRPr lang="en-US" dirty="0"/>
          </a:p>
          <a:p>
            <a:pPr lvl="1"/>
            <a:r>
              <a:rPr lang="en-US" dirty="0" err="1"/>
              <a:t>THREE.</a:t>
            </a:r>
            <a:r>
              <a:rPr lang="en-US" b="1" dirty="0" err="1"/>
              <a:t>Sphere</a:t>
            </a:r>
            <a:r>
              <a:rPr lang="en-US" dirty="0" err="1"/>
              <a:t>Geometry</a:t>
            </a:r>
            <a:endParaRPr lang="en-US" dirty="0"/>
          </a:p>
          <a:p>
            <a:pPr lvl="1"/>
            <a:r>
              <a:rPr lang="en-US" dirty="0" err="1"/>
              <a:t>THREE.</a:t>
            </a:r>
            <a:r>
              <a:rPr lang="en-US" b="1" dirty="0" err="1"/>
              <a:t>Cylinder</a:t>
            </a:r>
            <a:r>
              <a:rPr lang="en-US" dirty="0" err="1"/>
              <a:t>Geometry</a:t>
            </a:r>
            <a:endParaRPr lang="en-US" dirty="0"/>
          </a:p>
          <a:p>
            <a:pPr lvl="1"/>
            <a:r>
              <a:rPr lang="en-US" dirty="0" err="1"/>
              <a:t>THREE.</a:t>
            </a:r>
            <a:r>
              <a:rPr lang="en-US" b="1" dirty="0" err="1"/>
              <a:t>Torus</a:t>
            </a:r>
            <a:r>
              <a:rPr lang="en-US" dirty="0" err="1"/>
              <a:t>Geometry</a:t>
            </a:r>
            <a:endParaRPr lang="en-US" dirty="0"/>
          </a:p>
          <a:p>
            <a:pPr lvl="1"/>
            <a:r>
              <a:rPr lang="en-US" dirty="0" err="1"/>
              <a:t>THREE.</a:t>
            </a:r>
            <a:r>
              <a:rPr lang="en-US" b="1" dirty="0" err="1"/>
              <a:t>TorusKnot</a:t>
            </a:r>
            <a:r>
              <a:rPr lang="en-US" dirty="0" err="1"/>
              <a:t>Geometry</a:t>
            </a:r>
            <a:endParaRPr lang="en-US" dirty="0"/>
          </a:p>
          <a:p>
            <a:pPr lvl="1"/>
            <a:r>
              <a:rPr lang="en-US" dirty="0" err="1"/>
              <a:t>THREE.</a:t>
            </a:r>
            <a:r>
              <a:rPr lang="en-US" b="1" dirty="0" err="1"/>
              <a:t>Polyhedron</a:t>
            </a:r>
            <a:r>
              <a:rPr lang="en-US" dirty="0" err="1"/>
              <a:t>Geometry</a:t>
            </a:r>
            <a:endParaRPr lang="en-US" dirty="0"/>
          </a:p>
          <a:p>
            <a:pPr lvl="1"/>
            <a:r>
              <a:rPr lang="en-US" dirty="0" err="1"/>
              <a:t>THREE.</a:t>
            </a:r>
            <a:r>
              <a:rPr lang="en-US" b="1" dirty="0" err="1"/>
              <a:t>Icosahedron</a:t>
            </a:r>
            <a:r>
              <a:rPr lang="en-US" dirty="0" err="1"/>
              <a:t>Geometry</a:t>
            </a:r>
            <a:endParaRPr lang="en-US" dirty="0"/>
          </a:p>
          <a:p>
            <a:pPr lvl="1"/>
            <a:r>
              <a:rPr lang="en-US" dirty="0" err="1"/>
              <a:t>THREE.</a:t>
            </a:r>
            <a:r>
              <a:rPr lang="en-US" b="1" dirty="0" err="1"/>
              <a:t>Tetrahedron</a:t>
            </a:r>
            <a:r>
              <a:rPr lang="en-US" dirty="0" err="1"/>
              <a:t>Geometry</a:t>
            </a:r>
            <a:endParaRPr lang="en-US" dirty="0"/>
          </a:p>
          <a:p>
            <a:pPr lvl="1"/>
            <a:r>
              <a:rPr lang="en-US" dirty="0" err="1"/>
              <a:t>THREE.</a:t>
            </a:r>
            <a:r>
              <a:rPr lang="en-US" b="1" dirty="0" err="1"/>
              <a:t>Octahedron</a:t>
            </a:r>
            <a:r>
              <a:rPr lang="en-US" dirty="0" err="1"/>
              <a:t>Geometry</a:t>
            </a:r>
            <a:endParaRPr lang="en-US" dirty="0"/>
          </a:p>
          <a:p>
            <a:pPr lvl="1"/>
            <a:r>
              <a:rPr lang="en-US" dirty="0" err="1"/>
              <a:t>THREE.</a:t>
            </a:r>
            <a:r>
              <a:rPr lang="en-US" b="1" dirty="0" err="1"/>
              <a:t>Dodecahedron</a:t>
            </a:r>
            <a:r>
              <a:rPr lang="en-US" dirty="0" err="1"/>
              <a:t>Geometry</a:t>
            </a:r>
            <a:endParaRPr lang="en-US" dirty="0"/>
          </a:p>
          <a:p>
            <a:endParaRPr lang="en-US" dirty="0"/>
          </a:p>
        </p:txBody>
      </p:sp>
      <p:sp>
        <p:nvSpPr>
          <p:cNvPr id="5" name="Slide Number Placeholder 4"/>
          <p:cNvSpPr>
            <a:spLocks noGrp="1"/>
          </p:cNvSpPr>
          <p:nvPr>
            <p:ph type="sldNum" sz="quarter" idx="12"/>
          </p:nvPr>
        </p:nvSpPr>
        <p:spPr/>
        <p:txBody>
          <a:bodyPr/>
          <a:lstStyle/>
          <a:p>
            <a:fld id="{674A736C-4B38-47B6-B2F4-2C945E041579}" type="slidenum">
              <a:rPr lang="en-US" smtClean="0"/>
              <a:t>4</a:t>
            </a:fld>
            <a:endParaRPr lang="en-US"/>
          </a:p>
        </p:txBody>
      </p:sp>
      <p:sp>
        <p:nvSpPr>
          <p:cNvPr id="6" name="Oval 5"/>
          <p:cNvSpPr/>
          <p:nvPr/>
        </p:nvSpPr>
        <p:spPr>
          <a:xfrm>
            <a:off x="11544300" y="1524000"/>
            <a:ext cx="1295400" cy="1295400"/>
          </a:xfrm>
          <a:prstGeom prst="ellipse">
            <a:avLst/>
          </a:prstGeom>
          <a:gradFill>
            <a:gsLst>
              <a:gs pos="0">
                <a:srgbClr val="F65366"/>
              </a:gs>
              <a:gs pos="100000">
                <a:srgbClr val="FED069"/>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10171906" y="521084"/>
            <a:ext cx="953294" cy="953294"/>
          </a:xfrm>
          <a:prstGeom prst="ellipse">
            <a:avLst/>
          </a:prstGeom>
          <a:gradFill>
            <a:gsLst>
              <a:gs pos="0">
                <a:srgbClr val="F65366"/>
              </a:gs>
              <a:gs pos="100000">
                <a:srgbClr val="FED069"/>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23805557"/>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rgbClr val="F65366"/>
            </a:gs>
            <a:gs pos="100000">
              <a:srgbClr val="FED069"/>
            </a:gs>
          </a:gsLst>
          <a:lin ang="5400000" scaled="1"/>
        </a:gra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Two-Dimensional </a:t>
            </a:r>
            <a:r>
              <a:rPr lang="en-US" dirty="0" smtClean="0"/>
              <a:t>Geometries</a:t>
            </a:r>
            <a:endParaRPr lang="en-US" dirty="0"/>
          </a:p>
        </p:txBody>
      </p:sp>
      <p:sp>
        <p:nvSpPr>
          <p:cNvPr id="5" name="Text Placeholder 4"/>
          <p:cNvSpPr>
            <a:spLocks noGrp="1"/>
          </p:cNvSpPr>
          <p:nvPr>
            <p:ph type="body" idx="1"/>
          </p:nvPr>
        </p:nvSpPr>
        <p:spPr/>
        <p:txBody>
          <a:bodyPr/>
          <a:lstStyle/>
          <a:p>
            <a:r>
              <a:rPr lang="en-US" dirty="0" smtClean="0"/>
              <a:t>Plane, Circle, Ring, Shape</a:t>
            </a:r>
            <a:endParaRPr lang="en-US" dirty="0"/>
          </a:p>
        </p:txBody>
      </p:sp>
    </p:spTree>
    <p:extLst>
      <p:ext uri="{BB962C8B-B14F-4D97-AF65-F5344CB8AC3E}">
        <p14:creationId xmlns:p14="http://schemas.microsoft.com/office/powerpoint/2010/main" val="225859002"/>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THREE.PlaneGeometry</a:t>
            </a:r>
            <a:endParaRPr lang="en-US" dirty="0"/>
          </a:p>
        </p:txBody>
      </p:sp>
      <p:sp>
        <p:nvSpPr>
          <p:cNvPr id="3" name="Content Placeholder 2"/>
          <p:cNvSpPr>
            <a:spLocks noGrp="1"/>
          </p:cNvSpPr>
          <p:nvPr>
            <p:ph idx="1"/>
          </p:nvPr>
        </p:nvSpPr>
        <p:spPr/>
        <p:txBody>
          <a:bodyPr/>
          <a:lstStyle/>
          <a:p>
            <a:r>
              <a:rPr lang="en-US" dirty="0"/>
              <a:t>A </a:t>
            </a:r>
            <a:r>
              <a:rPr lang="en-US" dirty="0" err="1"/>
              <a:t>PlaneGeometry</a:t>
            </a:r>
            <a:r>
              <a:rPr lang="en-US" dirty="0"/>
              <a:t> object can be used to create a very simple two-dimensional rectangle</a:t>
            </a:r>
          </a:p>
          <a:p>
            <a:r>
              <a:rPr lang="en-US" dirty="0"/>
              <a:t>new </a:t>
            </a:r>
            <a:r>
              <a:rPr lang="en-US" dirty="0" err="1"/>
              <a:t>THREE.PlaneGeometry</a:t>
            </a:r>
            <a:r>
              <a:rPr lang="en-US" dirty="0"/>
              <a:t>(width, </a:t>
            </a:r>
            <a:r>
              <a:rPr lang="en-US" dirty="0" err="1"/>
              <a:t>height,widthSegments</a:t>
            </a:r>
            <a:r>
              <a:rPr lang="en-US" dirty="0"/>
              <a:t>, </a:t>
            </a:r>
            <a:r>
              <a:rPr lang="en-US" dirty="0" err="1"/>
              <a:t>heightSegments</a:t>
            </a:r>
            <a:r>
              <a:rPr lang="en-US" dirty="0"/>
              <a:t>);</a:t>
            </a: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582694196"/>
              </p:ext>
            </p:extLst>
          </p:nvPr>
        </p:nvGraphicFramePr>
        <p:xfrm>
          <a:off x="1219202" y="3962401"/>
          <a:ext cx="9524998" cy="2285999"/>
        </p:xfrm>
        <a:graphic>
          <a:graphicData uri="http://schemas.openxmlformats.org/drawingml/2006/table">
            <a:tbl>
              <a:tblPr/>
              <a:tblGrid>
                <a:gridCol w="1981198">
                  <a:extLst>
                    <a:ext uri="{9D8B030D-6E8A-4147-A177-3AD203B41FA5}">
                      <a16:colId xmlns:a16="http://schemas.microsoft.com/office/drawing/2014/main" val="20000"/>
                    </a:ext>
                  </a:extLst>
                </a:gridCol>
                <a:gridCol w="1295400">
                  <a:extLst>
                    <a:ext uri="{9D8B030D-6E8A-4147-A177-3AD203B41FA5}">
                      <a16:colId xmlns:a16="http://schemas.microsoft.com/office/drawing/2014/main" val="20001"/>
                    </a:ext>
                  </a:extLst>
                </a:gridCol>
                <a:gridCol w="6248400">
                  <a:extLst>
                    <a:ext uri="{9D8B030D-6E8A-4147-A177-3AD203B41FA5}">
                      <a16:colId xmlns:a16="http://schemas.microsoft.com/office/drawing/2014/main" val="20002"/>
                    </a:ext>
                  </a:extLst>
                </a:gridCol>
              </a:tblGrid>
              <a:tr h="360947">
                <a:tc>
                  <a:txBody>
                    <a:bodyPr/>
                    <a:lstStyle/>
                    <a:p>
                      <a:r>
                        <a:rPr lang="en-US" sz="1600" b="1" i="0">
                          <a:solidFill>
                            <a:srgbClr val="000000"/>
                          </a:solidFill>
                          <a:effectLst/>
                          <a:latin typeface="+mj-lt"/>
                        </a:rPr>
                        <a:t>Property </a:t>
                      </a:r>
                      <a:endParaRPr lang="en-US" sz="1600">
                        <a:effectLst/>
                        <a:latin typeface="+mj-lt"/>
                      </a:endParaRPr>
                    </a:p>
                  </a:txBody>
                  <a:tcP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US" sz="1600" b="1" i="0">
                          <a:solidFill>
                            <a:srgbClr val="000000"/>
                          </a:solidFill>
                          <a:effectLst/>
                          <a:latin typeface="+mj-lt"/>
                        </a:rPr>
                        <a:t>Mandatory </a:t>
                      </a:r>
                      <a:endParaRPr lang="en-US" sz="1600">
                        <a:effectLst/>
                        <a:latin typeface="+mj-lt"/>
                      </a:endParaRPr>
                    </a:p>
                  </a:txBody>
                  <a:tcP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US" sz="1600" b="1" i="0">
                          <a:solidFill>
                            <a:srgbClr val="000000"/>
                          </a:solidFill>
                          <a:effectLst/>
                          <a:latin typeface="+mj-lt"/>
                        </a:rPr>
                        <a:t>Description</a:t>
                      </a:r>
                      <a:endParaRPr lang="en-US" sz="1600">
                        <a:effectLst/>
                        <a:latin typeface="+mj-lt"/>
                      </a:endParaRPr>
                    </a:p>
                  </a:txBody>
                  <a:tcP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60947">
                <a:tc>
                  <a:txBody>
                    <a:bodyPr/>
                    <a:lstStyle/>
                    <a:p>
                      <a:r>
                        <a:rPr lang="en-US" sz="1600" b="0" i="0" dirty="0">
                          <a:solidFill>
                            <a:srgbClr val="000000"/>
                          </a:solidFill>
                          <a:effectLst/>
                          <a:latin typeface="+mj-lt"/>
                        </a:rPr>
                        <a:t>width </a:t>
                      </a:r>
                      <a:endParaRPr lang="en-US" sz="1600" dirty="0">
                        <a:effectLst/>
                        <a:latin typeface="+mj-lt"/>
                      </a:endParaRPr>
                    </a:p>
                  </a:txBody>
                  <a:tcP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US" sz="1600" b="0" i="0">
                          <a:solidFill>
                            <a:srgbClr val="000000"/>
                          </a:solidFill>
                          <a:effectLst/>
                          <a:latin typeface="+mj-lt"/>
                        </a:rPr>
                        <a:t>Yes </a:t>
                      </a:r>
                      <a:endParaRPr lang="en-US" sz="1600">
                        <a:effectLst/>
                        <a:latin typeface="+mj-lt"/>
                      </a:endParaRPr>
                    </a:p>
                  </a:txBody>
                  <a:tcP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US" sz="1600" b="0" i="0">
                          <a:solidFill>
                            <a:srgbClr val="000000"/>
                          </a:solidFill>
                          <a:effectLst/>
                          <a:latin typeface="+mj-lt"/>
                        </a:rPr>
                        <a:t>This is the width of the rectangle.</a:t>
                      </a:r>
                      <a:endParaRPr lang="en-US" sz="1600">
                        <a:effectLst/>
                        <a:latin typeface="+mj-lt"/>
                      </a:endParaRPr>
                    </a:p>
                  </a:txBody>
                  <a:tcP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60947">
                <a:tc>
                  <a:txBody>
                    <a:bodyPr/>
                    <a:lstStyle/>
                    <a:p>
                      <a:r>
                        <a:rPr lang="en-US" sz="1600" b="0" i="0">
                          <a:solidFill>
                            <a:srgbClr val="000000"/>
                          </a:solidFill>
                          <a:effectLst/>
                          <a:latin typeface="+mj-lt"/>
                        </a:rPr>
                        <a:t>height </a:t>
                      </a:r>
                      <a:endParaRPr lang="en-US" sz="1600">
                        <a:effectLst/>
                        <a:latin typeface="+mj-lt"/>
                      </a:endParaRPr>
                    </a:p>
                  </a:txBody>
                  <a:tcP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US" sz="1600" b="0" i="0" dirty="0">
                          <a:solidFill>
                            <a:srgbClr val="000000"/>
                          </a:solidFill>
                          <a:effectLst/>
                          <a:latin typeface="+mj-lt"/>
                        </a:rPr>
                        <a:t>Yes </a:t>
                      </a:r>
                      <a:endParaRPr lang="en-US" sz="1600" dirty="0">
                        <a:effectLst/>
                        <a:latin typeface="+mj-lt"/>
                      </a:endParaRPr>
                    </a:p>
                  </a:txBody>
                  <a:tcP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US" sz="1600" b="0" i="0">
                          <a:solidFill>
                            <a:srgbClr val="000000"/>
                          </a:solidFill>
                          <a:effectLst/>
                          <a:latin typeface="+mj-lt"/>
                        </a:rPr>
                        <a:t>This is the height of the rectangle.</a:t>
                      </a:r>
                      <a:endParaRPr lang="en-US" sz="1600">
                        <a:effectLst/>
                        <a:latin typeface="+mj-lt"/>
                      </a:endParaRPr>
                    </a:p>
                  </a:txBody>
                  <a:tcP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601579">
                <a:tc>
                  <a:txBody>
                    <a:bodyPr/>
                    <a:lstStyle/>
                    <a:p>
                      <a:r>
                        <a:rPr lang="en-US" sz="1600" b="0" i="0">
                          <a:solidFill>
                            <a:srgbClr val="000000"/>
                          </a:solidFill>
                          <a:effectLst/>
                          <a:latin typeface="+mj-lt"/>
                        </a:rPr>
                        <a:t>widthSegments </a:t>
                      </a:r>
                      <a:endParaRPr lang="en-US" sz="1600">
                        <a:effectLst/>
                        <a:latin typeface="+mj-lt"/>
                      </a:endParaRPr>
                    </a:p>
                  </a:txBody>
                  <a:tcP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US" sz="1600" b="0" i="0">
                          <a:solidFill>
                            <a:srgbClr val="000000"/>
                          </a:solidFill>
                          <a:effectLst/>
                          <a:latin typeface="+mj-lt"/>
                        </a:rPr>
                        <a:t>No </a:t>
                      </a:r>
                      <a:endParaRPr lang="en-US" sz="1600">
                        <a:effectLst/>
                        <a:latin typeface="+mj-lt"/>
                      </a:endParaRPr>
                    </a:p>
                  </a:txBody>
                  <a:tcP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US" sz="1600" b="0" i="0" dirty="0">
                          <a:solidFill>
                            <a:srgbClr val="000000"/>
                          </a:solidFill>
                          <a:effectLst/>
                          <a:latin typeface="+mj-lt"/>
                        </a:rPr>
                        <a:t>This is the number of segments the </a:t>
                      </a:r>
                      <a:r>
                        <a:rPr lang="en-US" sz="1600" b="0" i="0" dirty="0" smtClean="0">
                          <a:solidFill>
                            <a:srgbClr val="000000"/>
                          </a:solidFill>
                          <a:effectLst/>
                          <a:latin typeface="+mj-lt"/>
                        </a:rPr>
                        <a:t>width should </a:t>
                      </a:r>
                      <a:r>
                        <a:rPr lang="en-US" sz="1600" b="0" i="0" dirty="0">
                          <a:solidFill>
                            <a:srgbClr val="000000"/>
                          </a:solidFill>
                          <a:effectLst/>
                          <a:latin typeface="+mj-lt"/>
                        </a:rPr>
                        <a:t>be divided into. This defaults to 1.</a:t>
                      </a:r>
                      <a:endParaRPr lang="en-US" sz="1600" dirty="0">
                        <a:effectLst/>
                        <a:latin typeface="+mj-lt"/>
                      </a:endParaRPr>
                    </a:p>
                  </a:txBody>
                  <a:tcP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601579">
                <a:tc>
                  <a:txBody>
                    <a:bodyPr/>
                    <a:lstStyle/>
                    <a:p>
                      <a:r>
                        <a:rPr lang="en-US" sz="1600" b="0" i="0">
                          <a:solidFill>
                            <a:srgbClr val="000000"/>
                          </a:solidFill>
                          <a:effectLst/>
                          <a:latin typeface="+mj-lt"/>
                        </a:rPr>
                        <a:t>heightSegments </a:t>
                      </a:r>
                      <a:endParaRPr lang="en-US" sz="1600">
                        <a:effectLst/>
                        <a:latin typeface="+mj-lt"/>
                      </a:endParaRPr>
                    </a:p>
                  </a:txBody>
                  <a:tcP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US" sz="1600" b="0" i="0">
                          <a:solidFill>
                            <a:srgbClr val="000000"/>
                          </a:solidFill>
                          <a:effectLst/>
                          <a:latin typeface="+mj-lt"/>
                        </a:rPr>
                        <a:t>No </a:t>
                      </a:r>
                      <a:endParaRPr lang="en-US" sz="1600">
                        <a:effectLst/>
                        <a:latin typeface="+mj-lt"/>
                      </a:endParaRPr>
                    </a:p>
                  </a:txBody>
                  <a:tcP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US" sz="1600" b="0" i="0" dirty="0">
                          <a:solidFill>
                            <a:srgbClr val="000000"/>
                          </a:solidFill>
                          <a:effectLst/>
                          <a:latin typeface="+mj-lt"/>
                        </a:rPr>
                        <a:t>This is the number of segments the </a:t>
                      </a:r>
                      <a:r>
                        <a:rPr lang="en-US" sz="1600" b="0" i="0" dirty="0" smtClean="0">
                          <a:solidFill>
                            <a:srgbClr val="000000"/>
                          </a:solidFill>
                          <a:effectLst/>
                          <a:latin typeface="+mj-lt"/>
                        </a:rPr>
                        <a:t>height should </a:t>
                      </a:r>
                      <a:r>
                        <a:rPr lang="en-US" sz="1600" b="0" i="0" dirty="0">
                          <a:solidFill>
                            <a:srgbClr val="000000"/>
                          </a:solidFill>
                          <a:effectLst/>
                          <a:latin typeface="+mj-lt"/>
                        </a:rPr>
                        <a:t>be divided into. This defaults to 1.</a:t>
                      </a:r>
                      <a:endParaRPr lang="en-US" sz="1600" dirty="0">
                        <a:effectLst/>
                        <a:latin typeface="+mj-lt"/>
                      </a:endParaRPr>
                    </a:p>
                  </a:txBody>
                  <a:tcP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5" name="Rectangle 1"/>
          <p:cNvSpPr>
            <a:spLocks noChangeArrowheads="1"/>
          </p:cNvSpPr>
          <p:nvPr/>
        </p:nvSpPr>
        <p:spPr bwMode="auto">
          <a:xfrm>
            <a:off x="3238501" y="2320024"/>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r>
              <a:rPr lang="en-US">
                <a:latin typeface="Arial" pitchFamily="34" charset="0"/>
                <a:cs typeface="Arial" pitchFamily="34" charset="0"/>
              </a:rPr>
              <a:t/>
            </a:r>
            <a:br>
              <a:rPr lang="en-US">
                <a:latin typeface="Arial" pitchFamily="34" charset="0"/>
                <a:cs typeface="Arial" pitchFamily="34" charset="0"/>
              </a:rPr>
            </a:br>
            <a:endParaRPr lang="en-US">
              <a:latin typeface="Arial" pitchFamily="34" charset="0"/>
              <a:cs typeface="Arial" pitchFamily="34" charset="0"/>
            </a:endParaRPr>
          </a:p>
        </p:txBody>
      </p:sp>
      <p:sp>
        <p:nvSpPr>
          <p:cNvPr id="6" name="Slide Number Placeholder 5"/>
          <p:cNvSpPr>
            <a:spLocks noGrp="1"/>
          </p:cNvSpPr>
          <p:nvPr>
            <p:ph type="sldNum" sz="quarter" idx="12"/>
          </p:nvPr>
        </p:nvSpPr>
        <p:spPr/>
        <p:txBody>
          <a:bodyPr/>
          <a:lstStyle/>
          <a:p>
            <a:fld id="{674A736C-4B38-47B6-B2F4-2C945E041579}" type="slidenum">
              <a:rPr lang="en-US" smtClean="0"/>
              <a:t>6</a:t>
            </a:fld>
            <a:endParaRPr lang="en-US"/>
          </a:p>
        </p:txBody>
      </p:sp>
      <p:sp>
        <p:nvSpPr>
          <p:cNvPr id="7" name="Oval 6"/>
          <p:cNvSpPr/>
          <p:nvPr/>
        </p:nvSpPr>
        <p:spPr>
          <a:xfrm>
            <a:off x="11544300" y="1524000"/>
            <a:ext cx="1295400" cy="1295400"/>
          </a:xfrm>
          <a:prstGeom prst="ellipse">
            <a:avLst/>
          </a:prstGeom>
          <a:gradFill>
            <a:gsLst>
              <a:gs pos="0">
                <a:srgbClr val="F65366"/>
              </a:gs>
              <a:gs pos="100000">
                <a:srgbClr val="FED069"/>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10171906" y="521084"/>
            <a:ext cx="953294" cy="953294"/>
          </a:xfrm>
          <a:prstGeom prst="ellipse">
            <a:avLst/>
          </a:prstGeom>
          <a:gradFill>
            <a:gsLst>
              <a:gs pos="0">
                <a:srgbClr val="F65366"/>
              </a:gs>
              <a:gs pos="100000">
                <a:srgbClr val="FED069"/>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86966425"/>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28800" y="2057400"/>
            <a:ext cx="8229600" cy="3305974"/>
          </a:xfrm>
        </p:spPr>
      </p:pic>
      <p:sp>
        <p:nvSpPr>
          <p:cNvPr id="3" name="Slide Number Placeholder 2"/>
          <p:cNvSpPr>
            <a:spLocks noGrp="1"/>
          </p:cNvSpPr>
          <p:nvPr>
            <p:ph type="sldNum" sz="quarter" idx="12"/>
          </p:nvPr>
        </p:nvSpPr>
        <p:spPr/>
        <p:txBody>
          <a:bodyPr/>
          <a:lstStyle/>
          <a:p>
            <a:fld id="{674A736C-4B38-47B6-B2F4-2C945E041579}" type="slidenum">
              <a:rPr lang="en-US" smtClean="0"/>
              <a:t>7</a:t>
            </a:fld>
            <a:endParaRPr lang="en-US"/>
          </a:p>
        </p:txBody>
      </p:sp>
      <p:sp>
        <p:nvSpPr>
          <p:cNvPr id="5" name="Oval 4"/>
          <p:cNvSpPr/>
          <p:nvPr/>
        </p:nvSpPr>
        <p:spPr>
          <a:xfrm>
            <a:off x="11544300" y="1524000"/>
            <a:ext cx="1295400" cy="1295400"/>
          </a:xfrm>
          <a:prstGeom prst="ellipse">
            <a:avLst/>
          </a:prstGeom>
          <a:gradFill>
            <a:gsLst>
              <a:gs pos="0">
                <a:srgbClr val="F65366"/>
              </a:gs>
              <a:gs pos="100000">
                <a:srgbClr val="FED069"/>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10171906" y="521084"/>
            <a:ext cx="953294" cy="953294"/>
          </a:xfrm>
          <a:prstGeom prst="ellipse">
            <a:avLst/>
          </a:prstGeom>
          <a:gradFill>
            <a:gsLst>
              <a:gs pos="0">
                <a:srgbClr val="F65366"/>
              </a:gs>
              <a:gs pos="100000">
                <a:srgbClr val="FED069"/>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87658054"/>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THREE.CircleGeometry</a:t>
            </a:r>
            <a:endParaRPr lang="en-US" dirty="0"/>
          </a:p>
        </p:txBody>
      </p:sp>
      <p:sp>
        <p:nvSpPr>
          <p:cNvPr id="3" name="Content Placeholder 2"/>
          <p:cNvSpPr>
            <a:spLocks noGrp="1"/>
          </p:cNvSpPr>
          <p:nvPr>
            <p:ph idx="1"/>
          </p:nvPr>
        </p:nvSpPr>
        <p:spPr>
          <a:xfrm>
            <a:off x="838200" y="1825625"/>
            <a:ext cx="3276600" cy="4351338"/>
          </a:xfrm>
        </p:spPr>
        <p:txBody>
          <a:bodyPr>
            <a:normAutofit/>
          </a:bodyPr>
          <a:lstStyle/>
          <a:p>
            <a:r>
              <a:rPr lang="en-US" sz="2800" dirty="0"/>
              <a:t>With this geometry, you can create a very simple two-dimensional circle (or partial circle</a:t>
            </a:r>
            <a:r>
              <a:rPr lang="en-US" sz="2800" dirty="0" smtClean="0"/>
              <a:t>)</a:t>
            </a:r>
            <a:r>
              <a:rPr lang="en-US" sz="2800" dirty="0"/>
              <a:t/>
            </a:r>
            <a:br>
              <a:rPr lang="en-US" sz="2800" dirty="0"/>
            </a:br>
            <a:endParaRPr lang="en-US" sz="2800" dirty="0"/>
          </a:p>
        </p:txBody>
      </p:sp>
      <p:sp>
        <p:nvSpPr>
          <p:cNvPr id="5" name="Rectangle 1"/>
          <p:cNvSpPr>
            <a:spLocks noChangeArrowheads="1"/>
          </p:cNvSpPr>
          <p:nvPr/>
        </p:nvSpPr>
        <p:spPr bwMode="auto">
          <a:xfrm>
            <a:off x="3600451" y="1215124"/>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r>
              <a:rPr lang="en-US">
                <a:latin typeface="Arial" pitchFamily="34" charset="0"/>
                <a:cs typeface="Arial" pitchFamily="34" charset="0"/>
              </a:rPr>
              <a:t/>
            </a:r>
            <a:br>
              <a:rPr lang="en-US">
                <a:latin typeface="Arial" pitchFamily="34" charset="0"/>
                <a:cs typeface="Arial" pitchFamily="34" charset="0"/>
              </a:rPr>
            </a:br>
            <a:endParaRPr lang="en-US">
              <a:latin typeface="Arial" pitchFamily="34" charset="0"/>
              <a:cs typeface="Arial" pitchFamily="34"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91062" y="1861455"/>
            <a:ext cx="6686550" cy="4000500"/>
          </a:xfrm>
          <a:prstGeom prst="rect">
            <a:avLst/>
          </a:prstGeom>
        </p:spPr>
      </p:pic>
      <p:sp>
        <p:nvSpPr>
          <p:cNvPr id="4" name="Slide Number Placeholder 3"/>
          <p:cNvSpPr>
            <a:spLocks noGrp="1"/>
          </p:cNvSpPr>
          <p:nvPr>
            <p:ph type="sldNum" sz="quarter" idx="12"/>
          </p:nvPr>
        </p:nvSpPr>
        <p:spPr/>
        <p:txBody>
          <a:bodyPr/>
          <a:lstStyle/>
          <a:p>
            <a:fld id="{674A736C-4B38-47B6-B2F4-2C945E041579}" type="slidenum">
              <a:rPr lang="en-US" smtClean="0"/>
              <a:t>8</a:t>
            </a:fld>
            <a:endParaRPr lang="en-US"/>
          </a:p>
        </p:txBody>
      </p:sp>
      <p:sp>
        <p:nvSpPr>
          <p:cNvPr id="7" name="Oval 6"/>
          <p:cNvSpPr/>
          <p:nvPr/>
        </p:nvSpPr>
        <p:spPr>
          <a:xfrm>
            <a:off x="11544300" y="1524000"/>
            <a:ext cx="1295400" cy="1295400"/>
          </a:xfrm>
          <a:prstGeom prst="ellipse">
            <a:avLst/>
          </a:prstGeom>
          <a:gradFill>
            <a:gsLst>
              <a:gs pos="0">
                <a:srgbClr val="F65366"/>
              </a:gs>
              <a:gs pos="100000">
                <a:srgbClr val="FED069"/>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10171906" y="521084"/>
            <a:ext cx="953294" cy="953294"/>
          </a:xfrm>
          <a:prstGeom prst="ellipse">
            <a:avLst/>
          </a:prstGeom>
          <a:gradFill>
            <a:gsLst>
              <a:gs pos="0">
                <a:srgbClr val="F65366"/>
              </a:gs>
              <a:gs pos="100000">
                <a:srgbClr val="FED069"/>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78089217"/>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endParaRPr lang="en-US" dirty="0"/>
          </a:p>
          <a:p>
            <a:endParaRPr lang="en-US" dirty="0"/>
          </a:p>
          <a:p>
            <a:endParaRPr lang="en-US" dirty="0"/>
          </a:p>
          <a:p>
            <a:endParaRPr lang="en-US" dirty="0"/>
          </a:p>
          <a:p>
            <a:endParaRPr lang="en-US" sz="2800" dirty="0"/>
          </a:p>
          <a:p>
            <a:r>
              <a:rPr lang="en-US" sz="2800" dirty="0"/>
              <a:t>You can create a full circle using the following snippet of code:</a:t>
            </a:r>
          </a:p>
          <a:p>
            <a:r>
              <a:rPr lang="en-US" sz="2800" dirty="0"/>
              <a:t>new </a:t>
            </a:r>
            <a:r>
              <a:rPr lang="en-US" sz="2800" dirty="0" err="1"/>
              <a:t>THREE.CircleGeometry</a:t>
            </a:r>
            <a:r>
              <a:rPr lang="en-US" sz="2800" dirty="0"/>
              <a:t>(3, 12);</a:t>
            </a:r>
          </a:p>
          <a:p>
            <a:r>
              <a:rPr lang="en-US" sz="2800" dirty="0"/>
              <a:t>If you wanted to create half a circle from this geometry, you'd use something like this:</a:t>
            </a:r>
          </a:p>
          <a:p>
            <a:r>
              <a:rPr lang="en-US" sz="2800" dirty="0"/>
              <a:t>new </a:t>
            </a:r>
            <a:r>
              <a:rPr lang="en-US" sz="2800" dirty="0" err="1"/>
              <a:t>THREE.CircleGeometry</a:t>
            </a:r>
            <a:r>
              <a:rPr lang="en-US" sz="2800" dirty="0"/>
              <a:t>(3, 12, 0, </a:t>
            </a:r>
            <a:r>
              <a:rPr lang="en-US" sz="2800" dirty="0" err="1"/>
              <a:t>Math.PI</a:t>
            </a:r>
            <a:r>
              <a:rPr lang="en-US" sz="2800" dirty="0"/>
              <a:t>);</a:t>
            </a:r>
          </a:p>
        </p:txBody>
      </p:sp>
      <p:graphicFrame>
        <p:nvGraphicFramePr>
          <p:cNvPr id="4" name="Table 3"/>
          <p:cNvGraphicFramePr>
            <a:graphicFrameLocks noGrp="1"/>
          </p:cNvGraphicFramePr>
          <p:nvPr>
            <p:extLst>
              <p:ext uri="{D42A27DB-BD31-4B8C-83A1-F6EECF244321}">
                <p14:modId xmlns:p14="http://schemas.microsoft.com/office/powerpoint/2010/main" val="1117410860"/>
              </p:ext>
            </p:extLst>
          </p:nvPr>
        </p:nvGraphicFramePr>
        <p:xfrm>
          <a:off x="1066796" y="533400"/>
          <a:ext cx="10287004" cy="3246120"/>
        </p:xfrm>
        <a:graphic>
          <a:graphicData uri="http://schemas.openxmlformats.org/drawingml/2006/table">
            <a:tbl>
              <a:tblPr/>
              <a:tblGrid>
                <a:gridCol w="1143001">
                  <a:extLst>
                    <a:ext uri="{9D8B030D-6E8A-4147-A177-3AD203B41FA5}">
                      <a16:colId xmlns:a16="http://schemas.microsoft.com/office/drawing/2014/main" val="20000"/>
                    </a:ext>
                  </a:extLst>
                </a:gridCol>
                <a:gridCol w="1066800">
                  <a:extLst>
                    <a:ext uri="{9D8B030D-6E8A-4147-A177-3AD203B41FA5}">
                      <a16:colId xmlns:a16="http://schemas.microsoft.com/office/drawing/2014/main" val="20001"/>
                    </a:ext>
                  </a:extLst>
                </a:gridCol>
                <a:gridCol w="8077203">
                  <a:extLst>
                    <a:ext uri="{9D8B030D-6E8A-4147-A177-3AD203B41FA5}">
                      <a16:colId xmlns:a16="http://schemas.microsoft.com/office/drawing/2014/main" val="20002"/>
                    </a:ext>
                  </a:extLst>
                </a:gridCol>
              </a:tblGrid>
              <a:tr h="488240">
                <a:tc>
                  <a:txBody>
                    <a:bodyPr/>
                    <a:lstStyle/>
                    <a:p>
                      <a:r>
                        <a:rPr lang="en-US" sz="1600" b="1" i="0" dirty="0">
                          <a:solidFill>
                            <a:srgbClr val="000000"/>
                          </a:solidFill>
                          <a:effectLst/>
                          <a:latin typeface="+mj-lt"/>
                        </a:rPr>
                        <a:t>Property </a:t>
                      </a:r>
                      <a:endParaRPr lang="en-US" sz="1600" dirty="0">
                        <a:effectLst/>
                        <a:latin typeface="+mj-lt"/>
                      </a:endParaRPr>
                    </a:p>
                  </a:txBody>
                  <a:tcPr marL="79870" marR="79870" marT="39935" marB="3993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US" sz="1600" b="1" i="0">
                          <a:solidFill>
                            <a:srgbClr val="000000"/>
                          </a:solidFill>
                          <a:effectLst/>
                          <a:latin typeface="+mj-lt"/>
                        </a:rPr>
                        <a:t>Mandatory </a:t>
                      </a:r>
                      <a:endParaRPr lang="en-US" sz="1600">
                        <a:effectLst/>
                        <a:latin typeface="+mj-lt"/>
                      </a:endParaRPr>
                    </a:p>
                  </a:txBody>
                  <a:tcPr marL="79870" marR="79870" marT="39935" marB="3993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US" sz="1600" b="1" i="0" dirty="0">
                          <a:solidFill>
                            <a:srgbClr val="000000"/>
                          </a:solidFill>
                          <a:effectLst/>
                          <a:latin typeface="+mj-lt"/>
                        </a:rPr>
                        <a:t>Description</a:t>
                      </a:r>
                      <a:endParaRPr lang="en-US" sz="1600" dirty="0">
                        <a:effectLst/>
                        <a:latin typeface="+mj-lt"/>
                      </a:endParaRPr>
                    </a:p>
                  </a:txBody>
                  <a:tcPr marL="79870" marR="79870" marT="39935" marB="3993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54930">
                <a:tc>
                  <a:txBody>
                    <a:bodyPr/>
                    <a:lstStyle/>
                    <a:p>
                      <a:r>
                        <a:rPr lang="en-US" sz="1600" b="0" i="0">
                          <a:solidFill>
                            <a:srgbClr val="000000"/>
                          </a:solidFill>
                          <a:effectLst/>
                          <a:latin typeface="+mj-lt"/>
                        </a:rPr>
                        <a:t>radius </a:t>
                      </a:r>
                      <a:endParaRPr lang="en-US" sz="1600">
                        <a:effectLst/>
                        <a:latin typeface="+mj-lt"/>
                      </a:endParaRPr>
                    </a:p>
                  </a:txBody>
                  <a:tcPr marL="79870" marR="79870" marT="39935" marB="3993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US" sz="1600" b="0" i="0">
                          <a:solidFill>
                            <a:srgbClr val="000000"/>
                          </a:solidFill>
                          <a:effectLst/>
                          <a:latin typeface="+mj-lt"/>
                        </a:rPr>
                        <a:t>No </a:t>
                      </a:r>
                      <a:endParaRPr lang="en-US" sz="1600">
                        <a:effectLst/>
                        <a:latin typeface="+mj-lt"/>
                      </a:endParaRPr>
                    </a:p>
                  </a:txBody>
                  <a:tcPr marL="79870" marR="79870" marT="39935" marB="3993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US" sz="1600" b="0" i="0" dirty="0">
                          <a:solidFill>
                            <a:srgbClr val="000000"/>
                          </a:solidFill>
                          <a:effectLst/>
                          <a:latin typeface="+mj-lt"/>
                        </a:rPr>
                        <a:t>The radius of a circle defines its size. The radius is </a:t>
                      </a:r>
                      <a:r>
                        <a:rPr lang="en-US" sz="1600" b="0" i="0" dirty="0" smtClean="0">
                          <a:solidFill>
                            <a:srgbClr val="000000"/>
                          </a:solidFill>
                          <a:effectLst/>
                          <a:latin typeface="+mj-lt"/>
                        </a:rPr>
                        <a:t>the distance </a:t>
                      </a:r>
                      <a:r>
                        <a:rPr lang="en-US" sz="1600" b="0" i="0" dirty="0">
                          <a:solidFill>
                            <a:srgbClr val="000000"/>
                          </a:solidFill>
                          <a:effectLst/>
                          <a:latin typeface="+mj-lt"/>
                        </a:rPr>
                        <a:t>from the center of the circle to its side. </a:t>
                      </a:r>
                      <a:r>
                        <a:rPr lang="en-US" sz="1600" b="0" i="0" dirty="0" smtClean="0">
                          <a:solidFill>
                            <a:srgbClr val="000000"/>
                          </a:solidFill>
                          <a:effectLst/>
                          <a:latin typeface="+mj-lt"/>
                        </a:rPr>
                        <a:t>The default </a:t>
                      </a:r>
                      <a:r>
                        <a:rPr lang="en-US" sz="1600" b="0" i="0" dirty="0">
                          <a:solidFill>
                            <a:srgbClr val="000000"/>
                          </a:solidFill>
                          <a:effectLst/>
                          <a:latin typeface="+mj-lt"/>
                        </a:rPr>
                        <a:t>value is 50.</a:t>
                      </a:r>
                      <a:endParaRPr lang="en-US" sz="1600" dirty="0">
                        <a:effectLst/>
                        <a:latin typeface="+mj-lt"/>
                      </a:endParaRPr>
                    </a:p>
                  </a:txBody>
                  <a:tcPr marL="79870" marR="79870" marT="39935" marB="3993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458205">
                <a:tc>
                  <a:txBody>
                    <a:bodyPr/>
                    <a:lstStyle/>
                    <a:p>
                      <a:r>
                        <a:rPr lang="en-US" sz="1600" b="0" i="0" dirty="0">
                          <a:solidFill>
                            <a:srgbClr val="000000"/>
                          </a:solidFill>
                          <a:effectLst/>
                          <a:latin typeface="+mj-lt"/>
                        </a:rPr>
                        <a:t>segments </a:t>
                      </a:r>
                      <a:endParaRPr lang="en-US" sz="1600" dirty="0">
                        <a:effectLst/>
                        <a:latin typeface="+mj-lt"/>
                      </a:endParaRPr>
                    </a:p>
                  </a:txBody>
                  <a:tcPr marL="79870" marR="79870" marT="39935" marB="3993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US" sz="1600" b="0" i="0">
                          <a:solidFill>
                            <a:srgbClr val="000000"/>
                          </a:solidFill>
                          <a:effectLst/>
                          <a:latin typeface="+mj-lt"/>
                        </a:rPr>
                        <a:t>No </a:t>
                      </a:r>
                      <a:endParaRPr lang="en-US" sz="1600">
                        <a:effectLst/>
                        <a:latin typeface="+mj-lt"/>
                      </a:endParaRPr>
                    </a:p>
                  </a:txBody>
                  <a:tcPr marL="79870" marR="79870" marT="39935" marB="3993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US" sz="1600" b="0" i="0" dirty="0">
                          <a:solidFill>
                            <a:srgbClr val="000000"/>
                          </a:solidFill>
                          <a:effectLst/>
                          <a:latin typeface="+mj-lt"/>
                        </a:rPr>
                        <a:t>This property defines the number of faces that </a:t>
                      </a:r>
                      <a:r>
                        <a:rPr lang="en-US" sz="1600" b="0" i="0" dirty="0" smtClean="0">
                          <a:solidFill>
                            <a:srgbClr val="000000"/>
                          </a:solidFill>
                          <a:effectLst/>
                          <a:latin typeface="+mj-lt"/>
                        </a:rPr>
                        <a:t>are used </a:t>
                      </a:r>
                      <a:r>
                        <a:rPr lang="en-US" sz="1600" b="0" i="0" dirty="0">
                          <a:solidFill>
                            <a:srgbClr val="000000"/>
                          </a:solidFill>
                          <a:effectLst/>
                          <a:latin typeface="+mj-lt"/>
                        </a:rPr>
                        <a:t>to create the circle. The minimum number is</a:t>
                      </a:r>
                      <a:br>
                        <a:rPr lang="en-US" sz="1600" b="0" i="0" dirty="0">
                          <a:solidFill>
                            <a:srgbClr val="000000"/>
                          </a:solidFill>
                          <a:effectLst/>
                          <a:latin typeface="+mj-lt"/>
                        </a:rPr>
                      </a:br>
                      <a:r>
                        <a:rPr lang="en-US" sz="1600" b="0" i="0" dirty="0">
                          <a:solidFill>
                            <a:srgbClr val="000000"/>
                          </a:solidFill>
                          <a:effectLst/>
                          <a:latin typeface="+mj-lt"/>
                        </a:rPr>
                        <a:t>3, and if not specified, this number defaults to 8. </a:t>
                      </a:r>
                      <a:r>
                        <a:rPr lang="en-US" sz="1600" b="0" i="0" dirty="0" smtClean="0">
                          <a:solidFill>
                            <a:srgbClr val="000000"/>
                          </a:solidFill>
                          <a:effectLst/>
                          <a:latin typeface="+mj-lt"/>
                        </a:rPr>
                        <a:t>A higher </a:t>
                      </a:r>
                      <a:r>
                        <a:rPr lang="en-US" sz="1600" b="0" i="0" dirty="0">
                          <a:solidFill>
                            <a:srgbClr val="000000"/>
                          </a:solidFill>
                          <a:effectLst/>
                          <a:latin typeface="+mj-lt"/>
                        </a:rPr>
                        <a:t>value means a smoother circle.</a:t>
                      </a:r>
                      <a:endParaRPr lang="en-US" sz="1600" dirty="0">
                        <a:effectLst/>
                        <a:latin typeface="+mj-lt"/>
                      </a:endParaRPr>
                    </a:p>
                  </a:txBody>
                  <a:tcPr marL="79870" marR="79870" marT="39935" marB="3993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54930">
                <a:tc>
                  <a:txBody>
                    <a:bodyPr/>
                    <a:lstStyle/>
                    <a:p>
                      <a:r>
                        <a:rPr lang="en-US" sz="1600" b="0" i="0" dirty="0" err="1">
                          <a:solidFill>
                            <a:srgbClr val="000000"/>
                          </a:solidFill>
                          <a:effectLst/>
                          <a:latin typeface="+mj-lt"/>
                        </a:rPr>
                        <a:t>thetaStart</a:t>
                      </a:r>
                      <a:r>
                        <a:rPr lang="en-US" sz="1600" b="0" i="0" dirty="0">
                          <a:solidFill>
                            <a:srgbClr val="000000"/>
                          </a:solidFill>
                          <a:effectLst/>
                          <a:latin typeface="+mj-lt"/>
                        </a:rPr>
                        <a:t> </a:t>
                      </a:r>
                      <a:endParaRPr lang="en-US" sz="1600" dirty="0">
                        <a:effectLst/>
                        <a:latin typeface="+mj-lt"/>
                      </a:endParaRPr>
                    </a:p>
                  </a:txBody>
                  <a:tcPr marL="79870" marR="79870" marT="39935" marB="3993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US" sz="1600" b="0" i="0">
                          <a:solidFill>
                            <a:srgbClr val="000000"/>
                          </a:solidFill>
                          <a:effectLst/>
                          <a:latin typeface="+mj-lt"/>
                        </a:rPr>
                        <a:t>No </a:t>
                      </a:r>
                      <a:endParaRPr lang="en-US" sz="1600">
                        <a:effectLst/>
                        <a:latin typeface="+mj-lt"/>
                      </a:endParaRPr>
                    </a:p>
                  </a:txBody>
                  <a:tcPr marL="79870" marR="79870" marT="39935" marB="3993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US" sz="1600" b="0" i="0" dirty="0">
                          <a:solidFill>
                            <a:srgbClr val="000000"/>
                          </a:solidFill>
                          <a:effectLst/>
                          <a:latin typeface="+mj-lt"/>
                        </a:rPr>
                        <a:t>This property defines the position from which to </a:t>
                      </a:r>
                      <a:r>
                        <a:rPr lang="en-US" sz="1600" b="0" i="0" dirty="0" smtClean="0">
                          <a:solidFill>
                            <a:srgbClr val="000000"/>
                          </a:solidFill>
                          <a:effectLst/>
                          <a:latin typeface="+mj-lt"/>
                        </a:rPr>
                        <a:t>start drawing </a:t>
                      </a:r>
                      <a:r>
                        <a:rPr lang="en-US" sz="1600" b="0" i="0" dirty="0">
                          <a:solidFill>
                            <a:srgbClr val="000000"/>
                          </a:solidFill>
                          <a:effectLst/>
                          <a:latin typeface="+mj-lt"/>
                        </a:rPr>
                        <a:t>the circle. This value can range from 0 to </a:t>
                      </a:r>
                      <a:r>
                        <a:rPr lang="en-US" sz="1600" b="0" i="0" dirty="0" smtClean="0">
                          <a:solidFill>
                            <a:srgbClr val="000000"/>
                          </a:solidFill>
                          <a:effectLst/>
                          <a:latin typeface="+mj-lt"/>
                        </a:rPr>
                        <a:t>2 * </a:t>
                      </a:r>
                      <a:r>
                        <a:rPr lang="en-US" sz="1600" b="0" i="0" dirty="0">
                          <a:solidFill>
                            <a:srgbClr val="000000"/>
                          </a:solidFill>
                          <a:effectLst/>
                          <a:latin typeface="+mj-lt"/>
                        </a:rPr>
                        <a:t>PI, and the default value is 0.</a:t>
                      </a:r>
                      <a:endParaRPr lang="en-US" sz="1600" dirty="0">
                        <a:effectLst/>
                        <a:latin typeface="+mj-lt"/>
                      </a:endParaRPr>
                    </a:p>
                  </a:txBody>
                  <a:tcPr marL="79870" marR="79870" marT="39935" marB="3993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664756">
                <a:tc>
                  <a:txBody>
                    <a:bodyPr/>
                    <a:lstStyle/>
                    <a:p>
                      <a:r>
                        <a:rPr lang="en-US" sz="1600" b="0" i="0" dirty="0" err="1">
                          <a:solidFill>
                            <a:srgbClr val="000000"/>
                          </a:solidFill>
                          <a:effectLst/>
                          <a:latin typeface="+mj-lt"/>
                        </a:rPr>
                        <a:t>thetaLength</a:t>
                      </a:r>
                      <a:r>
                        <a:rPr lang="en-US" sz="1600" b="0" i="0" dirty="0">
                          <a:solidFill>
                            <a:srgbClr val="000000"/>
                          </a:solidFill>
                          <a:effectLst/>
                          <a:latin typeface="+mj-lt"/>
                        </a:rPr>
                        <a:t> </a:t>
                      </a:r>
                      <a:endParaRPr lang="en-US" sz="1600" dirty="0">
                        <a:effectLst/>
                        <a:latin typeface="+mj-lt"/>
                      </a:endParaRPr>
                    </a:p>
                  </a:txBody>
                  <a:tcPr marL="79870" marR="79870" marT="39935" marB="3993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US" sz="1600" b="0" i="0" dirty="0">
                          <a:solidFill>
                            <a:srgbClr val="000000"/>
                          </a:solidFill>
                          <a:effectLst/>
                          <a:latin typeface="+mj-lt"/>
                        </a:rPr>
                        <a:t>No </a:t>
                      </a:r>
                      <a:endParaRPr lang="en-US" sz="1600" dirty="0">
                        <a:effectLst/>
                        <a:latin typeface="+mj-lt"/>
                      </a:endParaRPr>
                    </a:p>
                  </a:txBody>
                  <a:tcPr marL="79870" marR="79870" marT="39935" marB="3993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US" sz="1600" b="0" i="0" dirty="0">
                          <a:solidFill>
                            <a:srgbClr val="000000"/>
                          </a:solidFill>
                          <a:effectLst/>
                          <a:latin typeface="+mj-lt"/>
                        </a:rPr>
                        <a:t>This property defines to what extent the circle </a:t>
                      </a:r>
                      <a:r>
                        <a:rPr lang="en-US" sz="1600" b="0" i="0" dirty="0" smtClean="0">
                          <a:solidFill>
                            <a:srgbClr val="000000"/>
                          </a:solidFill>
                          <a:effectLst/>
                          <a:latin typeface="+mj-lt"/>
                        </a:rPr>
                        <a:t>is completed</a:t>
                      </a:r>
                      <a:r>
                        <a:rPr lang="en-US" sz="1600" b="0" i="0" dirty="0">
                          <a:solidFill>
                            <a:srgbClr val="000000"/>
                          </a:solidFill>
                          <a:effectLst/>
                          <a:latin typeface="+mj-lt"/>
                        </a:rPr>
                        <a:t>. This defaults to 2 * PI (a full </a:t>
                      </a:r>
                      <a:r>
                        <a:rPr lang="en-US" sz="1600" b="0" i="0" dirty="0" smtClean="0">
                          <a:solidFill>
                            <a:srgbClr val="000000"/>
                          </a:solidFill>
                          <a:effectLst/>
                          <a:latin typeface="+mj-lt"/>
                        </a:rPr>
                        <a:t>circle) when </a:t>
                      </a:r>
                      <a:r>
                        <a:rPr lang="en-US" sz="1600" b="0" i="0" dirty="0">
                          <a:solidFill>
                            <a:srgbClr val="000000"/>
                          </a:solidFill>
                          <a:effectLst/>
                          <a:latin typeface="+mj-lt"/>
                        </a:rPr>
                        <a:t>not specified. For instance, if you </a:t>
                      </a:r>
                      <a:r>
                        <a:rPr lang="en-US" sz="1600" b="0" i="0" dirty="0" smtClean="0">
                          <a:solidFill>
                            <a:srgbClr val="000000"/>
                          </a:solidFill>
                          <a:effectLst/>
                          <a:latin typeface="+mj-lt"/>
                        </a:rPr>
                        <a:t>specify 0.5 </a:t>
                      </a:r>
                      <a:r>
                        <a:rPr lang="en-US" sz="1600" b="0" i="0" dirty="0">
                          <a:solidFill>
                            <a:srgbClr val="000000"/>
                          </a:solidFill>
                          <a:effectLst/>
                          <a:latin typeface="+mj-lt"/>
                        </a:rPr>
                        <a:t>* PI for this value, you'll get a quarter </a:t>
                      </a:r>
                      <a:r>
                        <a:rPr lang="en-US" sz="1600" b="0" i="0" dirty="0" smtClean="0">
                          <a:solidFill>
                            <a:srgbClr val="000000"/>
                          </a:solidFill>
                          <a:effectLst/>
                          <a:latin typeface="+mj-lt"/>
                        </a:rPr>
                        <a:t>circle. Use </a:t>
                      </a:r>
                      <a:r>
                        <a:rPr lang="en-US" sz="1600" b="0" i="0" dirty="0">
                          <a:solidFill>
                            <a:srgbClr val="000000"/>
                          </a:solidFill>
                          <a:effectLst/>
                          <a:latin typeface="+mj-lt"/>
                        </a:rPr>
                        <a:t>this property together with the </a:t>
                      </a:r>
                      <a:r>
                        <a:rPr lang="en-US" sz="1600" b="0" i="0" dirty="0" err="1" smtClean="0">
                          <a:solidFill>
                            <a:srgbClr val="000000"/>
                          </a:solidFill>
                          <a:effectLst/>
                          <a:latin typeface="+mj-lt"/>
                        </a:rPr>
                        <a:t>thetaStart</a:t>
                      </a:r>
                      <a:r>
                        <a:rPr lang="en-US" sz="1600" b="0" i="0" dirty="0" smtClean="0">
                          <a:solidFill>
                            <a:srgbClr val="000000"/>
                          </a:solidFill>
                          <a:effectLst/>
                          <a:latin typeface="+mj-lt"/>
                        </a:rPr>
                        <a:t> property </a:t>
                      </a:r>
                      <a:r>
                        <a:rPr lang="en-US" sz="1600" b="0" i="0" dirty="0">
                          <a:solidFill>
                            <a:srgbClr val="000000"/>
                          </a:solidFill>
                          <a:effectLst/>
                          <a:latin typeface="+mj-lt"/>
                        </a:rPr>
                        <a:t>to define the shape of the circle.</a:t>
                      </a:r>
                      <a:endParaRPr lang="en-US" sz="1600" dirty="0">
                        <a:effectLst/>
                        <a:latin typeface="+mj-lt"/>
                      </a:endParaRPr>
                    </a:p>
                  </a:txBody>
                  <a:tcPr marL="79870" marR="79870" marT="39935" marB="3993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5" name="Slide Number Placeholder 4"/>
          <p:cNvSpPr>
            <a:spLocks noGrp="1"/>
          </p:cNvSpPr>
          <p:nvPr>
            <p:ph type="sldNum" sz="quarter" idx="12"/>
          </p:nvPr>
        </p:nvSpPr>
        <p:spPr/>
        <p:txBody>
          <a:bodyPr/>
          <a:lstStyle/>
          <a:p>
            <a:fld id="{674A736C-4B38-47B6-B2F4-2C945E041579}" type="slidenum">
              <a:rPr lang="en-US" smtClean="0"/>
              <a:t>9</a:t>
            </a:fld>
            <a:endParaRPr lang="en-US"/>
          </a:p>
        </p:txBody>
      </p:sp>
      <p:sp>
        <p:nvSpPr>
          <p:cNvPr id="6" name="Oval 5"/>
          <p:cNvSpPr/>
          <p:nvPr/>
        </p:nvSpPr>
        <p:spPr>
          <a:xfrm>
            <a:off x="11544300" y="1524000"/>
            <a:ext cx="1295400" cy="1295400"/>
          </a:xfrm>
          <a:prstGeom prst="ellipse">
            <a:avLst/>
          </a:prstGeom>
          <a:gradFill>
            <a:gsLst>
              <a:gs pos="0">
                <a:srgbClr val="F65366"/>
              </a:gs>
              <a:gs pos="100000">
                <a:srgbClr val="FED069"/>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8305800" y="-476647"/>
            <a:ext cx="953294" cy="953294"/>
          </a:xfrm>
          <a:prstGeom prst="ellipse">
            <a:avLst/>
          </a:prstGeom>
          <a:gradFill>
            <a:gsLst>
              <a:gs pos="0">
                <a:srgbClr val="F65366"/>
              </a:gs>
              <a:gs pos="100000">
                <a:srgbClr val="FED069"/>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38808830"/>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141</TotalTime>
  <Words>1655</Words>
  <Application>Microsoft Office PowerPoint</Application>
  <PresentationFormat>Widescreen</PresentationFormat>
  <Paragraphs>276</Paragraphs>
  <Slides>35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35</vt:i4>
      </vt:variant>
    </vt:vector>
  </HeadingPairs>
  <TitlesOfParts>
    <vt:vector size="39" baseType="lpstr">
      <vt:lpstr>Arial</vt:lpstr>
      <vt:lpstr>Calibri</vt:lpstr>
      <vt:lpstr>Calibri Light</vt:lpstr>
      <vt:lpstr>Office Theme</vt:lpstr>
      <vt:lpstr>Working With Geometry</vt:lpstr>
      <vt:lpstr>PowerPoint Presentation</vt:lpstr>
      <vt:lpstr>Materi yang Akan Dibahas</vt:lpstr>
      <vt:lpstr>PowerPoint Presentation</vt:lpstr>
      <vt:lpstr>Two-Dimensional Geometries</vt:lpstr>
      <vt:lpstr>THREE.PlaneGeometry</vt:lpstr>
      <vt:lpstr>PowerPoint Presentation</vt:lpstr>
      <vt:lpstr>THREE.CircleGeometry</vt:lpstr>
      <vt:lpstr>PowerPoint Presentation</vt:lpstr>
      <vt:lpstr>THREE.RingGeometry</vt:lpstr>
      <vt:lpstr>PowerPoint Presentation</vt:lpstr>
      <vt:lpstr>PowerPoint Presentation</vt:lpstr>
      <vt:lpstr>THREE.ShapeGeometry</vt:lpstr>
      <vt:lpstr>Drawing Functions</vt:lpstr>
      <vt:lpstr>Drawing Functions</vt:lpstr>
      <vt:lpstr>Drawing Functions</vt:lpstr>
      <vt:lpstr>Drawing Functions</vt:lpstr>
      <vt:lpstr>Three-Dimensional Geometries</vt:lpstr>
      <vt:lpstr>THREE.BoxGeometry</vt:lpstr>
      <vt:lpstr>new THREE.BoxGeometry(15,15,15);</vt:lpstr>
      <vt:lpstr>THREE.SphereGeometry</vt:lpstr>
      <vt:lpstr>PowerPoint Presentation</vt:lpstr>
      <vt:lpstr>THREE.CylinderGeometry</vt:lpstr>
      <vt:lpstr>PowerPoint Presentation</vt:lpstr>
      <vt:lpstr>THREE.TorusGeometry</vt:lpstr>
      <vt:lpstr>PowerPoint Presentation</vt:lpstr>
      <vt:lpstr>THREE.TorusKnotGeometry</vt:lpstr>
      <vt:lpstr>PowerPoint Presentation</vt:lpstr>
      <vt:lpstr>THREE.PolyhedronGeometries</vt:lpstr>
      <vt:lpstr>Polyhedron Properties</vt:lpstr>
      <vt:lpstr>THREE.IcosahedronGeometry</vt:lpstr>
      <vt:lpstr>THREE.TethrahedronGeometry</vt:lpstr>
      <vt:lpstr>THREE.OctahedronGeometry</vt:lpstr>
      <vt:lpstr>THREE.DodecahedronGeometry</vt:lpstr>
      <vt:lpstr>Terima Kasih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Presentasi 4</dc:title>
  <dc:creator>User</dc:creator>
  <cp:lastModifiedBy>IRMAN KURNIAWAN</cp:lastModifiedBy>
  <cp:revision>46</cp:revision>
  <dcterms:created xsi:type="dcterms:W3CDTF">2018-11-04T06:12:21Z</dcterms:created>
  <dcterms:modified xsi:type="dcterms:W3CDTF">2018-11-05T23:40:49Z</dcterms:modified>
</cp:coreProperties>
</file>