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1" d="100"/>
          <a:sy n="101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E682D-7249-4CC1-94EA-EC0F219740F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2E889-5268-4FF8-86A2-81D3C5DD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8808-6629-4449-9449-49A43C7C417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648F-2329-401B-BE4D-3A5A340B41A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5CBA-F166-435C-B437-816579011CF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277D-AA42-4A28-93D8-6AFC89967655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5CA7-953F-47BD-BE43-997CD9E3CF7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F0AB-4BD7-4891-AECD-3E3FDBFD3AE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DDEB-BFB5-4FDB-93D0-3385BD58F1DF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EBF-7339-454A-892B-9084DC55A16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6DB1-0ABD-4166-A478-BFBA33603FA3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2E63E1A1-48E0-4848-BB49-45C7152682A9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D80303-B9A9-49DB-BED1-44125850D291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43CAC90-D97E-4908-91D0-C9297EF55ECE}" type="datetime1">
              <a:rPr lang="en-US" smtClean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Big Mountain Resort Pricing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An investigation of Big Mountain Resort’s pricing and facility use strategies for profit maximization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ountainscape in winter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44757" y="0"/>
            <a:ext cx="10289514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A825-2164-43D6-8C0D-CFFCBB89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89012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chemeClr val="bg1"/>
                </a:solidFill>
              </a:rPr>
              <a:t>	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548606"/>
            <a:ext cx="10058400" cy="3760788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Big Mountain Resort currently sets its ticket prices based on an assumed premium above the average of other local resorts, likely failing to capture the complexities of their competitive advantages.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A model was needed that: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Provided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data-driven recommendations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 for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setting ticket prices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Gave a more 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  <a:latin typeface="Proxima Nova"/>
              </a:rPr>
              <a:t>granular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Proxima Nova"/>
              </a:rPr>
              <a:t>analysis of asset usage 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  <a:latin typeface="Proxima Nova"/>
              </a:rPr>
              <a:t>and made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Proxima Nova"/>
              </a:rPr>
              <a:t>recommendations fo</a:t>
            </a:r>
            <a:r>
              <a:rPr lang="en-US" sz="1800" b="1" dirty="0">
                <a:solidFill>
                  <a:schemeClr val="tx1"/>
                </a:solidFill>
                <a:latin typeface="Proxima Nova"/>
              </a:rPr>
              <a:t>r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Proxima Nova"/>
              </a:rPr>
              <a:t>high value changes</a:t>
            </a:r>
            <a:r>
              <a:rPr lang="en-US" sz="1800" i="0" u="none" strike="noStrike" dirty="0">
                <a:solidFill>
                  <a:schemeClr val="tx1"/>
                </a:solidFill>
                <a:effectLst/>
                <a:latin typeface="Proxima Nova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latin typeface="Proxima Nova"/>
            </a:endParaRPr>
          </a:p>
          <a:p>
            <a:br>
              <a:rPr lang="en-US" sz="1800" dirty="0">
                <a:latin typeface="Proxima Nova"/>
              </a:rPr>
            </a:b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666C9-9998-4458-BA0C-7E3641E1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548606"/>
            <a:ext cx="10058400" cy="3760788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Unfortunately, the data had a few limitations in 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the breadth of areas it covered. Specifically, we were lacking information on: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Hospitality facilities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Competitive support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Proxima Nova"/>
              </a:rPr>
              <a:t>Off season usage/facilities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solidFill>
                  <a:schemeClr val="tx1"/>
                </a:solidFill>
                <a:effectLst/>
                <a:latin typeface="Proxima Nova"/>
              </a:rPr>
              <a:t>Amenity prices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(hotel rooms, food, etc.)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Operating costs (administration, food service, ski coaches/patrol, etc.)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Proxima Nov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It is unknown how many, if any, of these factors might have been significant and that limitation should be kept in mind for the rest of this analysis.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chemeClr val="tx1"/>
              </a:solidFill>
              <a:effectLst/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latin typeface="Proxima Nov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latin typeface="Proxima Nova"/>
            </a:endParaRPr>
          </a:p>
          <a:p>
            <a:br>
              <a:rPr lang="en-US" sz="1800" dirty="0">
                <a:latin typeface="Proxima Nova"/>
              </a:rPr>
            </a:b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1E2DD-E0B2-4A17-95F0-3E4748C6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548606"/>
            <a:ext cx="10058400" cy="4010222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Bottom line: It is recommended that you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increase the daily weekend ticket price by to $98, leading to an estimated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roxima Nova"/>
              </a:rPr>
              <a:t>$2,987,250.00 in additional revenue per season.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We also recommend you </a:t>
            </a: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adding additional runs, additional chairlifts and extending the amount of vertical drop available could have a significant positive impact on revenue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Finally, should you find it necessary to close lifts, we wish to recommend that you do so in groups, as the public’s desire for additional runs does not change linearly (</a:t>
            </a:r>
            <a:r>
              <a:rPr lang="en-US" sz="1800" dirty="0" err="1">
                <a:solidFill>
                  <a:srgbClr val="000000"/>
                </a:solidFill>
                <a:latin typeface="Proxima Nova"/>
              </a:rPr>
              <a:t>ie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: </a:t>
            </a: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if you’re going to close one lift, you may as well close two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). </a:t>
            </a: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Recommendations and Key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B363-DBBE-4A81-82D6-C4C6264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6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910" y="1185674"/>
            <a:ext cx="6183516" cy="487222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After cross validating several models, a random forest was chosen as the most accurate. It found that four variables were of standout importance in predicting ticket price: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Fast quad lifts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Total number of runs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Acres of Snow-making terrain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Feet of vertical drop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While it has a roughly median ticket price compared to other American ski resorts, </a:t>
            </a: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Big Mountain is significantly above average in all four of these areas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We believe the resort is severely undervalued and the market would support a $17 increase in ticket price (+/- $10).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Modeling Results and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1F7F9-553B-43DB-B398-FE1642FC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17" y="1722437"/>
            <a:ext cx="54483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E802-B4D8-49A6-B3BE-0E8BD9E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548606"/>
            <a:ext cx="10058400" cy="4010222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Despite Big Mountain’s lead, the value of these features has 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not yet been maximized. Several scenarios were run and we believe several things could yet be changed to further maximize revenue.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Proxima Nova"/>
              </a:rPr>
              <a:t>By adding two acres of snow making area, the most high-value variable in our model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, the estimated supported ticket price rises an additional $1.99 for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$34,746.38 of additional revenue per season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.</a:t>
            </a:r>
            <a:endParaRPr lang="en-US" sz="1600" b="0" dirty="0">
              <a:effectLst/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We also predict that adding a run, increasing the vertical drop by 150 feet, and installing an additional chair lift is estimated to support a $1.55 increase in the ticket price (total), which leads to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$27,083.33 of additional revenue per season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Proxima Nova"/>
            </a:endParaRP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Modeling Results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B363-DBBE-4A81-82D6-C4C6264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0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714250A-854D-4DDD-8F34-DC46C36471D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77" y="1576388"/>
            <a:ext cx="3251371" cy="40100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Modeling Results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B363-DBBE-4A81-82D6-C4C6264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6940-6B69-4E25-AABE-03D9B07F6B95}"/>
              </a:ext>
            </a:extLst>
          </p:cNvPr>
          <p:cNvSpPr txBox="1">
            <a:spLocks/>
          </p:cNvSpPr>
          <p:nvPr/>
        </p:nvSpPr>
        <p:spPr>
          <a:xfrm>
            <a:off x="913534" y="1576191"/>
            <a:ext cx="6020665" cy="40102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For further consideration, if the Big Mountain intends any run closures it's important to be aware that ticket price should not decrease linearly as runs are removed.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There is a considerable drop off in recommended ticket price at three, six and nine run closures. This suggests that if there's a plan to reduce the number of lifts these cutoff points be kept in mind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Proxima Nova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: if you plan on closing three you may as well close five, etc.)</a:t>
            </a:r>
            <a:endParaRPr lang="en-US" sz="1800" b="0" dirty="0">
              <a:effectLst/>
            </a:endParaRPr>
          </a:p>
          <a:p>
            <a:br>
              <a:rPr lang="en-US" sz="1800" dirty="0"/>
            </a:br>
            <a:endParaRPr lang="en-US" sz="1800" dirty="0">
              <a:solidFill>
                <a:srgbClr val="000000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696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Summary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B363-DBBE-4A81-82D6-C4C6264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6940-6B69-4E25-AABE-03D9B07F6B95}"/>
              </a:ext>
            </a:extLst>
          </p:cNvPr>
          <p:cNvSpPr txBox="1">
            <a:spLocks/>
          </p:cNvSpPr>
          <p:nvPr/>
        </p:nvSpPr>
        <p:spPr>
          <a:xfrm>
            <a:off x="913534" y="1576191"/>
            <a:ext cx="10287866" cy="40102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Big Mountain is a well positioned, and above average among US 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ski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resorts. It is currently undervaluing itself keeping in mind the limitations of our analysis could see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dramatic increase in revenue of up to $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Proxima Nova"/>
              </a:rPr>
              <a:t>3,049,079.71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 if all the prior recommendations are followed.</a:t>
            </a:r>
          </a:p>
          <a:p>
            <a:pPr lvl="1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Increase ticket price by $17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Proxima Nova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Proxima Nova"/>
              </a:rPr>
              <a:t>It should be noted that we did not test the effect of price changes over time so the effect of making such a large change at once is unknown) </a:t>
            </a:r>
          </a:p>
          <a:p>
            <a:pPr lvl="1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Increase ticket price by $1.55 after adding a run, 150ft of vertical, and a new fast </a:t>
            </a:r>
            <a:r>
              <a:rPr lang="en-US" sz="1800" b="1" dirty="0" err="1">
                <a:solidFill>
                  <a:srgbClr val="000000"/>
                </a:solidFill>
                <a:latin typeface="Proxima Nova"/>
              </a:rPr>
              <a:t>quadlift</a:t>
            </a:r>
            <a:endParaRPr lang="en-US" sz="1800" b="1" dirty="0">
              <a:solidFill>
                <a:srgbClr val="000000"/>
              </a:solidFill>
              <a:latin typeface="Proxima Nova"/>
            </a:endParaRPr>
          </a:p>
          <a:p>
            <a:pPr lvl="1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roxima Nova"/>
              </a:rPr>
              <a:t>Increase ticket price by $1.99 after adding two more acres of snow-making area</a:t>
            </a:r>
          </a:p>
          <a:p>
            <a:pPr lvl="1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If chairlifts must be removed, do it in groups (of 2, then 3, then 3)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Proxima Nova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912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A5A9E-362B-4155-9D38-D09784583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9012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solidFill>
                  <a:schemeClr val="bg1"/>
                </a:solidFill>
              </a:rPr>
              <a:t>	Thank you for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B363-DBBE-4A81-82D6-C4C6264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6940-6B69-4E25-AABE-03D9B07F6B95}"/>
              </a:ext>
            </a:extLst>
          </p:cNvPr>
          <p:cNvSpPr txBox="1">
            <a:spLocks/>
          </p:cNvSpPr>
          <p:nvPr/>
        </p:nvSpPr>
        <p:spPr>
          <a:xfrm>
            <a:off x="913534" y="1576191"/>
            <a:ext cx="10287866" cy="40102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Graham Smith, Data Scientist</a:t>
            </a:r>
          </a:p>
          <a:p>
            <a:pPr marL="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Proxima Nova"/>
              </a:rPr>
              <a:t>Graham.macisaac09@gmail.com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924347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{56492701-7FAA-46A9-AF92-8FE05CCE3A96}tf56160789_win32</Template>
  <TotalTime>1789</TotalTime>
  <Words>777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Proxima Nova</vt:lpstr>
      <vt:lpstr>1_RetrospectVTI</vt:lpstr>
      <vt:lpstr>Big Mountain Resort Pricing Analysis</vt:lpstr>
      <vt:lpstr>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Analysis</dc:title>
  <dc:creator>Graham Smith</dc:creator>
  <cp:lastModifiedBy>Graham Smith</cp:lastModifiedBy>
  <cp:revision>1</cp:revision>
  <dcterms:created xsi:type="dcterms:W3CDTF">2021-09-29T20:05:35Z</dcterms:created>
  <dcterms:modified xsi:type="dcterms:W3CDTF">2021-10-01T01:55:32Z</dcterms:modified>
</cp:coreProperties>
</file>