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4920"/>
  </p:normalViewPr>
  <p:slideViewPr>
    <p:cSldViewPr snapToGrid="0" snapToObjects="1">
      <p:cViewPr varScale="1">
        <p:scale>
          <a:sx n="79" d="100"/>
          <a:sy n="79" d="100"/>
        </p:scale>
        <p:origin x="20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1965a9d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1965a9d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When naming your proto-persona, keep it real. The goal is to empathise with them, and if their name is Bilbo Baggins it’s rather hard.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Remember to download only non-watermarked, free-to-use photographs. Use Creative Commons search in Google or Flickr to find such photos. Make these appear and feel 'real'.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When establishing basic characteristics, keep it short and simple. Who are they?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Demographic information should be relevant to the project. Think of all aspects that might affect how people interact with your product. Think of the following first: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Where do they work/what they do?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What’s their relationship status? Do they have children?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How much do they earn — and is this relevant?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What’s their level of familiarity with digital technologies?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Add your own.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Behaviours are simply things that they do. Keep it relevant to the project.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Needs and goals — this is what they want from the product and your organisation.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When naming your proto-persona, keep it real. The goal is to empathise with them, and if their name is Bilbo Baggins it’s rather hard.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Remember to download only non-watermarked, free-to-use photographs. Use Creative Commons search in Google or Flickr to find such photos. Make these appear and feel 'real'.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When establishing basic characteristics, keep it short and simple. Who are they?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Demographic information should be relevant to the project. Think of all aspects that might affect how people interact with your product. Think of the following first: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Where do they work/what they do?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What’s their relationship status? Do they have children?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How much do they earn — and is this relevant?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What’s their level of familiarity with digital technologies?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Add your own.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Behaviours are simply things that they do. Keep it relevant to the project.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Needs and goals — this is what they want from the product and your organisation.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29303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 dirty="0">
                <a:solidFill>
                  <a:srgbClr val="333333"/>
                </a:solidFill>
                <a:highlight>
                  <a:srgbClr val="FFFFFF"/>
                </a:highlight>
              </a:rPr>
              <a:t>When naming your proto-persona, keep it real. The goal is to empathise with them, and if their name is Bilbo Baggins it’s rather hard.</a:t>
            </a:r>
            <a:endParaRPr sz="10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 dirty="0">
                <a:solidFill>
                  <a:srgbClr val="333333"/>
                </a:solidFill>
                <a:highlight>
                  <a:srgbClr val="FFFFFF"/>
                </a:highlight>
              </a:rPr>
              <a:t>Remember to download only non-watermarked, free-to-use photographs. Use Creative Commons search in Google or Flickr to find such photos. Make these appear and feel 'real'.</a:t>
            </a:r>
            <a:endParaRPr sz="10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 dirty="0">
                <a:solidFill>
                  <a:srgbClr val="333333"/>
                </a:solidFill>
                <a:highlight>
                  <a:srgbClr val="FFFFFF"/>
                </a:highlight>
              </a:rPr>
              <a:t>When establishing basic characteristics, keep it short and simple. Who are they?</a:t>
            </a:r>
            <a:endParaRPr sz="10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 dirty="0">
                <a:solidFill>
                  <a:srgbClr val="333333"/>
                </a:solidFill>
                <a:highlight>
                  <a:srgbClr val="FFFFFF"/>
                </a:highlight>
              </a:rPr>
              <a:t>Demographic information should be relevant to the project. Think of all aspects that might affect how people interact with your product. Think of the following first:</a:t>
            </a:r>
            <a:endParaRPr sz="10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 dirty="0">
                <a:solidFill>
                  <a:srgbClr val="333333"/>
                </a:solidFill>
                <a:highlight>
                  <a:srgbClr val="FFFFFF"/>
                </a:highlight>
              </a:rPr>
              <a:t>Where do they work/what they do?</a:t>
            </a:r>
            <a:endParaRPr sz="10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 dirty="0">
                <a:solidFill>
                  <a:srgbClr val="333333"/>
                </a:solidFill>
                <a:highlight>
                  <a:srgbClr val="FFFFFF"/>
                </a:highlight>
              </a:rPr>
              <a:t>What’s their relationship status? Do they have children?</a:t>
            </a:r>
            <a:endParaRPr sz="10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 dirty="0">
                <a:solidFill>
                  <a:srgbClr val="333333"/>
                </a:solidFill>
                <a:highlight>
                  <a:srgbClr val="FFFFFF"/>
                </a:highlight>
              </a:rPr>
              <a:t>How much do they earn — and is this relevant?</a:t>
            </a:r>
            <a:endParaRPr sz="10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 dirty="0">
                <a:solidFill>
                  <a:srgbClr val="333333"/>
                </a:solidFill>
                <a:highlight>
                  <a:srgbClr val="FFFFFF"/>
                </a:highlight>
              </a:rPr>
              <a:t>What’s their level of familiarity with digital technologies?</a:t>
            </a:r>
            <a:endParaRPr sz="10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 dirty="0">
                <a:solidFill>
                  <a:srgbClr val="333333"/>
                </a:solidFill>
                <a:highlight>
                  <a:srgbClr val="FFFFFF"/>
                </a:highlight>
              </a:rPr>
              <a:t>Add your own.</a:t>
            </a:r>
            <a:endParaRPr sz="10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 dirty="0">
                <a:solidFill>
                  <a:srgbClr val="333333"/>
                </a:solidFill>
                <a:highlight>
                  <a:srgbClr val="FFFFFF"/>
                </a:highlight>
              </a:rPr>
              <a:t>Behaviours are simply things that they do. Keep it relevant to the project.</a:t>
            </a:r>
            <a:endParaRPr sz="10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 dirty="0">
                <a:solidFill>
                  <a:srgbClr val="333333"/>
                </a:solidFill>
                <a:highlight>
                  <a:srgbClr val="FFFFFF"/>
                </a:highlight>
              </a:rPr>
              <a:t>Needs and goals — this is what they want from the product and your organisation.</a:t>
            </a:r>
            <a:endParaRPr sz="10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8365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use this template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Make a copy to your Google Drive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Read speaker’s notes — there’s some guidance there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Edit to your liking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Use in your presentation or print out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Remember to discard this first page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Any questions? Give Wojtek Kutyla a shout on Slack.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4"/>
          <p:cNvCxnSpPr/>
          <p:nvPr/>
        </p:nvCxnSpPr>
        <p:spPr>
          <a:xfrm>
            <a:off x="183450" y="3429000"/>
            <a:ext cx="8777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14"/>
          <p:cNvCxnSpPr/>
          <p:nvPr/>
        </p:nvCxnSpPr>
        <p:spPr>
          <a:xfrm>
            <a:off x="4572000" y="165600"/>
            <a:ext cx="0" cy="6575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4"/>
          <p:cNvSpPr txBox="1"/>
          <p:nvPr/>
        </p:nvSpPr>
        <p:spPr>
          <a:xfrm>
            <a:off x="1899600" y="17535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Your proto-persona’s name</a:t>
            </a:r>
            <a:endParaRPr b="1"/>
          </a:p>
        </p:txBody>
      </p:sp>
      <p:sp>
        <p:nvSpPr>
          <p:cNvPr id="64" name="Google Shape;64;p14"/>
          <p:cNvSpPr txBox="1"/>
          <p:nvPr/>
        </p:nvSpPr>
        <p:spPr>
          <a:xfrm>
            <a:off x="1992975" y="672150"/>
            <a:ext cx="2368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William Burns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endParaRPr lang="en-GB" sz="1200" dirty="0"/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GB" sz="1200" dirty="0"/>
              <a:t>Super keen Winter Climber</a:t>
            </a:r>
            <a:endParaRPr sz="1200" dirty="0"/>
          </a:p>
        </p:txBody>
      </p:sp>
      <p:sp>
        <p:nvSpPr>
          <p:cNvPr id="65" name="Google Shape;65;p14"/>
          <p:cNvSpPr txBox="1"/>
          <p:nvPr/>
        </p:nvSpPr>
        <p:spPr>
          <a:xfrm>
            <a:off x="183450" y="4058725"/>
            <a:ext cx="4219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Final year Geology Student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Single and very climbing focussed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Not very well off, but has enough cash to climb in Scotland most weekends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Pretty tech savvy. Has access to laptop in his shared flat and has an iPhone4s.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Lives in Edinburgh</a:t>
            </a: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83450" y="359445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Demographic information</a:t>
            </a:r>
            <a:endParaRPr b="1"/>
          </a:p>
        </p:txBody>
      </p:sp>
      <p:sp>
        <p:nvSpPr>
          <p:cNvPr id="67" name="Google Shape;67;p14"/>
          <p:cNvSpPr txBox="1"/>
          <p:nvPr/>
        </p:nvSpPr>
        <p:spPr>
          <a:xfrm>
            <a:off x="4740750" y="4058725"/>
            <a:ext cx="4219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Wants to climb hard Winter routes when they are in good condition.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Likes being the one who suggests the best option for weekend climbing over a beer on Thursday.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Wants a quick way of reviewing his climbing options based on the conditions, preferably over a beer on a Thursday evening.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sz="1200" dirty="0"/>
          </a:p>
        </p:txBody>
      </p:sp>
      <p:sp>
        <p:nvSpPr>
          <p:cNvPr id="68" name="Google Shape;68;p14"/>
          <p:cNvSpPr txBox="1"/>
          <p:nvPr/>
        </p:nvSpPr>
        <p:spPr>
          <a:xfrm>
            <a:off x="4740750" y="359445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Needs and goals</a:t>
            </a:r>
            <a:endParaRPr b="1"/>
          </a:p>
        </p:txBody>
      </p:sp>
      <p:sp>
        <p:nvSpPr>
          <p:cNvPr id="69" name="Google Shape;69;p14"/>
          <p:cNvSpPr txBox="1"/>
          <p:nvPr/>
        </p:nvSpPr>
        <p:spPr>
          <a:xfrm>
            <a:off x="4782225" y="629875"/>
            <a:ext cx="4219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Climbs most weekends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Meets the other Edinburgh Uni Mountaineering Club members on a Thursday evening to drink beer and plan weekend trips.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Spends time pouring through guidebooks and noting routes he would like to climb.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Trains lots for climbing. 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Works herd on his degree too and doesn’t have much flex in his week.</a:t>
            </a:r>
            <a:endParaRPr sz="1200" dirty="0"/>
          </a:p>
        </p:txBody>
      </p:sp>
      <p:sp>
        <p:nvSpPr>
          <p:cNvPr id="70" name="Google Shape;70;p14"/>
          <p:cNvSpPr txBox="1"/>
          <p:nvPr/>
        </p:nvSpPr>
        <p:spPr>
          <a:xfrm>
            <a:off x="4782225" y="16560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Behaviours</a:t>
            </a:r>
            <a:endParaRPr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044B1E-6462-6E46-8E83-F26131B7F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63" y="175350"/>
            <a:ext cx="1739900" cy="1155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4"/>
          <p:cNvCxnSpPr/>
          <p:nvPr/>
        </p:nvCxnSpPr>
        <p:spPr>
          <a:xfrm>
            <a:off x="183450" y="3429000"/>
            <a:ext cx="8777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14"/>
          <p:cNvCxnSpPr/>
          <p:nvPr/>
        </p:nvCxnSpPr>
        <p:spPr>
          <a:xfrm>
            <a:off x="4572000" y="165600"/>
            <a:ext cx="0" cy="6575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4"/>
          <p:cNvSpPr txBox="1"/>
          <p:nvPr/>
        </p:nvSpPr>
        <p:spPr>
          <a:xfrm>
            <a:off x="1899600" y="17535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Your proto-persona’s name</a:t>
            </a:r>
            <a:endParaRPr b="1"/>
          </a:p>
        </p:txBody>
      </p:sp>
      <p:sp>
        <p:nvSpPr>
          <p:cNvPr id="64" name="Google Shape;64;p14"/>
          <p:cNvSpPr txBox="1"/>
          <p:nvPr/>
        </p:nvSpPr>
        <p:spPr>
          <a:xfrm>
            <a:off x="1992975" y="672150"/>
            <a:ext cx="2368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Jennifer Williams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GB" sz="1200" dirty="0"/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GB" sz="1200" dirty="0"/>
              <a:t>Professional who uses Guides to maximise mountaineering access</a:t>
            </a:r>
            <a:endParaRPr sz="1200" dirty="0"/>
          </a:p>
        </p:txBody>
      </p:sp>
      <p:sp>
        <p:nvSpPr>
          <p:cNvPr id="65" name="Google Shape;65;p14"/>
          <p:cNvSpPr txBox="1"/>
          <p:nvPr/>
        </p:nvSpPr>
        <p:spPr>
          <a:xfrm>
            <a:off x="183450" y="4058725"/>
            <a:ext cx="4219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Criminal Defence Lawyer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In a relationship with a non-climber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Plenty disposable income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Super tech savvy, all the gadgets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GB"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83450" y="359445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Demographic information</a:t>
            </a:r>
            <a:endParaRPr b="1"/>
          </a:p>
        </p:txBody>
      </p:sp>
      <p:sp>
        <p:nvSpPr>
          <p:cNvPr id="67" name="Google Shape;67;p14"/>
          <p:cNvSpPr txBox="1"/>
          <p:nvPr/>
        </p:nvSpPr>
        <p:spPr>
          <a:xfrm>
            <a:off x="4740750" y="4058725"/>
            <a:ext cx="4219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Efficient search of for routes of suitable technical difficulty.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Doesn’t get out much, so is looking for top quality routes when she does.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Likes a good long route.</a:t>
            </a:r>
            <a:endParaRPr sz="1200" dirty="0"/>
          </a:p>
        </p:txBody>
      </p:sp>
      <p:sp>
        <p:nvSpPr>
          <p:cNvPr id="68" name="Google Shape;68;p14"/>
          <p:cNvSpPr txBox="1"/>
          <p:nvPr/>
        </p:nvSpPr>
        <p:spPr>
          <a:xfrm>
            <a:off x="4740750" y="359445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Needs and goals</a:t>
            </a:r>
            <a:endParaRPr b="1"/>
          </a:p>
        </p:txBody>
      </p:sp>
      <p:sp>
        <p:nvSpPr>
          <p:cNvPr id="69" name="Google Shape;69;p14"/>
          <p:cNvSpPr txBox="1"/>
          <p:nvPr/>
        </p:nvSpPr>
        <p:spPr>
          <a:xfrm>
            <a:off x="4782225" y="629875"/>
            <a:ext cx="4219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Limited on time during the week due to work commitments.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Likes to go climbing at weekends, but limited as her partner isn’t a climber. Generally only available to get out once a  month.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Not having much time to climb, she likes to limit herself to routes she is comfortable climbing.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Tends to climb with a guide, in Summer and Winter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Likes to choose her own routes, or at least suggest suitable routes to her guide.</a:t>
            </a:r>
            <a:endParaRPr sz="1200" dirty="0"/>
          </a:p>
        </p:txBody>
      </p:sp>
      <p:sp>
        <p:nvSpPr>
          <p:cNvPr id="70" name="Google Shape;70;p14"/>
          <p:cNvSpPr txBox="1"/>
          <p:nvPr/>
        </p:nvSpPr>
        <p:spPr>
          <a:xfrm>
            <a:off x="4782225" y="16560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Behaviours</a:t>
            </a:r>
            <a:endParaRPr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2B22C9-5948-8A45-867F-75DF43D62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" y="130025"/>
            <a:ext cx="1899273" cy="142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5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4"/>
          <p:cNvCxnSpPr/>
          <p:nvPr/>
        </p:nvCxnSpPr>
        <p:spPr>
          <a:xfrm>
            <a:off x="183450" y="3429000"/>
            <a:ext cx="8777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14"/>
          <p:cNvCxnSpPr/>
          <p:nvPr/>
        </p:nvCxnSpPr>
        <p:spPr>
          <a:xfrm>
            <a:off x="4572000" y="165600"/>
            <a:ext cx="0" cy="6575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4"/>
          <p:cNvSpPr txBox="1"/>
          <p:nvPr/>
        </p:nvSpPr>
        <p:spPr>
          <a:xfrm>
            <a:off x="1899600" y="17535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Your proto-persona’s name</a:t>
            </a:r>
            <a:endParaRPr b="1"/>
          </a:p>
        </p:txBody>
      </p:sp>
      <p:sp>
        <p:nvSpPr>
          <p:cNvPr id="64" name="Google Shape;64;p14"/>
          <p:cNvSpPr txBox="1"/>
          <p:nvPr/>
        </p:nvSpPr>
        <p:spPr>
          <a:xfrm>
            <a:off x="1992975" y="672150"/>
            <a:ext cx="2368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Mark Radford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GB" sz="1200" dirty="0"/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GB" sz="1200" dirty="0"/>
              <a:t>Family orientated recreational climber who likes good aesthetic Winter lines</a:t>
            </a:r>
            <a:endParaRPr sz="1200" dirty="0"/>
          </a:p>
        </p:txBody>
      </p:sp>
      <p:sp>
        <p:nvSpPr>
          <p:cNvPr id="65" name="Google Shape;65;p14"/>
          <p:cNvSpPr txBox="1"/>
          <p:nvPr/>
        </p:nvSpPr>
        <p:spPr>
          <a:xfrm>
            <a:off x="183450" y="4058725"/>
            <a:ext cx="4219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Semi-retired teacher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Married with 2 grown up Sons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Wife also climbs (annoyingly well for his taste)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Both Sons also climb better than him, but he still likes to get out.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Comfortable financial situation, but nothing flash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Happy with computers, but not keen on smart phones. Has laptop in the house and access to work computers most days.</a:t>
            </a: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83450" y="359445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Demographic information</a:t>
            </a:r>
            <a:endParaRPr b="1"/>
          </a:p>
        </p:txBody>
      </p:sp>
      <p:sp>
        <p:nvSpPr>
          <p:cNvPr id="67" name="Google Shape;67;p14"/>
          <p:cNvSpPr txBox="1"/>
          <p:nvPr/>
        </p:nvSpPr>
        <p:spPr>
          <a:xfrm>
            <a:off x="4740750" y="4058725"/>
            <a:ext cx="4219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Wants to come up with good suggestions for Winter routes before his sons (or his Wife!), at the right standard for the team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Wants to find good Winter only lines to climb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Is quite keen to finish his list of cold climbs ticks, but only in suitable conditions </a:t>
            </a:r>
            <a:endParaRPr sz="1200" dirty="0"/>
          </a:p>
        </p:txBody>
      </p:sp>
      <p:sp>
        <p:nvSpPr>
          <p:cNvPr id="68" name="Google Shape;68;p14"/>
          <p:cNvSpPr txBox="1"/>
          <p:nvPr/>
        </p:nvSpPr>
        <p:spPr>
          <a:xfrm>
            <a:off x="4740750" y="359445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Needs and goals</a:t>
            </a:r>
            <a:endParaRPr b="1"/>
          </a:p>
        </p:txBody>
      </p:sp>
      <p:sp>
        <p:nvSpPr>
          <p:cNvPr id="69" name="Google Shape;69;p14"/>
          <p:cNvSpPr txBox="1"/>
          <p:nvPr/>
        </p:nvSpPr>
        <p:spPr>
          <a:xfrm>
            <a:off x="4782225" y="629875"/>
            <a:ext cx="4219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Gets out climbing locally with his Wife and other pals most weeks.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Climbs a couple of weekends a month.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Gets out a few times a Winter with his Sons.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Doesn’t like climbing Summer routes in Winter, preferring Winter only lines.</a:t>
            </a:r>
            <a:endParaRPr sz="1200" dirty="0"/>
          </a:p>
        </p:txBody>
      </p:sp>
      <p:sp>
        <p:nvSpPr>
          <p:cNvPr id="70" name="Google Shape;70;p14"/>
          <p:cNvSpPr txBox="1"/>
          <p:nvPr/>
        </p:nvSpPr>
        <p:spPr>
          <a:xfrm>
            <a:off x="4782225" y="16560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Behaviours</a:t>
            </a:r>
            <a:endParaRPr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73616F-45E1-2B49-8649-22AEBB875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50" y="175350"/>
            <a:ext cx="1744890" cy="174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9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1079</Words>
  <Application>Microsoft Macintosh PowerPoint</Application>
  <PresentationFormat>On-screen Show (4:3)</PresentationFormat>
  <Paragraphs>99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How to use this template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cp:lastModifiedBy>Graham stein</cp:lastModifiedBy>
  <cp:revision>7</cp:revision>
  <dcterms:modified xsi:type="dcterms:W3CDTF">2018-10-05T08:51:11Z</dcterms:modified>
</cp:coreProperties>
</file>