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95" autoAdjust="0"/>
  </p:normalViewPr>
  <p:slideViewPr>
    <p:cSldViewPr>
      <p:cViewPr varScale="1">
        <p:scale>
          <a:sx n="62" d="100"/>
          <a:sy n="62" d="100"/>
        </p:scale>
        <p:origin x="1424" y="2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./hex2raw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–n    </a:t>
            </a:r>
            <a:r>
              <a:rPr lang="zh-CN" altLang="en-US" baseline="0" smtClean="0"/>
              <a:t>也需要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33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U201414557.txt</a:t>
            </a:r>
            <a:r>
              <a:rPr lang="zh-CN" altLang="en-US" sz="12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：存有攻击字符串的文本文件，名字可任意</a:t>
            </a:r>
            <a:endParaRPr lang="en-US" altLang="zh-CN" sz="1200" i="0" dirty="0" smtClean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/>
              <a:t>cat</a:t>
            </a:r>
            <a:r>
              <a:rPr lang="zh-CN" altLang="en-US" dirty="0" smtClean="0"/>
              <a:t>：文本输出命令，可输出到屏幕，也可输出到文件</a:t>
            </a:r>
            <a:endParaRPr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利用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所提供的管道符“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|”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将两个命令隔开，管道符左边命令的输出就会作为管道符右边命令的输入。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ICS-LAB4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Buflab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sz="18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ICS2018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800" i="0" dirty="0">
                <a:solidFill>
                  <a:srgbClr val="FF0000"/>
                </a:solidFill>
              </a:rPr>
              <a:t>溢出导致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800" i="0" dirty="0">
                <a:solidFill>
                  <a:srgbClr val="FF0000"/>
                </a:solidFill>
              </a:rPr>
              <a:t>，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，造成</a:t>
            </a:r>
            <a:r>
              <a:rPr lang="zh-CN" altLang="zh-CN" dirty="0"/>
              <a:t>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符号字节</a:t>
            </a:r>
            <a:r>
              <a:rPr lang="zh-CN" altLang="zh-CN" sz="2400" dirty="0" smtClean="0">
                <a:solidFill>
                  <a:srgbClr val="FF0000"/>
                </a:solidFill>
              </a:rPr>
              <a:t>数据，十六进制</a:t>
            </a:r>
            <a:r>
              <a:rPr lang="zh-CN" altLang="zh-CN" sz="2400" dirty="0">
                <a:solidFill>
                  <a:srgbClr val="FF0000"/>
                </a:solidFill>
              </a:rPr>
              <a:t>表示</a:t>
            </a:r>
            <a:r>
              <a:rPr lang="zh-CN" altLang="zh-CN" sz="2400" dirty="0" smtClean="0">
                <a:solidFill>
                  <a:srgbClr val="FF0000"/>
                </a:solidFill>
              </a:rPr>
              <a:t>，字节间</a:t>
            </a:r>
            <a:r>
              <a:rPr lang="zh-CN" altLang="zh-CN" sz="2400" dirty="0">
                <a:solidFill>
                  <a:srgbClr val="FF0000"/>
                </a:solidFill>
              </a:rPr>
              <a:t>用空格隔开，如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</a:t>
            </a:r>
            <a:r>
              <a:rPr lang="en-US" altLang="zh-CN" sz="2400" dirty="0" smtClean="0">
                <a:solidFill>
                  <a:srgbClr val="FF0000"/>
                </a:solidFill>
              </a:rPr>
              <a:t>c0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相关，</a:t>
            </a:r>
            <a:r>
              <a:rPr lang="zh-CN" altLang="zh-CN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zh-CN" sz="2400" dirty="0" smtClean="0">
                <a:solidFill>
                  <a:srgbClr val="FF0000"/>
                </a:solidFill>
              </a:rPr>
              <a:t>同学</a:t>
            </a:r>
            <a:r>
              <a:rPr lang="zh-CN" altLang="zh-CN" sz="2400" dirty="0">
                <a:solidFill>
                  <a:srgbClr val="FF0000"/>
                </a:solidFill>
              </a:rPr>
              <a:t>的攻击</a:t>
            </a:r>
            <a:r>
              <a:rPr lang="zh-CN" altLang="zh-CN" sz="2400" dirty="0" smtClean="0">
                <a:solidFill>
                  <a:srgbClr val="FF0000"/>
                </a:solidFill>
              </a:rPr>
              <a:t>字串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输入方便</a:t>
            </a:r>
            <a:r>
              <a:rPr lang="zh-CN" altLang="zh-CN" sz="2400" dirty="0" smtClean="0">
                <a:solidFill>
                  <a:srgbClr val="FF0000"/>
                </a:solidFill>
              </a:rPr>
              <a:t>将</a:t>
            </a:r>
            <a:r>
              <a:rPr lang="zh-CN" altLang="zh-CN" sz="2400" dirty="0">
                <a:solidFill>
                  <a:srgbClr val="FF0000"/>
                </a:solidFill>
              </a:rPr>
              <a:t>攻击字符串写</a:t>
            </a:r>
            <a:r>
              <a:rPr lang="zh-CN" altLang="zh-CN" sz="2400" dirty="0" smtClean="0">
                <a:solidFill>
                  <a:srgbClr val="FF0000"/>
                </a:solidFill>
              </a:rPr>
              <a:t>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511907"/>
              <a:ext cx="719489" cy="338121"/>
              <a:chOff x="3091813" y="3481834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481834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4798773"/>
              <a:ext cx="728509" cy="346013"/>
              <a:chOff x="2780643" y="4097361"/>
              <a:chExt cx="728509" cy="3460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097361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44337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11907"/>
              <a:ext cx="773967" cy="338121"/>
              <a:chOff x="3061170" y="3481834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481834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798773"/>
              <a:ext cx="782987" cy="338121"/>
              <a:chOff x="2726165" y="4097361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097361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4581"/>
              <a:ext cx="782987" cy="338121"/>
              <a:chOff x="2726165" y="415316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5316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    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语言函数的汇编级实现及缓冲器溢出原理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掌握栈帧结构与缓冲器溢出漏洞的攻击设计方法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下的调试工具完成机器语言的跟踪调试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陈</a:t>
            </a:r>
            <a:r>
              <a:rPr lang="zh-CN" altLang="en-US" dirty="0" smtClean="0"/>
              <a:t>嘉浩</a:t>
            </a:r>
            <a:r>
              <a:rPr lang="en-US" altLang="zh-CN" dirty="0" smtClean="0"/>
              <a:t>/</a:t>
            </a:r>
            <a:r>
              <a:rPr lang="zh-CN" altLang="en-US" dirty="0" smtClean="0"/>
              <a:t>王交彤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1903007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1903008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1903009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1311"/>
              <a:ext cx="782987" cy="338121"/>
              <a:chOff x="2726165" y="414989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4989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 smtClean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00603" y="1268760"/>
            <a:ext cx="4088793" cy="5112568"/>
            <a:chOff x="2692392" y="1988835"/>
            <a:chExt cx="3937362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92392" y="3511907"/>
              <a:ext cx="866245" cy="338121"/>
              <a:chOff x="3009263" y="3481834"/>
              <a:chExt cx="487263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9263" y="3481834"/>
                <a:ext cx="48726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92392" y="4798773"/>
              <a:ext cx="875261" cy="338121"/>
              <a:chOff x="2633891" y="4097361"/>
              <a:chExt cx="875261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3891" y="4097361"/>
                <a:ext cx="875261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smtClean="0"/>
              <a:t>Nitro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2. </a:t>
            </a: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</a:t>
            </a:r>
            <a:r>
              <a:rPr lang="zh-CN" altLang="en-US" dirty="0" smtClean="0">
                <a:solidFill>
                  <a:srgbClr val="CC3300"/>
                </a:solidFill>
              </a:rPr>
              <a:t>中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504438"/>
                <a:ext cx="773967" cy="338122"/>
                <a:chOff x="3061170" y="3474365"/>
                <a:chExt cx="435357" cy="338122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47436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812487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4847113"/>
                <a:ext cx="782987" cy="338121"/>
                <a:chOff x="2726165" y="4145701"/>
                <a:chExt cx="782987" cy="338121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145701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424743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值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0000"/>
                    </a:solidFill>
                  </a:rPr>
                  <a:t>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buf</a:t>
                </a:r>
                <a:r>
                  <a:rPr lang="en-US" altLang="zh-CN" dirty="0" smtClean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返回地址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20</a:t>
            </a:r>
            <a:r>
              <a:rPr lang="zh-CN" altLang="en-US" dirty="0"/>
              <a:t>，</a:t>
            </a:r>
            <a:r>
              <a:rPr lang="zh-CN" altLang="en-US" dirty="0" smtClean="0"/>
              <a:t>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 smtClean="0">
                <a:solidFill>
                  <a:srgbClr val="CC3300"/>
                </a:solidFill>
              </a:rPr>
              <a:t>smoke_1170301099.txt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smoke_1170301099.txt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实验</a:t>
            </a:r>
            <a:r>
              <a:rPr lang="zh-CN" altLang="zh-CN" dirty="0"/>
              <a:t>工具和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攻击</a:t>
            </a:r>
            <a:r>
              <a:rPr lang="zh-CN" altLang="zh-CN" dirty="0"/>
              <a:t>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1170301099</a:t>
            </a:r>
            <a:r>
              <a:rPr lang="zh-CN" altLang="en-US" dirty="0" smtClean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 smtClean="0"/>
              <a:t>smoke_170301099.txt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1170301099.txt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smoke_1170301099_raw.txt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hex2raw  &lt;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 -u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0301099_raw.txt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 &lt; smoke_1170301099_raw.txt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smtClean="0"/>
              <a:t>smoke_1180301099 </a:t>
            </a:r>
            <a:r>
              <a:rPr lang="en-US" altLang="zh-CN" dirty="0"/>
              <a:t>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  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实验报告的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格式与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7</a:t>
            </a:r>
            <a:r>
              <a:rPr lang="zh-CN" altLang="en-US" dirty="0" smtClean="0"/>
              <a:t>个文件压缩</a:t>
            </a:r>
            <a:r>
              <a:rPr lang="zh-CN" altLang="en-US" dirty="0"/>
              <a:t>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包，</a:t>
            </a:r>
            <a:r>
              <a:rPr lang="zh-CN" altLang="en-US" dirty="0"/>
              <a:t>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</a:t>
            </a:r>
            <a:r>
              <a:rPr lang="en-US" altLang="zh-CN" dirty="0" smtClean="0"/>
              <a:t>1180301099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 smtClean="0"/>
              <a:t>1801 </a:t>
            </a:r>
            <a:r>
              <a:rPr lang="en-US" altLang="zh-CN" dirty="0"/>
              <a:t>…………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两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请按照入栈顺序，写出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位环境下的栈帧结构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按照入栈顺序，写出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请简述缓冲区溢出的原理及危害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简述缓冲器溢出漏洞的攻击方法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请简述缓冲器溢出漏洞</a:t>
            </a:r>
            <a:r>
              <a:rPr lang="zh-CN" altLang="en-US" dirty="0" smtClean="0"/>
              <a:t>的防范方法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DDD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bufbomb.tar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程序编写、调试、反汇编、栈帧的查看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en-US" altLang="zh-CN" dirty="0"/>
              <a:t>/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位、有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无堆栈指针、</a:t>
            </a:r>
            <a:r>
              <a:rPr lang="en-US" altLang="zh-CN" dirty="0" smtClean="0"/>
              <a:t>O0/1/2/3/4</a:t>
            </a:r>
            <a:r>
              <a:rPr lang="zh-CN" altLang="en-US" dirty="0" smtClean="0"/>
              <a:t>分别查看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4.CodeBlocks 64</a:t>
            </a:r>
            <a:r>
              <a:rPr lang="zh-CN" altLang="en-US" sz="2800" dirty="0" smtClean="0"/>
              <a:t>位下直接修改返回地址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例子程序，增加</a:t>
            </a:r>
            <a:r>
              <a:rPr lang="en-US" altLang="zh-CN" sz="2400" dirty="0" smtClean="0"/>
              <a:t>hack</a:t>
            </a:r>
            <a:r>
              <a:rPr lang="zh-CN" altLang="en-US" sz="2400" dirty="0" smtClean="0"/>
              <a:t>子程序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演示直接修改栈帧的返回地址，让某一函数返回到</a:t>
            </a:r>
            <a:r>
              <a:rPr lang="en-US" altLang="zh-CN" sz="2400" dirty="0" smtClean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位</a:t>
            </a:r>
            <a:r>
              <a:rPr lang="zh-CN" altLang="en-US" sz="2800" dirty="0" smtClean="0"/>
              <a:t>缓冲器漏洞攻击演示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展示：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的栈帧与</a:t>
            </a:r>
            <a:r>
              <a:rPr lang="en-US" altLang="zh-CN" sz="2400" dirty="0" err="1" smtClean="0"/>
              <a:t>CopyString</a:t>
            </a:r>
            <a:r>
              <a:rPr lang="zh-CN" altLang="en-US" sz="2400" dirty="0" smtClean="0"/>
              <a:t>的栈帧结构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程序的原理：攻击用的字符串参数的构建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攻击实现的步骤演示</a:t>
            </a:r>
            <a:endParaRPr lang="en-US" altLang="zh-CN" sz="2400" dirty="0" smtClean="0"/>
          </a:p>
          <a:p>
            <a:r>
              <a:rPr lang="en-US" altLang="zh-CN" sz="2800" dirty="0" smtClean="0"/>
              <a:t>6.VisualStuidio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位缓冲器漏洞防范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安全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堆栈</a:t>
            </a:r>
            <a:r>
              <a:rPr lang="zh-CN" altLang="en-US" sz="2400" dirty="0" smtClean="0"/>
              <a:t>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安全检查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Int3/cc</a:t>
            </a:r>
          </a:p>
          <a:p>
            <a:pPr lvl="1"/>
            <a:r>
              <a:rPr lang="zh-CN" altLang="en-US" sz="2400" dirty="0" smtClean="0"/>
              <a:t>随机地址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bufbomb.tar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bufbomb.tar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en-US" altLang="zh-CN" sz="28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bufbomb</a:t>
            </a:r>
            <a:r>
              <a:rPr lang="en-US" altLang="zh-CN" sz="2400" dirty="0" smtClean="0">
                <a:solidFill>
                  <a:srgbClr val="FF0000"/>
                </a:solidFill>
              </a:rPr>
              <a:t> –u 170301099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 ans.txt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$./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makecookie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你的操作不符合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预期，会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就要继续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7850</TotalTime>
  <Pages>0</Pages>
  <Words>3499</Words>
  <Characters>0</Characters>
  <Application>Microsoft Office PowerPoint</Application>
  <PresentationFormat>全屏显示(4:3)</PresentationFormat>
  <Lines>0</Lines>
  <Paragraphs>481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ＭＳ Ｐゴシック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341</cp:revision>
  <cp:lastPrinted>2012-09-05T04:08:39Z</cp:lastPrinted>
  <dcterms:created xsi:type="dcterms:W3CDTF">2012-09-06T15:16:51Z</dcterms:created>
  <dcterms:modified xsi:type="dcterms:W3CDTF">2021-04-22T07:37:21Z</dcterms:modified>
</cp:coreProperties>
</file>