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2" r:id="rId1"/>
  </p:sldMasterIdLst>
  <p:notesMasterIdLst>
    <p:notesMasterId r:id="rId28"/>
  </p:notesMasterIdLst>
  <p:handoutMasterIdLst>
    <p:handoutMasterId r:id="rId29"/>
  </p:handoutMasterIdLst>
  <p:sldIdLst>
    <p:sldId id="331" r:id="rId2"/>
    <p:sldId id="330" r:id="rId3"/>
    <p:sldId id="332" r:id="rId4"/>
    <p:sldId id="437" r:id="rId5"/>
    <p:sldId id="336" r:id="rId6"/>
    <p:sldId id="339" r:id="rId7"/>
    <p:sldId id="438" r:id="rId8"/>
    <p:sldId id="439" r:id="rId9"/>
    <p:sldId id="434" r:id="rId10"/>
    <p:sldId id="432" r:id="rId11"/>
    <p:sldId id="337" r:id="rId12"/>
    <p:sldId id="421" r:id="rId13"/>
    <p:sldId id="420" r:id="rId14"/>
    <p:sldId id="428" r:id="rId15"/>
    <p:sldId id="429" r:id="rId16"/>
    <p:sldId id="423" r:id="rId17"/>
    <p:sldId id="430" r:id="rId18"/>
    <p:sldId id="422" r:id="rId19"/>
    <p:sldId id="424" r:id="rId20"/>
    <p:sldId id="425" r:id="rId21"/>
    <p:sldId id="436" r:id="rId22"/>
    <p:sldId id="435" r:id="rId23"/>
    <p:sldId id="426" r:id="rId24"/>
    <p:sldId id="427" r:id="rId25"/>
    <p:sldId id="333" r:id="rId26"/>
    <p:sldId id="419" r:id="rId27"/>
  </p:sldIdLst>
  <p:sldSz cx="9144000" cy="6858000" type="screen4x3"/>
  <p:notesSz cx="6858000" cy="9144000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3316" autoAdjust="0"/>
  </p:normalViewPr>
  <p:slideViewPr>
    <p:cSldViewPr>
      <p:cViewPr varScale="1">
        <p:scale>
          <a:sx n="102" d="100"/>
          <a:sy n="102" d="100"/>
        </p:scale>
        <p:origin x="96" y="28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参数：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显示所有终端机下执行的程序，除了阶段作业领导者之外。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显示现行终端机下的所有程序，包括其他用户的程序。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列出程序时，显示每个程序真正的指令名称，而不包含路径，参数或常驻服务的标示。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  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指定执行指令的名称，并列出该指令的程序的状况。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显示所有程序，但不包括阶段作业领导者的程序。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"A"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列出程序时，显示每个程序所使用的环境变量。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-f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UID,PPID,C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STIME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字符显示树状结构，表达程序间的相互关系。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参数相同，当亦能使用阶段作业领导者的名称来指定。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显示现行终端机下的所有程序，包括群组领导者的程序。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列出属于该群组的程序的状况，也可使用群组名称来指定。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显示树状结构，表示程序间的相互关系。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-j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j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采用作业控制的格式显示程序状况。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采用详细的格式来显示程序状况。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  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列出栏位的相关信息。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显示所有的执行绪。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以数字来表示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WCHAN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显示所有的程序，除了执行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指令终端机下的程序之外。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指定程序识别码，并列出该程序的状况。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只列出现行终端机正在执行中的程序。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指定阶段作业的程序识别码，并列出隶属该阶段作业的程序的状况。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采用程序信号的格式显示程序状况。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列出程序时，包括已中断的子程序资料。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指定终端机编号，并列出属于该终端机的程序的状况。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显示现行终端机下的所有程序。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以用户为主的格式来显示程序状况。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列出属于该用户的程序的状况，也可使用用户名称来指定。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采用虚拟内存的格式显示程序状况。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-V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显示版本信息。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采用宽阔的格式来显示程序状况。　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显示所有程序，不以终端机来区分。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采用旧式的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Linux i386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登陆格式显示程序状况。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-y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配合参数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"-l"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使用时，不显示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F(flag)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栏位，并以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栏位取代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ADDR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　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设置每列的最大字符数。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--columns&lt;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--cumulative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--deselect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"-N"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--forest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"f"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重复显示标题列。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--help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在线帮助。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--info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显示排错信息。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--lines&lt;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设置显示画面的列数。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--no-headers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"h"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--rows&lt;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"--lines"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--version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"-V"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widty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5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tsh0.c</a:t>
            </a:r>
            <a:r>
              <a:rPr lang="zh-CN" altLang="en-US" dirty="0"/>
              <a:t>是</a:t>
            </a:r>
            <a:r>
              <a:rPr lang="en-US" altLang="zh-CN" dirty="0"/>
              <a:t>CMU</a:t>
            </a:r>
            <a:r>
              <a:rPr lang="zh-CN" altLang="en-US" dirty="0"/>
              <a:t>的原始版本</a:t>
            </a:r>
            <a:endParaRPr lang="en-US" altLang="zh-CN" dirty="0"/>
          </a:p>
          <a:p>
            <a:r>
              <a:rPr lang="en-US" altLang="zh-CN" dirty="0" err="1"/>
              <a:t>tsh.c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6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 -a "-p" argument tells your shell not to emit a prompt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70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518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WUNTRACED: SIGSTP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SIGCTUE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85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8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09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3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50FA931-E835-44C6-9DF7-D9CDE5583988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BDB00ED0-7E5C-450F-B21B-7FF24D0ECE77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55523252-0CBB-49F0-9458-132D61CFC7A4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4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/>
              <a:t> ICS-LAB7 </a:t>
            </a:r>
            <a:r>
              <a:rPr lang="en-US" altLang="zh-CN"/>
              <a:t> </a:t>
            </a:r>
            <a:r>
              <a:rPr lang="en-US" altLang="zh-CN" sz="4800" dirty="0" err="1"/>
              <a:t>TinyShell</a:t>
            </a:r>
            <a:r>
              <a:rPr lang="en-US" altLang="zh-CN" sz="4800" dirty="0"/>
              <a:t> </a:t>
            </a:r>
            <a:br>
              <a:rPr lang="en-US" altLang="zh-CN" sz="4800" dirty="0"/>
            </a:br>
            <a:r>
              <a:rPr lang="zh-CN" altLang="zh-CN" dirty="0"/>
              <a:t> 微壳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fld id="{61531F47-DDC1-4518-9A2D-FF5793C0EA4A}" type="datetime2">
              <a:rPr lang="zh-CN" altLang="en-US" sz="2800" smtClean="0"/>
              <a:t>2021年6月12日</a:t>
            </a:fld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EC5A3-1D58-4253-9F94-469A2B9E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 ：</a:t>
            </a:r>
            <a:r>
              <a:rPr lang="en-US" altLang="zh-CN" dirty="0"/>
              <a:t>jobs</a:t>
            </a:r>
            <a:r>
              <a:rPr lang="zh-CN" altLang="en-US" dirty="0"/>
              <a:t>、 </a:t>
            </a: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、</a:t>
            </a:r>
            <a:r>
              <a:rPr lang="en-US" altLang="zh-CN" dirty="0"/>
              <a:t>   </a:t>
            </a:r>
            <a:r>
              <a:rPr lang="en-US" altLang="zh-CN" dirty="0" err="1"/>
              <a:t>bg%n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jobs </a:t>
            </a:r>
            <a:r>
              <a:rPr lang="zh-CN" altLang="en-US" dirty="0"/>
              <a:t>显示当前暂停的进程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bg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个任务在后台运行</a:t>
            </a:r>
            <a:r>
              <a:rPr lang="en-US" altLang="zh-CN" dirty="0"/>
              <a:t>(%</a:t>
            </a:r>
            <a:r>
              <a:rPr lang="zh-CN" altLang="en-US" dirty="0"/>
              <a:t>前有空格</a:t>
            </a:r>
            <a:r>
              <a:rPr lang="en-US" altLang="zh-CN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个任务在前台运行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en-US" altLang="zh-CN" dirty="0" err="1"/>
              <a:t>fg</a:t>
            </a:r>
            <a:r>
              <a:rPr lang="en-US" altLang="zh-CN" dirty="0"/>
              <a:t>  </a:t>
            </a:r>
            <a:r>
              <a:rPr lang="zh-CN" altLang="en-US" dirty="0"/>
              <a:t>不带</a:t>
            </a:r>
            <a:r>
              <a:rPr lang="en-US" altLang="zh-CN" dirty="0"/>
              <a:t>%n</a:t>
            </a:r>
            <a:r>
              <a:rPr lang="zh-CN" altLang="en-US" dirty="0"/>
              <a:t> 表示对最后一个进程操作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ctrl+c</a:t>
            </a:r>
            <a:r>
              <a:rPr lang="en-US" altLang="zh-CN" dirty="0"/>
              <a:t>:</a:t>
            </a:r>
            <a:r>
              <a:rPr lang="zh-CN" altLang="en-US" dirty="0"/>
              <a:t> 终止前台作业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ctrl+z</a:t>
            </a:r>
            <a:r>
              <a:rPr lang="en-US" altLang="zh-CN" dirty="0"/>
              <a:t>: </a:t>
            </a:r>
            <a:r>
              <a:rPr lang="zh-CN" altLang="en-US" dirty="0"/>
              <a:t>停止前台作业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随后可用</a:t>
            </a:r>
            <a:r>
              <a:rPr lang="en-US" altLang="zh-CN" b="1" dirty="0" err="1">
                <a:solidFill>
                  <a:srgbClr val="0000FF"/>
                </a:solidFill>
              </a:rPr>
              <a:t>bg</a:t>
            </a:r>
            <a:r>
              <a:rPr lang="zh-CN" altLang="en-US" b="1" dirty="0">
                <a:solidFill>
                  <a:srgbClr val="0000FF"/>
                </a:solidFill>
              </a:rPr>
              <a:t>恢复后台运行，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fg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恢复前台运行。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834E840-B5AD-4FF4-95BB-66D3F3C0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</p:spTree>
    <p:extLst>
      <p:ext uri="{BB962C8B-B14F-4D97-AF65-F5344CB8AC3E}">
        <p14:creationId xmlns:p14="http://schemas.microsoft.com/office/powerpoint/2010/main" val="53328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从实验教师处获得下 </a:t>
            </a:r>
            <a:r>
              <a:rPr lang="en-US" altLang="zh-CN" dirty="0"/>
              <a:t>shlab-handout-hit.tar</a:t>
            </a:r>
          </a:p>
          <a:p>
            <a:pPr lvl="1">
              <a:spcAft>
                <a:spcPts val="600"/>
              </a:spcAft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shlab-handout-hit.tar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zh-CN" altLang="zh-CN" sz="2800" dirty="0"/>
              <a:t>文件：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400" b="0" dirty="0"/>
              <a:t>： </a:t>
            </a:r>
            <a:r>
              <a:rPr lang="en-US" altLang="zh-CN" sz="2400" b="0" dirty="0"/>
              <a:t>tiny-shell </a:t>
            </a:r>
            <a:r>
              <a:rPr lang="zh-CN" altLang="en-US" sz="2400" b="0" dirty="0"/>
              <a:t>的代码框架，要求实现里面的空函数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/>
              <a:t>tshref</a:t>
            </a:r>
            <a:r>
              <a:rPr lang="zh-CN" altLang="en-US" sz="2400" dirty="0"/>
              <a:t>：参考答案的程序（可执行文件），用于对比程序行为，验证实验代码</a:t>
            </a:r>
            <a:r>
              <a:rPr lang="en-US" altLang="zh-CN" sz="2400" dirty="0" err="1"/>
              <a:t>tsh.c</a:t>
            </a:r>
            <a:r>
              <a:rPr lang="zh-CN" altLang="en-US" sz="2400" dirty="0"/>
              <a:t>的正确性</a:t>
            </a:r>
            <a:r>
              <a:rPr lang="en-US" altLang="zh-CN" sz="2400" dirty="0"/>
              <a:t>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tiny-shell</a:t>
            </a:r>
            <a:r>
              <a:rPr lang="zh-CN" altLang="en-US" sz="2400" dirty="0">
                <a:solidFill>
                  <a:srgbClr val="0000FF"/>
                </a:solidFill>
              </a:rPr>
              <a:t>的输出应该与</a:t>
            </a:r>
            <a:r>
              <a:rPr lang="en-US" altLang="zh-CN" sz="2400" dirty="0" err="1">
                <a:solidFill>
                  <a:srgbClr val="0000FF"/>
                </a:solidFill>
              </a:rPr>
              <a:t>tshref</a:t>
            </a:r>
            <a:r>
              <a:rPr lang="zh-CN" altLang="en-US" sz="2400" dirty="0">
                <a:solidFill>
                  <a:srgbClr val="0000FF"/>
                </a:solidFill>
              </a:rPr>
              <a:t>的输出完全一致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16</a:t>
            </a:r>
            <a:r>
              <a:rPr lang="zh-CN" altLang="en-US" sz="2400" dirty="0"/>
              <a:t>个轨迹文件</a:t>
            </a:r>
            <a:r>
              <a:rPr lang="en-US" altLang="zh-CN" sz="2400" dirty="0"/>
              <a:t>(trace file)</a:t>
            </a:r>
            <a:r>
              <a:rPr lang="zh-CN" altLang="en-US" sz="2400" dirty="0"/>
              <a:t>：</a:t>
            </a:r>
            <a:r>
              <a:rPr lang="en-US" altLang="zh-CN" sz="2400" dirty="0"/>
              <a:t>trace01.txt  .....  trace16.txt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sdriver.pl</a:t>
            </a:r>
            <a:r>
              <a:rPr lang="zh-CN" altLang="en-US" sz="2400" dirty="0"/>
              <a:t>：</a:t>
            </a:r>
            <a:r>
              <a:rPr lang="en-US" altLang="zh-CN" sz="2400" dirty="0"/>
              <a:t>shell</a:t>
            </a:r>
            <a:r>
              <a:rPr lang="zh-CN" altLang="en-US" sz="2400" dirty="0"/>
              <a:t>驱动程序，以子进程的方式运行</a:t>
            </a:r>
            <a:r>
              <a:rPr lang="en-US" altLang="zh-CN" sz="2400" dirty="0"/>
              <a:t>shell</a:t>
            </a:r>
            <a:r>
              <a:rPr lang="zh-CN" altLang="en-US" sz="2400" dirty="0"/>
              <a:t>，并根据轨迹文件向</a:t>
            </a:r>
            <a:r>
              <a:rPr lang="en-US" altLang="zh-CN" sz="2400" dirty="0"/>
              <a:t>shell</a:t>
            </a:r>
            <a:r>
              <a:rPr lang="zh-CN" altLang="en-US" sz="2400" dirty="0"/>
              <a:t>发送命令和信号。</a:t>
            </a:r>
            <a:endParaRPr lang="en-US" altLang="zh-CN" sz="24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获得帮助：</a:t>
            </a:r>
            <a:r>
              <a:rPr lang="en-US" altLang="zh-CN" dirty="0" err="1"/>
              <a:t>unix</a:t>
            </a:r>
            <a:r>
              <a:rPr lang="en-US" altLang="zh-CN" dirty="0"/>
              <a:t>&gt; ./sdriver.pl -h</a:t>
            </a:r>
            <a:endParaRPr lang="en-US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实验包内容介绍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047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完成</a:t>
            </a:r>
            <a:r>
              <a:rPr lang="en-US" altLang="zh-CN" sz="2800" dirty="0" err="1"/>
              <a:t>tsh.c</a:t>
            </a:r>
            <a:r>
              <a:rPr lang="zh-CN" altLang="en-US" sz="2800" dirty="0"/>
              <a:t>中的空函数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b="0" dirty="0"/>
              <a:t>    </a:t>
            </a:r>
            <a:r>
              <a:rPr lang="en-US" altLang="zh-CN" sz="28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800" b="0" dirty="0"/>
              <a:t>： </a:t>
            </a:r>
            <a:r>
              <a:rPr lang="en-US" altLang="zh-CN" sz="2800" b="0" dirty="0"/>
              <a:t>tiny-shell </a:t>
            </a:r>
            <a:r>
              <a:rPr lang="zh-CN" altLang="en-US" sz="2800" b="0" dirty="0"/>
              <a:t>的代码框架，</a:t>
            </a:r>
            <a:r>
              <a:rPr lang="zh-CN" altLang="en-US" sz="2400" dirty="0"/>
              <a:t>包含了基本的代码。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tsh.c</a:t>
            </a:r>
            <a:r>
              <a:rPr lang="zh-CN" altLang="en-US" sz="2400" dirty="0"/>
              <a:t>的头部注释段写入名字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空函数是实验要求实现的部分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eval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解析和解释命令行的主例程。 </a:t>
            </a:r>
            <a:r>
              <a:rPr lang="en-US" altLang="zh-CN" b="1" dirty="0">
                <a:solidFill>
                  <a:srgbClr val="006600"/>
                </a:solidFill>
              </a:rPr>
              <a:t>[70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builtin_cmd</a:t>
            </a:r>
            <a:r>
              <a:rPr lang="en-US" altLang="zh-CN" dirty="0"/>
              <a:t>: </a:t>
            </a:r>
            <a:r>
              <a:rPr lang="zh-CN" altLang="en-US" dirty="0"/>
              <a:t>识别并解释内置命令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0000FF"/>
                </a:solidFill>
              </a:rPr>
              <a:t>quit, </a:t>
            </a:r>
            <a:r>
              <a:rPr lang="en-US" altLang="zh-CN" b="1" dirty="0" err="1">
                <a:solidFill>
                  <a:srgbClr val="0000FF"/>
                </a:solidFill>
              </a:rPr>
              <a:t>fg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bg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zh-CN" altLang="en-US" b="1" dirty="0">
                <a:solidFill>
                  <a:srgbClr val="0000FF"/>
                </a:solidFill>
              </a:rPr>
              <a:t>和 </a:t>
            </a:r>
            <a:r>
              <a:rPr lang="en-US" altLang="zh-CN" b="1" dirty="0">
                <a:solidFill>
                  <a:srgbClr val="0000FF"/>
                </a:solidFill>
              </a:rPr>
              <a:t>jobs</a:t>
            </a:r>
            <a:r>
              <a:rPr lang="en-US" altLang="zh-CN" dirty="0"/>
              <a:t>. [25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do_bgfg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实现内置命令</a:t>
            </a:r>
            <a:r>
              <a:rPr lang="en-US" altLang="zh-CN" b="1" dirty="0" err="1">
                <a:solidFill>
                  <a:srgbClr val="006600"/>
                </a:solidFill>
              </a:rPr>
              <a:t>bg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zh-CN" altLang="en-US" b="1" dirty="0">
                <a:solidFill>
                  <a:srgbClr val="006600"/>
                </a:solidFill>
              </a:rPr>
              <a:t>和 </a:t>
            </a:r>
            <a:r>
              <a:rPr lang="en-US" altLang="zh-CN" b="1" dirty="0" err="1">
                <a:solidFill>
                  <a:srgbClr val="006600"/>
                </a:solidFill>
              </a:rPr>
              <a:t>fg</a:t>
            </a:r>
            <a:r>
              <a:rPr lang="en-US" altLang="zh-CN" b="1" dirty="0">
                <a:solidFill>
                  <a:srgbClr val="006600"/>
                </a:solidFill>
              </a:rPr>
              <a:t>. [50 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waitfg</a:t>
            </a:r>
            <a:r>
              <a:rPr lang="en-US" altLang="zh-CN" dirty="0"/>
              <a:t>: </a:t>
            </a:r>
            <a:r>
              <a:rPr lang="zh-CN" altLang="en-US" dirty="0"/>
              <a:t>等待一个前台作业结束</a:t>
            </a:r>
            <a:r>
              <a:rPr lang="en-US" altLang="zh-CN" dirty="0"/>
              <a:t>. [20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sigchld_handler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SIGCHILD</a:t>
            </a:r>
            <a:r>
              <a:rPr lang="zh-CN" altLang="en-US" dirty="0"/>
              <a:t>信号</a:t>
            </a:r>
            <a:r>
              <a:rPr lang="en-US" altLang="zh-CN" dirty="0"/>
              <a:t>. [80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sigint_handler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SIGINT (ctrl-c)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sigtstp_handler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SIGTSTP (ctrl-z)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编译链接：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make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运         行：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./</a:t>
            </a:r>
            <a:r>
              <a:rPr lang="en-US" altLang="zh-CN" b="0" dirty="0" err="1"/>
              <a:t>tsh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实验任务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838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3E9897-B016-4D4C-B1B0-EC7D1EC13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 err="1"/>
              <a:t>tsh</a:t>
            </a:r>
            <a:r>
              <a:rPr lang="zh-CN" altLang="en-US" b="0" dirty="0"/>
              <a:t>的提示符：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tsh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用户输入的命令行应该包括一个名字、</a:t>
            </a:r>
            <a:r>
              <a:rPr lang="en-US" altLang="zh-CN" b="0" dirty="0"/>
              <a:t>0</a:t>
            </a:r>
            <a:r>
              <a:rPr lang="zh-CN" altLang="en-US" b="0" dirty="0"/>
              <a:t>或多个参数，并用一个或多个空格分隔。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如果名字是内置命令，</a:t>
            </a:r>
            <a:r>
              <a:rPr lang="en-US" altLang="zh-CN" b="0" dirty="0" err="1"/>
              <a:t>tsh</a:t>
            </a:r>
            <a:r>
              <a:rPr lang="zh-CN" altLang="en-US" b="0" dirty="0"/>
              <a:t>立即处理并等待用户输入下一个命令行。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否则，假定这个名字是一个可执行文件的路径，</a:t>
            </a:r>
            <a:r>
              <a:rPr lang="en-US" altLang="zh-CN" b="0" dirty="0" err="1"/>
              <a:t>tsh</a:t>
            </a:r>
            <a:r>
              <a:rPr lang="zh-CN" altLang="en-US" b="0" dirty="0"/>
              <a:t>在初始子进程的上下文中加载和运行它。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 err="1"/>
              <a:t>tsh</a:t>
            </a:r>
            <a:r>
              <a:rPr lang="zh-CN" altLang="en-US" b="0" dirty="0"/>
              <a:t>不需要支持管（</a:t>
            </a:r>
            <a:r>
              <a:rPr lang="en-US" altLang="zh-CN" b="0" dirty="0"/>
              <a:t>|</a:t>
            </a:r>
            <a:r>
              <a:rPr lang="zh-CN" altLang="en-US" b="0" dirty="0"/>
              <a:t>）或</a:t>
            </a:r>
            <a:r>
              <a:rPr lang="en-US" altLang="zh-CN" b="0" dirty="0"/>
              <a:t>I/O</a:t>
            </a:r>
            <a:r>
              <a:rPr lang="zh-CN" altLang="en-US" b="0" dirty="0"/>
              <a:t>重定向（</a:t>
            </a:r>
            <a:r>
              <a:rPr lang="en-US" altLang="zh-CN" b="0" dirty="0"/>
              <a:t>&lt;</a:t>
            </a:r>
            <a:r>
              <a:rPr lang="zh-CN" altLang="en-US" b="0" dirty="0"/>
              <a:t>和</a:t>
            </a:r>
            <a:r>
              <a:rPr lang="en-US" altLang="zh-CN" b="0" dirty="0"/>
              <a:t>&gt;</a:t>
            </a:r>
            <a:r>
              <a:rPr lang="zh-CN" altLang="en-US" b="0" dirty="0"/>
              <a:t>）。是指这个初始子进程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51A896B-A555-4614-96C3-3848E758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</p:spTree>
    <p:extLst>
      <p:ext uri="{BB962C8B-B14F-4D97-AF65-F5344CB8AC3E}">
        <p14:creationId xmlns:p14="http://schemas.microsoft.com/office/powerpoint/2010/main" val="327049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FF79A-0BA3-4D08-90A5-17CEBCFC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0" dirty="0"/>
              <a:t>键入</a:t>
            </a:r>
            <a:r>
              <a:rPr lang="en-US" altLang="zh-CN" b="0" dirty="0"/>
              <a:t>ctrl-c/ctrl-z</a:t>
            </a:r>
            <a:r>
              <a:rPr lang="zh-CN" altLang="en-US" b="0" dirty="0"/>
              <a:t>，应该把信号</a:t>
            </a:r>
            <a:r>
              <a:rPr lang="en-US" altLang="zh-CN" b="0" dirty="0"/>
              <a:t>SIGINT/SIGTSTP</a:t>
            </a:r>
            <a:r>
              <a:rPr lang="zh-CN" altLang="en-US" b="0" dirty="0"/>
              <a:t>发送到当前的前台作业，及该作业的子孙作业（例如，它创建的任何子进程）。如果没有前台工作，那么信号应该没有效果。</a:t>
            </a:r>
            <a:endParaRPr lang="en-US" altLang="zh-CN" b="0" dirty="0"/>
          </a:p>
          <a:p>
            <a:pPr>
              <a:spcBef>
                <a:spcPts val="1200"/>
              </a:spcBef>
            </a:pPr>
            <a:r>
              <a:rPr lang="zh-CN" altLang="en-US" b="0" dirty="0"/>
              <a:t>如果命令行以</a:t>
            </a:r>
            <a:r>
              <a:rPr lang="en-US" altLang="zh-CN" b="0" dirty="0"/>
              <a:t>&amp;</a:t>
            </a:r>
            <a:r>
              <a:rPr lang="zh-CN" altLang="en-US" b="0" dirty="0"/>
              <a:t>结尾，则</a:t>
            </a:r>
            <a:r>
              <a:rPr lang="en-US" altLang="zh-CN" b="0" dirty="0" err="1"/>
              <a:t>tsh</a:t>
            </a:r>
            <a:r>
              <a:rPr lang="zh-CN" altLang="en-US" b="0" dirty="0"/>
              <a:t>在后台运行该作业；否则，在前台运行该作业</a:t>
            </a:r>
          </a:p>
          <a:p>
            <a:pPr>
              <a:spcBef>
                <a:spcPts val="1200"/>
              </a:spcBef>
            </a:pPr>
            <a:r>
              <a:rPr lang="en-US" altLang="zh-CN" b="0" dirty="0"/>
              <a:t> </a:t>
            </a:r>
            <a:r>
              <a:rPr lang="zh-CN" altLang="en-US" b="0" dirty="0"/>
              <a:t>可以用进程</a:t>
            </a:r>
            <a:r>
              <a:rPr lang="en-US" altLang="zh-CN" b="0" dirty="0"/>
              <a:t>ID(PID)</a:t>
            </a:r>
            <a:r>
              <a:rPr lang="zh-CN" altLang="en-US" b="0" dirty="0"/>
              <a:t>或</a:t>
            </a:r>
            <a:r>
              <a:rPr lang="en-US" altLang="zh-CN" b="0" dirty="0" err="1"/>
              <a:t>tsh</a:t>
            </a:r>
            <a:r>
              <a:rPr lang="zh-CN" altLang="en-US" b="0" dirty="0"/>
              <a:t>赋予的正整数作业</a:t>
            </a:r>
            <a:r>
              <a:rPr lang="en-US" altLang="zh-CN" b="0" dirty="0"/>
              <a:t>ID(job ID</a:t>
            </a:r>
            <a:r>
              <a:rPr lang="zh-CN" altLang="en-US" b="0" dirty="0"/>
              <a:t>，</a:t>
            </a:r>
            <a:r>
              <a:rPr lang="en-US" altLang="zh-CN" b="0" dirty="0"/>
              <a:t>JID)</a:t>
            </a:r>
            <a:r>
              <a:rPr lang="zh-CN" altLang="en-US" b="0" dirty="0"/>
              <a:t>标识一个作业。</a:t>
            </a:r>
            <a:r>
              <a:rPr lang="en-US" altLang="zh-CN" b="0" dirty="0"/>
              <a:t>JID</a:t>
            </a:r>
            <a:r>
              <a:rPr lang="zh-CN" altLang="en-US" b="0" dirty="0"/>
              <a:t>用前缀</a:t>
            </a:r>
            <a:r>
              <a:rPr lang="en-US" altLang="zh-CN" b="0" dirty="0"/>
              <a:t>%</a:t>
            </a:r>
            <a:r>
              <a:rPr lang="zh-CN" altLang="en-US" b="0" dirty="0"/>
              <a:t>，例如</a:t>
            </a:r>
            <a:r>
              <a:rPr lang="en-US" altLang="zh-CN" b="0" dirty="0"/>
              <a:t>”%5”</a:t>
            </a:r>
            <a:r>
              <a:rPr lang="zh-CN" altLang="en-US" b="0" dirty="0"/>
              <a:t>标识作业</a:t>
            </a:r>
            <a:r>
              <a:rPr lang="en-US" altLang="zh-CN" b="0" dirty="0"/>
              <a:t>ID</a:t>
            </a:r>
            <a:r>
              <a:rPr lang="zh-CN" altLang="en-US" b="0" dirty="0"/>
              <a:t>为</a:t>
            </a:r>
            <a:r>
              <a:rPr lang="en-US" altLang="zh-CN" b="0" dirty="0"/>
              <a:t>5</a:t>
            </a:r>
            <a:r>
              <a:rPr lang="zh-CN" altLang="en-US" b="0" dirty="0"/>
              <a:t>的作业，“</a:t>
            </a:r>
            <a:r>
              <a:rPr lang="en-US" altLang="zh-CN" b="0" dirty="0"/>
              <a:t>5</a:t>
            </a:r>
            <a:r>
              <a:rPr lang="zh-CN" altLang="en-US" b="0" dirty="0"/>
              <a:t>”表示</a:t>
            </a:r>
            <a:r>
              <a:rPr lang="en-US" altLang="zh-CN" b="0" dirty="0"/>
              <a:t>JID</a:t>
            </a:r>
            <a:r>
              <a:rPr lang="zh-CN" altLang="en-US" b="0" dirty="0"/>
              <a:t>为</a:t>
            </a:r>
            <a:r>
              <a:rPr lang="en-US" altLang="zh-CN" b="0" dirty="0"/>
              <a:t>5</a:t>
            </a:r>
            <a:r>
              <a:rPr lang="zh-CN" altLang="en-US" b="0" dirty="0"/>
              <a:t>的作业。</a:t>
            </a:r>
          </a:p>
          <a:p>
            <a:pPr>
              <a:spcBef>
                <a:spcPts val="1200"/>
              </a:spcBef>
            </a:pPr>
            <a:r>
              <a:rPr lang="zh-CN" altLang="en-US" b="0" dirty="0"/>
              <a:t>已经提供了处理作业列表所需的所有函数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FC53899-079A-49EB-B767-E1EF7D9F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</p:spTree>
    <p:extLst>
      <p:ext uri="{BB962C8B-B14F-4D97-AF65-F5344CB8AC3E}">
        <p14:creationId xmlns:p14="http://schemas.microsoft.com/office/powerpoint/2010/main" val="252360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9C9BC5-6954-4988-8171-75F2EA3D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B4459D-73B5-47FF-8970-47024FB5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2DC0C3-EE4E-4C57-B5B2-58A8FF23102F}"/>
              </a:ext>
            </a:extLst>
          </p:cNvPr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pPr indent="177800">
              <a:lnSpc>
                <a:spcPct val="150000"/>
              </a:lnSpc>
            </a:pPr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# 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trace10.txt </a:t>
            </a:r>
            <a:r>
              <a:rPr lang="en-US" altLang="zh-CN" sz="2000" dirty="0">
                <a:latin typeface="Calibri" pitchFamily="34" charset="0"/>
              </a:rPr>
              <a:t>- Process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</a:t>
            </a:r>
            <a:r>
              <a:rPr lang="en-US" altLang="zh-CN" sz="2000" dirty="0" err="1">
                <a:latin typeface="Calibri" pitchFamily="34" charset="0"/>
              </a:rPr>
              <a:t>builtin</a:t>
            </a:r>
            <a:r>
              <a:rPr lang="en-US" altLang="zh-CN" sz="2000" dirty="0">
                <a:latin typeface="Calibri" pitchFamily="34" charset="0"/>
              </a:rPr>
              <a:t> command. 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-e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\046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&amp;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TSTP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jobs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3150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563EC8-2F2F-4177-B031-03944B9B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myint</a:t>
            </a:r>
            <a:r>
              <a:rPr lang="zh-CN" altLang="en-US" dirty="0"/>
              <a:t> </a:t>
            </a:r>
            <a:r>
              <a:rPr lang="en-US" altLang="zh-CN" dirty="0"/>
              <a:t>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秒后，用</a:t>
            </a:r>
            <a:r>
              <a:rPr lang="en-US" altLang="zh-CN" dirty="0"/>
              <a:t>kill</a:t>
            </a:r>
            <a:r>
              <a:rPr lang="zh-CN" altLang="en-US" dirty="0"/>
              <a:t>函数给自己发送信号</a:t>
            </a:r>
            <a:r>
              <a:rPr lang="en-US" altLang="zh-CN" dirty="0"/>
              <a:t>SIGINT</a:t>
            </a:r>
            <a:r>
              <a:rPr lang="zh-CN" altLang="en-US" dirty="0"/>
              <a:t>后退出。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myspin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mysplit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fork</a:t>
            </a:r>
            <a:r>
              <a:rPr lang="zh-CN" altLang="en-US" dirty="0"/>
              <a:t>子进程后，等待回收子进程；子进程</a:t>
            </a:r>
            <a:r>
              <a:rPr lang="en-US" altLang="zh-CN" dirty="0"/>
              <a:t>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，然后退出。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mystop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秒后，给自己发送信号</a:t>
            </a:r>
            <a:r>
              <a:rPr lang="en-US" altLang="zh-CN" dirty="0"/>
              <a:t>SIGTSTP, ...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067EE49-6F9D-4F4F-9EC4-9C9DE16F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有用的测试小程序：</a:t>
            </a:r>
          </a:p>
        </p:txBody>
      </p:sp>
    </p:spTree>
    <p:extLst>
      <p:ext uri="{BB962C8B-B14F-4D97-AF65-F5344CB8AC3E}">
        <p14:creationId xmlns:p14="http://schemas.microsoft.com/office/powerpoint/2010/main" val="175106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A6DE2E-A150-4AB9-A855-6ADCE0CC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b="0" dirty="0"/>
              <a:t>用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驱动程序</a:t>
            </a:r>
            <a:r>
              <a:rPr lang="en-US" altLang="zh-CN" sz="2800" b="0" dirty="0"/>
              <a:t>sdriver.pl</a:t>
            </a:r>
            <a:r>
              <a:rPr lang="zh-CN" altLang="en-US" sz="2800" b="0" dirty="0"/>
              <a:t>和追踪文件</a:t>
            </a:r>
            <a:r>
              <a:rPr lang="en-US" altLang="zh-CN" sz="2800" b="0" dirty="0"/>
              <a:t>(trace file)</a:t>
            </a:r>
            <a:r>
              <a:rPr lang="zh-CN" altLang="en-US" sz="2800" b="0" dirty="0"/>
              <a:t>测</a:t>
            </a:r>
            <a:endParaRPr lang="en-US" altLang="zh-CN" sz="2800" b="0" dirty="0"/>
          </a:p>
          <a:p>
            <a:pPr>
              <a:spcBef>
                <a:spcPts val="600"/>
              </a:spcBef>
            </a:pPr>
            <a:r>
              <a:rPr lang="zh-CN" altLang="en-US" sz="2800" b="0" dirty="0"/>
              <a:t>测试你的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程序</a:t>
            </a:r>
            <a:r>
              <a:rPr lang="en-US" altLang="zh-CN" sz="2800" b="0" dirty="0" err="1"/>
              <a:t>tsh</a:t>
            </a:r>
            <a:endParaRPr lang="en-US" altLang="zh-CN" sz="28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0" dirty="0" err="1"/>
              <a:t>unix</a:t>
            </a:r>
            <a:r>
              <a:rPr lang="en-US" altLang="zh-CN" sz="2400" b="0" dirty="0"/>
              <a:t>&gt; ./sdriver.pl -t trace01.txt -s ./</a:t>
            </a:r>
            <a:r>
              <a:rPr lang="en-US" altLang="zh-CN" sz="2400" b="0" dirty="0" err="1"/>
              <a:t>tsh</a:t>
            </a:r>
            <a:r>
              <a:rPr lang="en-US" altLang="zh-CN" sz="2400" b="0" dirty="0"/>
              <a:t> -a "-p"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zh-CN" altLang="en-US" sz="2400" b="0" dirty="0"/>
              <a:t>              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参数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-a "-p"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告诉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shell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不发送命令提示符</a:t>
            </a:r>
            <a:endParaRPr lang="en-US" altLang="zh-CN" sz="24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zh-CN" b="0" dirty="0"/>
              <a:t> </a:t>
            </a:r>
            <a:r>
              <a:rPr lang="en-US" altLang="zh-CN" sz="2400" b="0" dirty="0" err="1"/>
              <a:t>unix</a:t>
            </a:r>
            <a:r>
              <a:rPr lang="en-US" altLang="zh-CN" sz="2400" b="0" dirty="0"/>
              <a:t>&gt; </a:t>
            </a:r>
            <a:r>
              <a:rPr lang="en-US" altLang="zh-CN" sz="2400" b="0" i="1" dirty="0"/>
              <a:t>make test01</a:t>
            </a:r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endParaRPr lang="en-US" altLang="zh-CN" sz="2400" dirty="0"/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r>
              <a:rPr lang="zh-CN" altLang="en-US" sz="2800" dirty="0"/>
              <a:t>测试参考</a:t>
            </a:r>
            <a:r>
              <a:rPr lang="en-US" altLang="zh-CN" sz="2800" dirty="0"/>
              <a:t>shell</a:t>
            </a:r>
            <a:r>
              <a:rPr lang="zh-CN" altLang="en-US" sz="2800" dirty="0"/>
              <a:t>程序</a:t>
            </a:r>
            <a:r>
              <a:rPr lang="en-US" altLang="zh-CN" sz="2800" dirty="0" err="1"/>
              <a:t>tshref</a:t>
            </a:r>
            <a:endParaRPr lang="en-US" altLang="zh-CN" sz="28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./sdriver.pl -t trace01.txt -s ./</a:t>
            </a:r>
            <a:r>
              <a:rPr lang="en-US" altLang="zh-CN" sz="2400" dirty="0" err="1"/>
              <a:t>tshref</a:t>
            </a:r>
            <a:r>
              <a:rPr lang="en-US" altLang="zh-CN" sz="2400" dirty="0"/>
              <a:t> -a "-p"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make rtest01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F555B35-9F09-48FF-A7F6-72D7103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310152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C09F-2DB8-4969-AF1B-9F8256A8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err="1"/>
              <a:t>tshref.out</a:t>
            </a:r>
            <a:r>
              <a:rPr lang="zh-CN" altLang="en-US" b="0" dirty="0"/>
              <a:t>已经给出了参考</a:t>
            </a:r>
            <a:r>
              <a:rPr lang="en-US" altLang="zh-CN" b="0" dirty="0"/>
              <a:t>shell</a:t>
            </a:r>
            <a:r>
              <a:rPr lang="zh-CN" altLang="en-US" b="0" dirty="0"/>
              <a:t>程序在所有</a:t>
            </a:r>
            <a:r>
              <a:rPr lang="en-US" altLang="zh-CN" b="0" dirty="0"/>
              <a:t>trace file</a:t>
            </a:r>
            <a:r>
              <a:rPr lang="zh-CN" altLang="en-US" b="0" dirty="0"/>
              <a:t>上的输出，方便查阅。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使用</a:t>
            </a:r>
            <a:r>
              <a:rPr lang="en-US" altLang="zh-CN" b="0" dirty="0"/>
              <a:t>trace file</a:t>
            </a:r>
            <a:r>
              <a:rPr lang="zh-CN" altLang="en-US" b="0" dirty="0"/>
              <a:t>进行测试，除了有文件头注释段落信息外，其余均与手工交互测试的输出结果相同。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建议：从</a:t>
            </a:r>
            <a:r>
              <a:rPr lang="en-US" altLang="zh-CN" b="0" dirty="0"/>
              <a:t>trace01.txt</a:t>
            </a:r>
            <a:r>
              <a:rPr lang="zh-CN" altLang="en-US" b="0" dirty="0"/>
              <a:t>开始验证，没有问题后，在依次验证</a:t>
            </a:r>
            <a:r>
              <a:rPr lang="en-US" altLang="zh-CN" b="0" dirty="0"/>
              <a:t>trace02.txt</a:t>
            </a:r>
            <a:r>
              <a:rPr lang="zh-CN" altLang="en-US" b="0" dirty="0"/>
              <a:t>，</a:t>
            </a:r>
            <a:r>
              <a:rPr lang="en-US" altLang="zh-CN" b="0" dirty="0"/>
              <a:t> trace03.txt ...</a:t>
            </a:r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F84513C-8DE3-4B0E-96BC-117EDA99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102862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理解现代计算机系统进程与并发的基本知识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异常控制流和信号机制的基本原理和相关系统函数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shell</a:t>
            </a:r>
            <a:r>
              <a:rPr lang="zh-CN" altLang="en-US" dirty="0"/>
              <a:t>的基本原理和实现方法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Linux</a:t>
            </a:r>
            <a:r>
              <a:rPr lang="zh-CN" altLang="en-US" dirty="0"/>
              <a:t>信号响应可能导致的并发冲突及解决方法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B0078-E0DE-4F48-AF22-54FAEB30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需要熟知的函数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函数及其选项</a:t>
            </a:r>
            <a:r>
              <a:rPr lang="en-US" altLang="zh-CN" sz="2400" b="0" dirty="0"/>
              <a:t> WUNTRACED 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 WNOHANG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 kill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fork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execve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setpgid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wait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signal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sigprocmask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...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E3A8D00-90E4-4786-95B2-23892C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254764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44113B-225F-4342-AB30-11B55E72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/>
              <a:t> </a:t>
            </a:r>
            <a:r>
              <a:rPr lang="zh-CN" altLang="en-US" sz="2800" dirty="0"/>
              <a:t>需要熟知的函数</a:t>
            </a:r>
            <a:r>
              <a:rPr lang="en-US" altLang="zh-CN" sz="2800" dirty="0"/>
              <a:t>...</a:t>
            </a:r>
          </a:p>
          <a:p>
            <a:pPr marL="0" indent="0" latinLnBrk="0">
              <a:buNone/>
            </a:pPr>
            <a:r>
              <a:rPr lang="en-US" altLang="zh-CN" sz="2800" b="0" dirty="0"/>
              <a:t>    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kill(</a:t>
            </a:r>
            <a:r>
              <a:rPr lang="en-US" altLang="zh-CN" sz="2800" b="0" dirty="0" err="1"/>
              <a:t>pid_t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pid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signo</a:t>
            </a:r>
            <a:r>
              <a:rPr lang="en-US" altLang="zh-CN" sz="2800" b="0" dirty="0"/>
              <a:t>);</a:t>
            </a:r>
          </a:p>
          <a:p>
            <a:pPr marL="0" indent="0" latinLnBrk="0">
              <a:buNone/>
            </a:pPr>
            <a:r>
              <a:rPr lang="en-US" altLang="zh-CN" b="0" dirty="0"/>
              <a:t>        a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&gt; 0   </a:t>
            </a:r>
            <a:r>
              <a:rPr lang="zh-CN" altLang="en-US" b="0" dirty="0"/>
              <a:t>， 信号发送给</a:t>
            </a:r>
            <a:r>
              <a:rPr lang="en-US" altLang="zh-CN" b="0" dirty="0" err="1"/>
              <a:t>pid</a:t>
            </a:r>
            <a:r>
              <a:rPr lang="zh-CN" altLang="en-US" b="0" dirty="0"/>
              <a:t>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b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0</a:t>
            </a:r>
            <a:r>
              <a:rPr lang="zh-CN" altLang="en-US" b="0" dirty="0"/>
              <a:t>， 把信号发送给本进程（自己）所在的进程组中所有进程，不包括系统进程；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c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&lt; 0   </a:t>
            </a:r>
            <a:r>
              <a:rPr lang="zh-CN" altLang="en-US" b="0" dirty="0"/>
              <a:t>， 把信号发送给进程组</a:t>
            </a:r>
            <a:r>
              <a:rPr lang="en-US" altLang="zh-CN" b="0" dirty="0"/>
              <a:t>-</a:t>
            </a:r>
            <a:r>
              <a:rPr lang="en-US" altLang="zh-CN" b="0" dirty="0" err="1"/>
              <a:t>pid</a:t>
            </a:r>
            <a:r>
              <a:rPr lang="zh-CN" altLang="en-US" b="0" dirty="0"/>
              <a:t>中的所有进程；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d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-1</a:t>
            </a:r>
            <a:r>
              <a:rPr lang="zh-CN" altLang="en-US" b="0" dirty="0"/>
              <a:t>，把信号发送</a:t>
            </a:r>
            <a:r>
              <a:rPr lang="zh-CN" altLang="en-US" dirty="0"/>
              <a:t>给除系统进程外的所有</a:t>
            </a:r>
            <a:r>
              <a:rPr lang="zh-CN" altLang="en-US" b="0" dirty="0"/>
              <a:t>进程（有些进程不接受</a:t>
            </a:r>
            <a:r>
              <a:rPr lang="en-US" altLang="zh-CN" b="0" dirty="0"/>
              <a:t>9</a:t>
            </a:r>
            <a:r>
              <a:rPr lang="zh-CN" altLang="en-US" b="0" dirty="0"/>
              <a:t>和</a:t>
            </a:r>
            <a:r>
              <a:rPr lang="en-US" altLang="zh-CN" b="0" dirty="0"/>
              <a:t>19</a:t>
            </a:r>
            <a:r>
              <a:rPr lang="zh-CN" altLang="en-US" b="0" dirty="0"/>
              <a:t>号信号）。</a:t>
            </a:r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1712E47-A54B-4AAC-9B0C-CF85C6D6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3384375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D4687DA-05F5-457D-816D-742C5625D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waitfg</a:t>
            </a:r>
            <a:r>
              <a:rPr lang="zh-CN" altLang="en-US" dirty="0"/>
              <a:t>函数和</a:t>
            </a:r>
            <a:r>
              <a:rPr lang="en-US" altLang="zh-CN" dirty="0"/>
              <a:t>SIGCHLD</a:t>
            </a:r>
            <a:r>
              <a:rPr lang="zh-CN" altLang="en-US" dirty="0"/>
              <a:t>信号处理程序的分工配合需要斟酌</a:t>
            </a:r>
            <a:endParaRPr lang="en-US" altLang="zh-CN" dirty="0"/>
          </a:p>
          <a:p>
            <a:r>
              <a:rPr lang="zh-CN" altLang="en-US" dirty="0"/>
              <a:t>建  议：</a:t>
            </a:r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 err="1"/>
              <a:t>waitfg</a:t>
            </a:r>
            <a:r>
              <a:rPr lang="zh-CN" altLang="en-US" sz="2400" dirty="0"/>
              <a:t>函数中，在</a:t>
            </a:r>
            <a:r>
              <a:rPr lang="en-US" altLang="zh-CN" sz="2400" dirty="0"/>
              <a:t>sleep</a:t>
            </a:r>
            <a:r>
              <a:rPr lang="zh-CN" altLang="en-US" sz="2400" dirty="0"/>
              <a:t>函数附近使用</a:t>
            </a:r>
            <a:r>
              <a:rPr lang="en-US" altLang="zh-CN" sz="2400" dirty="0"/>
              <a:t>busy loop</a:t>
            </a:r>
            <a:r>
              <a:rPr lang="zh-CN" altLang="en-US" sz="2400" dirty="0"/>
              <a:t>，例如：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     while (</a:t>
            </a:r>
            <a:r>
              <a:rPr lang="en-US" altLang="zh-CN" sz="2400" dirty="0" err="1">
                <a:solidFill>
                  <a:srgbClr val="FF0000"/>
                </a:solidFill>
              </a:rPr>
              <a:t>xxxxx</a:t>
            </a:r>
            <a:r>
              <a:rPr lang="en-US" altLang="zh-CN" sz="2400" dirty="0"/>
              <a:t>)  sleep(1); </a:t>
            </a:r>
          </a:p>
          <a:p>
            <a:pPr lvl="1"/>
            <a:r>
              <a:rPr lang="zh-CN" altLang="en-US" sz="2400" dirty="0"/>
              <a:t>仅在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处理程序中回收进程，程序逻辑清晰、简单</a:t>
            </a:r>
            <a:endParaRPr lang="en-US" altLang="zh-CN" sz="2400" dirty="0"/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处理程序中，采用非挂起的方式</a:t>
            </a:r>
            <a:r>
              <a:rPr lang="en-US" altLang="zh-CN" sz="2400" dirty="0"/>
              <a:t>(</a:t>
            </a:r>
            <a:r>
              <a:rPr lang="zh-CN" altLang="en-US" sz="2400" dirty="0"/>
              <a:t>非死等</a:t>
            </a:r>
            <a:r>
              <a:rPr lang="en-US" altLang="zh-CN" sz="2400" dirty="0"/>
              <a:t>)</a:t>
            </a:r>
            <a:r>
              <a:rPr lang="zh-CN" altLang="en-US" sz="2400" dirty="0"/>
              <a:t>调用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函数，如：</a:t>
            </a:r>
            <a:endParaRPr lang="en-US" altLang="zh-CN" sz="2400" dirty="0"/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&amp;status,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WNOHANG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WUNTRACED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&gt; 0) 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{/*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立即返回，返回“停止”或“终止”的进程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*/.....}</a:t>
            </a:r>
          </a:p>
          <a:p>
            <a:pPr lvl="1"/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0B7E1524-3E71-4999-8F26-E9E5C6E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1879492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8523AA-5112-46FD-9595-2055F316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防止竞争</a:t>
            </a:r>
            <a:r>
              <a:rPr lang="en-US" altLang="zh-CN" dirty="0"/>
              <a:t>: </a:t>
            </a:r>
            <a:r>
              <a:rPr lang="zh-CN" altLang="en-US" b="0" dirty="0"/>
              <a:t>父进程调用</a:t>
            </a:r>
            <a:r>
              <a:rPr lang="en-US" altLang="zh-CN" b="0" dirty="0" err="1"/>
              <a:t>addjob</a:t>
            </a:r>
            <a:r>
              <a:rPr lang="zh-CN" altLang="en-US" b="0" dirty="0"/>
              <a:t>之前，防止子进程被信号处理程序回收的方法：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在</a:t>
            </a:r>
            <a:r>
              <a:rPr lang="en-US" altLang="zh-CN" dirty="0" err="1"/>
              <a:t>eval</a:t>
            </a:r>
            <a:r>
              <a:rPr lang="zh-CN" altLang="en-US" dirty="0"/>
              <a:t>中，父进程必须在用</a:t>
            </a:r>
            <a:r>
              <a:rPr lang="en-US" altLang="zh-CN" dirty="0"/>
              <a:t>fork</a:t>
            </a:r>
            <a:r>
              <a:rPr lang="zh-CN" altLang="en-US" dirty="0"/>
              <a:t>创建子进程前，使用</a:t>
            </a:r>
            <a:r>
              <a:rPr lang="en-US" altLang="zh-CN" dirty="0" err="1"/>
              <a:t>sigprocmask</a:t>
            </a:r>
            <a:r>
              <a:rPr lang="zh-CN" altLang="en-US" dirty="0"/>
              <a:t>阻塞</a:t>
            </a:r>
            <a:r>
              <a:rPr lang="en-US" altLang="zh-CN" dirty="0"/>
              <a:t>SIGCHLD</a:t>
            </a:r>
            <a:r>
              <a:rPr lang="zh-CN" altLang="en-US" dirty="0"/>
              <a:t>信号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父进程创建完成子进程并用</a:t>
            </a:r>
            <a:r>
              <a:rPr lang="en-US" altLang="zh-CN" dirty="0" err="1"/>
              <a:t>addjob</a:t>
            </a:r>
            <a:r>
              <a:rPr lang="zh-CN" altLang="en-US" dirty="0"/>
              <a:t>记录后，用</a:t>
            </a:r>
            <a:r>
              <a:rPr lang="en-US" altLang="zh-CN" dirty="0" err="1"/>
              <a:t>sigprocmask</a:t>
            </a:r>
            <a:r>
              <a:rPr lang="zh-CN" altLang="en-US" dirty="0"/>
              <a:t>解除阻塞。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子进程从父进程处继承了信号阻塞向量，子进程必须确保在执行新程序之前解除对</a:t>
            </a:r>
            <a:r>
              <a:rPr lang="en-US" altLang="zh-CN" dirty="0"/>
              <a:t>SIGCHLD</a:t>
            </a:r>
            <a:r>
              <a:rPr lang="zh-CN" altLang="en-US" dirty="0"/>
              <a:t>的阻塞。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不要在</a:t>
            </a:r>
            <a:r>
              <a:rPr lang="en-US" altLang="zh-CN" dirty="0" err="1"/>
              <a:t>tsh</a:t>
            </a:r>
            <a:r>
              <a:rPr lang="zh-CN" altLang="en-US" dirty="0"/>
              <a:t>中运行</a:t>
            </a:r>
            <a:r>
              <a:rPr lang="en-US" altLang="zh-CN" b="0" dirty="0"/>
              <a:t>more, less, vi, emacs</a:t>
            </a:r>
            <a:r>
              <a:rPr lang="zh-CN" altLang="en-US" b="0" dirty="0"/>
              <a:t>等程序（这些程序利用终端</a:t>
            </a:r>
            <a:r>
              <a:rPr lang="en-US" altLang="zh-CN" b="0" dirty="0"/>
              <a:t>terminal</a:t>
            </a:r>
            <a:r>
              <a:rPr lang="zh-CN" altLang="en-US" b="0" dirty="0"/>
              <a:t>设置做一些比较奇特的事情）</a:t>
            </a:r>
            <a:endParaRPr lang="en-US" altLang="zh-CN" b="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运行基于简单文本的程序：</a:t>
            </a:r>
            <a:r>
              <a:rPr lang="de-DE" altLang="zh-CN" dirty="0"/>
              <a:t> </a:t>
            </a:r>
            <a:r>
              <a:rPr lang="de-DE" altLang="zh-CN" b="0" dirty="0"/>
              <a:t>/bin/ls</a:t>
            </a:r>
            <a:r>
              <a:rPr lang="zh-CN" altLang="en-US" b="0" dirty="0"/>
              <a:t>，  </a:t>
            </a:r>
            <a:r>
              <a:rPr lang="de-DE" altLang="zh-CN" b="0" dirty="0"/>
              <a:t>/bin/ps,    /bin/echo</a:t>
            </a: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EDB485B-3D6A-4533-BB6A-8A39AB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2932243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078F73-F15D-4AD2-8255-2C1BDB881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err="1"/>
              <a:t>tsh</a:t>
            </a:r>
            <a:r>
              <a:rPr lang="zh-CN" altLang="en-US" dirty="0"/>
              <a:t>是在</a:t>
            </a:r>
            <a:r>
              <a:rPr lang="en-US" altLang="zh-CN" dirty="0"/>
              <a:t>Linux 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（</a:t>
            </a:r>
            <a:r>
              <a:rPr lang="en-US" altLang="zh-CN" dirty="0"/>
              <a:t>bash</a:t>
            </a:r>
            <a:r>
              <a:rPr lang="zh-CN" altLang="en-US" dirty="0"/>
              <a:t>）下运行的，</a:t>
            </a:r>
            <a:r>
              <a:rPr lang="en-US" altLang="zh-CN" dirty="0" err="1"/>
              <a:t>tsh</a:t>
            </a:r>
            <a:r>
              <a:rPr lang="zh-CN" altLang="en-US" dirty="0"/>
              <a:t>在前台进程组中运行，此时，</a:t>
            </a:r>
            <a:r>
              <a:rPr lang="en-US" altLang="zh-CN" dirty="0" err="1"/>
              <a:t>tsh</a:t>
            </a:r>
            <a:r>
              <a:rPr lang="zh-CN" altLang="en-US" dirty="0"/>
              <a:t>创建的子进程也默认在前台进程组中。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ctrl-c</a:t>
            </a:r>
            <a:r>
              <a:rPr lang="zh-CN" altLang="en-US" dirty="0"/>
              <a:t>会给</a:t>
            </a:r>
            <a:r>
              <a:rPr lang="en-US" altLang="zh-CN" dirty="0"/>
              <a:t>shell(bash)</a:t>
            </a:r>
            <a:r>
              <a:rPr lang="zh-CN" altLang="en-US" dirty="0"/>
              <a:t>下前台进程组中的所有进程发送</a:t>
            </a:r>
            <a:r>
              <a:rPr lang="en-US" altLang="zh-CN" dirty="0"/>
              <a:t>SIGINT</a:t>
            </a:r>
            <a:r>
              <a:rPr lang="zh-CN" altLang="en-US" dirty="0"/>
              <a:t>信号，包括</a:t>
            </a:r>
            <a:r>
              <a:rPr lang="en-US" altLang="zh-CN" dirty="0" err="1"/>
              <a:t>tsh</a:t>
            </a:r>
            <a:r>
              <a:rPr lang="zh-CN" altLang="en-US" dirty="0"/>
              <a:t>和</a:t>
            </a:r>
            <a:r>
              <a:rPr lang="en-US" altLang="zh-CN" dirty="0" err="1"/>
              <a:t>tsh</a:t>
            </a:r>
            <a:r>
              <a:rPr lang="zh-CN" altLang="en-US" dirty="0"/>
              <a:t>创建的进程</a:t>
            </a:r>
            <a:r>
              <a:rPr lang="en-US" altLang="zh-CN" dirty="0"/>
              <a:t>——</a:t>
            </a:r>
            <a:r>
              <a:rPr lang="zh-CN" altLang="en-US" dirty="0"/>
              <a:t>这样显然不对。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sz="2800" b="0" dirty="0"/>
              <a:t>解决办法：</a:t>
            </a:r>
            <a:endParaRPr lang="en-US" altLang="zh-CN" sz="2800" b="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在</a:t>
            </a:r>
            <a:r>
              <a:rPr lang="en-US" altLang="zh-CN" sz="2400" dirty="0"/>
              <a:t>fork</a:t>
            </a:r>
            <a:r>
              <a:rPr lang="zh-CN" altLang="en-US" sz="2400" dirty="0"/>
              <a:t>后、</a:t>
            </a:r>
            <a:r>
              <a:rPr lang="en-US" altLang="zh-CN" sz="2400" dirty="0" err="1"/>
              <a:t>execve</a:t>
            </a:r>
            <a:r>
              <a:rPr lang="zh-CN" altLang="en-US" sz="2400" dirty="0"/>
              <a:t>前，子进程调用函数</a:t>
            </a:r>
            <a:r>
              <a:rPr lang="en-US" altLang="zh-CN" sz="2400" dirty="0" err="1"/>
              <a:t>setpgid</a:t>
            </a:r>
            <a:r>
              <a:rPr lang="en-US" altLang="zh-CN" sz="2400" dirty="0"/>
              <a:t>(0, 0)</a:t>
            </a:r>
            <a:r>
              <a:rPr lang="zh-CN" altLang="en-US" sz="2400" dirty="0"/>
              <a:t>将自己放到一个新的进程组中（进程组</a:t>
            </a:r>
            <a:r>
              <a:rPr lang="en-US" altLang="zh-CN" sz="2400" dirty="0"/>
              <a:t>ID</a:t>
            </a:r>
            <a:r>
              <a:rPr lang="zh-CN" altLang="en-US" sz="2400" dirty="0"/>
              <a:t>与子进程的</a:t>
            </a:r>
            <a:r>
              <a:rPr lang="en-US" altLang="zh-CN" sz="2400" dirty="0"/>
              <a:t>PID</a:t>
            </a:r>
            <a:r>
              <a:rPr lang="zh-CN" altLang="en-US" sz="2400" dirty="0"/>
              <a:t>相同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在前台进程组中只有一个进程</a:t>
            </a:r>
            <a:r>
              <a:rPr lang="en-US" altLang="zh-CN" sz="2400" dirty="0" err="1">
                <a:solidFill>
                  <a:srgbClr val="0000FF"/>
                </a:solidFill>
              </a:rPr>
              <a:t>tsh</a:t>
            </a:r>
            <a:r>
              <a:rPr lang="zh-CN" altLang="en-US" sz="2400" dirty="0"/>
              <a:t>。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当键入</a:t>
            </a:r>
            <a:r>
              <a:rPr lang="en-US" altLang="zh-CN" sz="2400" dirty="0"/>
              <a:t>Ctrl-C</a:t>
            </a:r>
            <a:r>
              <a:rPr lang="zh-CN" altLang="en-US" sz="2400" dirty="0"/>
              <a:t>，</a:t>
            </a:r>
            <a:r>
              <a:rPr lang="en-US" altLang="zh-CN" sz="2400" dirty="0"/>
              <a:t> shell(bash)</a:t>
            </a:r>
            <a:r>
              <a:rPr lang="zh-CN" altLang="en-US" sz="2400" dirty="0"/>
              <a:t>将捕获产生的</a:t>
            </a:r>
            <a:r>
              <a:rPr lang="en-US" altLang="zh-CN" sz="2400" dirty="0"/>
              <a:t>SIGINT</a:t>
            </a:r>
            <a:r>
              <a:rPr lang="zh-CN" altLang="en-US" sz="2400" dirty="0"/>
              <a:t>，然后转发给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收到</a:t>
            </a:r>
            <a:r>
              <a:rPr lang="en-US" altLang="zh-CN" sz="2400" dirty="0"/>
              <a:t>SIGINT</a:t>
            </a:r>
            <a:r>
              <a:rPr lang="zh-CN" altLang="en-US" sz="2400" dirty="0"/>
              <a:t>后，转发给适当的前台作业（更准确的说法：前台作业的进程组）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0E78489-AEE5-44C0-8436-409DA769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777315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FDE4-09B4-4F6B-9E16-E1F7DA88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tsh.c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教师将使用自动评分工具，对代码进行自动评测（满分</a:t>
            </a:r>
            <a:r>
              <a:rPr lang="en-US" altLang="zh-CN" i="1" dirty="0">
                <a:solidFill>
                  <a:srgbClr val="0000FF"/>
                </a:solidFill>
              </a:rPr>
              <a:t>80</a:t>
            </a:r>
            <a:r>
              <a:rPr lang="zh-CN" altLang="zh-CN" i="1" dirty="0">
                <a:solidFill>
                  <a:srgbClr val="0000FF"/>
                </a:solidFill>
              </a:rPr>
              <a:t>），将测试结论评分按测试评分</a:t>
            </a:r>
            <a:r>
              <a:rPr lang="en-US" altLang="zh-CN" i="1" dirty="0">
                <a:solidFill>
                  <a:srgbClr val="0000FF"/>
                </a:solidFill>
              </a:rPr>
              <a:t>/80*30</a:t>
            </a:r>
            <a:r>
              <a:rPr lang="zh-CN" altLang="zh-CN" i="1" dirty="0">
                <a:solidFill>
                  <a:srgbClr val="0000FF"/>
                </a:solidFill>
              </a:rPr>
              <a:t>的方式折算。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提交，迟交扣分！</a:t>
            </a:r>
            <a:endParaRPr lang="en-US" altLang="zh-CN" sz="2800" b="1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1</a:t>
            </a:r>
            <a:r>
              <a:rPr lang="zh-CN" altLang="en-US" dirty="0"/>
              <a:t>：乐学网按提示提交</a:t>
            </a:r>
            <a:endParaRPr lang="en-US" altLang="zh-CN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</a:t>
            </a:r>
            <a:endParaRPr lang="en-US" altLang="zh-CN" dirty="0"/>
          </a:p>
          <a:p>
            <a:pPr lvl="1"/>
            <a:r>
              <a:rPr lang="zh-CN" altLang="en-US" dirty="0"/>
              <a:t>课代表提交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实验学时：</a:t>
            </a:r>
            <a:r>
              <a:rPr lang="en-US" altLang="zh-CN" dirty="0"/>
              <a:t>3 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实验分数：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实验环境与工具：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D75DAD-7796-46CD-AA30-54EED4FC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1444E3-5B1B-4AC5-9319-B0EF3A22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个人笔记本电脑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537A06-36FD-4FD9-9F2D-2F26BD09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73983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sz="2400" dirty="0"/>
              <a:t>学生应穿鞋套进入实验室</a:t>
            </a:r>
            <a:endParaRPr lang="en-US" altLang="zh-CN" sz="2400" dirty="0"/>
          </a:p>
          <a:p>
            <a:r>
              <a:rPr lang="zh-CN" altLang="en-US" sz="2400" dirty="0"/>
              <a:t>进入实验室后在签到簿中签字</a:t>
            </a:r>
            <a:endParaRPr lang="en-US" altLang="zh-CN" sz="2400" dirty="0"/>
          </a:p>
          <a:p>
            <a:r>
              <a:rPr lang="zh-CN" altLang="en-US" sz="2400" dirty="0"/>
              <a:t>实验安全与注意事项</a:t>
            </a:r>
            <a:endParaRPr lang="en-US" altLang="zh-CN" sz="2400" dirty="0"/>
          </a:p>
          <a:p>
            <a:pPr lvl="1"/>
            <a:r>
              <a:rPr lang="zh-CN" altLang="en-US" sz="2000" dirty="0"/>
              <a:t>禁止使用笔记本电脑以外的设备</a:t>
            </a:r>
            <a:endParaRPr lang="en-US" altLang="zh-CN" sz="2000" dirty="0"/>
          </a:p>
          <a:p>
            <a:pPr lvl="1"/>
            <a:r>
              <a:rPr lang="zh-CN" altLang="en-US" sz="2000" dirty="0"/>
              <a:t>学行生不得自行开关空调、投影仪</a:t>
            </a:r>
            <a:endParaRPr lang="en-US" altLang="zh-CN" sz="2000" dirty="0"/>
          </a:p>
          <a:p>
            <a:pPr lvl="1"/>
            <a:r>
              <a:rPr lang="zh-CN" altLang="en-US" sz="2000" dirty="0"/>
              <a:t>学生不得自打开窗户</a:t>
            </a:r>
            <a:endParaRPr lang="en-US" altLang="zh-CN" sz="2000" dirty="0"/>
          </a:p>
          <a:p>
            <a:pPr lvl="1"/>
            <a:r>
              <a:rPr lang="zh-CN" altLang="en-US" sz="2000" dirty="0"/>
              <a:t>不得使用实验室内的其他实验箱、示波器、导线、工具、遥控器等</a:t>
            </a:r>
            <a:endParaRPr lang="en-US" altLang="zh-CN" sz="2000" dirty="0"/>
          </a:p>
          <a:p>
            <a:pPr lvl="1"/>
            <a:r>
              <a:rPr lang="zh-CN" altLang="en-US" sz="2000" dirty="0"/>
              <a:t>认真阅读消防安全撤离路线</a:t>
            </a:r>
            <a:endParaRPr lang="en-US" altLang="zh-CN" sz="2000" dirty="0"/>
          </a:p>
          <a:p>
            <a:pPr lvl="1"/>
            <a:r>
              <a:rPr lang="zh-CN" altLang="en-US" sz="2000" dirty="0"/>
              <a:t>突发事件处理：第一时间告知教师，同时关闭电源插排开关。</a:t>
            </a:r>
            <a:endParaRPr lang="en-US" altLang="zh-CN" sz="2000" dirty="0"/>
          </a:p>
          <a:p>
            <a:r>
              <a:rPr lang="zh-CN" altLang="zh-CN" sz="2400" dirty="0"/>
              <a:t>遵守学生实验守则，爱护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设备，遵守操作规程，精心操作，注意安全，严禁乱拆乱动。</a:t>
            </a:r>
            <a:endParaRPr lang="en-US" altLang="zh-CN" sz="2400" dirty="0"/>
          </a:p>
          <a:p>
            <a:r>
              <a:rPr lang="zh-CN" altLang="zh-CN" sz="2400" dirty="0"/>
              <a:t>实验结束后要及时关掉电源，对所用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设备进行整理，设备摆放和状态恢复到原始状态。</a:t>
            </a:r>
            <a:endParaRPr lang="en-US" altLang="zh-CN" sz="2400" dirty="0"/>
          </a:p>
          <a:p>
            <a:r>
              <a:rPr lang="zh-CN" altLang="en-US" sz="2400" dirty="0"/>
              <a:t>桌面整洁、椅子归位，</a:t>
            </a:r>
            <a:r>
              <a:rPr lang="zh-CN" altLang="zh-CN" sz="2400" dirty="0"/>
              <a:t>经实验指导教师允许后方可离开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了解进程、作业、信号的基本概念和原理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shell</a:t>
            </a:r>
            <a:r>
              <a:rPr lang="zh-CN" altLang="en-US" dirty="0"/>
              <a:t>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熟知进程创建、回收的方法和相关系统函数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熟知信号机制和信号处理相关的系统函数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B2F95-2885-479F-BCD8-389EF2D1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C8F93-66D4-4D92-8040-971FE76C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Kill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–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/>
              <a:t>：列出信号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–SIGKILL  17130</a:t>
            </a:r>
            <a:r>
              <a:rPr lang="zh-CN" altLang="en-US" dirty="0"/>
              <a:t>： 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-9 17130</a:t>
            </a:r>
            <a:r>
              <a:rPr lang="zh-CN" altLang="en-US" dirty="0"/>
              <a:t> ：杀死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的进程，或者：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-9 -17130</a:t>
            </a:r>
            <a:r>
              <a:rPr lang="zh-CN" altLang="en-US" dirty="0"/>
              <a:t>：杀死进程组</a:t>
            </a:r>
            <a:r>
              <a:rPr lang="en-US" altLang="zh-CN" dirty="0"/>
              <a:t>17130</a:t>
            </a:r>
            <a:r>
              <a:rPr lang="zh-CN" altLang="en-US" dirty="0"/>
              <a:t>中的每个进程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 err="1"/>
              <a:t>killall</a:t>
            </a:r>
            <a:r>
              <a:rPr lang="en-US" altLang="zh-CN" dirty="0"/>
              <a:t> -9  </a:t>
            </a:r>
            <a:r>
              <a:rPr lang="en-US" altLang="zh-CN" dirty="0" err="1"/>
              <a:t>pname</a:t>
            </a:r>
            <a:r>
              <a:rPr lang="zh-CN" altLang="en-US" dirty="0"/>
              <a:t>： 杀死名字为</a:t>
            </a:r>
            <a:r>
              <a:rPr lang="en-US" altLang="zh-CN" dirty="0" err="1"/>
              <a:t>pname</a:t>
            </a:r>
            <a:r>
              <a:rPr lang="zh-CN" altLang="en-US" dirty="0"/>
              <a:t>的进程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63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704E1-9A8E-41C6-9AF1-10BFC458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BDB92-E8B4-4397-B210-5FCF79438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进程状态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D    </a:t>
            </a:r>
            <a:r>
              <a:rPr lang="zh-CN" altLang="en-US" sz="2000" dirty="0"/>
              <a:t>不可中断睡眠 </a:t>
            </a:r>
            <a:r>
              <a:rPr lang="en-US" altLang="zh-CN" sz="2000" dirty="0"/>
              <a:t>(</a:t>
            </a:r>
            <a:r>
              <a:rPr lang="zh-CN" altLang="en-US" sz="2000" dirty="0"/>
              <a:t>通常是在</a:t>
            </a:r>
            <a:r>
              <a:rPr lang="en-US" altLang="zh-CN" sz="2000" dirty="0"/>
              <a:t>IO</a:t>
            </a:r>
            <a:r>
              <a:rPr lang="zh-CN" altLang="en-US" sz="2000" dirty="0"/>
              <a:t>操作</a:t>
            </a:r>
            <a:r>
              <a:rPr lang="en-US" altLang="zh-CN" sz="2000" dirty="0"/>
              <a:t>) </a:t>
            </a:r>
            <a:r>
              <a:rPr lang="zh-CN" altLang="en-US" sz="2000" dirty="0"/>
              <a:t>收到信号不唤醒和不可运行</a:t>
            </a:r>
            <a:r>
              <a:rPr lang="en-US" altLang="zh-CN" sz="2000" dirty="0"/>
              <a:t>, </a:t>
            </a:r>
            <a:r>
              <a:rPr lang="zh-CN" altLang="en-US" sz="2000" dirty="0"/>
              <a:t>进程必须等待直到有中断发生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R   </a:t>
            </a:r>
            <a:r>
              <a:rPr lang="zh-CN" altLang="en-US" sz="2000" dirty="0"/>
              <a:t>正在运行或可运行（在运行队列排队中）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S   </a:t>
            </a:r>
            <a:r>
              <a:rPr lang="zh-CN" altLang="en-US" sz="2000" dirty="0"/>
              <a:t>可中断睡眠 </a:t>
            </a:r>
            <a:r>
              <a:rPr lang="en-US" altLang="zh-CN" sz="2000" dirty="0"/>
              <a:t>(</a:t>
            </a:r>
            <a:r>
              <a:rPr lang="zh-CN" altLang="en-US" sz="2000" dirty="0"/>
              <a:t>休眠中</a:t>
            </a:r>
            <a:r>
              <a:rPr lang="en-US" altLang="zh-CN" sz="2000" dirty="0"/>
              <a:t>, </a:t>
            </a:r>
            <a:r>
              <a:rPr lang="zh-CN" altLang="en-US" sz="2000" dirty="0"/>
              <a:t>受阻</a:t>
            </a:r>
            <a:r>
              <a:rPr lang="en-US" altLang="zh-CN" sz="2000" dirty="0"/>
              <a:t>, </a:t>
            </a:r>
            <a:r>
              <a:rPr lang="zh-CN" altLang="en-US" sz="2000" dirty="0"/>
              <a:t>在等待某个条件的形成或接受到信号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T   </a:t>
            </a:r>
            <a:r>
              <a:rPr lang="zh-CN" altLang="en-US" sz="2000" dirty="0"/>
              <a:t>已停止的 进程收到</a:t>
            </a:r>
            <a:r>
              <a:rPr lang="en-US" altLang="zh-CN" sz="2000" dirty="0"/>
              <a:t>SIGSTOP, SIGTSTP, SIGTTIN, SIGTTOU</a:t>
            </a:r>
            <a:r>
              <a:rPr lang="zh-CN" altLang="en-US" sz="2000" dirty="0"/>
              <a:t>信号后停止运行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W   </a:t>
            </a:r>
            <a:r>
              <a:rPr lang="zh-CN" altLang="en-US" sz="2000" dirty="0"/>
              <a:t>正在换页</a:t>
            </a:r>
            <a:r>
              <a:rPr lang="en-US" altLang="zh-CN" sz="2000" dirty="0"/>
              <a:t>(2.6.</a:t>
            </a:r>
            <a:r>
              <a:rPr lang="zh-CN" altLang="en-US" sz="2000" dirty="0"/>
              <a:t>内核之前有效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X   </a:t>
            </a:r>
            <a:r>
              <a:rPr lang="zh-CN" altLang="en-US" sz="2000" dirty="0"/>
              <a:t>死进程 </a:t>
            </a:r>
            <a:r>
              <a:rPr lang="en-US" altLang="zh-CN" sz="2000" dirty="0"/>
              <a:t>(</a:t>
            </a:r>
            <a:r>
              <a:rPr lang="zh-CN" altLang="en-US" sz="2000" dirty="0"/>
              <a:t>未开启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Z   </a:t>
            </a:r>
            <a:r>
              <a:rPr lang="zh-CN" altLang="en-US" sz="2000" dirty="0"/>
              <a:t>僵尸进程</a:t>
            </a:r>
            <a:r>
              <a:rPr lang="en-US" altLang="zh-CN" sz="2000" dirty="0"/>
              <a:t>a defunct (”zombie”) process 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&lt;   </a:t>
            </a:r>
            <a:r>
              <a:rPr lang="zh-CN" altLang="en-US" sz="2000" dirty="0"/>
              <a:t>高优先级</a:t>
            </a:r>
            <a:r>
              <a:rPr lang="en-US" altLang="zh-CN" sz="2000" dirty="0"/>
              <a:t>(not 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N   </a:t>
            </a:r>
            <a:r>
              <a:rPr lang="zh-CN" altLang="en-US" sz="2000" dirty="0"/>
              <a:t>低优先级</a:t>
            </a:r>
            <a:r>
              <a:rPr lang="en-US" altLang="zh-CN" sz="2000" dirty="0"/>
              <a:t>(nice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L   </a:t>
            </a:r>
            <a:r>
              <a:rPr lang="zh-CN" altLang="en-US" sz="2000" dirty="0"/>
              <a:t>页面锁定在内存（实时和定制的</a:t>
            </a:r>
            <a:r>
              <a:rPr lang="en-US" altLang="zh-CN" sz="2000" dirty="0"/>
              <a:t>IO</a:t>
            </a:r>
            <a:r>
              <a:rPr lang="zh-CN" altLang="en-US" sz="2000" dirty="0"/>
              <a:t>）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s   </a:t>
            </a:r>
            <a:r>
              <a:rPr lang="zh-CN" altLang="en-US" sz="2000" dirty="0"/>
              <a:t>一个信息头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l   </a:t>
            </a:r>
            <a:r>
              <a:rPr lang="zh-CN" altLang="en-US" sz="2000" dirty="0"/>
              <a:t>多线程（使用 </a:t>
            </a:r>
            <a:r>
              <a:rPr lang="en-US" altLang="zh-CN" sz="2000" dirty="0"/>
              <a:t>CLONE_THREAD</a:t>
            </a:r>
            <a:r>
              <a:rPr lang="zh-CN" altLang="en-US" sz="2000" dirty="0"/>
              <a:t>，像</a:t>
            </a:r>
            <a:r>
              <a:rPr lang="en-US" altLang="zh-CN" sz="2000" dirty="0"/>
              <a:t>NPTL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pthreads</a:t>
            </a:r>
            <a:r>
              <a:rPr lang="zh-CN" altLang="en-US" sz="2000" dirty="0"/>
              <a:t>的那样）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+   </a:t>
            </a:r>
            <a:r>
              <a:rPr lang="zh-CN" altLang="en-US" sz="2000" dirty="0"/>
              <a:t>在前台进程组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67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2677C7E-BB52-486E-8A09-C5987BB9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EB928D-EE99-41B2-AA44-F2231A1A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/>
              <a:t>ps t  /ps aux  /ps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 &lt;</a:t>
            </a:r>
            <a:r>
              <a:rPr lang="zh-CN" altLang="en-US" dirty="0"/>
              <a:t>终端机编号</a:t>
            </a:r>
            <a:r>
              <a:rPr lang="en-US" altLang="zh-CN" dirty="0"/>
              <a:t>n&gt; </a:t>
            </a:r>
            <a:r>
              <a:rPr lang="zh-CN" altLang="en-US" dirty="0"/>
              <a:t>　列终端</a:t>
            </a:r>
            <a:r>
              <a:rPr lang="en-US" altLang="zh-CN" dirty="0"/>
              <a:t>n</a:t>
            </a:r>
            <a:r>
              <a:rPr lang="zh-CN" altLang="en-US" dirty="0"/>
              <a:t>的程序的状况。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 </a:t>
            </a:r>
            <a:r>
              <a:rPr lang="zh-CN" altLang="en-US" dirty="0"/>
              <a:t>显示现行终端机下的所有程序，包括其他用户的程序。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u </a:t>
            </a:r>
            <a:r>
              <a:rPr lang="zh-CN" altLang="en-US" dirty="0"/>
              <a:t>以用户为主的格式来显示程序状况。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x </a:t>
            </a:r>
            <a:r>
              <a:rPr lang="zh-CN" altLang="en-US" dirty="0"/>
              <a:t>显示所有程序，不以终端来区分。</a:t>
            </a:r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9709CD-E706-4B4B-8A9E-5BD20C912E43}"/>
              </a:ext>
            </a:extLst>
          </p:cNvPr>
          <p:cNvSpPr txBox="1"/>
          <p:nvPr/>
        </p:nvSpPr>
        <p:spPr>
          <a:xfrm>
            <a:off x="838200" y="3581400"/>
            <a:ext cx="65532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Linux&gt;sleep 2000 |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more|sort|grep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hit &amp;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Linux&gt;ps -f a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Linux&gt;ps 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ch07链接</Template>
  <TotalTime>6994</TotalTime>
  <Pages>0</Pages>
  <Words>3719</Words>
  <Characters>0</Characters>
  <Application>Microsoft Office PowerPoint</Application>
  <PresentationFormat>全屏显示(4:3)</PresentationFormat>
  <Lines>0</Lines>
  <Paragraphs>306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ICS-LAB7  TinyShell   微壳</vt:lpstr>
      <vt:lpstr>一、实验基本信息</vt:lpstr>
      <vt:lpstr>一、实验基本信息</vt:lpstr>
      <vt:lpstr>一、实验基本信息</vt:lpstr>
      <vt:lpstr>二、实验要求</vt:lpstr>
      <vt:lpstr>三、实验预习</vt:lpstr>
      <vt:lpstr>三、实验预习</vt:lpstr>
      <vt:lpstr>三、实验预习</vt:lpstr>
      <vt:lpstr>三、实验预习</vt:lpstr>
      <vt:lpstr>三、实验预习</vt:lpstr>
      <vt:lpstr>四、实验内容与步骤</vt:lpstr>
      <vt:lpstr>4. 实验包内容介绍</vt:lpstr>
      <vt:lpstr>5.实验任务</vt:lpstr>
      <vt:lpstr>6 任务要求</vt:lpstr>
      <vt:lpstr>6 任务要求</vt:lpstr>
      <vt:lpstr>PowerPoint 演示文稿</vt:lpstr>
      <vt:lpstr>有用的测试小程序：</vt:lpstr>
      <vt:lpstr>7 程序测试</vt:lpstr>
      <vt:lpstr>7 程序测试</vt:lpstr>
      <vt:lpstr>8 建议</vt:lpstr>
      <vt:lpstr>8 建议</vt:lpstr>
      <vt:lpstr>8 建议</vt:lpstr>
      <vt:lpstr>8 建议</vt:lpstr>
      <vt:lpstr>8 建议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梁 浩</cp:lastModifiedBy>
  <cp:revision>489</cp:revision>
  <cp:lastPrinted>2012-09-05T04:08:39Z</cp:lastPrinted>
  <dcterms:created xsi:type="dcterms:W3CDTF">2012-09-06T15:16:51Z</dcterms:created>
  <dcterms:modified xsi:type="dcterms:W3CDTF">2021-06-12T11:55:48Z</dcterms:modified>
</cp:coreProperties>
</file>