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7" r:id="rId8"/>
    <p:sldId id="359" r:id="rId9"/>
    <p:sldId id="360" r:id="rId10"/>
    <p:sldId id="362" r:id="rId11"/>
    <p:sldId id="356" r:id="rId12"/>
    <p:sldId id="357" r:id="rId13"/>
    <p:sldId id="361" r:id="rId14"/>
    <p:sldId id="363" r:id="rId15"/>
    <p:sldId id="364" r:id="rId16"/>
    <p:sldId id="348" r:id="rId17"/>
    <p:sldId id="365" r:id="rId18"/>
    <p:sldId id="354" r:id="rId19"/>
    <p:sldId id="366" r:id="rId20"/>
    <p:sldId id="383" r:id="rId21"/>
    <p:sldId id="369" r:id="rId22"/>
    <p:sldId id="370" r:id="rId23"/>
    <p:sldId id="371" r:id="rId24"/>
    <p:sldId id="372" r:id="rId25"/>
    <p:sldId id="373" r:id="rId26"/>
    <p:sldId id="375" r:id="rId27"/>
    <p:sldId id="376" r:id="rId28"/>
    <p:sldId id="355" r:id="rId29"/>
    <p:sldId id="333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 smtClean="0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 smtClean="0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 smtClean="0"/>
              <a:t> ICS-LAB3  </a:t>
            </a:r>
            <a:br>
              <a:rPr lang="en-US" altLang="zh-CN" sz="4800" dirty="0" smtClean="0"/>
            </a:br>
            <a:r>
              <a:rPr lang="en-US" altLang="zh-CN" sz="4800" dirty="0" err="1" smtClean="0"/>
              <a:t>BinaryBomb</a:t>
            </a:r>
            <a:r>
              <a:rPr lang="en-US" altLang="zh-CN" sz="4800" dirty="0" smtClean="0"/>
              <a:t> </a:t>
            </a:r>
            <a:r>
              <a:rPr lang="zh-CN" altLang="en-US" sz="4800" dirty="0" smtClean="0"/>
              <a:t>二进制炸弹</a:t>
            </a:r>
            <a:endParaRPr lang="zh-CN" altLang="en-US" sz="4800" dirty="0"/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 smtClean="0"/>
              <a:t>哈尔滨工业大学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计算机科学与技术学院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2021</a:t>
            </a:r>
            <a:r>
              <a:rPr lang="zh-CN" altLang="en-US" sz="2800" dirty="0" smtClean="0"/>
              <a:t>年</a:t>
            </a:r>
            <a:r>
              <a:rPr lang="en-US" altLang="zh-CN" sz="2800" dirty="0"/>
              <a:t>4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GD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820420"/>
            <a:ext cx="8634582" cy="5791200"/>
          </a:xfrm>
        </p:spPr>
        <p:txBody>
          <a:bodyPr/>
          <a:lstStyle/>
          <a:p>
            <a:r>
              <a:rPr lang="zh-CN" altLang="zh-CN" dirty="0"/>
              <a:t>可以先用</a:t>
            </a:r>
            <a:r>
              <a:rPr lang="en-US" altLang="zh-CN" dirty="0" err="1"/>
              <a:t>readelf</a:t>
            </a:r>
            <a:r>
              <a:rPr lang="en-US" altLang="zh-CN" dirty="0"/>
              <a:t> –a bomb </a:t>
            </a:r>
            <a:r>
              <a:rPr lang="zh-CN" altLang="zh-CN" dirty="0"/>
              <a:t>看一下执行文件的大致结构。第一条指令位置不是</a:t>
            </a:r>
            <a:r>
              <a:rPr lang="en-US" altLang="zh-CN" dirty="0" smtClean="0"/>
              <a:t>main</a:t>
            </a:r>
          </a:p>
          <a:p>
            <a:r>
              <a:rPr lang="en-US" altLang="zh-CN" dirty="0"/>
              <a:t>(</a:t>
            </a:r>
            <a:r>
              <a:rPr lang="en-US" altLang="zh-CN" dirty="0" err="1" smtClean="0"/>
              <a:t>gdb</a:t>
            </a:r>
            <a:r>
              <a:rPr lang="en-US" altLang="zh-CN" dirty="0" smtClean="0"/>
              <a:t>)l (</a:t>
            </a:r>
            <a:r>
              <a:rPr lang="en-US" altLang="zh-CN" dirty="0" err="1" smtClean="0"/>
              <a:t>ist</a:t>
            </a:r>
            <a:r>
              <a:rPr lang="en-US" altLang="zh-CN" dirty="0" smtClean="0"/>
              <a:t>)                (</a:t>
            </a:r>
            <a:r>
              <a:rPr lang="en-US" altLang="zh-CN" dirty="0" err="1" smtClean="0"/>
              <a:t>gdb</a:t>
            </a:r>
            <a:r>
              <a:rPr lang="en-US" altLang="zh-CN" dirty="0"/>
              <a:t>) b </a:t>
            </a:r>
            <a:r>
              <a:rPr lang="en-US" altLang="zh-CN" dirty="0" smtClean="0"/>
              <a:t>main  </a:t>
            </a:r>
            <a:r>
              <a:rPr lang="zh-CN" altLang="en-US" dirty="0" smtClean="0"/>
              <a:t>断点</a:t>
            </a:r>
            <a:r>
              <a:rPr lang="en-US" altLang="zh-CN" dirty="0" smtClean="0"/>
              <a:t>        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smtClean="0"/>
              <a:t>r  </a:t>
            </a:r>
            <a:r>
              <a:rPr lang="zh-CN" altLang="en-US" dirty="0" smtClean="0"/>
              <a:t>运行  </a:t>
            </a:r>
            <a:r>
              <a:rPr lang="en-US" altLang="zh-CN" dirty="0" smtClean="0"/>
              <a:t>c</a:t>
            </a:r>
            <a:r>
              <a:rPr lang="zh-CN" altLang="en-US" dirty="0" smtClean="0"/>
              <a:t>继续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disassemble </a:t>
            </a:r>
            <a:r>
              <a:rPr lang="en-US" altLang="zh-CN" dirty="0" smtClean="0"/>
              <a:t>main  </a:t>
            </a:r>
            <a:r>
              <a:rPr lang="en-US" altLang="zh-CN" dirty="0">
                <a:solidFill>
                  <a:srgbClr val="FF0000"/>
                </a:solidFill>
              </a:rPr>
              <a:t>/m c</a:t>
            </a:r>
            <a:r>
              <a:rPr lang="zh-CN" altLang="zh-CN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err="1" smtClean="0">
                <a:solidFill>
                  <a:srgbClr val="FF0000"/>
                </a:solidFill>
              </a:rPr>
              <a:t>asm</a:t>
            </a:r>
            <a:r>
              <a:rPr lang="zh-CN" altLang="zh-CN" dirty="0" smtClean="0">
                <a:solidFill>
                  <a:srgbClr val="FF0000"/>
                </a:solidFill>
              </a:rPr>
              <a:t>一起</a:t>
            </a:r>
            <a:r>
              <a:rPr lang="zh-CN" altLang="zh-CN" dirty="0">
                <a:solidFill>
                  <a:srgbClr val="FF0000"/>
                </a:solidFill>
              </a:rPr>
              <a:t>排列</a:t>
            </a:r>
            <a:r>
              <a:rPr lang="en-US" altLang="zh-CN" dirty="0">
                <a:solidFill>
                  <a:srgbClr val="FF0000"/>
                </a:solidFill>
              </a:rPr>
              <a:t>  /r </a:t>
            </a:r>
            <a:r>
              <a:rPr lang="zh-CN" altLang="zh-CN" dirty="0">
                <a:solidFill>
                  <a:srgbClr val="FF0000"/>
                </a:solidFill>
              </a:rPr>
              <a:t>看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zh-CN" dirty="0">
                <a:solidFill>
                  <a:srgbClr val="FF0000"/>
                </a:solidFill>
              </a:rPr>
              <a:t>进制代码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x/15i  main     </a:t>
            </a:r>
            <a:r>
              <a:rPr lang="zh-CN" altLang="zh-CN" dirty="0"/>
              <a:t>用</a:t>
            </a:r>
            <a:r>
              <a:rPr lang="en-US" altLang="zh-CN" dirty="0"/>
              <a:t> x/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zh-CN" dirty="0"/>
              <a:t>可以查看指令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  </a:t>
            </a:r>
            <a:r>
              <a:rPr lang="zh-CN" altLang="zh-CN" dirty="0"/>
              <a:t>地址</a:t>
            </a:r>
            <a:r>
              <a:rPr lang="en-US" altLang="zh-CN" dirty="0"/>
              <a:t>     </a:t>
            </a:r>
            <a:r>
              <a:rPr lang="zh-CN" altLang="zh-CN" dirty="0"/>
              <a:t>用</a:t>
            </a:r>
            <a:r>
              <a:rPr lang="en-US" altLang="zh-CN" dirty="0"/>
              <a:t> x/ </a:t>
            </a:r>
            <a:r>
              <a:rPr lang="zh-CN" altLang="zh-CN" dirty="0"/>
              <a:t>可以查看</a:t>
            </a:r>
            <a:r>
              <a:rPr lang="zh-CN" altLang="zh-CN" dirty="0" smtClean="0"/>
              <a:t>数据</a:t>
            </a:r>
            <a:r>
              <a:rPr lang="en-US" altLang="zh-CN" dirty="0" smtClean="0"/>
              <a:t>   s</a:t>
            </a:r>
            <a:r>
              <a:rPr lang="zh-CN" altLang="en-US" dirty="0" smtClean="0"/>
              <a:t>字符串 </a:t>
            </a:r>
            <a:r>
              <a:rPr lang="en-US" altLang="zh-CN" dirty="0" smtClean="0"/>
              <a:t>x</a:t>
            </a:r>
            <a:r>
              <a:rPr lang="zh-CN" altLang="en-US" dirty="0" smtClean="0"/>
              <a:t>十六进制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display/10i  main  </a:t>
            </a:r>
            <a:r>
              <a:rPr lang="zh-CN" altLang="zh-CN" dirty="0" smtClean="0"/>
              <a:t>命令</a:t>
            </a:r>
            <a:r>
              <a:rPr lang="zh-CN" altLang="zh-CN" dirty="0"/>
              <a:t>自动显示当前正要</a:t>
            </a:r>
            <a:r>
              <a:rPr lang="zh-CN" altLang="zh-CN" dirty="0" smtClean="0"/>
              <a:t>执行汇编指令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ni</a:t>
            </a:r>
            <a:r>
              <a:rPr lang="en-US" altLang="zh-CN" dirty="0"/>
              <a:t>; </a:t>
            </a:r>
            <a:r>
              <a:rPr lang="zh-CN" altLang="zh-CN" dirty="0"/>
              <a:t>单步</a:t>
            </a:r>
            <a:r>
              <a:rPr lang="zh-CN" altLang="zh-CN" dirty="0" smtClean="0"/>
              <a:t>执行</a:t>
            </a:r>
            <a:r>
              <a:rPr lang="zh-CN" altLang="en-US" dirty="0"/>
              <a:t>下</a:t>
            </a:r>
            <a:r>
              <a:rPr lang="zh-CN" altLang="zh-CN" dirty="0" smtClean="0"/>
              <a:t>一</a:t>
            </a:r>
            <a:r>
              <a:rPr lang="zh-CN" altLang="zh-CN" dirty="0"/>
              <a:t>条</a:t>
            </a:r>
            <a:r>
              <a:rPr lang="zh-CN" altLang="zh-CN" dirty="0" smtClean="0"/>
              <a:t>机器指令</a:t>
            </a:r>
            <a:r>
              <a:rPr lang="en-US" altLang="zh-CN" dirty="0" smtClean="0"/>
              <a:t>      n</a:t>
            </a:r>
            <a:r>
              <a:rPr lang="zh-CN" altLang="zh-CN" dirty="0"/>
              <a:t>单步执行一</a:t>
            </a:r>
            <a:r>
              <a:rPr lang="zh-CN" altLang="zh-CN" dirty="0" smtClean="0"/>
              <a:t>条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语句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si</a:t>
            </a:r>
            <a:r>
              <a:rPr lang="en-US" altLang="zh-CN" dirty="0"/>
              <a:t>: </a:t>
            </a:r>
            <a:r>
              <a:rPr lang="zh-CN" altLang="zh-CN" dirty="0"/>
              <a:t>单步</a:t>
            </a:r>
            <a:r>
              <a:rPr lang="zh-CN" altLang="zh-CN" dirty="0" smtClean="0"/>
              <a:t>执行</a:t>
            </a:r>
            <a:r>
              <a:rPr lang="zh-CN" altLang="en-US" dirty="0" smtClean="0"/>
              <a:t>入</a:t>
            </a:r>
            <a:r>
              <a:rPr lang="zh-CN" altLang="zh-CN" dirty="0" smtClean="0"/>
              <a:t>一</a:t>
            </a:r>
            <a:r>
              <a:rPr lang="zh-CN" altLang="zh-CN" dirty="0"/>
              <a:t>条</a:t>
            </a:r>
            <a:r>
              <a:rPr lang="zh-CN" altLang="zh-CN" dirty="0" smtClean="0"/>
              <a:t>机器指令</a:t>
            </a:r>
            <a:r>
              <a:rPr lang="en-US" altLang="zh-CN" dirty="0" smtClean="0"/>
              <a:t>       s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 smtClean="0"/>
              <a:t>语句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print   $</a:t>
            </a:r>
            <a:r>
              <a:rPr lang="en-US" altLang="zh-CN" dirty="0" err="1"/>
              <a:t>eax</a:t>
            </a:r>
            <a:r>
              <a:rPr lang="en-US" altLang="zh-CN" dirty="0"/>
              <a:t>  $RIP   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zh-CN" dirty="0"/>
              <a:t>反人类！！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info </a:t>
            </a:r>
            <a:r>
              <a:rPr lang="en-US" altLang="zh-CN" dirty="0" err="1"/>
              <a:t>reg</a:t>
            </a:r>
            <a:r>
              <a:rPr lang="en-US" altLang="zh-CN" dirty="0"/>
              <a:t>           info </a:t>
            </a:r>
            <a:r>
              <a:rPr lang="en-US" altLang="zh-CN" dirty="0" err="1"/>
              <a:t>proc</a:t>
            </a:r>
            <a:r>
              <a:rPr lang="en-US" altLang="zh-CN" dirty="0"/>
              <a:t> all</a:t>
            </a:r>
            <a:r>
              <a:rPr lang="zh-CN" altLang="zh-CN" dirty="0"/>
              <a:t>看本进程的所有信息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layout </a:t>
            </a:r>
            <a:r>
              <a:rPr lang="en-US" altLang="zh-CN" dirty="0" err="1"/>
              <a:t>prev</a:t>
            </a:r>
            <a:r>
              <a:rPr lang="en-US" altLang="zh-CN" dirty="0"/>
              <a:t> | next | &lt;</a:t>
            </a:r>
            <a:r>
              <a:rPr lang="en-US" altLang="zh-CN" dirty="0" err="1"/>
              <a:t>layout_name</a:t>
            </a:r>
            <a:r>
              <a:rPr lang="en-US" altLang="zh-CN" dirty="0"/>
              <a:t>&gt; </a:t>
            </a:r>
            <a:r>
              <a:rPr lang="zh-CN" altLang="zh-CN" dirty="0"/>
              <a:t>改变布局</a:t>
            </a:r>
            <a:r>
              <a:rPr lang="en-US" altLang="zh-CN" dirty="0"/>
              <a:t>   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asm</a:t>
            </a:r>
            <a:r>
              <a:rPr lang="en-US" altLang="zh-CN" dirty="0" smtClean="0"/>
              <a:t>/split/</a:t>
            </a:r>
            <a:r>
              <a:rPr lang="en-US" altLang="zh-CN" dirty="0" err="1" smtClean="0"/>
              <a:t>regs</a:t>
            </a:r>
          </a:p>
          <a:p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gdb</a:t>
            </a:r>
            <a:r>
              <a:rPr lang="en-US" altLang="zh-CN" dirty="0">
                <a:sym typeface="+mn-ea"/>
              </a:rPr>
              <a:t>) </a:t>
            </a:r>
            <a:r>
              <a:rPr lang="en-US" altLang="zh-CN" dirty="0" smtClean="0">
                <a:sym typeface="+mn-ea"/>
              </a:rPr>
              <a:t> set </a:t>
            </a:r>
            <a:r>
              <a:rPr lang="en-US" altLang="zh-CN" dirty="0">
                <a:sym typeface="+mn-ea"/>
              </a:rPr>
              <a:t>disassembly-flavor </a:t>
            </a:r>
            <a:r>
              <a:rPr lang="en-US" altLang="zh-CN" dirty="0" smtClean="0">
                <a:sym typeface="+mn-ea"/>
              </a:rPr>
              <a:t>  intel  </a:t>
            </a:r>
            <a:r>
              <a:rPr lang="zh-CN" altLang="en-US" dirty="0" smtClean="0">
                <a:sym typeface="+mn-ea"/>
              </a:rPr>
              <a:t>改成</a:t>
            </a:r>
            <a:r>
              <a:rPr lang="en-US" altLang="zh-CN" dirty="0" smtClean="0">
                <a:sym typeface="+mn-ea"/>
              </a:rPr>
              <a:t>Intel</a:t>
            </a:r>
            <a:r>
              <a:rPr lang="zh-CN" altLang="en-US" dirty="0" smtClean="0">
                <a:sym typeface="+mn-ea"/>
              </a:rPr>
              <a:t>格式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OllyDBG</a:t>
            </a:r>
            <a:r>
              <a:rPr lang="en-US" altLang="zh-CN" dirty="0" smtClean="0"/>
              <a:t> </a:t>
            </a:r>
            <a:r>
              <a:rPr lang="zh-CN" altLang="en-US" dirty="0" smtClean="0"/>
              <a:t>破解神器（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2" y="1197678"/>
            <a:ext cx="8458200" cy="54449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EDB</a:t>
            </a:r>
            <a:r>
              <a:rPr lang="zh-CN" altLang="en-US" dirty="0" smtClean="0"/>
              <a:t>破解神器（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# </a:t>
            </a:r>
            <a:r>
              <a:rPr lang="en-US" altLang="zh-CN" dirty="0"/>
              <a:t>install </a:t>
            </a:r>
            <a:r>
              <a:rPr lang="en-US" altLang="zh-CN" dirty="0" smtClean="0"/>
              <a:t>dependencies</a:t>
            </a:r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apt-get install  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cmake</a:t>
            </a:r>
            <a:r>
              <a:rPr lang="en-US" altLang="zh-CN" dirty="0" smtClean="0"/>
              <a:t>    build-essential    </a:t>
            </a:r>
            <a:r>
              <a:rPr lang="en-US" altLang="zh-CN" dirty="0" err="1"/>
              <a:t>libboost</a:t>
            </a:r>
            <a:r>
              <a:rPr lang="en-US" altLang="zh-CN" dirty="0"/>
              <a:t>-dev           \</a:t>
            </a:r>
          </a:p>
          <a:p>
            <a:pPr lvl="1"/>
            <a:r>
              <a:rPr lang="en-US" altLang="zh-CN" dirty="0"/>
              <a:t>    libqt5xmlpatterns5-dev </a:t>
            </a:r>
            <a:r>
              <a:rPr lang="en-US" altLang="zh-CN" dirty="0" smtClean="0"/>
              <a:t>      </a:t>
            </a:r>
            <a:r>
              <a:rPr lang="en-US" altLang="zh-CN" dirty="0"/>
              <a:t>qtbase5-dev         </a:t>
            </a:r>
            <a:r>
              <a:rPr lang="en-US" altLang="zh-CN" dirty="0" smtClean="0"/>
              <a:t>  </a:t>
            </a:r>
            <a:r>
              <a:rPr lang="en-US" altLang="zh-CN" dirty="0"/>
              <a:t>qt5-default            \</a:t>
            </a:r>
          </a:p>
          <a:p>
            <a:pPr lvl="1"/>
            <a:r>
              <a:rPr lang="en-US" altLang="zh-CN" dirty="0"/>
              <a:t>    libqt5svg5-dev        </a:t>
            </a:r>
            <a:r>
              <a:rPr lang="en-US" altLang="zh-CN" dirty="0" err="1" smtClean="0"/>
              <a:t>libgraphviz</a:t>
            </a:r>
            <a:r>
              <a:rPr lang="en-US" altLang="zh-CN" dirty="0" smtClean="0"/>
              <a:t>-dev            </a:t>
            </a:r>
            <a:r>
              <a:rPr lang="en-US" altLang="zh-CN" dirty="0" err="1" smtClean="0"/>
              <a:t>libcapstone</a:t>
            </a:r>
            <a:r>
              <a:rPr lang="en-US" altLang="zh-CN" dirty="0" smtClean="0"/>
              <a:t>-dev</a:t>
            </a:r>
          </a:p>
          <a:p>
            <a:r>
              <a:rPr lang="zh-CN" altLang="en-US" dirty="0"/>
              <a:t>安装</a:t>
            </a:r>
            <a:r>
              <a:rPr lang="en-US" altLang="zh-CN" dirty="0"/>
              <a:t># build and run </a:t>
            </a:r>
            <a:r>
              <a:rPr lang="en-US" altLang="zh-CN" dirty="0" err="1" smtClean="0"/>
              <a:t>edb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sudo</a:t>
            </a:r>
            <a:r>
              <a:rPr lang="en-US" altLang="zh-CN" dirty="0" smtClean="0"/>
              <a:t> apt install 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clone --recursive https://github.com/eteran/edb-debugger.git</a:t>
            </a:r>
          </a:p>
          <a:p>
            <a:pPr lvl="1"/>
            <a:r>
              <a:rPr lang="en-US" altLang="zh-CN" dirty="0"/>
              <a:t>cd </a:t>
            </a:r>
            <a:r>
              <a:rPr lang="en-US" altLang="zh-CN" dirty="0" err="1"/>
              <a:t>edb</a:t>
            </a:r>
            <a:r>
              <a:rPr lang="en-US" altLang="zh-CN" dirty="0"/>
              <a:t>-debugger</a:t>
            </a:r>
          </a:p>
          <a:p>
            <a:pPr lvl="1"/>
            <a:r>
              <a:rPr lang="en-US" altLang="zh-CN" dirty="0" err="1"/>
              <a:t>mkdir</a:t>
            </a:r>
            <a:r>
              <a:rPr lang="en-US" altLang="zh-CN" dirty="0"/>
              <a:t> build</a:t>
            </a:r>
          </a:p>
          <a:p>
            <a:pPr lvl="1"/>
            <a:r>
              <a:rPr lang="en-US" altLang="zh-CN" dirty="0"/>
              <a:t>cd build</a:t>
            </a:r>
          </a:p>
          <a:p>
            <a:pPr lvl="1"/>
            <a:r>
              <a:rPr lang="en-US" altLang="zh-CN" dirty="0" err="1"/>
              <a:t>cmake</a:t>
            </a:r>
            <a:r>
              <a:rPr lang="en-US" altLang="zh-CN" dirty="0"/>
              <a:t> ..   </a:t>
            </a:r>
            <a:r>
              <a:rPr lang="zh-CN" altLang="en-US" dirty="0" smtClean="0">
                <a:sym typeface="+mn-ea"/>
              </a:rPr>
              <a:t>如出错 </a:t>
            </a:r>
            <a:r>
              <a:rPr lang="en-US" altLang="zh-CN" dirty="0" err="1" smtClean="0">
                <a:sym typeface="+mn-ea"/>
              </a:rPr>
              <a:t>sudo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apt-get install --reinstall </a:t>
            </a:r>
            <a:r>
              <a:rPr lang="en-US" altLang="zh-CN" dirty="0" err="1">
                <a:sym typeface="+mn-ea"/>
              </a:rPr>
              <a:t>pkg-config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cmake</a:t>
            </a:r>
            <a:r>
              <a:rPr lang="en-US" altLang="zh-CN" dirty="0">
                <a:sym typeface="+mn-ea"/>
              </a:rPr>
              <a:t>-data</a:t>
            </a:r>
            <a:endParaRPr lang="en-US" altLang="zh-CN" dirty="0"/>
          </a:p>
          <a:p>
            <a:pPr lvl="1"/>
            <a:r>
              <a:rPr lang="en-US" altLang="zh-CN" dirty="0"/>
              <a:t>make</a:t>
            </a:r>
          </a:p>
          <a:p>
            <a:pPr lvl="1"/>
            <a:r>
              <a:rPr lang="en-US" altLang="zh-CN" dirty="0"/>
              <a:t>./</a:t>
            </a:r>
            <a:r>
              <a:rPr lang="en-US" altLang="zh-CN" dirty="0" err="1" smtClean="0"/>
              <a:t>edb</a:t>
            </a:r>
            <a:r>
              <a:rPr lang="zh-CN" altLang="en-US" dirty="0" smtClean="0"/>
              <a:t>                      </a:t>
            </a:r>
            <a:r>
              <a:rPr lang="en-US" altLang="zh-CN" dirty="0" smtClean="0"/>
              <a:t>--run </a:t>
            </a:r>
            <a:r>
              <a:rPr lang="zh-CN" altLang="en-US" dirty="0" smtClean="0"/>
              <a:t>执行程序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EDB</a:t>
            </a:r>
            <a:r>
              <a:rPr lang="zh-CN" altLang="en-US" dirty="0"/>
              <a:t>破解神器（</a:t>
            </a:r>
            <a:r>
              <a:rPr lang="en-US" altLang="zh-CN" dirty="0"/>
              <a:t>Linux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066800"/>
            <a:ext cx="8915401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81000"/>
            <a:ext cx="8534400" cy="6019800"/>
          </a:xfrm>
        </p:spPr>
        <p:txBody>
          <a:bodyPr/>
          <a:lstStyle/>
          <a:p>
            <a:r>
              <a:rPr lang="en-US" altLang="zh-CN" sz="2800" dirty="0" smtClean="0"/>
              <a:t>5. </a:t>
            </a:r>
            <a:r>
              <a:rPr lang="zh-CN" altLang="en-US" sz="2800" dirty="0" smtClean="0"/>
              <a:t>实验的</a:t>
            </a:r>
            <a:r>
              <a:rPr lang="zh-CN" altLang="en-US" sz="2800" dirty="0"/>
              <a:t>二进制炸弹“</a:t>
            </a:r>
            <a:r>
              <a:rPr lang="en-US" altLang="zh-CN" sz="2800" dirty="0"/>
              <a:t>Binary Bombs”</a:t>
            </a:r>
            <a:r>
              <a:rPr lang="zh-CN" altLang="en-US" sz="2800" dirty="0" smtClean="0"/>
              <a:t>程序简介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包含</a:t>
            </a:r>
            <a:r>
              <a:rPr lang="en-US" altLang="zh-CN" sz="2400" dirty="0"/>
              <a:t>phase1~phase6</a:t>
            </a:r>
            <a:r>
              <a:rPr lang="zh-CN" altLang="en-US" sz="2400" dirty="0"/>
              <a:t>共</a:t>
            </a:r>
            <a:r>
              <a:rPr lang="en-US" altLang="zh-CN" sz="2400" dirty="0"/>
              <a:t>6</a:t>
            </a:r>
            <a:r>
              <a:rPr lang="zh-CN" altLang="en-US" sz="2400" dirty="0"/>
              <a:t>个</a:t>
            </a:r>
            <a:r>
              <a:rPr lang="zh-CN" altLang="en-US" sz="2400" dirty="0" smtClean="0"/>
              <a:t>阶段</a:t>
            </a:r>
            <a:r>
              <a:rPr lang="zh-CN" altLang="en-US" sz="2400" dirty="0"/>
              <a:t>，</a:t>
            </a:r>
            <a:r>
              <a:rPr lang="zh-CN" altLang="zh-CN" sz="2400" dirty="0" smtClean="0"/>
              <a:t>每个阶段</a:t>
            </a:r>
            <a:r>
              <a:rPr lang="zh-CN" altLang="zh-CN" sz="2400" dirty="0"/>
              <a:t>考察</a:t>
            </a:r>
            <a:r>
              <a:rPr lang="zh-CN" altLang="zh-CN" sz="2400" dirty="0">
                <a:solidFill>
                  <a:srgbClr val="FF0000"/>
                </a:solidFill>
              </a:rPr>
              <a:t>机器级语言程序</a:t>
            </a:r>
            <a:r>
              <a:rPr lang="zh-CN" altLang="zh-CN" sz="2400" dirty="0"/>
              <a:t>不同方面，难度递增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1</a:t>
            </a:r>
            <a:r>
              <a:rPr lang="zh-CN" altLang="zh-CN" sz="2000" dirty="0"/>
              <a:t>：字符串比较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2</a:t>
            </a:r>
            <a:r>
              <a:rPr lang="zh-CN" altLang="zh-CN" sz="2000" dirty="0"/>
              <a:t>：循环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3</a:t>
            </a:r>
            <a:r>
              <a:rPr lang="zh-CN" altLang="zh-CN" sz="2000" dirty="0"/>
              <a:t>：条件</a:t>
            </a:r>
            <a:r>
              <a:rPr lang="en-US" altLang="zh-CN" sz="2000" dirty="0"/>
              <a:t>/</a:t>
            </a:r>
            <a:r>
              <a:rPr lang="zh-CN" altLang="zh-CN" sz="2000" dirty="0"/>
              <a:t>分支</a:t>
            </a:r>
            <a:r>
              <a:rPr lang="zh-CN" altLang="en-US" sz="2000" dirty="0"/>
              <a:t>：含</a:t>
            </a:r>
            <a:r>
              <a:rPr lang="en-US" altLang="zh-CN" sz="2000" dirty="0"/>
              <a:t>switch</a:t>
            </a:r>
            <a:r>
              <a:rPr lang="zh-CN" altLang="en-US" sz="2000" dirty="0"/>
              <a:t>语句</a:t>
            </a:r>
            <a:endParaRPr lang="zh-CN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B050"/>
                </a:solidFill>
              </a:rPr>
              <a:t>阶段</a:t>
            </a:r>
            <a:r>
              <a:rPr lang="en-US" altLang="zh-CN" sz="2000" dirty="0">
                <a:solidFill>
                  <a:srgbClr val="00B050"/>
                </a:solidFill>
              </a:rPr>
              <a:t>4</a:t>
            </a:r>
            <a:r>
              <a:rPr lang="zh-CN" altLang="zh-CN" sz="2000" dirty="0">
                <a:solidFill>
                  <a:srgbClr val="00B050"/>
                </a:solidFill>
              </a:rPr>
              <a:t>：递归调用和栈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5</a:t>
            </a:r>
            <a:r>
              <a:rPr lang="zh-CN" altLang="zh-CN" sz="2000" dirty="0"/>
              <a:t>：指针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6</a:t>
            </a:r>
            <a:r>
              <a:rPr lang="zh-CN" altLang="zh-CN" sz="2000" dirty="0"/>
              <a:t>：链表</a:t>
            </a:r>
            <a:r>
              <a:rPr lang="en-US" altLang="zh-CN" sz="2000" dirty="0"/>
              <a:t>/</a:t>
            </a:r>
            <a:r>
              <a:rPr lang="zh-CN" altLang="zh-CN" sz="2000" dirty="0"/>
              <a:t>指针</a:t>
            </a:r>
            <a:r>
              <a:rPr lang="en-US" altLang="zh-CN" sz="2000" dirty="0"/>
              <a:t>/</a:t>
            </a:r>
            <a:r>
              <a:rPr lang="zh-CN" altLang="zh-CN" sz="2000" dirty="0"/>
              <a:t>结构</a:t>
            </a:r>
            <a:endParaRPr lang="en-US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隐藏阶段，第</a:t>
            </a:r>
            <a:r>
              <a:rPr lang="en-US" altLang="zh-CN" sz="2000" dirty="0"/>
              <a:t>4</a:t>
            </a:r>
            <a:r>
              <a:rPr lang="zh-CN" altLang="zh-CN" sz="2000" dirty="0"/>
              <a:t>阶段之后附加特定字符串后出现</a:t>
            </a:r>
          </a:p>
          <a:p>
            <a:pPr lvl="1"/>
            <a:r>
              <a:rPr lang="zh-CN" altLang="en-US" sz="2400" dirty="0" smtClean="0"/>
              <a:t>炸弹</a:t>
            </a:r>
            <a:r>
              <a:rPr lang="zh-CN" altLang="en-US" sz="2400" dirty="0"/>
              <a:t>运行各阶段要求输入一个字符串，若输入符合程序预期，该阶段炸弹被“拆除”，否则“爆炸” 。</a:t>
            </a:r>
          </a:p>
          <a:p>
            <a:pPr lvl="1"/>
            <a:r>
              <a:rPr lang="zh-CN" altLang="en-US" sz="2400" dirty="0"/>
              <a:t>你需要拆除尽可能多的炸弹。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672" y="306597"/>
            <a:ext cx="8786982" cy="762000"/>
          </a:xfrm>
        </p:spPr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分析实验代码框架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990600"/>
            <a:ext cx="8748464" cy="5343872"/>
          </a:xfrm>
        </p:spPr>
        <p:txBody>
          <a:bodyPr/>
          <a:lstStyle/>
          <a:p>
            <a:r>
              <a:rPr lang="zh-CN" altLang="en-US" sz="2800" dirty="0" smtClean="0"/>
              <a:t>炸弹</a:t>
            </a:r>
            <a:r>
              <a:rPr lang="zh-CN" altLang="en-US" sz="2800" dirty="0"/>
              <a:t>文件</a:t>
            </a:r>
            <a:r>
              <a:rPr lang="zh-CN" altLang="en-US" sz="2800" dirty="0" smtClean="0"/>
              <a:t>包</a:t>
            </a:r>
            <a:r>
              <a:rPr lang="zh-CN" altLang="zh-CN" sz="2800" dirty="0" smtClean="0"/>
              <a:t>：</a:t>
            </a:r>
            <a:r>
              <a:rPr lang="zh-CN" altLang="en-US" sz="2800" dirty="0" smtClean="0"/>
              <a:t>（每位同学不一样）</a:t>
            </a:r>
            <a:endParaRPr lang="en-US" altLang="zh-CN" sz="2800" dirty="0" smtClean="0"/>
          </a:p>
          <a:p>
            <a:r>
              <a:rPr lang="en-US" altLang="zh-CN" sz="2800" dirty="0" smtClean="0"/>
              <a:t>$tar </a:t>
            </a:r>
            <a:r>
              <a:rPr lang="en-US" altLang="zh-CN" sz="2800" dirty="0" err="1" smtClean="0"/>
              <a:t>vxf</a:t>
            </a:r>
            <a:r>
              <a:rPr lang="en-US" altLang="zh-CN" sz="2800" dirty="0" smtClean="0"/>
              <a:t>  bomb.tar</a:t>
            </a:r>
            <a:endParaRPr lang="zh-CN" altLang="zh-CN" sz="2800" dirty="0"/>
          </a:p>
          <a:p>
            <a:pPr marL="1430655" lvl="1"/>
            <a:r>
              <a:rPr lang="en-US" altLang="zh-CN" sz="2400" dirty="0">
                <a:solidFill>
                  <a:srgbClr val="FF0000"/>
                </a:solidFill>
              </a:rPr>
              <a:t>bomb</a:t>
            </a:r>
            <a:r>
              <a:rPr lang="zh-CN" altLang="zh-CN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</a:rPr>
              <a:t>   bomb</a:t>
            </a:r>
            <a:r>
              <a:rPr lang="zh-CN" altLang="zh-CN" sz="2400" dirty="0">
                <a:solidFill>
                  <a:srgbClr val="FF0000"/>
                </a:solidFill>
              </a:rPr>
              <a:t>的可执行程序。</a:t>
            </a:r>
          </a:p>
          <a:p>
            <a:pPr marL="1430655" lvl="1"/>
            <a:r>
              <a:rPr lang="en-US" altLang="zh-CN" sz="2400" dirty="0" err="1">
                <a:solidFill>
                  <a:srgbClr val="FF0000"/>
                </a:solidFill>
              </a:rPr>
              <a:t>bomb.c</a:t>
            </a:r>
            <a:r>
              <a:rPr lang="zh-CN" altLang="zh-CN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bomb</a:t>
            </a:r>
            <a:r>
              <a:rPr lang="zh-CN" altLang="zh-CN" sz="2400" dirty="0">
                <a:solidFill>
                  <a:srgbClr val="FF0000"/>
                </a:solidFill>
              </a:rPr>
              <a:t>程序的</a:t>
            </a:r>
            <a:r>
              <a:rPr lang="en-US" altLang="zh-CN" sz="2400" dirty="0">
                <a:solidFill>
                  <a:srgbClr val="FF0000"/>
                </a:solidFill>
              </a:rPr>
              <a:t>main</a:t>
            </a:r>
            <a:r>
              <a:rPr lang="zh-CN" altLang="zh-CN" sz="2400" dirty="0">
                <a:solidFill>
                  <a:srgbClr val="FF0000"/>
                </a:solidFill>
              </a:rPr>
              <a:t>函数</a:t>
            </a:r>
            <a:r>
              <a:rPr lang="zh-CN" altLang="zh-CN" sz="2400" dirty="0" smtClean="0">
                <a:solidFill>
                  <a:srgbClr val="FF0000"/>
                </a:solidFill>
              </a:rPr>
              <a:t>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1430655" lvl="1"/>
            <a:r>
              <a:rPr lang="en-US" altLang="zh-CN" sz="2400" dirty="0" smtClean="0">
                <a:solidFill>
                  <a:srgbClr val="FF0000"/>
                </a:solidFill>
              </a:rPr>
              <a:t>README</a:t>
            </a:r>
          </a:p>
          <a:p>
            <a:pPr>
              <a:spcBef>
                <a:spcPts val="1200"/>
              </a:spcBef>
            </a:pPr>
            <a:r>
              <a:rPr lang="en-US" altLang="zh-CN" sz="2800" dirty="0" err="1" smtClean="0"/>
              <a:t>bomb：linux</a:t>
            </a:r>
            <a:r>
              <a:rPr lang="zh-CN" altLang="en-US" sz="2800" dirty="0" smtClean="0"/>
              <a:t>下</a:t>
            </a:r>
            <a:r>
              <a:rPr lang="zh-CN" altLang="zh-CN" sz="2800" dirty="0" smtClean="0"/>
              <a:t>可</a:t>
            </a:r>
            <a:r>
              <a:rPr lang="zh-CN" altLang="zh-CN" sz="2800" dirty="0"/>
              <a:t>执行程序，需要</a:t>
            </a:r>
            <a:r>
              <a:rPr lang="en-US" altLang="zh-CN" sz="2800" dirty="0"/>
              <a:t>0</a:t>
            </a:r>
            <a:r>
              <a:rPr lang="zh-CN" altLang="zh-CN" sz="2800" dirty="0"/>
              <a:t>或</a:t>
            </a:r>
            <a:r>
              <a:rPr lang="en-US" altLang="zh-CN" sz="2800" dirty="0"/>
              <a:t>1</a:t>
            </a:r>
            <a:r>
              <a:rPr lang="zh-CN" altLang="zh-CN" sz="2800" dirty="0"/>
              <a:t>个命令行</a:t>
            </a:r>
            <a:r>
              <a:rPr lang="zh-CN" altLang="zh-CN" sz="2800" dirty="0" smtClean="0"/>
              <a:t>参数</a:t>
            </a:r>
            <a:endParaRPr lang="en-US" altLang="zh-CN" sz="2800" dirty="0" smtClean="0"/>
          </a:p>
          <a:p>
            <a:pPr marL="1030605"/>
            <a:r>
              <a:rPr lang="zh-CN" altLang="zh-CN" dirty="0" smtClean="0">
                <a:solidFill>
                  <a:srgbClr val="FF0000"/>
                </a:solidFill>
              </a:rPr>
              <a:t>不</a:t>
            </a:r>
            <a:r>
              <a:rPr lang="zh-CN" altLang="en-US" dirty="0" smtClean="0">
                <a:solidFill>
                  <a:srgbClr val="FF0000"/>
                </a:solidFill>
              </a:rPr>
              <a:t>带</a:t>
            </a:r>
            <a:r>
              <a:rPr lang="zh-CN" altLang="zh-CN" dirty="0" smtClean="0">
                <a:solidFill>
                  <a:srgbClr val="FF0000"/>
                </a:solidFill>
              </a:rPr>
              <a:t>参数</a:t>
            </a:r>
            <a:r>
              <a:rPr lang="zh-CN" altLang="en-US" dirty="0" smtClean="0">
                <a:solidFill>
                  <a:srgbClr val="FF0000"/>
                </a:solidFill>
              </a:rPr>
              <a:t>运行</a:t>
            </a:r>
            <a:r>
              <a:rPr lang="zh-CN" altLang="zh-CN" dirty="0" smtClean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zh-CN" altLang="zh-CN" dirty="0">
                <a:solidFill>
                  <a:srgbClr val="FF0000"/>
                </a:solidFill>
              </a:rPr>
              <a:t>欢迎信息后，期待你按行</a:t>
            </a:r>
            <a:r>
              <a:rPr lang="zh-CN" altLang="zh-CN" dirty="0" smtClean="0">
                <a:solidFill>
                  <a:srgbClr val="FF0000"/>
                </a:solidFill>
              </a:rPr>
              <a:t>输入拆弹字符串，</a:t>
            </a:r>
            <a:r>
              <a:rPr lang="zh-CN" altLang="en-US" dirty="0" smtClean="0">
                <a:solidFill>
                  <a:srgbClr val="FF0000"/>
                </a:solidFill>
              </a:rPr>
              <a:t>错误炸弹引爆退出，正确提示进入下一关。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030605"/>
            <a:r>
              <a:rPr lang="zh-CN" altLang="en-US" dirty="0" smtClean="0">
                <a:solidFill>
                  <a:srgbClr val="FF0000"/>
                </a:solidFill>
              </a:rPr>
              <a:t>带参数运行，从拆弹者的密码文件中读取用户密码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 err="1" smtClean="0"/>
              <a:t>bomb.c：bomb</a:t>
            </a:r>
            <a:r>
              <a:rPr lang="zh-CN" altLang="en-US" sz="2800" dirty="0" smtClean="0"/>
              <a:t>主程序，帮助拆弹者了解代码框架，没有细节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68144" y="1916832"/>
            <a:ext cx="2478023" cy="1080119"/>
            <a:chOff x="5831656" y="2060847"/>
            <a:chExt cx="2478023" cy="1080119"/>
          </a:xfrm>
        </p:grpSpPr>
        <p:sp>
          <p:nvSpPr>
            <p:cNvPr id="5" name="右大括号 4"/>
            <p:cNvSpPr/>
            <p:nvPr/>
          </p:nvSpPr>
          <p:spPr>
            <a:xfrm>
              <a:off x="5831656" y="2060847"/>
              <a:ext cx="360040" cy="108011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44208" y="2139241"/>
              <a:ext cx="1865471" cy="92333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i="0" dirty="0" smtClean="0">
                  <a:latin typeface="+mj-lt"/>
                </a:rPr>
                <a:t>用文本编辑器打开看看就知道里面有什么了</a:t>
              </a:r>
              <a:endParaRPr lang="zh-CN" altLang="en-US" sz="1800" i="0" dirty="0"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en-US" dirty="0"/>
              <a:t>拆弹过程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02037" y="1212094"/>
            <a:ext cx="8496944" cy="504031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$./</a:t>
            </a:r>
            <a:r>
              <a:rPr lang="en-US" altLang="zh-CN" dirty="0"/>
              <a:t>bomb 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FF0000"/>
                </a:solidFill>
              </a:rPr>
              <a:t>根据</a:t>
            </a:r>
            <a:r>
              <a:rPr lang="zh-CN" altLang="en-US" dirty="0">
                <a:solidFill>
                  <a:srgbClr val="FF0000"/>
                </a:solidFill>
              </a:rPr>
              <a:t>提示，逐</a:t>
            </a:r>
            <a:r>
              <a:rPr lang="zh-CN" altLang="en-US" dirty="0" smtClean="0">
                <a:solidFill>
                  <a:srgbClr val="FF0000"/>
                </a:solidFill>
              </a:rPr>
              <a:t>阶段手工输入拆弹</a:t>
            </a:r>
            <a:r>
              <a:rPr lang="zh-CN" altLang="en-US" dirty="0">
                <a:solidFill>
                  <a:srgbClr val="FF0000"/>
                </a:solidFill>
              </a:rPr>
              <a:t>字符串（见演示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FF0000"/>
                </a:solidFill>
              </a:rPr>
              <a:t>较为繁琐，重复工作多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$./bomb ans.txt     </a:t>
            </a:r>
            <a:r>
              <a:rPr lang="zh-CN" altLang="en-US" dirty="0" smtClean="0">
                <a:solidFill>
                  <a:srgbClr val="0000FF"/>
                </a:solidFill>
              </a:rPr>
              <a:t>（推荐）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</a:rPr>
              <a:t>ns.txt</a:t>
            </a:r>
            <a:r>
              <a:rPr lang="zh-CN" altLang="en-US" dirty="0" smtClean="0">
                <a:solidFill>
                  <a:srgbClr val="FF0000"/>
                </a:solidFill>
              </a:rPr>
              <a:t>为拆弹密码文本文件，名字可以自定义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文本文件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zh-CN" dirty="0">
                <a:solidFill>
                  <a:srgbClr val="FF0000"/>
                </a:solidFill>
              </a:rPr>
              <a:t>每个拆弹字符串一行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0000FF"/>
                </a:solidFill>
              </a:rPr>
              <a:t>回车结束</a:t>
            </a:r>
            <a:r>
              <a:rPr lang="zh-CN" altLang="en-US" dirty="0">
                <a:solidFill>
                  <a:srgbClr val="FF0000"/>
                </a:solidFill>
              </a:rPr>
              <a:t>，最多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>
                <a:solidFill>
                  <a:srgbClr val="FF0000"/>
                </a:solidFill>
              </a:rPr>
              <a:t>行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zh-CN" dirty="0">
                <a:solidFill>
                  <a:srgbClr val="FF0000"/>
                </a:solidFill>
              </a:rPr>
              <a:t>除此之外不要包含任何其它字符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zh-CN" dirty="0" smtClean="0">
                <a:solidFill>
                  <a:srgbClr val="FF0000"/>
                </a:solidFill>
              </a:rPr>
              <a:t>程序会检查每</a:t>
            </a:r>
            <a:r>
              <a:rPr lang="zh-CN" altLang="zh-CN" dirty="0">
                <a:solidFill>
                  <a:srgbClr val="FF0000"/>
                </a:solidFill>
              </a:rPr>
              <a:t>一阶段</a:t>
            </a:r>
            <a:r>
              <a:rPr lang="zh-CN" altLang="zh-CN" dirty="0" smtClean="0">
                <a:solidFill>
                  <a:srgbClr val="FF000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拆</a:t>
            </a:r>
            <a:r>
              <a:rPr lang="zh-CN" altLang="en-US" dirty="0" smtClean="0">
                <a:solidFill>
                  <a:srgbClr val="FF0000"/>
                </a:solidFill>
              </a:rPr>
              <a:t>弹密码字符串</a:t>
            </a:r>
            <a:r>
              <a:rPr lang="zh-CN" altLang="zh-CN" dirty="0" smtClean="0">
                <a:solidFill>
                  <a:srgbClr val="FF0000"/>
                </a:solidFill>
              </a:rPr>
              <a:t>来</a:t>
            </a:r>
            <a:r>
              <a:rPr lang="zh-CN" altLang="zh-CN" dirty="0">
                <a:solidFill>
                  <a:srgbClr val="FF0000"/>
                </a:solidFill>
              </a:rPr>
              <a:t>决定炸弹拆除成败</a:t>
            </a:r>
            <a:r>
              <a:rPr lang="zh-CN" altLang="zh-CN" dirty="0" smtClean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实验成果提交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71600"/>
            <a:ext cx="8640960" cy="4865712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/>
              <a:t>本次实验需要</a:t>
            </a:r>
            <a:r>
              <a:rPr lang="zh-CN" altLang="en-US" sz="2800" dirty="0" smtClean="0"/>
              <a:t>提交：</a:t>
            </a:r>
            <a:r>
              <a:rPr lang="zh-CN" altLang="en-US" sz="2800" dirty="0"/>
              <a:t>实验报告和结果文件</a:t>
            </a:r>
            <a:endParaRPr lang="en-US" altLang="zh-CN" sz="2800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 smtClean="0">
                <a:solidFill>
                  <a:srgbClr val="0000FF"/>
                </a:solidFill>
              </a:rPr>
              <a:t>结果文件：即上述的</a:t>
            </a:r>
            <a:r>
              <a:rPr lang="en-US" altLang="zh-CN" sz="2400" dirty="0" smtClean="0">
                <a:solidFill>
                  <a:srgbClr val="0000FF"/>
                </a:solidFill>
              </a:rPr>
              <a:t>ans.txt，</a:t>
            </a:r>
            <a:r>
              <a:rPr lang="zh-CN" altLang="en-US" sz="2400" dirty="0" smtClean="0">
                <a:solidFill>
                  <a:srgbClr val="0000FF"/>
                </a:solidFill>
              </a:rPr>
              <a:t>重新命名如下：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 smtClean="0">
                <a:solidFill>
                  <a:srgbClr val="0000FF"/>
                </a:solidFill>
              </a:rPr>
              <a:t>实验</a:t>
            </a:r>
            <a:r>
              <a:rPr lang="zh-CN" altLang="en-US" sz="2400" dirty="0">
                <a:solidFill>
                  <a:srgbClr val="0000FF"/>
                </a:solidFill>
              </a:rPr>
              <a:t>报告：</a:t>
            </a:r>
            <a:r>
              <a:rPr lang="en-US" altLang="zh-CN" sz="2400" dirty="0">
                <a:solidFill>
                  <a:srgbClr val="0000FF"/>
                </a:solidFill>
              </a:rPr>
              <a:t>Word</a:t>
            </a:r>
            <a:r>
              <a:rPr lang="zh-CN" altLang="en-US" sz="2400" dirty="0">
                <a:solidFill>
                  <a:srgbClr val="0000FF"/>
                </a:solidFill>
              </a:rPr>
              <a:t>文档。在实验报告中，对你拆除</a:t>
            </a:r>
            <a:r>
              <a:rPr lang="zh-CN" altLang="en-US" sz="2400" dirty="0" smtClean="0">
                <a:solidFill>
                  <a:srgbClr val="0000FF"/>
                </a:solidFill>
              </a:rPr>
              <a:t>了</a:t>
            </a:r>
            <a:r>
              <a:rPr lang="zh-CN" altLang="en-US" sz="2400" dirty="0">
                <a:solidFill>
                  <a:srgbClr val="0000FF"/>
                </a:solidFill>
              </a:rPr>
              <a:t>炸弹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                    </a:t>
            </a:r>
            <a:r>
              <a:rPr lang="zh-CN" altLang="en-US" sz="2400" dirty="0" smtClean="0">
                <a:solidFill>
                  <a:srgbClr val="0000FF"/>
                </a:solidFill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</a:rPr>
              <a:t>每一道题，用文字详细描述分析求解过程。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lnSpc>
                <a:spcPts val="3200"/>
              </a:lnSpc>
            </a:pPr>
            <a:r>
              <a:rPr lang="zh-CN" altLang="zh-CN" sz="2400" dirty="0"/>
              <a:t>班为单位集中打包发送至</a:t>
            </a:r>
            <a:r>
              <a:rPr lang="zh-CN" altLang="en-US" sz="2400" dirty="0"/>
              <a:t>指导</a:t>
            </a:r>
            <a:r>
              <a:rPr lang="zh-CN" altLang="en-US" sz="2400" dirty="0" smtClean="0"/>
              <a:t>教师</a:t>
            </a:r>
            <a:endParaRPr lang="en-US" altLang="zh-CN" sz="2400" dirty="0" smtClean="0"/>
          </a:p>
          <a:p>
            <a:pPr>
              <a:lnSpc>
                <a:spcPts val="3200"/>
              </a:lnSpc>
            </a:pPr>
            <a:r>
              <a:rPr lang="zh-CN" altLang="en-US" sz="2800" dirty="0" smtClean="0"/>
              <a:t>注意：及时记录每一步的地址、变量、函数、参数、数据结构、算法等等。以方便实验报告的撰写。</a:t>
            </a:r>
            <a:endParaRPr lang="en-US" altLang="zh-CN" sz="2800" dirty="0" smtClean="0"/>
          </a:p>
          <a:p>
            <a:pPr>
              <a:lnSpc>
                <a:spcPts val="3200"/>
              </a:lnSpc>
            </a:pPr>
            <a:r>
              <a:rPr lang="zh-CN" altLang="en-US" sz="2800" dirty="0" smtClean="0"/>
              <a:t>最好截图：展示当前的代码、数据，并可手绘标注</a:t>
            </a:r>
            <a:endParaRPr lang="en-US" altLang="zh-CN" sz="2800" dirty="0"/>
          </a:p>
          <a:p>
            <a:pPr marL="0" indent="0">
              <a:lnSpc>
                <a:spcPts val="3200"/>
              </a:lnSpc>
              <a:spcBef>
                <a:spcPts val="1200"/>
              </a:spcBef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9</a:t>
            </a:r>
            <a:r>
              <a:rPr lang="en-US" altLang="zh-CN" dirty="0" smtClean="0"/>
              <a:t>.</a:t>
            </a:r>
            <a:r>
              <a:rPr lang="zh-CN" altLang="en-US" dirty="0"/>
              <a:t>熟练掌握实验流程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33961" y="1856818"/>
            <a:ext cx="8218488" cy="4543982"/>
          </a:xfrm>
        </p:spPr>
        <p:txBody>
          <a:bodyPr/>
          <a:lstStyle/>
          <a:p>
            <a:r>
              <a:rPr lang="zh-CN" altLang="en-US" dirty="0" smtClean="0"/>
              <a:t>直接运行</a:t>
            </a:r>
            <a:r>
              <a:rPr lang="en-US" altLang="zh-CN" dirty="0" smtClean="0"/>
              <a:t>bomb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你的工作：猜这个密码？</a:t>
            </a:r>
            <a:endParaRPr lang="en-US" altLang="zh-CN" dirty="0" smtClean="0"/>
          </a:p>
          <a:p>
            <a:pPr lvl="1"/>
            <a:r>
              <a:rPr lang="zh-CN" altLang="zh-CN" sz="2400" dirty="0" smtClean="0"/>
              <a:t>下面</a:t>
            </a:r>
            <a:r>
              <a:rPr lang="zh-CN" altLang="zh-CN" sz="2400" dirty="0"/>
              <a:t>以</a:t>
            </a:r>
            <a:r>
              <a:rPr lang="en-US" altLang="zh-CN" sz="2400" dirty="0"/>
              <a:t>phase1</a:t>
            </a:r>
            <a:r>
              <a:rPr lang="zh-CN" altLang="zh-CN" sz="2400" dirty="0"/>
              <a:t>为例介绍一下基本的实验步骤：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17" y="2541080"/>
            <a:ext cx="6558337" cy="104393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14107999">
            <a:off x="800509" y="3952315"/>
            <a:ext cx="100811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1877" y="4545165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在这个位置初入阶段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的拆弹密码，如：</a:t>
            </a:r>
            <a:r>
              <a:rPr lang="en-US" altLang="zh-CN" dirty="0" smtClean="0"/>
              <a:t>This is a nice day.</a:t>
            </a:r>
            <a:endParaRPr lang="zh-CN" altLang="en-US" dirty="0"/>
          </a:p>
        </p:txBody>
      </p:sp>
      <p:sp>
        <p:nvSpPr>
          <p:cNvPr id="10" name="标题 1"/>
          <p:cNvSpPr txBox="1"/>
          <p:nvPr/>
        </p:nvSpPr>
        <p:spPr bwMode="auto">
          <a:xfrm>
            <a:off x="2971800" y="1187085"/>
            <a:ext cx="3048000" cy="58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zh-CN" altLang="zh-CN" dirty="0" smtClean="0"/>
              <a:t>实验步骤提示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实验步骤演示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870" y="1212215"/>
            <a:ext cx="8359140" cy="534543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b="1" dirty="0"/>
              <a:t>第一步</a:t>
            </a:r>
            <a:r>
              <a:rPr lang="zh-CN" altLang="zh-CN" b="1" dirty="0" smtClean="0"/>
              <a:t>：</a:t>
            </a:r>
            <a:r>
              <a:rPr lang="en-US" altLang="zh-CN" b="1" dirty="0" err="1" smtClean="0">
                <a:solidFill>
                  <a:srgbClr val="FF0000"/>
                </a:solidFill>
              </a:rPr>
              <a:t>objdump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zh-CN" b="1" dirty="0">
                <a:solidFill>
                  <a:srgbClr val="FF0000"/>
                </a:solidFill>
              </a:rPr>
              <a:t>–</a:t>
            </a:r>
            <a:r>
              <a:rPr lang="en-US" altLang="zh-CN" b="1" dirty="0">
                <a:solidFill>
                  <a:srgbClr val="FF0000"/>
                </a:solidFill>
              </a:rPr>
              <a:t>d bomb &gt; </a:t>
            </a:r>
            <a:r>
              <a:rPr lang="en-US" altLang="zh-CN" b="1" dirty="0" smtClean="0">
                <a:solidFill>
                  <a:srgbClr val="FF0000"/>
                </a:solidFill>
              </a:rPr>
              <a:t>asm.txt                         </a:t>
            </a:r>
            <a:r>
              <a:rPr lang="en-US" altLang="zh-CN" dirty="0" smtClean="0"/>
              <a:t> </a:t>
            </a:r>
            <a:r>
              <a:rPr lang="en-US" altLang="zh-CN" dirty="0"/>
              <a:t>“&gt;”:</a:t>
            </a:r>
            <a:r>
              <a:rPr lang="zh-CN" altLang="en-US" dirty="0"/>
              <a:t>重定向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</a:t>
            </a:r>
            <a:r>
              <a:rPr lang="zh-CN" altLang="zh-CN" sz="2000" dirty="0" smtClean="0"/>
              <a:t>对</a:t>
            </a:r>
            <a:r>
              <a:rPr lang="en-US" altLang="zh-CN" sz="2000" dirty="0"/>
              <a:t>bomb</a:t>
            </a:r>
            <a:r>
              <a:rPr lang="zh-CN" altLang="zh-CN" sz="2000" dirty="0"/>
              <a:t>进行反汇编并将</a:t>
            </a:r>
            <a:r>
              <a:rPr lang="zh-CN" altLang="zh-CN" sz="2000" dirty="0" smtClean="0"/>
              <a:t>汇编代码</a:t>
            </a:r>
            <a:r>
              <a:rPr lang="zh-CN" altLang="zh-CN" sz="2000" dirty="0"/>
              <a:t>输出</a:t>
            </a:r>
            <a:r>
              <a:rPr lang="zh-CN" altLang="zh-CN" sz="2000" dirty="0" smtClean="0"/>
              <a:t>到</a:t>
            </a:r>
            <a:r>
              <a:rPr lang="en-US" altLang="zh-CN" sz="2000" dirty="0" smtClean="0"/>
              <a:t>asm.txt</a:t>
            </a:r>
            <a:r>
              <a:rPr lang="zh-CN" altLang="zh-CN" sz="2000" dirty="0" smtClean="0"/>
              <a:t>中。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b="1" dirty="0" smtClean="0"/>
              <a:t>第二</a:t>
            </a:r>
            <a:r>
              <a:rPr lang="zh-CN" altLang="zh-CN" sz="2000" b="1" dirty="0"/>
              <a:t>步：</a:t>
            </a:r>
            <a:r>
              <a:rPr lang="zh-CN" altLang="zh-CN" sz="2000" dirty="0" smtClean="0"/>
              <a:t>查看汇编源代码</a:t>
            </a:r>
            <a:r>
              <a:rPr lang="en-US" altLang="zh-CN" sz="2000" dirty="0" smtClean="0"/>
              <a:t>asm.txt</a:t>
            </a:r>
            <a:r>
              <a:rPr lang="zh-CN" altLang="en-US" sz="2000" dirty="0" smtClean="0"/>
              <a:t>文件，</a:t>
            </a:r>
            <a:r>
              <a:rPr lang="zh-CN" altLang="zh-CN" sz="2000" dirty="0" smtClean="0"/>
              <a:t>在</a:t>
            </a:r>
            <a:r>
              <a:rPr lang="en-US" altLang="zh-CN" sz="2000" dirty="0"/>
              <a:t>main</a:t>
            </a:r>
            <a:r>
              <a:rPr lang="zh-CN" altLang="zh-CN" sz="2000" dirty="0"/>
              <a:t>函数中找到如下</a:t>
            </a:r>
            <a:r>
              <a:rPr lang="zh-CN" altLang="zh-CN" sz="2000" dirty="0" smtClean="0"/>
              <a:t>语句</a:t>
            </a:r>
            <a:endParaRPr lang="en-US" altLang="zh-CN" sz="2000" dirty="0" smtClean="0"/>
          </a:p>
          <a:p>
            <a:pPr marL="1706880" indent="-720725">
              <a:buNone/>
            </a:pPr>
            <a:r>
              <a:rPr lang="zh-CN" altLang="en-US" sz="2000" dirty="0" smtClean="0"/>
              <a:t>这里为</a:t>
            </a:r>
            <a:r>
              <a:rPr lang="en-US" altLang="zh-CN" sz="2000" dirty="0" smtClean="0"/>
              <a:t>phase1</a:t>
            </a:r>
            <a:r>
              <a:rPr lang="zh-CN" altLang="en-US" sz="2000" dirty="0" smtClean="0"/>
              <a:t>函数</a:t>
            </a:r>
            <a:r>
              <a:rPr lang="zh-CN" altLang="zh-CN" sz="2000" dirty="0" smtClean="0"/>
              <a:t>在</a:t>
            </a:r>
            <a:r>
              <a:rPr lang="en-US" altLang="zh-CN" sz="2000" dirty="0" smtClean="0"/>
              <a:t>main()</a:t>
            </a:r>
            <a:r>
              <a:rPr lang="zh-CN" altLang="zh-CN" sz="2000" dirty="0" smtClean="0"/>
              <a:t>函数</a:t>
            </a:r>
            <a:r>
              <a:rPr lang="zh-CN" altLang="en-US" sz="2000" dirty="0" smtClean="0"/>
              <a:t>中被</a:t>
            </a:r>
            <a:r>
              <a:rPr lang="zh-CN" altLang="zh-CN" sz="2000" dirty="0" smtClean="0"/>
              <a:t>调用</a:t>
            </a:r>
            <a:r>
              <a:rPr lang="zh-CN" altLang="en-US" sz="2000" dirty="0" smtClean="0"/>
              <a:t>的位置）</a:t>
            </a:r>
            <a:r>
              <a:rPr lang="zh-CN" altLang="zh-CN" sz="2000" dirty="0" smtClean="0"/>
              <a:t>：</a:t>
            </a:r>
          </a:p>
          <a:p>
            <a:pPr marL="1706880" indent="-720725">
              <a:buNone/>
            </a:pPr>
            <a:endParaRPr lang="zh-CN" altLang="zh-CN" sz="2000" dirty="0" smtClean="0"/>
          </a:p>
          <a:p>
            <a:pPr marL="1706880" indent="-720725">
              <a:buNone/>
            </a:pPr>
            <a:endParaRPr lang="zh-CN" altLang="zh-CN" sz="2000" dirty="0" smtClean="0"/>
          </a:p>
          <a:p>
            <a:pPr marL="1706880" indent="-720725">
              <a:buNone/>
            </a:pPr>
            <a:endParaRPr lang="zh-CN" altLang="zh-CN" sz="2000" dirty="0" smtClean="0"/>
          </a:p>
          <a:p>
            <a:pPr marL="1706880" indent="-720725">
              <a:buNone/>
            </a:pPr>
            <a:endParaRPr lang="zh-CN" altLang="zh-CN" sz="2000" dirty="0" smtClean="0"/>
          </a:p>
          <a:p>
            <a:pPr marL="0" indent="17780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smtClean="0">
                <a:sym typeface="+mn-ea"/>
              </a:rPr>
              <a:t>106d:	e8 b7 06 00 00       	</a:t>
            </a:r>
            <a:r>
              <a:rPr lang="en-US" altLang="zh-CN" sz="2000" dirty="0" smtClean="0">
                <a:solidFill>
                  <a:srgbClr val="00B050"/>
                </a:solidFill>
                <a:sym typeface="+mn-ea"/>
              </a:rPr>
              <a:t>callq  1729 &lt;read_line&gt;</a:t>
            </a:r>
            <a:endParaRPr lang="en-US" altLang="zh-CN" sz="2000" dirty="0" smtClean="0"/>
          </a:p>
          <a:p>
            <a:pPr marL="0" indent="177800">
              <a:buNone/>
            </a:pPr>
            <a:r>
              <a:rPr lang="en-US" altLang="zh-CN" sz="2000" dirty="0" smtClean="0"/>
              <a:t>    1072:	48 89 c7             	                mov    </a:t>
            </a:r>
            <a:r>
              <a:rPr lang="en-US" altLang="zh-CN" sz="2000" dirty="0" smtClean="0">
                <a:solidFill>
                  <a:srgbClr val="FF0000"/>
                </a:solidFill>
              </a:rPr>
              <a:t>%rax</a:t>
            </a:r>
            <a:r>
              <a:rPr lang="en-US" altLang="zh-CN" sz="2000" dirty="0" smtClean="0"/>
              <a:t>,</a:t>
            </a:r>
            <a:r>
              <a:rPr lang="en-US" altLang="zh-CN" sz="2000" dirty="0" smtClean="0">
                <a:solidFill>
                  <a:srgbClr val="0000FF"/>
                </a:solidFill>
              </a:rPr>
              <a:t>%rdi</a:t>
            </a:r>
          </a:p>
          <a:p>
            <a:pPr marL="0" indent="177800">
              <a:buNone/>
            </a:pPr>
            <a:r>
              <a:rPr lang="en-US" altLang="zh-CN" sz="2000" dirty="0" smtClean="0"/>
              <a:t>    1075:	e8 fa 00 00 00       	callq  1174 </a:t>
            </a:r>
            <a:r>
              <a:rPr lang="en-US" altLang="zh-CN" sz="2000" dirty="0" smtClean="0">
                <a:solidFill>
                  <a:srgbClr val="FFC000"/>
                </a:solidFill>
              </a:rPr>
              <a:t>&lt;phase_1&gt;</a:t>
            </a:r>
            <a:endParaRPr lang="en-US" altLang="zh-CN" sz="2000" dirty="0" smtClean="0"/>
          </a:p>
          <a:p>
            <a:pPr marL="0" indent="177800">
              <a:buNone/>
            </a:pPr>
            <a:r>
              <a:rPr lang="en-US" altLang="zh-CN" sz="2000" dirty="0" smtClean="0"/>
              <a:t>    107a:	e8 ee 07 00 00       	callq  186d </a:t>
            </a:r>
            <a:r>
              <a:rPr lang="en-US" altLang="zh-CN" sz="2000" dirty="0" smtClean="0">
                <a:solidFill>
                  <a:srgbClr val="00B0F0"/>
                </a:solidFill>
              </a:rPr>
              <a:t>&lt;phase_defused&gt;</a:t>
            </a:r>
            <a:endParaRPr lang="en-US" altLang="zh-CN" sz="2000" dirty="0" smtClean="0"/>
          </a:p>
          <a:p>
            <a:pPr marL="0" indent="177800">
              <a:buNone/>
            </a:pPr>
            <a:r>
              <a:rPr lang="en-US" altLang="zh-CN" sz="2000" dirty="0" smtClean="0"/>
              <a:t>    107f:	48 8d 3d 72 15 00 00 	lea    0x1572(%rip),%rdi   # 25f8</a:t>
            </a:r>
          </a:p>
          <a:p>
            <a:pPr marL="0" indent="177800">
              <a:buNone/>
            </a:pPr>
            <a:r>
              <a:rPr lang="en-US" altLang="zh-CN" sz="2000" dirty="0" smtClean="0"/>
              <a:t>    1086:	e8 25 fd ff ff       	                callq  db0 &lt;puts@plt&gt;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40" y="2840355"/>
            <a:ext cx="6906260" cy="1397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 smtClean="0"/>
              <a:t>实验类型：验证型实验</a:t>
            </a:r>
            <a:endParaRPr lang="en-US" altLang="zh-CN" dirty="0" smtClean="0"/>
          </a:p>
          <a:p>
            <a:r>
              <a:rPr lang="zh-CN" altLang="en-US" dirty="0"/>
              <a:t>实验目的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熟练掌握</a:t>
            </a:r>
            <a:r>
              <a:rPr lang="zh-CN" altLang="en-US" dirty="0"/>
              <a:t>计算机系统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ISA</a:t>
            </a:r>
            <a:r>
              <a:rPr lang="zh-CN" altLang="en-US" dirty="0" smtClean="0"/>
              <a:t>指令系统与寻址方式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熟练掌握</a:t>
            </a:r>
            <a:r>
              <a:rPr lang="en-US" altLang="zh-CN" dirty="0"/>
              <a:t>Linux</a:t>
            </a:r>
            <a:r>
              <a:rPr lang="zh-CN" altLang="en-US" dirty="0" smtClean="0"/>
              <a:t>下调试器的反汇编调试跟踪分析机器语言的方法</a:t>
            </a:r>
            <a:endParaRPr lang="en-US" altLang="zh-CN" dirty="0" smtClean="0"/>
          </a:p>
          <a:p>
            <a:pPr lvl="1"/>
            <a:r>
              <a:rPr lang="zh-CN" altLang="en-US" dirty="0"/>
              <a:t>增强对程序机器级表示、汇编语言、调试器和逆向工程</a:t>
            </a:r>
            <a:r>
              <a:rPr lang="zh-CN" altLang="en-US" dirty="0" smtClean="0"/>
              <a:t>等的理解</a:t>
            </a:r>
            <a:endParaRPr lang="en-US" altLang="zh-CN" dirty="0" smtClean="0"/>
          </a:p>
          <a:p>
            <a:r>
              <a:rPr lang="zh-CN" altLang="en-US" sz="2400" dirty="0" smtClean="0">
                <a:sym typeface="+mn-ea"/>
              </a:rPr>
              <a:t>实验指导教师</a:t>
            </a:r>
            <a:endParaRPr lang="en-US" altLang="zh-CN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任课教师</a:t>
            </a:r>
            <a:r>
              <a:rPr lang="zh-CN" altLang="en-US" sz="2400" dirty="0" smtClean="0">
                <a:sym typeface="+mn-ea"/>
              </a:rPr>
              <a:t>：</a:t>
            </a:r>
            <a:r>
              <a:rPr lang="zh-CN" altLang="en-US" sz="2400" dirty="0">
                <a:sym typeface="+mn-ea"/>
              </a:rPr>
              <a:t>吴锐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实验室教师</a:t>
            </a:r>
            <a:r>
              <a:rPr lang="zh-CN" altLang="en-US" sz="2400" dirty="0" smtClean="0">
                <a:sym typeface="+mn-ea"/>
              </a:rPr>
              <a:t>：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TA</a:t>
            </a:r>
            <a:r>
              <a:rPr lang="zh-CN" altLang="en-US" sz="2400" dirty="0" smtClean="0">
                <a:sym typeface="+mn-ea"/>
              </a:rPr>
              <a:t>：</a:t>
            </a:r>
            <a:r>
              <a:rPr lang="zh-CN" altLang="en-US" sz="2400" dirty="0">
                <a:sym typeface="+mn-ea"/>
              </a:rPr>
              <a:t>陈嘉</a:t>
            </a:r>
            <a:r>
              <a:rPr lang="zh-CN" altLang="en-US" sz="2400" dirty="0" smtClean="0">
                <a:sym typeface="+mn-ea"/>
              </a:rPr>
              <a:t>浩、王交彤</a:t>
            </a:r>
            <a:endParaRPr lang="en-US" altLang="zh-CN" sz="2400" dirty="0"/>
          </a:p>
          <a:p>
            <a:r>
              <a:rPr lang="zh-CN" altLang="en-US" sz="2400" dirty="0" smtClean="0">
                <a:sym typeface="+mn-ea"/>
              </a:rPr>
              <a:t>实验班级、人数与分组</a:t>
            </a:r>
            <a:endParaRPr lang="en-US" altLang="zh-CN" sz="2400" dirty="0"/>
          </a:p>
          <a:p>
            <a:pPr lvl="1"/>
            <a:r>
              <a:rPr lang="en-US" altLang="zh-CN" sz="2400" dirty="0" smtClean="0">
                <a:sym typeface="+mn-ea"/>
              </a:rPr>
              <a:t>1903007</a:t>
            </a:r>
            <a:r>
              <a:rPr lang="zh-CN" altLang="en-US" sz="2400" dirty="0" smtClean="0">
                <a:sym typeface="+mn-ea"/>
              </a:rPr>
              <a:t>、</a:t>
            </a:r>
            <a:r>
              <a:rPr lang="en-US" altLang="zh-CN" sz="2400" dirty="0" smtClean="0">
                <a:sym typeface="+mn-ea"/>
              </a:rPr>
              <a:t>1903008</a:t>
            </a:r>
            <a:r>
              <a:rPr lang="zh-CN" altLang="en-US" sz="2400" dirty="0" smtClean="0">
                <a:sym typeface="+mn-ea"/>
              </a:rPr>
              <a:t>、</a:t>
            </a:r>
            <a:r>
              <a:rPr lang="en-US" altLang="zh-CN" sz="2400" dirty="0" smtClean="0">
                <a:sym typeface="+mn-ea"/>
              </a:rPr>
              <a:t> </a:t>
            </a:r>
            <a:r>
              <a:rPr lang="en-US" altLang="zh-CN" sz="2400" dirty="0" smtClean="0">
                <a:sym typeface="+mn-ea"/>
              </a:rPr>
              <a:t>1903009  </a:t>
            </a:r>
            <a:r>
              <a:rPr lang="zh-CN" altLang="en-US" sz="2400" dirty="0">
                <a:sym typeface="+mn-ea"/>
              </a:rPr>
              <a:t>一人一组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300" y="746760"/>
            <a:ext cx="8928735" cy="565023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zh-CN" b="1" dirty="0" smtClean="0"/>
              <a:t>第三步：</a:t>
            </a:r>
            <a:r>
              <a:rPr lang="zh-CN" altLang="zh-CN" dirty="0" smtClean="0"/>
              <a:t>在反汇编文件中继续查找</a:t>
            </a:r>
            <a:r>
              <a:rPr lang="en-US" altLang="zh-CN" dirty="0" smtClean="0"/>
              <a:t>phase_1</a:t>
            </a:r>
            <a:r>
              <a:rPr lang="zh-CN" altLang="zh-CN" dirty="0" smtClean="0"/>
              <a:t>的位置，</a:t>
            </a:r>
            <a:r>
              <a:rPr lang="zh-CN" altLang="en-US" dirty="0" smtClean="0"/>
              <a:t>如：</a:t>
            </a:r>
          </a:p>
          <a:p>
            <a:pPr marL="0" indent="0">
              <a:spcAft>
                <a:spcPts val="0"/>
              </a:spcAft>
              <a:buNone/>
            </a:pPr>
            <a:r>
              <a:rPr lang="zh-CN" altLang="en-US" dirty="0" smtClean="0"/>
              <a:t>   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0000000000001174 &lt;phase_1&gt;:                        </a:t>
            </a:r>
            <a:r>
              <a:rPr lang="en-US" altLang="zh-CN" sz="2000" kern="100" dirty="0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</a:t>
            </a:r>
            <a:r>
              <a:rPr lang="zh-CN" altLang="en-US" sz="2000" kern="100" dirty="0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注意</a:t>
            </a:r>
            <a:r>
              <a:rPr lang="en-US" altLang="zh-CN" sz="2000" u="sng" kern="1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%rdi</a:t>
            </a:r>
            <a:r>
              <a:rPr lang="zh-CN" altLang="en-US" sz="2000" kern="100" dirty="0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没变，继承</a:t>
            </a:r>
            <a:r>
              <a:rPr lang="en-US" altLang="zh-CN" sz="2000" kern="100" dirty="0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main</a:t>
            </a: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1174:	48 83 ec 08          	          sub    $0x8,%rsp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1178:	48 8d 35 d1 14 00 00    lea    </a:t>
            </a:r>
            <a:r>
              <a:rPr lang="en-US" altLang="zh-CN" sz="2000" b="1" u="sng" kern="100" dirty="0" smtClean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0x14d1(%rip)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u="sng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%rsi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# 2650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117f:	e8 32 04 00 00      callq  15b6 &lt;strings_not_equal&gt;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1184:	85 c0                	test   %eax,%eax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1186:	75 05                	jne    118d &lt;phase_1+0x19&gt;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1188:	48 83 c4 08          	add    $0x8,%rsp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118c:	c3                   	retq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118d:	e8 30 05 00 00      callq  16c2 &lt;explode_bomb&gt;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1192:	eb f4                	jmp    1188 &lt;phase_1+0x14&gt;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很明显，这是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64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位程序，采用寄存器传递参数。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strings_not_equal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函数有两个参数：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是主程序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传来的唯一的参数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键盘输入或文件读取的字符串；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rsi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是一个全局变量。其地址为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2650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GDB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EDB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跟踪时可以直接到内存看这个变量的内容。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编译选项不同，看到的内容可能不一样 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===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我们这儿应该是都一样的。</a:t>
            </a:r>
            <a:endParaRPr lang="en-US" altLang="zh-CN" sz="1995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endParaRPr lang="zh-CN" altLang="zh-CN" sz="3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7504" y="238472"/>
            <a:ext cx="0" cy="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041318" y="3152239"/>
            <a:ext cx="23042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002583" y="3441913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3095928" y="4408601"/>
            <a:ext cx="2952328" cy="11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101080" y="2441575"/>
            <a:ext cx="2086768" cy="710893"/>
            <a:chOff x="7308026" y="2714278"/>
            <a:chExt cx="2086768" cy="710893"/>
          </a:xfrm>
        </p:grpSpPr>
        <p:sp>
          <p:nvSpPr>
            <p:cNvPr id="33" name="矩形 32"/>
            <p:cNvSpPr/>
            <p:nvPr/>
          </p:nvSpPr>
          <p:spPr>
            <a:xfrm>
              <a:off x="8637984" y="3086617"/>
              <a:ext cx="756810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>
                  <a:solidFill>
                    <a:srgbClr val="3333FF"/>
                  </a:solidFill>
                  <a:latin typeface="+mj-lt"/>
                </a:rPr>
                <a:t>2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H="1" flipV="1">
              <a:off x="7308026" y="2714278"/>
              <a:ext cx="1290320" cy="60642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6172200" y="1905001"/>
            <a:ext cx="2054225" cy="419099"/>
            <a:chOff x="6350466" y="3315467"/>
            <a:chExt cx="1954481" cy="358878"/>
          </a:xfrm>
        </p:grpSpPr>
        <p:sp>
          <p:nvSpPr>
            <p:cNvPr id="35" name="矩形 34"/>
            <p:cNvSpPr/>
            <p:nvPr/>
          </p:nvSpPr>
          <p:spPr>
            <a:xfrm>
              <a:off x="7548137" y="3385611"/>
              <a:ext cx="756810" cy="28873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 smtClean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 smtClean="0">
                  <a:solidFill>
                    <a:srgbClr val="3333FF"/>
                  </a:solidFill>
                  <a:latin typeface="+mj-lt"/>
                </a:rPr>
                <a:t>1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5" name="直接箭头连接符 44"/>
            <p:cNvCxnSpPr>
              <a:stCxn id="35" idx="1"/>
            </p:cNvCxnSpPr>
            <p:nvPr/>
          </p:nvCxnSpPr>
          <p:spPr>
            <a:xfrm flipH="1" flipV="1">
              <a:off x="6350466" y="3315467"/>
              <a:ext cx="1197460" cy="21478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5985427" y="3317731"/>
            <a:ext cx="2364794" cy="840894"/>
            <a:chOff x="5940153" y="4763279"/>
            <a:chExt cx="2364794" cy="840894"/>
          </a:xfrm>
        </p:grpSpPr>
        <p:sp>
          <p:nvSpPr>
            <p:cNvPr id="47" name="矩形 46"/>
            <p:cNvSpPr/>
            <p:nvPr/>
          </p:nvSpPr>
          <p:spPr>
            <a:xfrm>
              <a:off x="6868271" y="5266988"/>
              <a:ext cx="1436676" cy="337185"/>
            </a:xfrm>
            <a:prstGeom prst="rect">
              <a:avLst/>
            </a:prstGeom>
            <a:solidFill>
              <a:srgbClr val="FFC00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 smtClean="0">
                  <a:solidFill>
                    <a:schemeClr val="accent5">
                      <a:lumMod val="50000"/>
                    </a:schemeClr>
                  </a:solidFill>
                  <a:latin typeface="+mj-lt"/>
                </a:rPr>
                <a:t>判断是否成功</a:t>
              </a: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 flipV="1">
              <a:off x="5940153" y="4763279"/>
              <a:ext cx="928118" cy="50370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b="1" dirty="0"/>
              <a:t>第四步</a:t>
            </a:r>
            <a:r>
              <a:rPr lang="zh-CN" altLang="zh-CN" b="1" dirty="0" smtClean="0"/>
              <a:t>：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main</a:t>
            </a:r>
            <a:r>
              <a:rPr lang="en-US" altLang="zh-CN" dirty="0"/>
              <a:t>()</a:t>
            </a:r>
            <a:r>
              <a:rPr lang="zh-CN" altLang="zh-CN" dirty="0" smtClean="0"/>
              <a:t>函数</a:t>
            </a:r>
            <a:r>
              <a:rPr lang="zh-CN" altLang="en-US" dirty="0" smtClean="0"/>
              <a:t>的汇编代码</a:t>
            </a:r>
            <a:r>
              <a:rPr lang="zh-CN" altLang="zh-CN" dirty="0" smtClean="0"/>
              <a:t>中</a:t>
            </a:r>
            <a:r>
              <a:rPr lang="zh-CN" altLang="zh-CN" dirty="0"/>
              <a:t>，可以进一步找到：</a:t>
            </a:r>
          </a:p>
          <a:p>
            <a:pPr marL="0" indent="177800">
              <a:buNone/>
            </a:pPr>
            <a:r>
              <a:rPr lang="en-US" altLang="zh-CN" sz="2000" dirty="0" smtClean="0">
                <a:sym typeface="+mn-ea"/>
              </a:rPr>
              <a:t>    106d:	e8 b7 06 00 00       	</a:t>
            </a:r>
            <a:r>
              <a:rPr lang="en-US" altLang="zh-CN" sz="2000" dirty="0" smtClean="0">
                <a:solidFill>
                  <a:srgbClr val="00B050"/>
                </a:solidFill>
                <a:sym typeface="+mn-ea"/>
              </a:rPr>
              <a:t>callq  1729 &lt;read_line&gt;</a:t>
            </a:r>
            <a:endParaRPr lang="en-US" altLang="zh-CN" sz="2000" dirty="0" smtClean="0"/>
          </a:p>
          <a:p>
            <a:pPr marL="0" indent="177800">
              <a:buNone/>
            </a:pPr>
            <a:r>
              <a:rPr lang="en-US" altLang="zh-CN" sz="2000" dirty="0" smtClean="0">
                <a:sym typeface="+mn-ea"/>
              </a:rPr>
              <a:t>    1072:	48 89 c7             	                mov    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%rax</a:t>
            </a:r>
            <a:r>
              <a:rPr lang="en-US" altLang="zh-CN" sz="2000" dirty="0" smtClean="0">
                <a:sym typeface="+mn-ea"/>
              </a:rPr>
              <a:t>,</a:t>
            </a: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%rdi</a:t>
            </a:r>
          </a:p>
          <a:p>
            <a:pPr marL="0" indent="177800">
              <a:buNone/>
            </a:pPr>
            <a:r>
              <a:rPr lang="en-US" altLang="zh-CN" dirty="0" err="1"/>
              <a:t>%rax</a:t>
            </a:r>
            <a:r>
              <a:rPr lang="zh-CN" altLang="zh-CN" dirty="0"/>
              <a:t>里存储的是调用</a:t>
            </a:r>
            <a:r>
              <a:rPr lang="en-US" altLang="zh-CN" dirty="0" err="1"/>
              <a:t>read_line</a:t>
            </a:r>
            <a:r>
              <a:rPr lang="en-US" altLang="zh-CN" dirty="0"/>
              <a:t>()</a:t>
            </a:r>
            <a:r>
              <a:rPr lang="zh-CN" altLang="zh-CN" dirty="0"/>
              <a:t>函数返回</a:t>
            </a:r>
            <a:r>
              <a:rPr lang="zh-CN" altLang="en-US" dirty="0"/>
              <a:t>值</a:t>
            </a:r>
            <a:r>
              <a:rPr lang="zh-CN" altLang="zh-CN" dirty="0"/>
              <a:t>，也是用户输入的字符串首地址，</a:t>
            </a:r>
            <a:r>
              <a:rPr lang="zh-CN" altLang="en-US" dirty="0"/>
              <a:t>推测拆弹密码</a:t>
            </a:r>
            <a:r>
              <a:rPr lang="zh-CN" altLang="zh-CN" dirty="0"/>
              <a:t>字符串的存储地址为</a:t>
            </a:r>
            <a:r>
              <a:rPr lang="en-US" altLang="zh-CN" u="sng" kern="100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0x14d1(%rip)</a:t>
            </a:r>
            <a:r>
              <a:rPr lang="en-US" altLang="zh-CN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 2650 </a:t>
            </a:r>
            <a:r>
              <a:rPr lang="zh-CN" altLang="en-US" dirty="0"/>
              <a:t>因为调用</a:t>
            </a:r>
            <a:r>
              <a:rPr lang="en-US" altLang="zh-CN" dirty="0" err="1"/>
              <a:t>strings_not_equal</a:t>
            </a:r>
            <a:r>
              <a:rPr lang="zh-CN" altLang="en-US" dirty="0"/>
              <a:t>前有语句：</a:t>
            </a:r>
            <a:endParaRPr lang="zh-CN" altLang="zh-CN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1178:	48 8d 35 d1 14 00 00    lea    </a:t>
            </a:r>
            <a:r>
              <a:rPr lang="en-US" altLang="zh-CN" sz="2000" u="sng" kern="100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0x14d1(%rip)</a:t>
            </a:r>
            <a:r>
              <a:rPr lang="en-US" altLang="zh-CN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000" u="sng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%rsi</a:t>
            </a:r>
            <a:r>
              <a:rPr lang="en-US" altLang="zh-CN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# 2650  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注意</a:t>
            </a:r>
            <a:r>
              <a:rPr lang="en-US" altLang="zh-CN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objdump</a:t>
            </a:r>
            <a:r>
              <a:rPr lang="zh-CN" altLang="en-US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看到的地址不是真正装载的内存地址，所以应进入</a:t>
            </a:r>
            <a:r>
              <a:rPr lang="en-US" altLang="zh-CN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GDB</a:t>
            </a:r>
            <a:r>
              <a:rPr lang="zh-CN" altLang="en-US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或</a:t>
            </a:r>
            <a:r>
              <a:rPr lang="en-US" altLang="zh-CN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EDB</a:t>
            </a:r>
            <a:r>
              <a:rPr lang="zh-CN" altLang="en-US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进行实际跟踪查看。</a:t>
            </a:r>
            <a:endParaRPr lang="en-US" altLang="zh-CN" sz="2000" kern="100" dirty="0" smtClean="0"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Gdb</a:t>
            </a:r>
            <a:r>
              <a:rPr lang="zh-CN" altLang="en-US" dirty="0" smtClean="0"/>
              <a:t>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640960" cy="57606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0x2650        %rsi</a:t>
            </a:r>
            <a:r>
              <a:rPr lang="zh-CN" altLang="en-US" dirty="0" smtClean="0"/>
              <a:t>里存放是是什么呢？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gdb</a:t>
            </a:r>
            <a:r>
              <a:rPr lang="zh-CN" altLang="zh-CN" dirty="0"/>
              <a:t>查看这个地址存储的数据内容。具体过程如下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b="1" dirty="0"/>
              <a:t>第五步：执行</a:t>
            </a:r>
            <a:r>
              <a:rPr lang="zh-CN" altLang="zh-CN" b="1" dirty="0" smtClean="0"/>
              <a:t>：</a:t>
            </a:r>
            <a:r>
              <a:rPr lang="en-US" altLang="zh-CN" b="1" dirty="0" err="1" smtClean="0"/>
              <a:t>gdb</a:t>
            </a:r>
            <a:r>
              <a:rPr lang="en-US" altLang="zh-CN" b="1" dirty="0" smtClean="0"/>
              <a:t> </a:t>
            </a:r>
            <a:r>
              <a:rPr lang="en-US" altLang="zh-CN" b="1" dirty="0"/>
              <a:t>bomb</a:t>
            </a:r>
            <a:r>
              <a:rPr lang="zh-CN" altLang="zh-CN" b="1" dirty="0"/>
              <a:t>，显示如下：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600" dirty="0"/>
              <a:t>GNU 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 (GDB) 7.2-ubuntu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Copyright (C) 2010 Free Software Foundation, Inc.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License GPLv3+: GNU GPL version 3 or later &lt;http://gnu.org/licenses/gpl.html&gt;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is free software: you are free to change and redistribute it.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There is NO WARRANTY, to the extent permitted by law.  Type "show copying"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and "show warranty" for details.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GDB was configured as "i686-linux-gnu".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For bug reporting instructions, please see: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&lt;http://www.gnu.org/software/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/bugs/&gt;...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./bomb/</a:t>
            </a:r>
            <a:r>
              <a:rPr lang="en-US" altLang="zh-CN" sz="1600" dirty="0" err="1"/>
              <a:t>bomblab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/bomb...done</a:t>
            </a:r>
            <a:r>
              <a:rPr lang="en-US" altLang="zh-CN" sz="1600" dirty="0" smtClean="0"/>
              <a:t>.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gdb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762000"/>
            <a:ext cx="8640960" cy="5826968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 smtClean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FF00"/>
                </a:solidFill>
              </a:rPr>
              <a:t>b 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main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在</a:t>
            </a:r>
            <a:r>
              <a:rPr lang="en-US" altLang="zh-CN" sz="2000" dirty="0">
                <a:solidFill>
                  <a:srgbClr val="00B050"/>
                </a:solidFill>
              </a:rPr>
              <a:t>main</a:t>
            </a:r>
            <a:r>
              <a:rPr lang="zh-CN" altLang="en-US" sz="2000" dirty="0">
                <a:solidFill>
                  <a:srgbClr val="00B050"/>
                </a:solidFill>
              </a:rPr>
              <a:t>函数的开始处设置</a:t>
            </a:r>
            <a:r>
              <a:rPr lang="zh-CN" altLang="en-US" sz="2000" dirty="0" smtClean="0">
                <a:solidFill>
                  <a:srgbClr val="00B050"/>
                </a:solidFill>
              </a:rPr>
              <a:t>断点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   </a:t>
            </a:r>
            <a:endParaRPr lang="zh-CN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Breakpoint 1 at 0x101a: file </a:t>
            </a:r>
            <a:r>
              <a:rPr lang="en-US" altLang="zh-CN" sz="2000" dirty="0" err="1">
                <a:solidFill>
                  <a:schemeClr val="bg1"/>
                </a:solidFill>
              </a:rPr>
              <a:t>bomb.c</a:t>
            </a:r>
            <a:r>
              <a:rPr lang="en-US" altLang="zh-CN" sz="2000" dirty="0">
                <a:solidFill>
                  <a:schemeClr val="bg1"/>
                </a:solidFill>
              </a:rPr>
              <a:t>, line 45.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FF00"/>
                </a:solidFill>
              </a:rPr>
              <a:t>r 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从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zh-CN" altLang="en-US" sz="2000" dirty="0">
                <a:solidFill>
                  <a:srgbClr val="00B050"/>
                </a:solidFill>
              </a:rPr>
              <a:t>里运行</a:t>
            </a:r>
            <a:r>
              <a:rPr lang="en-US" altLang="zh-CN" sz="2000" dirty="0">
                <a:solidFill>
                  <a:srgbClr val="00B050"/>
                </a:solidFill>
              </a:rPr>
              <a:t>bomb</a:t>
            </a:r>
            <a:r>
              <a:rPr lang="zh-CN" altLang="en-US" sz="2000" dirty="0">
                <a:solidFill>
                  <a:srgbClr val="00B050"/>
                </a:solidFill>
              </a:rPr>
              <a:t>程序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Starting </a:t>
            </a:r>
            <a:r>
              <a:rPr lang="en-US" altLang="zh-CN" sz="2000" dirty="0">
                <a:solidFill>
                  <a:schemeClr val="bg1"/>
                </a:solidFill>
              </a:rPr>
              <a:t>program:./bomb/</a:t>
            </a:r>
            <a:r>
              <a:rPr lang="en-US" altLang="zh-CN" sz="2000" dirty="0" err="1">
                <a:solidFill>
                  <a:schemeClr val="bg1"/>
                </a:solidFill>
              </a:rPr>
              <a:t>bomblab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src</a:t>
            </a:r>
            <a:r>
              <a:rPr lang="en-US" altLang="zh-CN" sz="2000" dirty="0">
                <a:solidFill>
                  <a:schemeClr val="bg1"/>
                </a:solidFill>
              </a:rPr>
              <a:t>/bomb 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  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 </a:t>
            </a:r>
            <a:r>
              <a:rPr lang="zh-CN" altLang="en-US" sz="2000" dirty="0">
                <a:solidFill>
                  <a:srgbClr val="00B050"/>
                </a:solidFill>
              </a:rPr>
              <a:t>运行后，暂停在断点</a:t>
            </a:r>
            <a:r>
              <a:rPr lang="en-US" altLang="zh-CN" sz="2000" dirty="0">
                <a:solidFill>
                  <a:srgbClr val="00B050"/>
                </a:solidFill>
              </a:rPr>
              <a:t>1</a:t>
            </a:r>
            <a:r>
              <a:rPr lang="zh-CN" altLang="en-US" sz="2000" dirty="0">
                <a:solidFill>
                  <a:srgbClr val="00B050"/>
                </a:solidFill>
              </a:rPr>
              <a:t>处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Breakpoint </a:t>
            </a:r>
            <a:r>
              <a:rPr lang="en-US" altLang="zh-CN" sz="2000" dirty="0">
                <a:solidFill>
                  <a:schemeClr val="bg1"/>
                </a:solidFill>
              </a:rPr>
              <a:t>1, main 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=1, </a:t>
            </a:r>
            <a:r>
              <a:rPr lang="en-US" altLang="zh-CN" sz="2000" dirty="0" err="1">
                <a:solidFill>
                  <a:schemeClr val="bg1"/>
                </a:solidFill>
              </a:rPr>
              <a:t>argv</a:t>
            </a:r>
            <a:r>
              <a:rPr lang="en-US" altLang="zh-CN" sz="2000" dirty="0">
                <a:solidFill>
                  <a:schemeClr val="bg1"/>
                </a:solidFill>
              </a:rPr>
              <a:t>=0xbffff3f4) at bomb.c:45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45	    if 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 == 1) {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en-US" altLang="zh-CN" sz="2000" b="1" dirty="0">
                <a:solidFill>
                  <a:srgbClr val="FFFF00"/>
                </a:solidFill>
              </a:rPr>
              <a:t>n </a:t>
            </a:r>
            <a:r>
              <a:rPr lang="fr-FR" altLang="zh-CN" sz="2000" b="1" dirty="0" smtClean="0">
                <a:solidFill>
                  <a:schemeClr val="bg1"/>
                </a:solidFill>
              </a:rPr>
              <a:t>           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单步执行</a:t>
            </a:r>
            <a:r>
              <a:rPr lang="en-US" altLang="zh-CN" sz="2000" dirty="0">
                <a:solidFill>
                  <a:srgbClr val="00B050"/>
                </a:solidFill>
              </a:rPr>
              <a:t>C</a:t>
            </a:r>
            <a:r>
              <a:rPr lang="zh-CN" altLang="en-US" sz="2000" dirty="0">
                <a:solidFill>
                  <a:srgbClr val="00B050"/>
                </a:solidFill>
              </a:rPr>
              <a:t>指令</a:t>
            </a:r>
          </a:p>
          <a:p>
            <a:pPr marL="0" indent="0">
              <a:buNone/>
            </a:pPr>
            <a:r>
              <a:rPr lang="fr-FR" altLang="zh-CN" sz="2000" dirty="0" smtClean="0">
                <a:solidFill>
                  <a:schemeClr val="bg1"/>
                </a:solidFill>
              </a:rPr>
              <a:t>0x080489a8</a:t>
            </a:r>
            <a:r>
              <a:rPr lang="fr-FR" altLang="zh-CN" sz="2000" dirty="0">
                <a:solidFill>
                  <a:schemeClr val="bg1"/>
                </a:solidFill>
              </a:rPr>
              <a:t>	45	    if (argc == 1) {  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en-US" altLang="zh-CN" sz="2000" b="1" dirty="0">
                <a:solidFill>
                  <a:srgbClr val="FFFF00"/>
                </a:solidFill>
              </a:rPr>
              <a:t>n</a:t>
            </a:r>
            <a:endParaRPr lang="fr-FR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46		infile = stdin</a:t>
            </a:r>
            <a:r>
              <a:rPr lang="fr-FR" altLang="zh-CN" sz="2000" dirty="0" smtClean="0">
                <a:solidFill>
                  <a:schemeClr val="bg1"/>
                </a:solidFill>
              </a:rPr>
              <a:t>;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这里可以看到执行到哪一条</a:t>
            </a:r>
            <a:r>
              <a:rPr lang="en-US" altLang="zh-CN" sz="2000" dirty="0">
                <a:solidFill>
                  <a:srgbClr val="00B050"/>
                </a:solidFill>
              </a:rPr>
              <a:t>C</a:t>
            </a:r>
            <a:r>
              <a:rPr lang="zh-CN" altLang="en-US" sz="2000" dirty="0">
                <a:solidFill>
                  <a:srgbClr val="00B050"/>
                </a:solidFill>
              </a:rPr>
              <a:t>语句</a:t>
            </a:r>
            <a:endParaRPr lang="fr-FR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altLang="zh-CN" sz="2000" dirty="0" smtClean="0">
                <a:solidFill>
                  <a:schemeClr val="bg1"/>
                </a:solidFill>
              </a:rPr>
              <a:t>(gdb) </a:t>
            </a:r>
            <a:r>
              <a:rPr lang="en-US" altLang="zh-CN" sz="2000" dirty="0">
                <a:solidFill>
                  <a:srgbClr val="FFFF00"/>
                </a:solidFill>
              </a:rPr>
              <a:t>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955" y="541655"/>
            <a:ext cx="8790940" cy="5821680"/>
          </a:xfrm>
          <a:solidFill>
            <a:schemeClr val="tx1"/>
          </a:solidFill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73</a:t>
            </a:r>
            <a:r>
              <a:rPr lang="en-US" altLang="zh-CN" sz="2000" dirty="0">
                <a:solidFill>
                  <a:schemeClr val="bg1"/>
                </a:solidFill>
              </a:rPr>
              <a:t>	    input = </a:t>
            </a:r>
            <a:r>
              <a:rPr lang="en-US" altLang="zh-CN" sz="2000" dirty="0" err="1">
                <a:solidFill>
                  <a:schemeClr val="bg1"/>
                </a:solidFill>
              </a:rPr>
              <a:t>read_line</a:t>
            </a:r>
            <a:r>
              <a:rPr lang="en-US" altLang="zh-CN" sz="2000" dirty="0">
                <a:solidFill>
                  <a:schemeClr val="bg1"/>
                </a:solidFill>
              </a:rPr>
              <a:t>();             /* Get input                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FF00"/>
                </a:solidFill>
              </a:rPr>
              <a:t>n 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             </a:t>
            </a:r>
            <a:r>
              <a:rPr lang="en-US" altLang="zh-CN" sz="2000" dirty="0">
                <a:solidFill>
                  <a:srgbClr val="00B050"/>
                </a:solidFill>
              </a:rPr>
              <a:t>/*</a:t>
            </a:r>
            <a:r>
              <a:rPr lang="zh-CN" altLang="en-US" sz="2000" dirty="0">
                <a:solidFill>
                  <a:srgbClr val="00B050"/>
                </a:solidFill>
              </a:rPr>
              <a:t>如果是命令行输入，这里输入你的拆弹字符串*</a:t>
            </a:r>
            <a:r>
              <a:rPr lang="en-US" altLang="zh-CN" sz="2000" dirty="0">
                <a:solidFill>
                  <a:srgbClr val="00B050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74	    phase_1(input</a:t>
            </a:r>
            <a:r>
              <a:rPr lang="en-US" altLang="zh-CN" sz="2000" dirty="0">
                <a:solidFill>
                  <a:schemeClr val="bg1"/>
                </a:solidFill>
              </a:rPr>
              <a:t>);                  /* Run the phase               </a:t>
            </a:r>
            <a:r>
              <a:rPr lang="en-US" altLang="zh-CN" sz="2000" dirty="0" smtClean="0">
                <a:solidFill>
                  <a:schemeClr val="bg1"/>
                </a:solidFill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</a:rPr>
              <a:t>x/10i  $rip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   0x555555555072 &lt;main+88&gt;:	mov    %rax,%rdi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   0x555555555075 &lt;main+91&gt;:	callq  0x555555555174 &lt;phase_1&gt;</a:t>
            </a:r>
          </a:p>
          <a:p>
            <a:pPr mar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</a:rPr>
              <a:t>si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si</a:t>
            </a:r>
            <a:endParaRPr lang="en-US" altLang="zh-CN" sz="2000" dirty="0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x/10i  $rip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=&gt; 0x555555555174 &lt;phase_1&gt;:	sub    $0x8,%rsp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0x555555555178 &lt;phase_1+4&gt;:	 lea    0x14d1(%rip),%rsi     #0x555555556650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0x55555555517f &lt;phase_1+11&gt;:	callq  0x5555555555b6 &lt;strings_not_equal&gt;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</a:rPr>
              <a:t>x/s 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0x555555556650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#</a:t>
            </a:r>
            <a:r>
              <a:rPr lang="zh-CN" altLang="en-US" sz="2000" dirty="0" smtClean="0">
                <a:solidFill>
                  <a:srgbClr val="00B050"/>
                </a:solidFill>
              </a:rPr>
              <a:t>查看</a:t>
            </a:r>
            <a:r>
              <a:rPr lang="zh-CN" altLang="en-US" sz="2000" dirty="0">
                <a:solidFill>
                  <a:srgbClr val="00B050"/>
                </a:solidFill>
              </a:rPr>
              <a:t>地址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0x555555556650</a:t>
            </a:r>
            <a:r>
              <a:rPr lang="zh-CN" altLang="en-US" sz="2000" dirty="0" smtClean="0">
                <a:solidFill>
                  <a:srgbClr val="00B050"/>
                </a:solidFill>
              </a:rPr>
              <a:t>处字符串：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  </a:t>
            </a:r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0x555555556650:	"And they have no disregard for human life."</a:t>
            </a:r>
            <a:endParaRPr lang="en-US" altLang="zh-CN" sz="2000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dirty="0" smtClean="0">
                <a:solidFill>
                  <a:schemeClr val="bg1"/>
                </a:solidFill>
              </a:rPr>
              <a:t>q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#</a:t>
            </a:r>
            <a:r>
              <a:rPr lang="zh-CN" altLang="en-US" sz="2000" dirty="0" smtClean="0">
                <a:solidFill>
                  <a:srgbClr val="00B050"/>
                </a:solidFill>
              </a:rPr>
              <a:t>退出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en-US" altLang="zh-CN" sz="2000" dirty="0">
                <a:solidFill>
                  <a:srgbClr val="00B050"/>
                </a:solidFill>
              </a:rPr>
              <a:t>              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 err="1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#</a:t>
            </a:r>
            <a:r>
              <a:rPr lang="zh-CN" altLang="en-US" sz="2000" dirty="0" smtClean="0">
                <a:solidFill>
                  <a:srgbClr val="00B050"/>
                </a:solidFill>
              </a:rPr>
              <a:t>方法</a:t>
            </a:r>
            <a:r>
              <a:rPr lang="en-US" altLang="zh-CN" sz="2000" dirty="0" smtClean="0">
                <a:solidFill>
                  <a:srgbClr val="00B050"/>
                </a:solidFill>
              </a:rPr>
              <a:t>2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err="1" smtClean="0">
                <a:solidFill>
                  <a:srgbClr val="FFFF00"/>
                </a:solidFill>
                <a:sym typeface="+mn-ea"/>
              </a:rPr>
              <a:t>     EDB  </a:t>
            </a:r>
            <a:r>
              <a:rPr lang="zh-CN" altLang="en-US" sz="2000" dirty="0" err="1" smtClean="0">
                <a:solidFill>
                  <a:srgbClr val="FFFF00"/>
                </a:solidFill>
                <a:sym typeface="+mn-ea"/>
              </a:rPr>
              <a:t>用</a:t>
            </a:r>
            <a:r>
              <a:rPr lang="en-US" altLang="zh-CN" sz="2000" dirty="0" err="1" smtClean="0">
                <a:solidFill>
                  <a:srgbClr val="FFFF00"/>
                </a:solidFill>
                <a:sym typeface="+mn-ea"/>
              </a:rPr>
              <a:t>F8/F7</a:t>
            </a:r>
            <a:r>
              <a:rPr lang="zh-CN" altLang="en-US" sz="2000" dirty="0" err="1" smtClean="0">
                <a:solidFill>
                  <a:srgbClr val="FFFF00"/>
                </a:solidFill>
                <a:sym typeface="+mn-ea"/>
              </a:rPr>
              <a:t>进入调试即可，直接可以看到指针的内容。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zh-CN" altLang="en-US" dirty="0" smtClean="0"/>
              <a:t>拆弹现场演示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64825"/>
            <a:ext cx="8247836" cy="1334562"/>
          </a:xfrm>
        </p:spPr>
      </p:pic>
      <p:sp>
        <p:nvSpPr>
          <p:cNvPr id="6" name="TextBox 5"/>
          <p:cNvSpPr txBox="1"/>
          <p:nvPr/>
        </p:nvSpPr>
        <p:spPr>
          <a:xfrm>
            <a:off x="755576" y="1447097"/>
            <a:ext cx="590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 smtClean="0">
                <a:latin typeface="+mj-lt"/>
              </a:rPr>
              <a:t>正确拆弹的另一个实例的显示（阶段</a:t>
            </a:r>
            <a:r>
              <a:rPr lang="en-US" altLang="zh-CN" sz="2400" i="0" dirty="0" smtClean="0">
                <a:latin typeface="+mj-lt"/>
              </a:rPr>
              <a:t>1</a:t>
            </a:r>
            <a:r>
              <a:rPr lang="zh-CN" altLang="en-US" sz="2400" i="0" dirty="0" smtClean="0">
                <a:latin typeface="+mj-lt"/>
              </a:rPr>
              <a:t>）：</a:t>
            </a:r>
            <a:endParaRPr lang="zh-CN" altLang="en-US" sz="2400" i="0" dirty="0">
              <a:latin typeface="+mj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97152"/>
            <a:ext cx="6020121" cy="13701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7523" y="4293096"/>
            <a:ext cx="4059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 smtClean="0">
                <a:latin typeface="+mj-lt"/>
              </a:rPr>
              <a:t>拆弹失败的显示（阶段</a:t>
            </a:r>
            <a:r>
              <a:rPr lang="en-US" altLang="zh-CN" sz="2400" i="0" dirty="0" smtClean="0">
                <a:latin typeface="+mj-lt"/>
              </a:rPr>
              <a:t>1</a:t>
            </a:r>
            <a:r>
              <a:rPr lang="zh-CN" altLang="en-US" sz="2400" i="0" dirty="0" smtClean="0">
                <a:latin typeface="+mj-lt"/>
              </a:rPr>
              <a:t>）：</a:t>
            </a:r>
            <a:endParaRPr lang="zh-CN" altLang="en-US" sz="2400" i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8772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1）gdb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b="1" dirty="0" smtClean="0"/>
              <a:t>  $ </a:t>
            </a:r>
            <a:r>
              <a:rPr lang="en-US" altLang="zh-CN" b="1" dirty="0" err="1">
                <a:solidFill>
                  <a:srgbClr val="FF0000"/>
                </a:solidFill>
              </a:rPr>
              <a:t>gdb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bomb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en-US" altLang="zh-CN" dirty="0" smtClean="0"/>
              <a:t>）gdb</a:t>
            </a:r>
            <a:r>
              <a:rPr lang="zh-CN" altLang="en-US" dirty="0"/>
              <a:t>常用指令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l</a:t>
            </a:r>
            <a:r>
              <a:rPr lang="en-US" altLang="zh-CN" dirty="0" smtClean="0"/>
              <a:t>：	（</a:t>
            </a:r>
            <a:r>
              <a:rPr lang="en-US" altLang="zh-CN" dirty="0"/>
              <a:t>list）</a:t>
            </a:r>
            <a:r>
              <a:rPr lang="zh-CN" altLang="en-US" dirty="0"/>
              <a:t>显式当前行的上、下若干行</a:t>
            </a:r>
            <a:r>
              <a:rPr lang="en-US" altLang="zh-CN" dirty="0"/>
              <a:t>C</a:t>
            </a:r>
            <a:r>
              <a:rPr lang="zh-CN" altLang="en-US" dirty="0"/>
              <a:t>语句的内容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dirty="0" smtClean="0"/>
              <a:t>：	（</a:t>
            </a:r>
            <a:r>
              <a:rPr lang="en-US" altLang="zh-CN" dirty="0"/>
              <a:t>breakpoint）</a:t>
            </a:r>
            <a:r>
              <a:rPr lang="zh-CN" altLang="en-US" dirty="0"/>
              <a:t>设置断点</a:t>
            </a:r>
            <a:endParaRPr lang="en-US" altLang="zh-CN" dirty="0"/>
          </a:p>
          <a:p>
            <a:pPr marL="1876425" lvl="2" indent="-628650"/>
            <a:r>
              <a:rPr lang="zh-CN" altLang="en-US" dirty="0" smtClean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函数前设置断点：</a:t>
            </a:r>
            <a:r>
              <a:rPr lang="en-US" altLang="zh-CN" dirty="0">
                <a:solidFill>
                  <a:srgbClr val="FF0000"/>
                </a:solidFill>
              </a:rPr>
              <a:t>b main</a:t>
            </a:r>
          </a:p>
          <a:p>
            <a:pPr marL="1876425" lvl="2" indent="-628650"/>
            <a:r>
              <a:rPr lang="zh-CN" altLang="en-US" dirty="0" smtClean="0"/>
              <a:t>在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行程序前设置断点：</a:t>
            </a:r>
            <a:r>
              <a:rPr lang="en-US" altLang="zh-CN" dirty="0">
                <a:solidFill>
                  <a:srgbClr val="FF0000"/>
                </a:solidFill>
              </a:rPr>
              <a:t>b 5</a:t>
            </a:r>
          </a:p>
          <a:p>
            <a:pPr marL="1076325" indent="-62865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r</a:t>
            </a:r>
            <a:r>
              <a:rPr lang="en-US" altLang="zh-CN" dirty="0" smtClean="0"/>
              <a:t>：	(run</a:t>
            </a:r>
            <a:r>
              <a:rPr lang="en-US" altLang="zh-CN" dirty="0"/>
              <a:t>)</a:t>
            </a:r>
            <a:r>
              <a:rPr lang="zh-CN" altLang="en-US" dirty="0"/>
              <a:t>执行，直到第一个断点处，若没有断点，就一直执行下去直至结束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076325" indent="-628650">
              <a:buNone/>
            </a:pPr>
            <a:r>
              <a:rPr lang="en-US" altLang="zh-CN" b="1" dirty="0" err="1" smtClean="0">
                <a:solidFill>
                  <a:srgbClr val="FF0000"/>
                </a:solidFill>
              </a:rPr>
              <a:t>ni</a:t>
            </a:r>
            <a:r>
              <a:rPr lang="en-US" altLang="zh-CN" b="1" dirty="0" smtClean="0">
                <a:solidFill>
                  <a:srgbClr val="FF0000"/>
                </a:solidFill>
              </a:rPr>
              <a:t>/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stepi</a:t>
            </a:r>
            <a:r>
              <a:rPr lang="en-US" altLang="zh-CN" dirty="0" smtClean="0"/>
              <a:t>：（next/step instructor）</a:t>
            </a:r>
            <a:r>
              <a:rPr lang="zh-CN" altLang="en-US" dirty="0" smtClean="0"/>
              <a:t>单步执行机器指令</a:t>
            </a:r>
            <a:endParaRPr lang="en-US" altLang="zh-CN" dirty="0" smtClean="0"/>
          </a:p>
          <a:p>
            <a:pPr marL="1076325" indent="-62865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n/step</a:t>
            </a:r>
            <a:r>
              <a:rPr lang="en-US" altLang="zh-CN" dirty="0" smtClean="0"/>
              <a:t>：	（next/step）</a:t>
            </a:r>
            <a:r>
              <a:rPr lang="zh-CN" altLang="en-US" dirty="0" smtClean="0"/>
              <a:t>单步执行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5536" y="304800"/>
            <a:ext cx="8482182" cy="762000"/>
          </a:xfrm>
        </p:spPr>
        <p:txBody>
          <a:bodyPr/>
          <a:lstStyle/>
          <a:p>
            <a:r>
              <a:rPr lang="zh-CN" altLang="en-US" dirty="0" smtClean="0"/>
              <a:t>拆弹现场演示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/>
              <a:t>：</a:t>
            </a:r>
            <a:r>
              <a:rPr lang="zh-CN" altLang="en-US" dirty="0">
                <a:ea typeface="宋体" panose="02010600030101010101" pitchFamily="2" charset="-122"/>
              </a:rPr>
              <a:t>显示</a:t>
            </a:r>
            <a:r>
              <a:rPr lang="zh-CN" altLang="en-US" dirty="0" smtClean="0">
                <a:ea typeface="宋体" panose="02010600030101010101" pitchFamily="2" charset="-122"/>
              </a:rPr>
              <a:t>内存内容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</a:t>
            </a:r>
            <a:r>
              <a:rPr lang="zh-CN" altLang="en-US" dirty="0" smtClean="0">
                <a:ea typeface="宋体" panose="02010600030101010101" pitchFamily="2" charset="-122"/>
              </a:rPr>
              <a:t>基本用法：以十六进制的形式显式</a:t>
            </a:r>
            <a:r>
              <a:rPr lang="en-US" altLang="zh-CN" dirty="0" smtClean="0">
                <a:ea typeface="宋体" panose="02010600030101010101" pitchFamily="2" charset="-122"/>
              </a:rPr>
              <a:t>0x804a0fc</a:t>
            </a:r>
            <a:r>
              <a:rPr lang="zh-CN" altLang="en-US" dirty="0" smtClean="0">
                <a:ea typeface="宋体" panose="02010600030101010101" pitchFamily="2" charset="-122"/>
              </a:rPr>
              <a:t>处开始的</a:t>
            </a:r>
            <a:r>
              <a:rPr lang="en-US" altLang="zh-CN" dirty="0" smtClean="0">
                <a:ea typeface="宋体" panose="02010600030101010101" pitchFamily="2" charset="-122"/>
              </a:rPr>
              <a:t>20</a:t>
            </a:r>
            <a:r>
              <a:rPr lang="zh-CN" altLang="en-US" dirty="0" smtClean="0">
                <a:ea typeface="宋体" panose="02010600030101010101" pitchFamily="2" charset="-122"/>
              </a:rPr>
              <a:t>个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                    </a:t>
            </a:r>
            <a:r>
              <a:rPr lang="zh-CN" altLang="en-US" dirty="0" smtClean="0">
                <a:ea typeface="宋体" panose="02010600030101010101" pitchFamily="2" charset="-122"/>
              </a:rPr>
              <a:t>字节的内容：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1" dirty="0" smtClean="0"/>
              <a:t>                                (</a:t>
            </a:r>
            <a:r>
              <a:rPr lang="en-US" altLang="zh-CN" b="1" dirty="0" err="1"/>
              <a:t>gdb</a:t>
            </a:r>
            <a:r>
              <a:rPr lang="en-US" altLang="zh-CN" b="1" dirty="0"/>
              <a:t>) x/20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dirty="0"/>
              <a:t> </a:t>
            </a:r>
            <a:r>
              <a:rPr lang="en-US" altLang="zh-CN" b="1" dirty="0" smtClean="0"/>
              <a:t>0x804a0fc</a:t>
            </a:r>
          </a:p>
          <a:p>
            <a:r>
              <a:rPr lang="en-US" altLang="zh-CN" sz="1600" dirty="0" smtClean="0"/>
              <a:t>0x804a0fc</a:t>
            </a:r>
            <a:r>
              <a:rPr lang="en-US" altLang="zh-CN" sz="1600" dirty="0"/>
              <a:t>:	</a:t>
            </a:r>
            <a:r>
              <a:rPr lang="en-US" altLang="zh-CN" sz="1600" b="1" dirty="0"/>
              <a:t>0x6d612049	0x73756a20	</a:t>
            </a:r>
            <a:r>
              <a:rPr lang="en-US" altLang="zh-CN" sz="1600" b="1" dirty="0" smtClean="0"/>
              <a:t>0x20612074 	0x656e6572</a:t>
            </a:r>
            <a:endParaRPr lang="zh-CN" altLang="zh-CN" sz="1600" dirty="0" smtClean="0"/>
          </a:p>
          <a:p>
            <a:r>
              <a:rPr lang="en-US" altLang="zh-CN" sz="1600" dirty="0" smtClean="0"/>
              <a:t>0x804a10c:	</a:t>
            </a:r>
            <a:r>
              <a:rPr lang="en-US" altLang="zh-CN" sz="1600" b="1" dirty="0" smtClean="0"/>
              <a:t>0x65646167	0x636f6820	0x2079656b	0x2e6d6f6d</a:t>
            </a:r>
            <a:endParaRPr lang="zh-CN" altLang="zh-CN" sz="1600" dirty="0" smtClean="0"/>
          </a:p>
          <a:p>
            <a:r>
              <a:rPr lang="en-US" altLang="zh-CN" sz="1600" dirty="0" smtClean="0"/>
              <a:t>0x804a11c</a:t>
            </a:r>
            <a:r>
              <a:rPr lang="en-US" altLang="zh-CN" sz="1600" dirty="0"/>
              <a:t>:	</a:t>
            </a:r>
            <a:r>
              <a:rPr lang="en-US" altLang="zh-CN" sz="1600" b="1" dirty="0"/>
              <a:t>0x00000000</a:t>
            </a:r>
            <a:r>
              <a:rPr lang="en-US" altLang="zh-CN" sz="1600" dirty="0"/>
              <a:t>	0x08048eb3	0x08048eac	0x08048eba</a:t>
            </a:r>
            <a:endParaRPr lang="zh-CN" altLang="zh-CN" sz="1600" dirty="0"/>
          </a:p>
          <a:p>
            <a:r>
              <a:rPr lang="en-US" altLang="zh-CN" sz="1600" dirty="0"/>
              <a:t>0x804a12c:	0x08048ec2	0x08048ec9	0x08048ed2	0x08048ed9</a:t>
            </a:r>
            <a:endParaRPr lang="zh-CN" altLang="zh-CN" sz="1600" dirty="0"/>
          </a:p>
          <a:p>
            <a:r>
              <a:rPr lang="en-US" altLang="zh-CN" sz="1600" dirty="0"/>
              <a:t>0x804a13c:	0x08048ee2	0x0000000a	0x00000002	</a:t>
            </a:r>
            <a:r>
              <a:rPr lang="en-US" altLang="zh-CN" sz="1600" dirty="0" smtClean="0"/>
              <a:t>0x0000000e</a:t>
            </a:r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q</a:t>
            </a:r>
            <a:r>
              <a:rPr lang="en-US" altLang="zh-CN" dirty="0" smtClean="0"/>
              <a:t>：</a:t>
            </a:r>
            <a:r>
              <a:rPr lang="zh-CN" altLang="en-US" dirty="0" smtClean="0"/>
              <a:t>退出</a:t>
            </a:r>
            <a:r>
              <a:rPr lang="en-US" altLang="zh-CN" dirty="0" err="1"/>
              <a:t>gdb</a:t>
            </a:r>
            <a:r>
              <a:rPr lang="en-US" altLang="zh-CN" dirty="0"/>
              <a:t>，</a:t>
            </a:r>
            <a:r>
              <a:rPr lang="zh-CN" altLang="en-US" dirty="0"/>
              <a:t>返回</a:t>
            </a:r>
            <a:r>
              <a:rPr lang="en-US" altLang="zh-CN" dirty="0" err="1"/>
              <a:t>linux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gdb</a:t>
            </a:r>
            <a:r>
              <a:rPr lang="zh-CN" altLang="en-US" dirty="0" smtClean="0"/>
              <a:t>其他命令的用法</a:t>
            </a:r>
            <a:r>
              <a:rPr lang="zh-CN" altLang="en-US" dirty="0"/>
              <a:t>详见使用</a:t>
            </a:r>
            <a:r>
              <a:rPr lang="zh-CN" altLang="en-US" dirty="0" smtClean="0"/>
              <a:t>手册，或联机</a:t>
            </a:r>
            <a:r>
              <a:rPr lang="en-US" altLang="zh-CN" dirty="0" smtClean="0"/>
              <a:t>help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 smtClean="0"/>
              <a:t>10.</a:t>
            </a:r>
            <a:r>
              <a:rPr lang="zh-CN" altLang="en-US" dirty="0" smtClean="0"/>
              <a:t>结果提交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724872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en-US" sz="2800" dirty="0"/>
              <a:t>最终提交文件名</a:t>
            </a:r>
            <a:endParaRPr lang="en-US" altLang="zh-CN" sz="2800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 smtClean="0">
                <a:solidFill>
                  <a:srgbClr val="0000FF"/>
                </a:solidFill>
              </a:rPr>
              <a:t>结果</a:t>
            </a:r>
            <a:r>
              <a:rPr lang="zh-CN" altLang="en-US" sz="2400" dirty="0">
                <a:solidFill>
                  <a:srgbClr val="0000FF"/>
                </a:solidFill>
              </a:rPr>
              <a:t>文件：即上述的</a:t>
            </a:r>
            <a:r>
              <a:rPr lang="en-US" altLang="zh-CN" sz="2400" dirty="0">
                <a:solidFill>
                  <a:srgbClr val="0000FF"/>
                </a:solidFill>
              </a:rPr>
              <a:t>ans.txt，</a:t>
            </a:r>
            <a:r>
              <a:rPr lang="zh-CN" altLang="en-US" sz="2400" dirty="0">
                <a:solidFill>
                  <a:srgbClr val="0000FF"/>
                </a:solidFill>
              </a:rPr>
              <a:t>重新命名如下：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buNone/>
            </a:pPr>
            <a:r>
              <a:rPr lang="zh-CN" altLang="en-US" dirty="0"/>
              <a:t>       班级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.txt，</a:t>
            </a:r>
            <a:r>
              <a:rPr lang="zh-CN" altLang="en-US" dirty="0"/>
              <a:t>如</a:t>
            </a:r>
            <a:r>
              <a:rPr lang="en-US" altLang="zh-CN" dirty="0" smtClean="0"/>
              <a:t>CS1807_1180307101.txt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      </a:t>
            </a:r>
            <a:r>
              <a:rPr lang="zh-CN" altLang="zh-CN" dirty="0"/>
              <a:t>计算机</a:t>
            </a:r>
            <a:r>
              <a:rPr lang="en-US" altLang="zh-CN" dirty="0"/>
              <a:t> </a:t>
            </a:r>
            <a:r>
              <a:rPr lang="en-US" altLang="zh-CN" dirty="0" smtClean="0"/>
              <a:t>CS1807-CS1809    </a:t>
            </a:r>
            <a:r>
              <a:rPr lang="zh-CN" altLang="en-US" dirty="0"/>
              <a:t>软工</a:t>
            </a:r>
            <a:r>
              <a:rPr lang="en-US" altLang="zh-CN" dirty="0" smtClean="0"/>
              <a:t>SE1801-SE1802  </a:t>
            </a:r>
            <a:r>
              <a:rPr lang="zh-CN" altLang="en-US" dirty="0" smtClean="0"/>
              <a:t> </a:t>
            </a:r>
            <a:r>
              <a:rPr lang="zh-CN" altLang="en-US" dirty="0"/>
              <a:t>英才</a:t>
            </a:r>
            <a:r>
              <a:rPr lang="zh-CN" altLang="zh-CN" dirty="0"/>
              <a:t>班</a:t>
            </a:r>
            <a:r>
              <a:rPr lang="en-US" altLang="zh-CN" dirty="0" smtClean="0"/>
              <a:t>YC1801</a:t>
            </a:r>
            <a:endParaRPr lang="zh-CN" altLang="zh-CN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实验报告：</a:t>
            </a:r>
            <a:r>
              <a:rPr lang="en-US" altLang="zh-CN" sz="2400" dirty="0">
                <a:solidFill>
                  <a:srgbClr val="0000FF"/>
                </a:solidFill>
              </a:rPr>
              <a:t>Word</a:t>
            </a:r>
            <a:r>
              <a:rPr lang="zh-CN" altLang="en-US" sz="2400" dirty="0">
                <a:solidFill>
                  <a:srgbClr val="0000FF"/>
                </a:solidFill>
              </a:rPr>
              <a:t>文档。在实验报告中，对你拆除了</a:t>
            </a:r>
            <a:r>
              <a:rPr lang="zh-CN" altLang="en-US" sz="2400" dirty="0" smtClean="0">
                <a:solidFill>
                  <a:srgbClr val="0000FF"/>
                </a:solidFill>
              </a:rPr>
              <a:t>炸弹的</a:t>
            </a:r>
            <a:r>
              <a:rPr lang="zh-CN" altLang="en-US" sz="2400" dirty="0">
                <a:solidFill>
                  <a:srgbClr val="0000FF"/>
                </a:solidFill>
              </a:rPr>
              <a:t>每一道题，用文字详细描述分析求解过程。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0"/>
            <a:r>
              <a:rPr lang="zh-CN" altLang="zh-CN" dirty="0" smtClean="0"/>
              <a:t>班</a:t>
            </a:r>
            <a:r>
              <a:rPr lang="zh-CN" altLang="zh-CN" dirty="0"/>
              <a:t>为单位集中打包发送</a:t>
            </a:r>
            <a:r>
              <a:rPr lang="zh-CN" altLang="zh-CN" dirty="0" smtClean="0"/>
              <a:t>至</a:t>
            </a:r>
            <a:r>
              <a:rPr lang="zh-CN" altLang="en-US" dirty="0"/>
              <a:t>助教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zh-CN" altLang="en-US" dirty="0" smtClean="0"/>
              <a:t>英才班：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</a:t>
            </a:r>
            <a:r>
              <a:rPr lang="zh-CN" altLang="en-US" dirty="0"/>
              <a:t>网上</a:t>
            </a:r>
            <a:r>
              <a:rPr lang="zh-CN" altLang="en-US" dirty="0" smtClean="0"/>
              <a:t>提交，比赛每个阶段的提交时间与完成的阶段数，看评分。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破解，修改</a:t>
            </a:r>
            <a:r>
              <a:rPr lang="en-US" altLang="zh-CN" dirty="0" smtClean="0"/>
              <a:t>bomb</a:t>
            </a:r>
            <a:r>
              <a:rPr lang="zh-CN" altLang="en-US" dirty="0" smtClean="0"/>
              <a:t>，不用输入密码，直接都</a:t>
            </a:r>
            <a:r>
              <a:rPr lang="en-US" altLang="zh-CN" dirty="0" smtClean="0"/>
              <a:t>ok</a:t>
            </a:r>
          </a:p>
          <a:p>
            <a:pPr lvl="1"/>
            <a:endParaRPr lang="en-US" altLang="zh-CN" dirty="0" smtClean="0"/>
          </a:p>
          <a:p>
            <a:pPr lvl="0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</a:t>
            </a:r>
            <a:r>
              <a:rPr lang="zh-CN" altLang="en-US" dirty="0" smtClean="0"/>
              <a:t>、实验</a:t>
            </a:r>
            <a:r>
              <a:rPr lang="zh-CN" altLang="en-US" dirty="0"/>
              <a:t>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按照实验报告模板所要求的格式与内容提交。</a:t>
            </a:r>
            <a:endParaRPr lang="en-US" altLang="zh-CN" dirty="0" smtClean="0"/>
          </a:p>
          <a:p>
            <a:r>
              <a:rPr lang="zh-CN" altLang="en-US" dirty="0" smtClean="0"/>
              <a:t>实验后  </a:t>
            </a:r>
            <a:r>
              <a:rPr lang="en-US" altLang="zh-CN" dirty="0" smtClean="0">
                <a:solidFill>
                  <a:srgbClr val="FF0000"/>
                </a:solidFill>
              </a:rPr>
              <a:t>2 </a:t>
            </a:r>
            <a:r>
              <a:rPr lang="zh-CN" altLang="en-US" dirty="0" smtClean="0">
                <a:solidFill>
                  <a:srgbClr val="FF0000"/>
                </a:solidFill>
              </a:rPr>
              <a:t>周内 </a:t>
            </a:r>
            <a:r>
              <a:rPr lang="zh-CN" altLang="en-US" dirty="0" smtClean="0"/>
              <a:t>提交至</a:t>
            </a:r>
            <a:r>
              <a:rPr lang="zh-CN" altLang="en-US" dirty="0"/>
              <a:t>课</a:t>
            </a:r>
            <a:r>
              <a:rPr lang="zh-CN" altLang="en-US" dirty="0" smtClean="0"/>
              <a:t>代表并</a:t>
            </a:r>
            <a:r>
              <a:rPr lang="zh-CN" altLang="en-US" dirty="0" smtClean="0"/>
              <a:t>打包</a:t>
            </a:r>
            <a:r>
              <a:rPr lang="zh-CN" altLang="en-US" dirty="0" smtClean="0"/>
              <a:t>给助教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本次实验成绩按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按时上课，签到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按时</a:t>
            </a:r>
            <a:r>
              <a:rPr lang="zh-CN" altLang="en-US" dirty="0" smtClean="0"/>
              <a:t>下课，不早退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课堂</a:t>
            </a:r>
            <a:r>
              <a:rPr lang="zh-CN" altLang="en-US" dirty="0" smtClean="0"/>
              <a:t>表现：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分，不按操作规程、非法活动扣分。</a:t>
            </a:r>
            <a:endParaRPr lang="en-US" altLang="zh-CN" dirty="0" smtClean="0"/>
          </a:p>
          <a:p>
            <a:pPr lvl="1"/>
            <a:r>
              <a:rPr lang="zh-CN" altLang="en-US" dirty="0"/>
              <a:t>实验</a:t>
            </a:r>
            <a:r>
              <a:rPr lang="zh-CN" altLang="en-US" dirty="0" smtClean="0"/>
              <a:t>报告：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分。具体</a:t>
            </a:r>
            <a:r>
              <a:rPr lang="zh-CN" altLang="en-US" dirty="0"/>
              <a:t>参见实验报告各环节的</a:t>
            </a:r>
            <a:r>
              <a:rPr lang="zh-CN" altLang="en-US" dirty="0" smtClean="0"/>
              <a:t>分值</a:t>
            </a:r>
            <a:endParaRPr lang="en-US" altLang="zh-CN" dirty="0" smtClean="0"/>
          </a:p>
          <a:p>
            <a:r>
              <a:rPr lang="zh-CN" altLang="en-US" dirty="0" smtClean="0"/>
              <a:t>提交</a:t>
            </a:r>
            <a:r>
              <a:rPr lang="en-US" altLang="zh-CN" dirty="0" smtClean="0"/>
              <a:t>CS19</a:t>
            </a:r>
            <a:r>
              <a:rPr lang="en-US" altLang="zh-CN" dirty="0" smtClean="0">
                <a:solidFill>
                  <a:srgbClr val="FF0000"/>
                </a:solidFill>
              </a:rPr>
              <a:t>07</a:t>
            </a:r>
            <a:r>
              <a:rPr lang="en-US" altLang="zh-CN" dirty="0" smtClean="0"/>
              <a:t>_H1903</a:t>
            </a:r>
            <a:r>
              <a:rPr lang="en-US" altLang="zh-CN" dirty="0" smtClean="0">
                <a:solidFill>
                  <a:srgbClr val="FF0000"/>
                </a:solidFill>
              </a:rPr>
              <a:t>07099</a:t>
            </a:r>
            <a:r>
              <a:rPr lang="en-US" altLang="zh-CN" dirty="0" smtClean="0"/>
              <a:t>.txt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ans.txt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提交实验</a:t>
            </a:r>
            <a:r>
              <a:rPr lang="zh-CN" altLang="en-US" dirty="0" smtClean="0"/>
              <a:t>报告 </a:t>
            </a:r>
            <a:r>
              <a:rPr lang="en-US" altLang="zh-CN" dirty="0" smtClean="0"/>
              <a:t>CS19</a:t>
            </a:r>
            <a:r>
              <a:rPr lang="en-US" altLang="zh-CN" dirty="0" smtClean="0">
                <a:solidFill>
                  <a:srgbClr val="FF0000"/>
                </a:solidFill>
              </a:rPr>
              <a:t>07</a:t>
            </a:r>
            <a:r>
              <a:rPr lang="en-US" altLang="zh-CN" dirty="0" smtClean="0"/>
              <a:t>_H1903</a:t>
            </a:r>
            <a:r>
              <a:rPr lang="en-US" altLang="zh-CN" dirty="0" smtClean="0">
                <a:solidFill>
                  <a:srgbClr val="FF0000"/>
                </a:solidFill>
              </a:rPr>
              <a:t>07099</a:t>
            </a:r>
            <a:r>
              <a:rPr lang="en-US" altLang="zh-CN" dirty="0"/>
              <a:t>_</a:t>
            </a:r>
            <a:r>
              <a:rPr lang="zh-CN" altLang="en-US" dirty="0"/>
              <a:t>学霸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docx</a:t>
            </a:r>
            <a:endParaRPr lang="en-US" altLang="zh-CN" dirty="0" smtClean="0"/>
          </a:p>
          <a:p>
            <a:r>
              <a:rPr lang="zh-CN" altLang="en-US" dirty="0"/>
              <a:t>提交实验报告 </a:t>
            </a:r>
            <a:r>
              <a:rPr lang="en-US" altLang="zh-CN" dirty="0" smtClean="0"/>
              <a:t>CS19</a:t>
            </a:r>
            <a:r>
              <a:rPr lang="en-US" altLang="zh-CN" dirty="0" smtClean="0">
                <a:solidFill>
                  <a:srgbClr val="FF0000"/>
                </a:solidFill>
              </a:rPr>
              <a:t>07</a:t>
            </a:r>
            <a:r>
              <a:rPr lang="en-US" altLang="zh-CN" dirty="0" smtClean="0"/>
              <a:t>_H1903</a:t>
            </a:r>
            <a:r>
              <a:rPr lang="en-US" altLang="zh-CN" dirty="0" smtClean="0">
                <a:solidFill>
                  <a:srgbClr val="FF0000"/>
                </a:solidFill>
              </a:rPr>
              <a:t>07099</a:t>
            </a:r>
            <a:r>
              <a:rPr lang="en-US" altLang="zh-CN" dirty="0"/>
              <a:t>_</a:t>
            </a:r>
            <a:r>
              <a:rPr lang="zh-CN" altLang="en-US" dirty="0"/>
              <a:t>学霸</a:t>
            </a:r>
            <a:r>
              <a:rPr lang="en-US" altLang="zh-CN" dirty="0" smtClean="0"/>
              <a:t>.pdf</a:t>
            </a:r>
          </a:p>
          <a:p>
            <a:endParaRPr lang="en-US" altLang="zh-CN" dirty="0"/>
          </a:p>
          <a:p>
            <a:r>
              <a:rPr lang="zh-CN" altLang="en-US" dirty="0"/>
              <a:t>学生</a:t>
            </a:r>
            <a:r>
              <a:rPr lang="zh-CN" altLang="en-US" dirty="0" smtClean="0"/>
              <a:t>提交</a:t>
            </a:r>
            <a:r>
              <a:rPr lang="en-US" altLang="zh-CN" dirty="0"/>
              <a:t>3</a:t>
            </a:r>
            <a:r>
              <a:rPr lang="zh-CN" altLang="en-US" dirty="0" smtClean="0"/>
              <a:t>个文件，课代表提交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个包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 smtClean="0"/>
              <a:t>实验学时：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15:45-18:15</a:t>
            </a:r>
            <a:endParaRPr lang="en-US" altLang="zh-CN" dirty="0" smtClean="0"/>
          </a:p>
          <a:p>
            <a:r>
              <a:rPr lang="zh-CN" altLang="en-US" dirty="0" smtClean="0"/>
              <a:t>实验学分：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，本次实验按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分计算，折合成总成绩的</a:t>
            </a:r>
            <a:r>
              <a:rPr lang="en-US" altLang="zh-CN" dirty="0"/>
              <a:t>6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zh-CN" altLang="en-US" dirty="0" smtClean="0"/>
              <a:t>实验地点：</a:t>
            </a:r>
            <a:r>
              <a:rPr lang="en-US" altLang="zh-CN" dirty="0" smtClean="0"/>
              <a:t>G712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G710</a:t>
            </a:r>
          </a:p>
          <a:p>
            <a:r>
              <a:rPr lang="zh-CN" altLang="en-US" dirty="0" smtClean="0"/>
              <a:t>实验环境与工具：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X64 CPU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2GHz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 RAM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256GHD Disk 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Windows7 64</a:t>
            </a:r>
            <a:r>
              <a:rPr lang="zh-CN" altLang="en-US" dirty="0" smtClean="0"/>
              <a:t>位以上；</a:t>
            </a:r>
            <a:r>
              <a:rPr lang="en-US" altLang="zh-CN" dirty="0" err="1" smtClean="0"/>
              <a:t>VirtualBox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11</a:t>
            </a:r>
            <a:r>
              <a:rPr lang="zh-CN" altLang="en-US" dirty="0" smtClean="0"/>
              <a:t>以上；</a:t>
            </a:r>
            <a:r>
              <a:rPr lang="en-US" altLang="zh-CN" dirty="0" smtClean="0"/>
              <a:t>Ubuntu 16.04 LTS 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优麒麟 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GDB/OBJDUMP</a:t>
            </a:r>
            <a:r>
              <a:rPr lang="zh-CN" altLang="en-US" dirty="0" smtClean="0"/>
              <a:t>；</a:t>
            </a:r>
            <a:r>
              <a:rPr lang="en-US" altLang="zh-CN" dirty="0" smtClean="0"/>
              <a:t>EDB</a:t>
            </a:r>
            <a:r>
              <a:rPr lang="zh-CN" altLang="en-US" dirty="0" smtClean="0"/>
              <a:t>；</a:t>
            </a:r>
            <a:r>
              <a:rPr lang="en-US" altLang="zh-CN" dirty="0" smtClean="0"/>
              <a:t>KDD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学生实验准备：</a:t>
            </a:r>
            <a:r>
              <a:rPr lang="zh-CN" altLang="zh-CN" dirty="0" smtClean="0"/>
              <a:t>禁止准备不合格的学生做实验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个人笔记本电脑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实验环境与工具所列明软件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参考手册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环境下的命令；</a:t>
            </a:r>
            <a:r>
              <a:rPr lang="en-US" altLang="zh-CN" dirty="0" smtClean="0"/>
              <a:t>GCC</a:t>
            </a:r>
            <a:r>
              <a:rPr lang="zh-CN" altLang="en-US" dirty="0" smtClean="0"/>
              <a:t>手册；</a:t>
            </a:r>
            <a:r>
              <a:rPr lang="en-US" altLang="zh-CN" dirty="0" smtClean="0"/>
              <a:t>GDB</a:t>
            </a:r>
            <a:r>
              <a:rPr lang="zh-CN" altLang="en-US" dirty="0" smtClean="0"/>
              <a:t>手册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 smtClean="0">
                <a:solidFill>
                  <a:srgbClr val="FF0000"/>
                </a:solidFill>
              </a:rPr>
              <a:t> C</a:t>
            </a:r>
            <a:r>
              <a:rPr lang="zh-CN" altLang="en-US" dirty="0" smtClean="0">
                <a:solidFill>
                  <a:srgbClr val="FF0000"/>
                </a:solidFill>
              </a:rPr>
              <a:t>汇编</a:t>
            </a:r>
            <a:r>
              <a:rPr lang="en-US" altLang="zh-CN" dirty="0" smtClean="0">
                <a:solidFill>
                  <a:srgbClr val="FF0000"/>
                </a:solidFill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</a:rPr>
              <a:t>手册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 smtClean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 smtClean="0">
                <a:solidFill>
                  <a:srgbClr val="FF0000"/>
                </a:solidFill>
              </a:rPr>
              <a:t> CMU</a:t>
            </a:r>
            <a:r>
              <a:rPr lang="zh-CN" altLang="en-US" dirty="0" smtClean="0">
                <a:solidFill>
                  <a:srgbClr val="FF0000"/>
                </a:solidFill>
              </a:rPr>
              <a:t>的实验参考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www.linuxidc.com</a:t>
            </a:r>
            <a:r>
              <a:rPr lang="en-US" altLang="zh-CN" u="sng" dirty="0" smtClean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</a:t>
            </a:r>
            <a:r>
              <a:rPr lang="en-US" altLang="zh-CN" u="sng" dirty="0" smtClean="0">
                <a:solidFill>
                  <a:srgbClr val="FF0000"/>
                </a:solidFill>
              </a:rPr>
              <a:t>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</a:t>
            </a:r>
            <a:r>
              <a:rPr lang="en-US" altLang="zh-CN" u="sng" dirty="0" smtClean="0">
                <a:solidFill>
                  <a:srgbClr val="FF0000"/>
                </a:solidFill>
                <a:hlinkClick r:id="rId4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 smtClean="0"/>
              <a:t>学生应穿鞋套进入实验室</a:t>
            </a:r>
            <a:endParaRPr lang="en-US" altLang="zh-CN" dirty="0" smtClean="0"/>
          </a:p>
          <a:p>
            <a:r>
              <a:rPr lang="zh-CN" altLang="en-US" dirty="0" smtClean="0"/>
              <a:t>进入实验室后在签到簿中签字</a:t>
            </a:r>
            <a:endParaRPr lang="en-US" altLang="zh-CN" dirty="0" smtClean="0"/>
          </a:p>
          <a:p>
            <a:r>
              <a:rPr lang="zh-CN" altLang="en-US" dirty="0" smtClean="0"/>
              <a:t>实验安全与注意事项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禁止使用笔记本电脑以外的设备</a:t>
            </a:r>
            <a:endParaRPr lang="en-US" altLang="zh-CN" dirty="0" smtClean="0"/>
          </a:p>
          <a:p>
            <a:pPr lvl="1"/>
            <a:r>
              <a:rPr lang="zh-CN" altLang="en-US" dirty="0"/>
              <a:t>学行生</a:t>
            </a:r>
            <a:r>
              <a:rPr lang="zh-CN" altLang="en-US" dirty="0" smtClean="0"/>
              <a:t>不得</a:t>
            </a:r>
            <a:r>
              <a:rPr lang="zh-CN" altLang="en-US" dirty="0"/>
              <a:t>自行</a:t>
            </a:r>
            <a:r>
              <a:rPr lang="zh-CN" altLang="en-US" dirty="0" smtClean="0"/>
              <a:t>开关空调、投影仪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学生不得自打开窗户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不得使用实验室内的其他实验箱、示波器、导线、工具、遥控器等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认真阅读消防安全撤离路线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突发事件处理：第一时间告知教师，同时关闭电源插排开关。</a:t>
            </a:r>
            <a:endParaRPr lang="en-US" altLang="zh-CN" dirty="0" smtClean="0"/>
          </a:p>
          <a:p>
            <a:r>
              <a:rPr lang="zh-CN" altLang="zh-CN" dirty="0"/>
              <a:t>遵守学生实验守则，</a:t>
            </a:r>
            <a:r>
              <a:rPr lang="zh-CN" altLang="zh-CN" dirty="0" smtClean="0"/>
              <a:t>爱护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，遵守操作规程，精心操作，注意安全，严禁乱拆乱动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实验结束后要及时关掉电源，对所</a:t>
            </a:r>
            <a:r>
              <a:rPr lang="zh-CN" altLang="zh-CN" dirty="0" smtClean="0"/>
              <a:t>用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进行整理，设备摆放</a:t>
            </a:r>
            <a:r>
              <a:rPr lang="zh-CN" altLang="zh-CN" dirty="0" smtClean="0"/>
              <a:t>和状态</a:t>
            </a:r>
            <a:r>
              <a:rPr lang="zh-CN" altLang="zh-CN" dirty="0"/>
              <a:t>恢复到原始状态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zh-CN" altLang="en-US" dirty="0" smtClean="0"/>
              <a:t>、实验预习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791200"/>
          </a:xfrm>
        </p:spPr>
        <p:txBody>
          <a:bodyPr/>
          <a:lstStyle/>
          <a:p>
            <a:r>
              <a:rPr lang="zh-CN" altLang="zh-CN" dirty="0" smtClean="0"/>
              <a:t>上</a:t>
            </a:r>
            <a:r>
              <a:rPr lang="zh-CN" altLang="zh-CN" dirty="0"/>
              <a:t>实验课前，必须认真</a:t>
            </a:r>
            <a:r>
              <a:rPr lang="zh-CN" altLang="zh-CN" dirty="0" smtClean="0"/>
              <a:t>预习实验</a:t>
            </a:r>
            <a:r>
              <a:rPr lang="zh-CN" altLang="zh-CN" dirty="0"/>
              <a:t>指导</a:t>
            </a:r>
            <a:r>
              <a:rPr lang="zh-CN" altLang="zh-CN" dirty="0" smtClean="0"/>
              <a:t>书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PDF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了解</a:t>
            </a:r>
            <a:r>
              <a:rPr lang="zh-CN" altLang="zh-CN" dirty="0"/>
              <a:t>实验的目的、</a:t>
            </a:r>
            <a:r>
              <a:rPr lang="zh-CN" altLang="zh-CN" dirty="0" smtClean="0"/>
              <a:t>实验</a:t>
            </a:r>
            <a:r>
              <a:rPr lang="zh-CN" altLang="en-US" dirty="0" smtClean="0"/>
              <a:t>环境与软硬件工具</a:t>
            </a:r>
            <a:r>
              <a:rPr lang="zh-CN" altLang="zh-CN" dirty="0" smtClean="0"/>
              <a:t>、</a:t>
            </a:r>
            <a:r>
              <a:rPr lang="zh-CN" altLang="zh-CN" dirty="0"/>
              <a:t>实验操作步骤，复习与实验有关的理论知识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请</a:t>
            </a:r>
            <a:r>
              <a:rPr lang="zh-CN" altLang="en-US" dirty="0" smtClean="0"/>
              <a:t>写出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语言下包含字符串比较、循环、分支（含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）、函数调用、递归、指针、结构、链表等的例子程序</a:t>
            </a:r>
            <a:r>
              <a:rPr lang="en-US" altLang="zh-CN" dirty="0" err="1" smtClean="0"/>
              <a:t>sample.c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生成执行程序</a:t>
            </a:r>
            <a:r>
              <a:rPr lang="en-US" altLang="zh-CN" dirty="0" err="1" smtClean="0"/>
              <a:t>sample.out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–S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CodeBlocks</a:t>
            </a:r>
            <a:r>
              <a:rPr lang="zh-CN" altLang="en-US" dirty="0" smtClean="0"/>
              <a:t>或</a:t>
            </a:r>
            <a:r>
              <a:rPr lang="en-US" altLang="zh-CN" dirty="0" smtClean="0"/>
              <a:t>GDB</a:t>
            </a:r>
            <a:r>
              <a:rPr lang="zh-CN" altLang="en-US" dirty="0" smtClean="0"/>
              <a:t>或</a:t>
            </a:r>
            <a:r>
              <a:rPr lang="en-US" altLang="zh-CN" dirty="0" smtClean="0"/>
              <a:t>OBJDUMP</a:t>
            </a:r>
            <a:r>
              <a:rPr lang="zh-CN" altLang="en-US" dirty="0" smtClean="0"/>
              <a:t>等，反汇编，比较。</a:t>
            </a:r>
            <a:endParaRPr lang="en-US" altLang="zh-CN" dirty="0" smtClean="0"/>
          </a:p>
          <a:p>
            <a:r>
              <a:rPr lang="zh-CN" altLang="en-US" dirty="0" smtClean="0"/>
              <a:t>列出每一部分的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语言对应的汇编语言。</a:t>
            </a:r>
            <a:endParaRPr lang="en-US" altLang="zh-CN" dirty="0" smtClean="0"/>
          </a:p>
          <a:p>
            <a:r>
              <a:rPr lang="zh-CN" altLang="en-US" dirty="0"/>
              <a:t>修改</a:t>
            </a:r>
            <a:r>
              <a:rPr lang="zh-CN" altLang="en-US" dirty="0" smtClean="0"/>
              <a:t>编译选项</a:t>
            </a:r>
            <a:r>
              <a:rPr lang="en-US" altLang="zh-CN" dirty="0" smtClean="0"/>
              <a:t>-O (</a:t>
            </a:r>
            <a:r>
              <a:rPr lang="zh-CN" altLang="en-US" dirty="0" smtClean="0"/>
              <a:t>缺省</a:t>
            </a:r>
            <a:r>
              <a:rPr lang="en-US" altLang="zh-CN" dirty="0" smtClean="0"/>
              <a:t>2)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-m32/m64</a:t>
            </a:r>
            <a:r>
              <a:rPr lang="zh-CN" altLang="en-US" dirty="0" smtClean="0"/>
              <a:t>。再次查看生成的汇编语言与原来的区别。</a:t>
            </a:r>
            <a:endParaRPr lang="en-US" altLang="zh-CN" dirty="0" smtClean="0"/>
          </a:p>
          <a:p>
            <a:r>
              <a:rPr lang="zh-CN" altLang="en-US" dirty="0" smtClean="0"/>
              <a:t>注意</a:t>
            </a:r>
            <a:r>
              <a:rPr lang="en-US" altLang="zh-CN" dirty="0" smtClean="0"/>
              <a:t>O1</a:t>
            </a:r>
            <a:r>
              <a:rPr lang="zh-CN" altLang="en-US" dirty="0" smtClean="0"/>
              <a:t>之后无栈帧，</a:t>
            </a:r>
            <a:r>
              <a:rPr lang="en-US" altLang="zh-CN" dirty="0" smtClean="0"/>
              <a:t>EBP</a:t>
            </a:r>
            <a:r>
              <a:rPr lang="zh-CN" altLang="en-US" dirty="0" smtClean="0"/>
              <a:t>做别的用途。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fno</a:t>
            </a:r>
            <a:r>
              <a:rPr lang="en-US" altLang="zh-CN" dirty="0" smtClean="0"/>
              <a:t>-omit-frame-pointer</a:t>
            </a:r>
            <a:r>
              <a:rPr lang="zh-CN" altLang="en-US" dirty="0" smtClean="0"/>
              <a:t>加上栈指针。</a:t>
            </a:r>
            <a:endParaRPr lang="en-US" altLang="zh-CN" dirty="0" smtClean="0"/>
          </a:p>
          <a:p>
            <a:r>
              <a:rPr lang="en-US" altLang="zh-CN" dirty="0" smtClean="0"/>
              <a:t>GDB</a:t>
            </a:r>
            <a:r>
              <a:rPr lang="zh-CN" altLang="en-US" dirty="0" smtClean="0"/>
              <a:t>命令详解 </a:t>
            </a:r>
            <a:r>
              <a:rPr lang="en-US" altLang="zh-CN" dirty="0" smtClean="0"/>
              <a:t>–</a:t>
            </a:r>
            <a:r>
              <a:rPr lang="en-US" altLang="zh-CN" dirty="0" err="1" smtClean="0"/>
              <a:t>tui</a:t>
            </a:r>
            <a:r>
              <a:rPr lang="zh-CN" altLang="en-US" dirty="0" smtClean="0"/>
              <a:t>模式 </a:t>
            </a:r>
            <a:r>
              <a:rPr lang="en-US" altLang="zh-CN" dirty="0" smtClean="0"/>
              <a:t>^XA</a:t>
            </a:r>
            <a:r>
              <a:rPr lang="zh-CN" altLang="en-US" dirty="0" smtClean="0"/>
              <a:t>切换 </a:t>
            </a:r>
            <a:r>
              <a:rPr lang="en-US" altLang="zh-CN" dirty="0"/>
              <a:t> 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改变等等</a:t>
            </a:r>
            <a:endParaRPr lang="en-US" altLang="zh-CN" dirty="0" smtClean="0"/>
          </a:p>
          <a:p>
            <a:r>
              <a:rPr lang="zh-CN" altLang="en-US" dirty="0" smtClean="0"/>
              <a:t>有目的</a:t>
            </a:r>
            <a:r>
              <a:rPr lang="zh-CN" altLang="en-US" dirty="0"/>
              <a:t>地</a:t>
            </a:r>
            <a:r>
              <a:rPr lang="zh-CN" altLang="en-US" dirty="0" smtClean="0"/>
              <a:t>学习</a:t>
            </a:r>
            <a:r>
              <a:rPr lang="en-US" altLang="zh-CN" dirty="0" smtClean="0"/>
              <a:t>: </a:t>
            </a:r>
            <a:r>
              <a:rPr lang="zh-CN" altLang="en-US" dirty="0" smtClean="0"/>
              <a:t>看</a:t>
            </a:r>
            <a:r>
              <a:rPr lang="en-US" altLang="zh-CN" dirty="0" smtClean="0"/>
              <a:t>VS</a:t>
            </a:r>
            <a:r>
              <a:rPr lang="zh-CN" altLang="en-US" dirty="0" smtClean="0"/>
              <a:t>的功能</a:t>
            </a:r>
            <a:r>
              <a:rPr lang="en-US" altLang="zh-CN" dirty="0" smtClean="0"/>
              <a:t>GDB</a:t>
            </a:r>
            <a:r>
              <a:rPr lang="zh-CN" altLang="en-US" dirty="0" smtClean="0"/>
              <a:t>命令用什么？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环境建立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Visual Studio 2010 64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 </a:t>
            </a:r>
            <a:r>
              <a:rPr lang="en-US" altLang="zh-CN" dirty="0" err="1" smtClean="0"/>
              <a:t>OllyDbg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下的破解神器</a:t>
            </a:r>
            <a:r>
              <a:rPr lang="en-US" altLang="zh-CN" dirty="0" smtClean="0"/>
              <a:t>OD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Ubuntu</a:t>
            </a:r>
            <a:r>
              <a:rPr lang="zh-CN" altLang="en-US" dirty="0" smtClean="0"/>
              <a:t>下安装</a:t>
            </a:r>
            <a:r>
              <a:rPr lang="en-US" altLang="zh-CN" dirty="0" smtClean="0"/>
              <a:t>EDB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版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有源程序！）</a:t>
            </a:r>
            <a:endParaRPr lang="en-US" altLang="zh-CN" dirty="0" smtClean="0"/>
          </a:p>
          <a:p>
            <a:pPr lvl="1"/>
            <a:r>
              <a:rPr lang="en-US" altLang="zh-CN" dirty="0"/>
              <a:t>Ubuntu</a:t>
            </a:r>
            <a:r>
              <a:rPr lang="zh-CN" altLang="en-US" dirty="0" smtClean="0"/>
              <a:t>下</a:t>
            </a:r>
            <a:r>
              <a:rPr lang="en-US" altLang="zh-CN" dirty="0" smtClean="0"/>
              <a:t>GDB</a:t>
            </a:r>
            <a:r>
              <a:rPr lang="zh-CN" altLang="en-US" dirty="0" smtClean="0"/>
              <a:t>调试环境、</a:t>
            </a:r>
            <a:r>
              <a:rPr lang="en-US" altLang="zh-CN" dirty="0" err="1" smtClean="0"/>
              <a:t>OBjDUMP</a:t>
            </a:r>
            <a:r>
              <a:rPr lang="zh-CN" altLang="en-US" dirty="0" err="1" smtClean="0"/>
              <a:t>；</a:t>
            </a:r>
            <a:r>
              <a:rPr lang="en-US" altLang="zh-CN" dirty="0" err="1" smtClean="0"/>
              <a:t>EDB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获得实验包</a:t>
            </a:r>
            <a:endParaRPr lang="en-US" altLang="zh-CN" dirty="0" smtClean="0"/>
          </a:p>
          <a:p>
            <a:pPr lvl="1"/>
            <a:r>
              <a:rPr lang="zh-CN" altLang="en-US" dirty="0"/>
              <a:t>从实验教师处获得</a:t>
            </a:r>
            <a:r>
              <a:rPr lang="zh-CN" altLang="en-US" dirty="0" smtClean="0"/>
              <a:t>下 </a:t>
            </a:r>
            <a:r>
              <a:rPr lang="en-US" altLang="zh-CN" dirty="0"/>
              <a:t>bomb</a:t>
            </a:r>
            <a:r>
              <a:rPr lang="en-US" altLang="zh-CN" dirty="0" smtClean="0"/>
              <a:t>.tar</a:t>
            </a:r>
          </a:p>
          <a:p>
            <a:pPr lvl="1"/>
            <a:r>
              <a:rPr lang="zh-CN" altLang="en-US" dirty="0" smtClean="0"/>
              <a:t>也可以从课程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群下载，也可以从其他同学处获取。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每人的包都不同，一定要注意，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HIT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CMU</a:t>
            </a:r>
            <a:r>
              <a:rPr lang="zh-CN" altLang="en-US" dirty="0" smtClean="0"/>
              <a:t>的不同。</a:t>
            </a:r>
            <a:r>
              <a:rPr lang="en-US" altLang="zh-CN" dirty="0" smtClean="0"/>
              <a:t>CMU</a:t>
            </a:r>
            <a:r>
              <a:rPr lang="zh-CN" altLang="en-US" dirty="0" smtClean="0"/>
              <a:t>的网站只有一个炸弹。</a:t>
            </a:r>
            <a:endParaRPr lang="en-US" altLang="zh-CN" dirty="0" smtClean="0"/>
          </a:p>
          <a:p>
            <a:r>
              <a:rPr lang="en-US" altLang="zh-CN" dirty="0" smtClean="0"/>
              <a:t>3.GDB</a:t>
            </a:r>
            <a:r>
              <a:rPr lang="zh-CN" altLang="en-US" dirty="0" smtClean="0"/>
              <a:t>常用命令复习</a:t>
            </a:r>
            <a:endParaRPr lang="en-US" altLang="zh-CN" dirty="0" smtClean="0"/>
          </a:p>
          <a:p>
            <a:pPr lvl="1"/>
            <a:r>
              <a:rPr lang="zh-CN" altLang="en-US" dirty="0"/>
              <a:t>设置断点、执行指令</a:t>
            </a:r>
            <a:r>
              <a:rPr lang="zh-CN" altLang="en-US" dirty="0" smtClean="0"/>
              <a:t>、看指令、看调用栈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查看内存（全局变量）、看堆栈（局部变量、返回地址等）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715000"/>
          </a:xfrm>
        </p:spPr>
        <p:txBody>
          <a:bodyPr/>
          <a:lstStyle/>
          <a:p>
            <a:r>
              <a:rPr lang="en-US" altLang="zh-CN" sz="2800" dirty="0" smtClean="0"/>
              <a:t>4.sample.c</a:t>
            </a:r>
            <a:r>
              <a:rPr lang="zh-CN" altLang="en-US" sz="2800" dirty="0" smtClean="0"/>
              <a:t>的调试训练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Windows</a:t>
            </a:r>
            <a:r>
              <a:rPr lang="zh-CN" altLang="en-US" sz="2400" dirty="0" smtClean="0"/>
              <a:t>下用</a:t>
            </a:r>
            <a:r>
              <a:rPr lang="en-US" altLang="zh-CN" sz="2400" dirty="0" smtClean="0"/>
              <a:t>VS</a:t>
            </a:r>
            <a:r>
              <a:rPr lang="zh-CN" altLang="en-US" sz="2400" dirty="0" smtClean="0"/>
              <a:t>调试，注意查看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对应</a:t>
            </a:r>
            <a:r>
              <a:rPr lang="en-US" altLang="zh-CN" sz="2400" dirty="0" smtClean="0"/>
              <a:t>ASM</a:t>
            </a:r>
            <a:r>
              <a:rPr lang="zh-CN" altLang="en-US" sz="2400" dirty="0" smtClean="0"/>
              <a:t>，调试方法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/>
              <a:t>Windows</a:t>
            </a:r>
            <a:r>
              <a:rPr lang="zh-CN" altLang="en-US" sz="2400" dirty="0"/>
              <a:t>下</a:t>
            </a:r>
            <a:r>
              <a:rPr lang="zh-CN" altLang="en-US" sz="2400" dirty="0" smtClean="0"/>
              <a:t>用</a:t>
            </a:r>
            <a:r>
              <a:rPr lang="en-US" altLang="zh-CN" sz="2400" dirty="0"/>
              <a:t>OD</a:t>
            </a:r>
            <a:r>
              <a:rPr lang="zh-CN" altLang="en-US" sz="2400" dirty="0" smtClean="0"/>
              <a:t>调试</a:t>
            </a:r>
            <a:r>
              <a:rPr lang="zh-CN" altLang="en-US" sz="2400" dirty="0"/>
              <a:t>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  <a:endParaRPr lang="en-US" altLang="zh-CN" sz="2400" dirty="0"/>
          </a:p>
          <a:p>
            <a:pPr lvl="2"/>
            <a:r>
              <a:rPr lang="en-US" altLang="zh-CN" sz="2400" dirty="0" smtClean="0"/>
              <a:t>VS</a:t>
            </a:r>
            <a:r>
              <a:rPr lang="zh-CN" altLang="en-US" sz="2400" dirty="0" smtClean="0"/>
              <a:t>编译去掉调试信息，包括符号表等，再用</a:t>
            </a:r>
            <a:r>
              <a:rPr lang="en-US" altLang="zh-CN" sz="2400" dirty="0" smtClean="0"/>
              <a:t>OD</a:t>
            </a:r>
            <a:r>
              <a:rPr lang="zh-CN" altLang="en-US" sz="2400" dirty="0" smtClean="0"/>
              <a:t>调试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Linux</a:t>
            </a:r>
            <a:r>
              <a:rPr lang="zh-CN" altLang="en-US" sz="2400" dirty="0" smtClean="0"/>
              <a:t>下用</a:t>
            </a:r>
            <a:r>
              <a:rPr lang="en-US" altLang="zh-CN" sz="2400" dirty="0"/>
              <a:t>CB</a:t>
            </a:r>
            <a:r>
              <a:rPr lang="zh-CN" altLang="en-US" sz="2400" dirty="0" smtClean="0"/>
              <a:t>调试</a:t>
            </a:r>
            <a:r>
              <a:rPr lang="zh-CN" altLang="en-US" sz="2400" dirty="0"/>
              <a:t>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用</a:t>
            </a:r>
            <a:r>
              <a:rPr lang="en-US" altLang="zh-CN" sz="2400" dirty="0" smtClean="0"/>
              <a:t>GDB</a:t>
            </a:r>
            <a:r>
              <a:rPr lang="zh-CN" altLang="en-US" sz="2400" dirty="0" smtClean="0"/>
              <a:t>调试，注意查看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对应</a:t>
            </a:r>
            <a:r>
              <a:rPr lang="en-US" altLang="zh-CN" sz="2400" dirty="0" smtClean="0"/>
              <a:t>ASM</a:t>
            </a:r>
            <a:r>
              <a:rPr lang="zh-CN" altLang="en-US" sz="2400" dirty="0" smtClean="0"/>
              <a:t>，熟练掌握命令</a:t>
            </a:r>
            <a:endParaRPr lang="en-US" altLang="zh-CN" sz="2400" dirty="0" smtClean="0"/>
          </a:p>
          <a:p>
            <a:pPr lvl="2"/>
            <a:r>
              <a:rPr lang="en-US" altLang="zh-CN" sz="2400" dirty="0" smtClean="0"/>
              <a:t>CB</a:t>
            </a:r>
            <a:r>
              <a:rPr lang="zh-CN" altLang="en-US" sz="2400" dirty="0"/>
              <a:t>编译去掉调试信息，包括符号表</a:t>
            </a:r>
            <a:r>
              <a:rPr lang="zh-CN" altLang="en-US" sz="2400" dirty="0" smtClean="0"/>
              <a:t>等，</a:t>
            </a:r>
            <a:r>
              <a:rPr lang="zh-CN" altLang="en-US" sz="2400" dirty="0"/>
              <a:t>再</a:t>
            </a:r>
            <a:r>
              <a:rPr lang="zh-CN" altLang="en-US" sz="2400" dirty="0" smtClean="0"/>
              <a:t>用</a:t>
            </a:r>
            <a:r>
              <a:rPr lang="en-US" altLang="zh-CN" sz="2400" dirty="0" smtClean="0"/>
              <a:t>GDB</a:t>
            </a:r>
            <a:r>
              <a:rPr lang="zh-CN" altLang="en-US" sz="2400" dirty="0" smtClean="0"/>
              <a:t>调试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用</a:t>
            </a:r>
            <a:r>
              <a:rPr lang="en-US" altLang="zh-CN" sz="2400" dirty="0" smtClean="0"/>
              <a:t>EDB</a:t>
            </a:r>
            <a:r>
              <a:rPr lang="zh-CN" altLang="en-US" sz="2400" dirty="0" smtClean="0"/>
              <a:t>调试</a:t>
            </a:r>
            <a:r>
              <a:rPr lang="zh-CN" altLang="en-US" sz="2400" dirty="0"/>
              <a:t>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 smtClean="0"/>
              <a:t>ASM</a:t>
            </a:r>
            <a:r>
              <a:rPr lang="zh-CN" altLang="en-US" sz="2400" dirty="0" smtClean="0"/>
              <a:t>，熟练掌握调试方法</a:t>
            </a:r>
            <a:endParaRPr lang="en-US" altLang="zh-CN" sz="2400" dirty="0" smtClean="0"/>
          </a:p>
          <a:p>
            <a:pPr lvl="2"/>
            <a:r>
              <a:rPr lang="en-US" altLang="zh-CN" sz="2400" dirty="0"/>
              <a:t>CB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2"/>
            <a:endParaRPr lang="en-US" altLang="zh-CN" sz="2400" dirty="0"/>
          </a:p>
          <a:p>
            <a:pPr lvl="1"/>
            <a:r>
              <a:rPr lang="zh-CN" altLang="en-US" sz="2400" dirty="0" smtClean="0"/>
              <a:t>可以增加</a:t>
            </a:r>
            <a:r>
              <a:rPr lang="en-US" altLang="zh-CN" sz="2400" dirty="0" smtClean="0"/>
              <a:t>Ox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32/64</a:t>
            </a:r>
            <a:r>
              <a:rPr lang="zh-CN" altLang="en-US" sz="2400" dirty="0" smtClean="0"/>
              <a:t>位与</a:t>
            </a:r>
            <a:r>
              <a:rPr lang="zh-CN" altLang="en-US" sz="2400" dirty="0"/>
              <a:t>栈</a:t>
            </a:r>
            <a:r>
              <a:rPr lang="zh-CN" altLang="en-US" sz="2400" dirty="0" smtClean="0"/>
              <a:t>帧选项后再次查看程序。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 smtClean="0"/>
              <a:t>VS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 smtClean="0"/>
              <a:t>建解决方案</a:t>
            </a:r>
            <a:r>
              <a:rPr lang="en-US" altLang="zh-CN" dirty="0" smtClean="0"/>
              <a:t>+</a:t>
            </a:r>
            <a:r>
              <a:rPr lang="zh-CN" altLang="en-US" dirty="0" smtClean="0"/>
              <a:t>工程：连接选择子系统平台</a:t>
            </a:r>
            <a:r>
              <a:rPr lang="en-US" altLang="zh-CN" dirty="0" smtClean="0"/>
              <a:t>console</a:t>
            </a:r>
          </a:p>
          <a:p>
            <a:pPr lvl="1"/>
            <a:r>
              <a:rPr lang="zh-CN" altLang="en-US" dirty="0" smtClean="0"/>
              <a:t>添加源程序</a:t>
            </a:r>
            <a:r>
              <a:rPr lang="en-US" altLang="zh-CN" dirty="0" smtClean="0"/>
              <a:t>.c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cpp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</a:t>
            </a:r>
            <a:r>
              <a:rPr lang="en-US" altLang="zh-CN" dirty="0" smtClean="0"/>
              <a:t>64/32</a:t>
            </a:r>
            <a:r>
              <a:rPr lang="zh-CN" altLang="en-US" dirty="0" smtClean="0"/>
              <a:t>位，选择</a:t>
            </a:r>
            <a:r>
              <a:rPr lang="en-US" altLang="zh-CN" dirty="0" smtClean="0"/>
              <a:t>Debug/Release</a:t>
            </a:r>
          </a:p>
          <a:p>
            <a:r>
              <a:rPr lang="zh-CN" altLang="en-US" dirty="0" smtClean="0"/>
              <a:t>编译链接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菜单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生成，可选择编译、生成，重新生成等</a:t>
            </a:r>
            <a:endParaRPr lang="en-US" altLang="zh-CN" dirty="0" smtClean="0"/>
          </a:p>
          <a:p>
            <a:r>
              <a:rPr lang="zh-CN" altLang="en-US" dirty="0" smtClean="0"/>
              <a:t>调试：调试菜单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F10 </a:t>
            </a:r>
            <a:r>
              <a:rPr lang="zh-CN" altLang="en-US" dirty="0" smtClean="0"/>
              <a:t>单步调试，不进入子程序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F11</a:t>
            </a:r>
            <a:r>
              <a:rPr lang="en-US" altLang="zh-CN" dirty="0"/>
              <a:t> </a:t>
            </a:r>
            <a:r>
              <a:rPr lang="zh-CN" altLang="en-US" dirty="0"/>
              <a:t>单步调试</a:t>
            </a:r>
            <a:r>
              <a:rPr lang="zh-CN" altLang="en-US" dirty="0" smtClean="0"/>
              <a:t>，进入</a:t>
            </a:r>
            <a:r>
              <a:rPr lang="zh-CN" altLang="en-US" dirty="0"/>
              <a:t>子程序</a:t>
            </a:r>
            <a:endParaRPr lang="en-US" altLang="zh-CN" dirty="0"/>
          </a:p>
          <a:p>
            <a:pPr lvl="1"/>
            <a:r>
              <a:rPr lang="en-US" altLang="zh-CN" dirty="0" smtClean="0"/>
              <a:t>F9   </a:t>
            </a:r>
            <a:r>
              <a:rPr lang="zh-CN" altLang="en-US" dirty="0" smtClean="0"/>
              <a:t>断点  </a:t>
            </a:r>
            <a:r>
              <a:rPr lang="en-US" altLang="zh-CN" dirty="0" smtClean="0"/>
              <a:t>F5 </a:t>
            </a:r>
            <a:r>
              <a:rPr lang="zh-CN" altLang="en-US" dirty="0" smtClean="0"/>
              <a:t>开始</a:t>
            </a:r>
            <a:r>
              <a:rPr lang="en-US" altLang="zh-CN" dirty="0" smtClean="0"/>
              <a:t>/</a:t>
            </a:r>
            <a:r>
              <a:rPr lang="zh-CN" altLang="en-US" dirty="0" smtClean="0"/>
              <a:t>继续  </a:t>
            </a:r>
            <a:r>
              <a:rPr lang="en-US" altLang="zh-CN" dirty="0" smtClean="0"/>
              <a:t>Shift+F5</a:t>
            </a:r>
            <a:r>
              <a:rPr lang="zh-CN" altLang="en-US" dirty="0" smtClean="0"/>
              <a:t>停止 不调试运行</a:t>
            </a:r>
            <a:r>
              <a:rPr lang="en-US" altLang="zh-CN" dirty="0" smtClean="0"/>
              <a:t>Ctrl+F5</a:t>
            </a:r>
          </a:p>
          <a:p>
            <a:pPr lvl="1"/>
            <a:r>
              <a:rPr lang="en-US" altLang="zh-CN" dirty="0" smtClean="0"/>
              <a:t>Ctrl+F10 </a:t>
            </a:r>
            <a:r>
              <a:rPr lang="zh-CN" altLang="en-US" dirty="0" smtClean="0"/>
              <a:t>运行到光标处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Shift+F11 </a:t>
            </a:r>
            <a:r>
              <a:rPr lang="zh-CN" altLang="en-US" dirty="0" smtClean="0"/>
              <a:t>跳出子程序</a:t>
            </a:r>
            <a:endParaRPr lang="en-US" altLang="zh-CN" dirty="0" smtClean="0"/>
          </a:p>
          <a:p>
            <a:r>
              <a:rPr lang="zh-CN" altLang="en-US" dirty="0" smtClean="0"/>
              <a:t>调试：查看菜单</a:t>
            </a:r>
            <a:endParaRPr lang="en-US" altLang="zh-CN" dirty="0" smtClean="0"/>
          </a:p>
          <a:p>
            <a:pPr lvl="1"/>
            <a:r>
              <a:rPr lang="zh-CN" altLang="en-US" dirty="0"/>
              <a:t>看</a:t>
            </a:r>
            <a:r>
              <a:rPr lang="zh-CN" altLang="en-US" dirty="0" smtClean="0"/>
              <a:t>寄存器 </a:t>
            </a:r>
            <a:r>
              <a:rPr lang="en-US" altLang="zh-CN" dirty="0" smtClean="0"/>
              <a:t>Alt+5     </a:t>
            </a:r>
            <a:r>
              <a:rPr lang="zh-CN" altLang="en-US" dirty="0" smtClean="0"/>
              <a:t>看内存</a:t>
            </a:r>
            <a:r>
              <a:rPr lang="en-US" altLang="zh-CN" dirty="0" smtClean="0"/>
              <a:t>Alt+6  </a:t>
            </a:r>
            <a:r>
              <a:rPr lang="zh-CN" altLang="en-US" dirty="0" smtClean="0"/>
              <a:t>看汇编语言程序 </a:t>
            </a:r>
            <a:r>
              <a:rPr lang="en-US" altLang="zh-CN" dirty="0" smtClean="0"/>
              <a:t>Alt+8</a:t>
            </a:r>
          </a:p>
          <a:p>
            <a:pPr lvl="1"/>
            <a:r>
              <a:rPr lang="zh-CN" altLang="en-US" dirty="0" smtClean="0"/>
              <a:t>鼠标右键可以增加内容，更改显示格式等等</a:t>
            </a:r>
            <a:endParaRPr lang="en-US" altLang="zh-CN" dirty="0" smtClean="0"/>
          </a:p>
          <a:p>
            <a:pPr lvl="1"/>
            <a:r>
              <a:rPr lang="zh-CN" altLang="en-US" dirty="0"/>
              <a:t>增加</a:t>
            </a:r>
            <a:r>
              <a:rPr lang="zh-CN" altLang="en-US" dirty="0" smtClean="0"/>
              <a:t>内存窗口：</a:t>
            </a:r>
            <a:r>
              <a:rPr lang="en-US" altLang="zh-CN" dirty="0" smtClean="0"/>
              <a:t>Ctrl+Alt+M+2     3    4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 smtClean="0"/>
              <a:t>CB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 smtClean="0"/>
              <a:t>建立</a:t>
            </a:r>
            <a:r>
              <a:rPr lang="en-US" altLang="zh-CN" dirty="0" err="1" smtClean="0"/>
              <a:t>WorkPlace+Project</a:t>
            </a:r>
            <a:r>
              <a:rPr lang="zh-CN" altLang="en-US" dirty="0" smtClean="0"/>
              <a:t>工程：</a:t>
            </a:r>
            <a:r>
              <a:rPr lang="en-US" altLang="zh-CN" dirty="0" smtClean="0"/>
              <a:t>console/empty</a:t>
            </a:r>
          </a:p>
          <a:p>
            <a:pPr lvl="1"/>
            <a:r>
              <a:rPr lang="zh-CN" altLang="en-US" dirty="0" smtClean="0"/>
              <a:t>添加源程序</a:t>
            </a:r>
            <a:r>
              <a:rPr lang="en-US" altLang="zh-CN" dirty="0" smtClean="0"/>
              <a:t>.c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cpp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</a:t>
            </a:r>
            <a:r>
              <a:rPr lang="en-US" altLang="zh-CN" dirty="0" smtClean="0"/>
              <a:t>64/32</a:t>
            </a:r>
            <a:r>
              <a:rPr lang="zh-CN" altLang="en-US" dirty="0" smtClean="0"/>
              <a:t>位，选择</a:t>
            </a:r>
            <a:r>
              <a:rPr lang="en-US" altLang="zh-CN" dirty="0" smtClean="0"/>
              <a:t>Debug/Release     </a:t>
            </a:r>
            <a:r>
              <a:rPr lang="zh-CN" altLang="en-US" dirty="0" smtClean="0"/>
              <a:t>项目属性</a:t>
            </a:r>
            <a:r>
              <a:rPr lang="en-US" altLang="zh-CN" dirty="0" smtClean="0"/>
              <a:t>GCC</a:t>
            </a:r>
            <a:r>
              <a:rPr lang="zh-CN" altLang="en-US" dirty="0" smtClean="0"/>
              <a:t>编译里 </a:t>
            </a:r>
            <a:r>
              <a:rPr lang="en-US" altLang="zh-CN" dirty="0" smtClean="0"/>
              <a:t>-m32/-m64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编译链接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菜单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生成，可选择编译</a:t>
            </a:r>
            <a:r>
              <a:rPr lang="en-US" altLang="zh-CN" dirty="0" smtClean="0"/>
              <a:t>^Shift+F9</a:t>
            </a:r>
            <a:r>
              <a:rPr lang="zh-CN" altLang="en-US" dirty="0" smtClean="0"/>
              <a:t>、生成</a:t>
            </a:r>
            <a:r>
              <a:rPr lang="en-US" altLang="zh-CN" dirty="0" smtClean="0"/>
              <a:t>^F9</a:t>
            </a:r>
            <a:r>
              <a:rPr lang="zh-CN" altLang="en-US" dirty="0" smtClean="0"/>
              <a:t>，重新生成</a:t>
            </a:r>
            <a:r>
              <a:rPr lang="en-US" altLang="zh-CN" dirty="0" smtClean="0"/>
              <a:t>^F11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F2 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编译等输出的窗口</a:t>
            </a:r>
            <a:endParaRPr lang="en-US" altLang="zh-CN" dirty="0" smtClean="0"/>
          </a:p>
          <a:p>
            <a:r>
              <a:rPr lang="zh-CN" altLang="en-US" dirty="0" smtClean="0"/>
              <a:t>调试：调试菜单：</a:t>
            </a:r>
            <a:r>
              <a:rPr lang="en-US" altLang="zh-CN" dirty="0" smtClean="0"/>
              <a:t>GDB</a:t>
            </a:r>
            <a:r>
              <a:rPr lang="zh-CN" altLang="en-US" dirty="0" smtClean="0"/>
              <a:t>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，可以代替</a:t>
            </a:r>
            <a:r>
              <a:rPr lang="en-US" altLang="zh-CN" dirty="0" smtClean="0"/>
              <a:t>Linux</a:t>
            </a:r>
            <a:r>
              <a:rPr lang="zh-CN" altLang="en-US" smtClean="0"/>
              <a:t>环境的学习</a:t>
            </a:r>
            <a:endParaRPr lang="en-US" altLang="zh-CN" dirty="0" smtClean="0"/>
          </a:p>
          <a:p>
            <a:pPr lvl="1"/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</a:t>
            </a:r>
            <a:r>
              <a:rPr lang="en-US" altLang="zh-CN" dirty="0" smtClean="0"/>
              <a:t>F8(</a:t>
            </a:r>
            <a:r>
              <a:rPr lang="zh-CN" altLang="en-US" dirty="0" smtClean="0"/>
              <a:t>无断点全速</a:t>
            </a:r>
            <a:r>
              <a:rPr lang="en-US" altLang="zh-CN" dirty="0" smtClean="0"/>
              <a:t>)  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Shift+F7 </a:t>
            </a:r>
            <a:r>
              <a:rPr lang="zh-CN" altLang="en-US" dirty="0" smtClean="0"/>
              <a:t>进入编译连接调试并到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F7</a:t>
            </a:r>
            <a:r>
              <a:rPr lang="zh-CN" altLang="en-US" dirty="0"/>
              <a:t>下一行 </a:t>
            </a:r>
            <a:r>
              <a:rPr lang="en-US" altLang="zh-CN" dirty="0"/>
              <a:t> </a:t>
            </a:r>
            <a:r>
              <a:rPr lang="en-US" altLang="zh-CN" dirty="0" smtClean="0"/>
              <a:t> Shift+F7</a:t>
            </a:r>
            <a:r>
              <a:rPr lang="zh-CN" altLang="en-US" dirty="0"/>
              <a:t>单步入 </a:t>
            </a:r>
            <a:r>
              <a:rPr lang="en-US" altLang="zh-CN" dirty="0"/>
              <a:t> ^F7</a:t>
            </a:r>
            <a:r>
              <a:rPr lang="zh-CN" altLang="en-US" dirty="0"/>
              <a:t>单步出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Alt+F7</a:t>
            </a:r>
            <a:r>
              <a:rPr lang="zh-CN" altLang="en-US" dirty="0"/>
              <a:t>下一</a:t>
            </a:r>
            <a:r>
              <a:rPr lang="zh-CN" altLang="en-US" dirty="0" smtClean="0"/>
              <a:t>指令    </a:t>
            </a:r>
            <a:r>
              <a:rPr lang="en-US" altLang="zh-CN" dirty="0" smtClean="0"/>
              <a:t>ALT+Shift+F7 </a:t>
            </a:r>
            <a:r>
              <a:rPr lang="zh-CN" altLang="en-US" dirty="0" smtClean="0"/>
              <a:t>下一指令入</a:t>
            </a:r>
            <a:endParaRPr lang="en-US" altLang="zh-CN" dirty="0"/>
          </a:p>
          <a:p>
            <a:pPr lvl="1"/>
            <a:r>
              <a:rPr lang="en-US" altLang="zh-CN" dirty="0" smtClean="0"/>
              <a:t>F5   </a:t>
            </a:r>
            <a:r>
              <a:rPr lang="zh-CN" altLang="en-US" dirty="0" smtClean="0"/>
              <a:t>断点            </a:t>
            </a:r>
            <a:r>
              <a:rPr lang="en-US" altLang="zh-CN" dirty="0" smtClean="0"/>
              <a:t>F4  </a:t>
            </a:r>
            <a:r>
              <a:rPr lang="zh-CN" altLang="en-US" dirty="0" smtClean="0"/>
              <a:t>运行到光标处       </a:t>
            </a:r>
            <a:r>
              <a:rPr lang="en-US" altLang="zh-CN" dirty="0" smtClean="0"/>
              <a:t>Shift+F8</a:t>
            </a:r>
            <a:r>
              <a:rPr lang="zh-CN" altLang="en-US" dirty="0" smtClean="0"/>
              <a:t>停止调试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Shift+F11 </a:t>
            </a:r>
            <a:r>
              <a:rPr lang="zh-CN" altLang="en-US" dirty="0" smtClean="0"/>
              <a:t>跳出子程序      </a:t>
            </a:r>
            <a:r>
              <a:rPr lang="en-US" altLang="zh-CN" dirty="0" smtClean="0">
                <a:solidFill>
                  <a:srgbClr val="FF0000"/>
                </a:solidFill>
              </a:rPr>
              <a:t>settings/debugger</a:t>
            </a:r>
            <a:r>
              <a:rPr lang="zh-CN" altLang="en-US" dirty="0" smtClean="0">
                <a:solidFill>
                  <a:srgbClr val="FF0000"/>
                </a:solidFill>
              </a:rPr>
              <a:t>可改成</a:t>
            </a:r>
            <a:r>
              <a:rPr lang="en-US" altLang="zh-CN" dirty="0" smtClean="0">
                <a:solidFill>
                  <a:srgbClr val="FF0000"/>
                </a:solidFill>
              </a:rPr>
              <a:t>Intel</a:t>
            </a:r>
            <a:r>
              <a:rPr lang="zh-CN" altLang="en-US" dirty="0" smtClean="0">
                <a:solidFill>
                  <a:srgbClr val="FF0000"/>
                </a:solidFill>
              </a:rPr>
              <a:t>汇编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调试：查看菜单 </a:t>
            </a:r>
            <a:r>
              <a:rPr lang="en-US" altLang="zh-CN" dirty="0" smtClean="0"/>
              <a:t>Debugging Windows</a:t>
            </a:r>
          </a:p>
          <a:p>
            <a:pPr lvl="1"/>
            <a:r>
              <a:rPr lang="zh-CN" altLang="en-US" dirty="0" smtClean="0"/>
              <a:t>寄存器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内存  </a:t>
            </a:r>
            <a:r>
              <a:rPr lang="en-US" altLang="zh-CN" dirty="0" smtClean="0"/>
              <a:t> </a:t>
            </a:r>
            <a:r>
              <a:rPr lang="zh-CN" altLang="en-US" dirty="0" smtClean="0"/>
              <a:t>汇编语言程序  监控变量窗口</a:t>
            </a:r>
            <a:endParaRPr lang="en-US" altLang="zh-CN" dirty="0"/>
          </a:p>
          <a:p>
            <a:pPr lvl="1"/>
            <a:r>
              <a:rPr lang="zh-CN" altLang="en-US" dirty="0" smtClean="0"/>
              <a:t>汇编语言是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AT&amp;T</a:t>
            </a:r>
            <a:r>
              <a:rPr lang="zh-CN" altLang="en-US" dirty="0" smtClean="0"/>
              <a:t>汇编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3284</Words>
  <Application>Microsoft Office PowerPoint</Application>
  <PresentationFormat>全屏显示(4:3)</PresentationFormat>
  <Paragraphs>342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Gill Sans</vt:lpstr>
      <vt:lpstr>MS PGothic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ICS-LAB3   BinaryBomb 二进制炸弹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VS的使用</vt:lpstr>
      <vt:lpstr>CB的使用</vt:lpstr>
      <vt:lpstr>GDB的使用</vt:lpstr>
      <vt:lpstr>OllyDBG 破解神器（Windows）</vt:lpstr>
      <vt:lpstr>EDB破解神器（Linux）</vt:lpstr>
      <vt:lpstr>EDB破解神器（Linux）</vt:lpstr>
      <vt:lpstr>PowerPoint 演示文稿</vt:lpstr>
      <vt:lpstr>6.分析实验代码框架</vt:lpstr>
      <vt:lpstr>7.拆弹过程</vt:lpstr>
      <vt:lpstr>8.实验成果提交</vt:lpstr>
      <vt:lpstr>9.熟练掌握实验流程</vt:lpstr>
      <vt:lpstr>实验步骤演示</vt:lpstr>
      <vt:lpstr>PowerPoint 演示文稿</vt:lpstr>
      <vt:lpstr>PowerPoint 演示文稿</vt:lpstr>
      <vt:lpstr>Gdb调试</vt:lpstr>
      <vt:lpstr>PowerPoint 演示文稿</vt:lpstr>
      <vt:lpstr>PowerPoint 演示文稿</vt:lpstr>
      <vt:lpstr>拆弹现场演示</vt:lpstr>
      <vt:lpstr>拆弹现场演示</vt:lpstr>
      <vt:lpstr>PowerPoint 演示文稿</vt:lpstr>
      <vt:lpstr>10.结果提交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woo simple</cp:lastModifiedBy>
  <cp:revision>311</cp:revision>
  <cp:lastPrinted>2012-09-05T04:08:00Z</cp:lastPrinted>
  <dcterms:created xsi:type="dcterms:W3CDTF">2012-09-06T15:16:00Z</dcterms:created>
  <dcterms:modified xsi:type="dcterms:W3CDTF">2021-04-11T01:59:35Z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