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20"/>
  </p:notesMasterIdLst>
  <p:handoutMasterIdLst>
    <p:handoutMasterId r:id="rId21"/>
  </p:handoutMasterIdLst>
  <p:sldIdLst>
    <p:sldId id="331" r:id="rId2"/>
    <p:sldId id="330" r:id="rId3"/>
    <p:sldId id="332" r:id="rId4"/>
    <p:sldId id="336" r:id="rId5"/>
    <p:sldId id="339" r:id="rId6"/>
    <p:sldId id="337" r:id="rId7"/>
    <p:sldId id="357" r:id="rId8"/>
    <p:sldId id="358" r:id="rId9"/>
    <p:sldId id="344" r:id="rId10"/>
    <p:sldId id="359" r:id="rId11"/>
    <p:sldId id="347" r:id="rId12"/>
    <p:sldId id="362" r:id="rId13"/>
    <p:sldId id="350" r:id="rId14"/>
    <p:sldId id="348" r:id="rId15"/>
    <p:sldId id="353" r:id="rId16"/>
    <p:sldId id="360" r:id="rId17"/>
    <p:sldId id="361" r:id="rId18"/>
    <p:sldId id="33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66" autoAdjust="0"/>
  </p:normalViewPr>
  <p:slideViewPr>
    <p:cSldViewPr>
      <p:cViewPr varScale="1">
        <p:scale>
          <a:sx n="50" d="100"/>
          <a:sy n="50" d="100"/>
        </p:scale>
        <p:origin x="1740" y="28"/>
      </p:cViewPr>
      <p:guideLst>
        <p:guide orient="horz" pos="3648"/>
        <p:guide pos="2784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斐波拉契：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f(n) = f(n-1) + f(n-2)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n&gt;=3;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                f(1) =f(2)=1;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时间复杂度：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O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2^n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）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Gill Sans" charset="0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循环方式，时间复杂度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O(n)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for(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int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i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= 3;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i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&lt; n;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i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++) {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temp = res;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res = pre + res;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pre = temp;</a:t>
            </a:r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还可以采用矩阵乘法求解，</a:t>
            </a:r>
            <a:r>
              <a:rPr lang="en-US" altLang="zh-CN" dirty="0" smtClean="0"/>
              <a:t>O(log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738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73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main (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int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argc,char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*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argv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[])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#include &lt;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stdio.h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&gt;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#include &lt;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stdlib.h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&gt;</a:t>
            </a:r>
          </a:p>
          <a:p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int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main(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int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argc,char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*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argv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[]){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int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i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=0;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 while(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i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&lt;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argc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)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	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printf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("%s\n",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argv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[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i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]); //%s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表示输出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char *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的变量，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\n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表示输出后换行。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	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i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++; 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   }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return 0;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}</a:t>
            </a:r>
          </a:p>
          <a:p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lzb@lzb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:~/projects/curls/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http_post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/lib$ ./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a.out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a b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b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d a 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./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a.out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Gill Sans" charset="0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a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b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b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d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3801749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Unicode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（统一。码、万国码、单一码）是一种在计算机上使用的字符编码。它为每种语言中的每个字符设定了统一并且唯一的二进制编码，以满足跨语言、跨平台进行文本转换、处理的要求。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Gill Sans" charset="0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https://blog.csdn.net/qq_42068856/article/details/83792174</a:t>
            </a:r>
          </a:p>
          <a:p>
            <a:r>
              <a:rPr lang="en-US" altLang="zh-CN" dirty="0" smtClean="0"/>
              <a:t>Utf-8</a:t>
            </a:r>
            <a:r>
              <a:rPr lang="zh-CN" altLang="en-US" dirty="0" smtClean="0"/>
              <a:t>编码中的</a:t>
            </a:r>
            <a:r>
              <a:rPr lang="en-US" altLang="zh-CN" dirty="0" smtClean="0"/>
              <a:t>110</a:t>
            </a:r>
            <a:r>
              <a:rPr lang="zh-CN" altLang="en-US" dirty="0" smtClean="0"/>
              <a:t>。。。</a:t>
            </a:r>
            <a:r>
              <a:rPr lang="en-US" altLang="zh-CN" dirty="0" smtClean="0"/>
              <a:t>10</a:t>
            </a:r>
            <a:r>
              <a:rPr lang="zh-CN" altLang="en-US" dirty="0" smtClean="0"/>
              <a:t>相同于帧头，可用于识别几个字符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971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语言提供了几个标准库函数，可以将任意类型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整型、长整型、浮点型等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的数字转换为字符串，下面列举了各函数的方法及其说明。● </a:t>
            </a:r>
            <a:r>
              <a:rPr lang="en-US" altLang="zh-CN" dirty="0" err="1" smtClean="0"/>
              <a:t>itoa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：将整型值转换为字符串。● </a:t>
            </a:r>
            <a:r>
              <a:rPr lang="en-US" altLang="zh-CN" dirty="0" err="1" smtClean="0"/>
              <a:t>ltoa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：将长整型值转换为字符串。●</a:t>
            </a:r>
            <a:r>
              <a:rPr lang="en-US" altLang="zh-CN" dirty="0" err="1" smtClean="0"/>
              <a:t>ultoa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：将无符号长整型值转换为字符串。● </a:t>
            </a:r>
            <a:r>
              <a:rPr lang="en-US" altLang="zh-CN" dirty="0" err="1" smtClean="0"/>
              <a:t>gcvt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：将浮点型数转换为字符串，取四舍五入。● </a:t>
            </a:r>
            <a:r>
              <a:rPr lang="en-US" altLang="zh-CN" dirty="0" err="1" smtClean="0"/>
              <a:t>ecvt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：将双精度浮点型值转换为字符串，转换结果中不包含十进制小数点。● </a:t>
            </a:r>
            <a:r>
              <a:rPr lang="en-US" altLang="zh-CN" dirty="0" err="1" smtClean="0"/>
              <a:t>fcvt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：指定位数为转换精度，其余同</a:t>
            </a:r>
            <a:r>
              <a:rPr lang="en-US" altLang="zh-CN" dirty="0" err="1" smtClean="0"/>
              <a:t>ecvt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。除此外，还可以使用</a:t>
            </a:r>
            <a:r>
              <a:rPr lang="en-US" altLang="zh-CN" dirty="0" err="1" smtClean="0"/>
              <a:t>sprintf</a:t>
            </a:r>
            <a:r>
              <a:rPr lang="zh-CN" altLang="en-US" dirty="0" smtClean="0"/>
              <a:t>系列函数把数字转换成字符串，其比</a:t>
            </a:r>
            <a:r>
              <a:rPr lang="en-US" altLang="zh-CN" dirty="0" err="1" smtClean="0"/>
              <a:t>itoa</a:t>
            </a:r>
            <a:r>
              <a:rPr lang="en-US" altLang="zh-CN" dirty="0" smtClean="0"/>
              <a:t>()</a:t>
            </a:r>
            <a:r>
              <a:rPr lang="zh-CN" altLang="en-US" dirty="0" smtClean="0"/>
              <a:t>系列函数运行速度慢</a:t>
            </a:r>
          </a:p>
        </p:txBody>
      </p:sp>
    </p:spTree>
    <p:extLst>
      <p:ext uri="{BB962C8B-B14F-4D97-AF65-F5344CB8AC3E}">
        <p14:creationId xmlns:p14="http://schemas.microsoft.com/office/powerpoint/2010/main" val="1449695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舍位平衡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概念，意思是舍掉几位数后，重新达到数据之间的平衡关系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.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举例说明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: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13,451.00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元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+ 45,150.00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元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+ 2,250.00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元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- 5,649.00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元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= 55,202.00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现在单位变成单位万元，仍然保留两位小数，根据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4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舍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5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入的原则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: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1.35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万元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+ 4.52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万元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+ 0.23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万元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- 0.56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万元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= 5.54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万元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出现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0.02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万的误差，平衡被打破。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effectLst/>
              <a:latin typeface="Gill Sans" charset="0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单向舍位平衡，双向舍位平衡。。。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320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oyji1992/article/details/8003036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aoguaihai/article/details/870599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/>
              <a:t>ICS-LAB2  </a:t>
            </a:r>
            <a:r>
              <a:rPr lang="en-US" altLang="zh-CN" sz="4800" dirty="0" err="1"/>
              <a:t>DataLab</a:t>
            </a:r>
            <a:r>
              <a:rPr lang="zh-CN" altLang="en-US" sz="4800" dirty="0"/>
              <a:t>数据表示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 smtClean="0"/>
              <a:t>2021</a:t>
            </a:r>
            <a:r>
              <a:rPr lang="zh-CN" altLang="en-US" sz="2800" dirty="0" smtClean="0"/>
              <a:t>年</a:t>
            </a:r>
            <a:r>
              <a:rPr lang="en-US" altLang="zh-CN" sz="2800" dirty="0"/>
              <a:t>3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GDB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820420"/>
            <a:ext cx="8634582" cy="5791200"/>
          </a:xfrm>
        </p:spPr>
        <p:txBody>
          <a:bodyPr/>
          <a:lstStyle/>
          <a:p>
            <a:r>
              <a:rPr lang="zh-CN" altLang="zh-CN" dirty="0"/>
              <a:t>可以先用</a:t>
            </a:r>
            <a:r>
              <a:rPr lang="en-US" altLang="zh-CN" dirty="0" err="1"/>
              <a:t>readelf</a:t>
            </a:r>
            <a:r>
              <a:rPr lang="en-US" altLang="zh-CN" dirty="0"/>
              <a:t> –a hello </a:t>
            </a:r>
            <a:r>
              <a:rPr lang="zh-CN" altLang="en-US" dirty="0"/>
              <a:t>查看可</a:t>
            </a:r>
            <a:r>
              <a:rPr lang="zh-CN" altLang="zh-CN" dirty="0"/>
              <a:t>执行文件的大致结构。第一条指令位置不是</a:t>
            </a:r>
            <a:r>
              <a:rPr lang="en-US" altLang="zh-CN" dirty="0"/>
              <a:t>main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)l (</a:t>
            </a:r>
            <a:r>
              <a:rPr lang="en-US" altLang="zh-CN" dirty="0" err="1"/>
              <a:t>ist</a:t>
            </a:r>
            <a:r>
              <a:rPr lang="en-US" altLang="zh-CN" dirty="0"/>
              <a:t>)                (</a:t>
            </a:r>
            <a:r>
              <a:rPr lang="en-US" altLang="zh-CN" dirty="0" err="1"/>
              <a:t>gdb</a:t>
            </a:r>
            <a:r>
              <a:rPr lang="en-US" altLang="zh-CN" dirty="0"/>
              <a:t>) b main  </a:t>
            </a:r>
            <a:r>
              <a:rPr lang="zh-CN" altLang="en-US" dirty="0"/>
              <a:t>断点</a:t>
            </a:r>
            <a:r>
              <a:rPr lang="en-US" altLang="zh-CN" dirty="0"/>
              <a:t>        (</a:t>
            </a:r>
            <a:r>
              <a:rPr lang="en-US" altLang="zh-CN" dirty="0" err="1"/>
              <a:t>gdb</a:t>
            </a:r>
            <a:r>
              <a:rPr lang="en-US" altLang="zh-CN" dirty="0"/>
              <a:t>) r  </a:t>
            </a:r>
            <a:r>
              <a:rPr lang="zh-CN" altLang="en-US" dirty="0"/>
              <a:t>运行  </a:t>
            </a:r>
            <a:r>
              <a:rPr lang="en-US" altLang="zh-CN" dirty="0"/>
              <a:t>c</a:t>
            </a:r>
            <a:r>
              <a:rPr lang="zh-CN" altLang="en-US" dirty="0"/>
              <a:t>继续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disassemble main  </a:t>
            </a:r>
            <a:r>
              <a:rPr lang="en-US" altLang="zh-CN" dirty="0">
                <a:solidFill>
                  <a:srgbClr val="FF0000"/>
                </a:solidFill>
              </a:rPr>
              <a:t>/m c</a:t>
            </a:r>
            <a:r>
              <a:rPr lang="zh-CN" altLang="zh-CN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asm</a:t>
            </a:r>
            <a:r>
              <a:rPr lang="zh-CN" altLang="zh-CN" dirty="0">
                <a:solidFill>
                  <a:srgbClr val="FF0000"/>
                </a:solidFill>
              </a:rPr>
              <a:t>一起排列</a:t>
            </a:r>
            <a:r>
              <a:rPr lang="en-US" altLang="zh-CN" dirty="0">
                <a:solidFill>
                  <a:srgbClr val="FF0000"/>
                </a:solidFill>
              </a:rPr>
              <a:t>  /r </a:t>
            </a:r>
            <a:r>
              <a:rPr lang="zh-CN" altLang="zh-CN" dirty="0">
                <a:solidFill>
                  <a:srgbClr val="FF0000"/>
                </a:solidFill>
              </a:rPr>
              <a:t>看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zh-CN" dirty="0">
                <a:solidFill>
                  <a:srgbClr val="FF0000"/>
                </a:solidFill>
              </a:rPr>
              <a:t>进制代码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x/15i  main     </a:t>
            </a:r>
            <a:r>
              <a:rPr lang="zh-CN" altLang="zh-CN" dirty="0"/>
              <a:t>用</a:t>
            </a:r>
            <a:r>
              <a:rPr lang="en-US" altLang="zh-CN" dirty="0"/>
              <a:t> x/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zh-CN" dirty="0"/>
              <a:t>可以查看指令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  </a:t>
            </a:r>
            <a:r>
              <a:rPr lang="zh-CN" altLang="zh-CN" dirty="0"/>
              <a:t>地址</a:t>
            </a:r>
            <a:r>
              <a:rPr lang="en-US" altLang="zh-CN" dirty="0"/>
              <a:t>     </a:t>
            </a:r>
            <a:r>
              <a:rPr lang="zh-CN" altLang="zh-CN" dirty="0"/>
              <a:t>用</a:t>
            </a:r>
            <a:r>
              <a:rPr lang="en-US" altLang="zh-CN" dirty="0"/>
              <a:t> x/ </a:t>
            </a:r>
            <a:r>
              <a:rPr lang="zh-CN" altLang="zh-CN" dirty="0"/>
              <a:t>可以查看数据</a:t>
            </a:r>
            <a:r>
              <a:rPr lang="en-US" altLang="zh-CN" dirty="0"/>
              <a:t>   s</a:t>
            </a:r>
            <a:r>
              <a:rPr lang="zh-CN" altLang="en-US" dirty="0"/>
              <a:t>字符串 </a:t>
            </a:r>
            <a:r>
              <a:rPr lang="en-US" altLang="zh-CN" dirty="0"/>
              <a:t>x</a:t>
            </a:r>
            <a:r>
              <a:rPr lang="zh-CN" altLang="en-US" dirty="0"/>
              <a:t>十六进制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display/10i  main  </a:t>
            </a:r>
            <a:r>
              <a:rPr lang="zh-CN" altLang="zh-CN" dirty="0"/>
              <a:t>命令自动显示当前正要执行汇编指令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ni</a:t>
            </a:r>
            <a:r>
              <a:rPr lang="en-US" altLang="zh-CN" dirty="0"/>
              <a:t>; </a:t>
            </a:r>
            <a:r>
              <a:rPr lang="zh-CN" altLang="zh-CN" dirty="0"/>
              <a:t>单步执行</a:t>
            </a:r>
            <a:r>
              <a:rPr lang="zh-CN" altLang="en-US" dirty="0"/>
              <a:t>下</a:t>
            </a:r>
            <a:r>
              <a:rPr lang="zh-CN" altLang="zh-CN" dirty="0"/>
              <a:t>一条机器指令</a:t>
            </a:r>
            <a:r>
              <a:rPr lang="en-US" altLang="zh-CN" dirty="0"/>
              <a:t>      n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si</a:t>
            </a:r>
            <a:r>
              <a:rPr lang="en-US" altLang="zh-CN" dirty="0"/>
              <a:t>: </a:t>
            </a:r>
            <a:r>
              <a:rPr lang="zh-CN" altLang="zh-CN" dirty="0"/>
              <a:t>单步执行</a:t>
            </a:r>
            <a:r>
              <a:rPr lang="zh-CN" altLang="en-US" dirty="0"/>
              <a:t>入</a:t>
            </a:r>
            <a:r>
              <a:rPr lang="zh-CN" altLang="zh-CN" dirty="0"/>
              <a:t>一条机器指令</a:t>
            </a:r>
            <a:r>
              <a:rPr lang="en-US" altLang="zh-CN" dirty="0"/>
              <a:t>       s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print   $</a:t>
            </a:r>
            <a:r>
              <a:rPr lang="en-US" altLang="zh-CN" dirty="0" err="1"/>
              <a:t>eax</a:t>
            </a:r>
            <a:r>
              <a:rPr lang="en-US" altLang="zh-CN" dirty="0"/>
              <a:t>  $RIP  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zh-CN" dirty="0"/>
              <a:t>反人类！！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info </a:t>
            </a:r>
            <a:r>
              <a:rPr lang="en-US" altLang="zh-CN" dirty="0" err="1"/>
              <a:t>reg</a:t>
            </a:r>
            <a:r>
              <a:rPr lang="en-US" altLang="zh-CN" dirty="0"/>
              <a:t>           info </a:t>
            </a:r>
            <a:r>
              <a:rPr lang="en-US" altLang="zh-CN" dirty="0" err="1"/>
              <a:t>proc</a:t>
            </a:r>
            <a:r>
              <a:rPr lang="en-US" altLang="zh-CN" dirty="0"/>
              <a:t> all</a:t>
            </a:r>
            <a:r>
              <a:rPr lang="zh-CN" altLang="zh-CN" dirty="0"/>
              <a:t>看本进程的所有信息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layout </a:t>
            </a:r>
            <a:r>
              <a:rPr lang="en-US" altLang="zh-CN" dirty="0" err="1"/>
              <a:t>prev</a:t>
            </a:r>
            <a:r>
              <a:rPr lang="en-US" altLang="zh-CN" dirty="0"/>
              <a:t> | next | &lt;</a:t>
            </a:r>
            <a:r>
              <a:rPr lang="en-US" altLang="zh-CN" dirty="0" err="1"/>
              <a:t>layout_name</a:t>
            </a:r>
            <a:r>
              <a:rPr lang="en-US" altLang="zh-CN" dirty="0"/>
              <a:t>&gt; </a:t>
            </a:r>
            <a:r>
              <a:rPr lang="zh-CN" altLang="zh-CN" dirty="0"/>
              <a:t>改变布局</a:t>
            </a:r>
            <a:r>
              <a:rPr lang="en-US" altLang="zh-CN" dirty="0"/>
              <a:t>   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asm</a:t>
            </a:r>
            <a:r>
              <a:rPr lang="en-US" altLang="zh-CN" dirty="0"/>
              <a:t>/split/</a:t>
            </a:r>
            <a:r>
              <a:rPr lang="en-US" altLang="zh-CN" dirty="0" err="1"/>
              <a:t>regs</a:t>
            </a:r>
          </a:p>
          <a:p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gdb</a:t>
            </a:r>
            <a:r>
              <a:rPr lang="en-US" altLang="zh-CN" dirty="0">
                <a:sym typeface="+mn-ea"/>
              </a:rPr>
              <a:t>)  set disassembly-flavor   intel  </a:t>
            </a:r>
            <a:r>
              <a:rPr lang="zh-CN" altLang="en-US" dirty="0">
                <a:sym typeface="+mn-ea"/>
              </a:rPr>
              <a:t>改成</a:t>
            </a:r>
            <a:r>
              <a:rPr lang="en-US" altLang="zh-CN" dirty="0">
                <a:sym typeface="+mn-ea"/>
              </a:rPr>
              <a:t>Intel</a:t>
            </a:r>
            <a:r>
              <a:rPr lang="zh-CN" altLang="en-US" dirty="0">
                <a:sym typeface="+mn-ea"/>
              </a:rPr>
              <a:t>格式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4268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533400"/>
            <a:ext cx="8534400" cy="5791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2800" dirty="0"/>
              <a:t>4. </a:t>
            </a:r>
            <a:r>
              <a:rPr lang="zh-CN" altLang="en-US" sz="2800" dirty="0"/>
              <a:t>类型的数据存储：类型本质是空间 </a:t>
            </a:r>
            <a:r>
              <a:rPr lang="en-US" altLang="zh-CN" dirty="0" err="1"/>
              <a:t>sizeof</a:t>
            </a:r>
            <a:endParaRPr lang="en-US" altLang="zh-CN" sz="2400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程序在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VS/CB</a:t>
            </a:r>
            <a:r>
              <a:rPr lang="zh-CN" altLang="en-US" dirty="0"/>
              <a:t>下分别查看</a:t>
            </a:r>
            <a:r>
              <a:rPr lang="en-US" altLang="zh-CN" dirty="0"/>
              <a:t>32/64</a:t>
            </a:r>
            <a:r>
              <a:rPr lang="zh-CN" altLang="en-US" dirty="0"/>
              <a:t>位模式的各类型所占字节数</a:t>
            </a:r>
            <a:r>
              <a:rPr lang="en-US" altLang="zh-CN" dirty="0"/>
              <a:t>:char/short </a:t>
            </a:r>
            <a:r>
              <a:rPr lang="en-US" altLang="zh-CN" dirty="0" err="1"/>
              <a:t>int</a:t>
            </a:r>
            <a:r>
              <a:rPr lang="en-US" altLang="zh-CN" dirty="0"/>
              <a:t>/</a:t>
            </a:r>
            <a:r>
              <a:rPr lang="en-US" altLang="zh-CN" dirty="0" err="1"/>
              <a:t>int</a:t>
            </a:r>
            <a:r>
              <a:rPr lang="en-US" altLang="zh-CN" dirty="0"/>
              <a:t>/long/float/double/ long long/long double/</a:t>
            </a:r>
            <a:r>
              <a:rPr lang="zh-CN" altLang="en-US" dirty="0"/>
              <a:t>指针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CB</a:t>
            </a:r>
            <a:r>
              <a:rPr lang="zh-CN" altLang="en-US" dirty="0"/>
              <a:t>或</a:t>
            </a:r>
            <a:r>
              <a:rPr lang="en-US" altLang="zh-CN" dirty="0"/>
              <a:t>GCC/GDB</a:t>
            </a:r>
            <a:r>
              <a:rPr lang="zh-CN" altLang="en-US" dirty="0"/>
              <a:t>下</a:t>
            </a:r>
            <a:r>
              <a:rPr lang="en-US" altLang="zh-CN" dirty="0"/>
              <a:t>32/64</a:t>
            </a:r>
            <a:r>
              <a:rPr lang="zh-CN" altLang="en-US" dirty="0"/>
              <a:t>位模式下查看。   画一个表格</a:t>
            </a:r>
            <a:r>
              <a:rPr lang="en-US" altLang="zh-CN" dirty="0"/>
              <a:t>!</a:t>
            </a:r>
          </a:p>
          <a:p>
            <a:pPr lvl="1">
              <a:spcAft>
                <a:spcPts val="600"/>
              </a:spcAft>
            </a:pPr>
            <a:r>
              <a:rPr lang="en-US" altLang="zh-CN" dirty="0" err="1">
                <a:solidFill>
                  <a:srgbClr val="0070C0"/>
                </a:solidFill>
              </a:rPr>
              <a:t>sizeof</a:t>
            </a:r>
            <a:r>
              <a:rPr lang="zh-CN" altLang="en-US" dirty="0">
                <a:solidFill>
                  <a:srgbClr val="0070C0"/>
                </a:solidFill>
              </a:rPr>
              <a:t>是函数吗？  通过汇编代码、反汇编可执行文件看</a:t>
            </a:r>
            <a:r>
              <a:rPr lang="en-US" altLang="zh-CN" dirty="0" err="1">
                <a:solidFill>
                  <a:srgbClr val="0070C0"/>
                </a:solidFill>
              </a:rPr>
              <a:t>sizeof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本质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spcAft>
                <a:spcPts val="600"/>
              </a:spcAft>
            </a:pPr>
            <a:r>
              <a:rPr lang="zh-CN" altLang="en-US" dirty="0" smtClean="0"/>
              <a:t>参考</a:t>
            </a:r>
            <a:r>
              <a:rPr lang="en-US" altLang="zh-CN" dirty="0" smtClean="0"/>
              <a:t>https</a:t>
            </a:r>
            <a:r>
              <a:rPr lang="en-US" altLang="zh-CN" dirty="0"/>
              <a:t>://blog.csdn.net/u013812502/article/details/81198452</a:t>
            </a:r>
            <a:endParaRPr lang="zh-CN" altLang="en-US" dirty="0"/>
          </a:p>
          <a:p>
            <a:pPr>
              <a:spcAft>
                <a:spcPts val="600"/>
              </a:spcAft>
            </a:pPr>
            <a:r>
              <a:rPr lang="en-US" altLang="zh-CN" sz="2800" dirty="0"/>
              <a:t>5. </a:t>
            </a:r>
            <a:r>
              <a:rPr lang="zh-CN" altLang="en-US" sz="2800" dirty="0"/>
              <a:t>探索数据存储的位置：地址！（</a:t>
            </a:r>
            <a:r>
              <a:rPr lang="en-US" altLang="zh-CN" sz="2800" dirty="0"/>
              <a:t>x86-32</a:t>
            </a:r>
            <a:r>
              <a:rPr lang="zh-CN" altLang="en-US" sz="2800" dirty="0"/>
              <a:t>位）</a:t>
            </a:r>
            <a:endParaRPr lang="en-US" altLang="zh-CN" sz="2800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常量：编写</a:t>
            </a:r>
            <a:r>
              <a:rPr lang="en-US" altLang="zh-CN" dirty="0"/>
              <a:t>C</a:t>
            </a:r>
            <a:r>
              <a:rPr lang="zh-CN" altLang="en-US" dirty="0"/>
              <a:t>子程序，全局变量</a:t>
            </a:r>
            <a:r>
              <a:rPr lang="en-US" altLang="zh-CN" dirty="0"/>
              <a:t>x=</a:t>
            </a:r>
            <a:r>
              <a:rPr lang="zh-CN" altLang="en-US" dirty="0"/>
              <a:t>整型常量</a:t>
            </a:r>
            <a:r>
              <a:rPr lang="en-US" altLang="zh-CN" dirty="0"/>
              <a:t>=-</a:t>
            </a:r>
            <a:r>
              <a:rPr lang="zh-CN" altLang="en-US" dirty="0"/>
              <a:t>学号（去掉字母）；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局部变量</a:t>
            </a:r>
            <a:r>
              <a:rPr lang="en-US" altLang="zh-CN" dirty="0"/>
              <a:t>y=</a:t>
            </a:r>
            <a:r>
              <a:rPr lang="zh-CN" altLang="en-US" dirty="0"/>
              <a:t>浮点常量</a:t>
            </a:r>
            <a:r>
              <a:rPr lang="en-US" altLang="zh-CN" dirty="0"/>
              <a:t>=</a:t>
            </a:r>
            <a:r>
              <a:rPr lang="zh-CN" altLang="en-US" dirty="0"/>
              <a:t>身份证号（</a:t>
            </a:r>
            <a:r>
              <a:rPr lang="en-US" altLang="zh-CN" dirty="0"/>
              <a:t>x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）；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静态局部变量</a:t>
            </a:r>
            <a:r>
              <a:rPr lang="en-US" altLang="zh-CN" dirty="0"/>
              <a:t>z=</a:t>
            </a:r>
            <a:r>
              <a:rPr lang="zh-CN" altLang="en-US" dirty="0"/>
              <a:t>字符串常量</a:t>
            </a:r>
            <a:r>
              <a:rPr lang="en-US" altLang="zh-CN" dirty="0"/>
              <a:t>=“</a:t>
            </a:r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用</a:t>
            </a:r>
            <a:r>
              <a:rPr lang="en-US" altLang="zh-CN" dirty="0" err="1"/>
              <a:t>printf</a:t>
            </a:r>
            <a:r>
              <a:rPr lang="zh-CN" altLang="en-US" dirty="0"/>
              <a:t>分行打印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、</a:t>
            </a:r>
            <a:r>
              <a:rPr lang="en-US" altLang="zh-CN" dirty="0"/>
              <a:t>z</a:t>
            </a:r>
            <a:r>
              <a:rPr lang="zh-CN" altLang="en-US" dirty="0"/>
              <a:t>。反汇编查看这些常量出现在内存什么段？每个字节内容？代码中的形式？截图说明</a:t>
            </a:r>
            <a:r>
              <a:rPr lang="en-US" altLang="zh-CN" dirty="0"/>
              <a:t>.</a:t>
            </a:r>
          </a:p>
          <a:p>
            <a:pPr lvl="1">
              <a:spcAft>
                <a:spcPts val="600"/>
              </a:spcAft>
            </a:pPr>
            <a:r>
              <a:rPr lang="zh-CN" altLang="en-US" dirty="0"/>
              <a:t>分析验证：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是什么阶段转换成补码与</a:t>
            </a:r>
            <a:r>
              <a:rPr lang="en-US" altLang="zh-CN" dirty="0"/>
              <a:t>ieee754</a:t>
            </a:r>
            <a:r>
              <a:rPr lang="zh-CN" altLang="en-US" dirty="0"/>
              <a:t>编码的？数值型常量与变量在存储空间上有什么区别！字符串型呢？ 常量表达式呢？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43FB97-5573-42A6-8C7B-64D1DE077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304800"/>
            <a:ext cx="8594725" cy="6324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b="0" dirty="0"/>
              <a:t>5. </a:t>
            </a:r>
            <a:r>
              <a:rPr lang="zh-CN" altLang="en-US" sz="2800" b="0" dirty="0"/>
              <a:t>探索数据存储的位置：地址！（</a:t>
            </a:r>
            <a:r>
              <a:rPr lang="en-US" altLang="zh-CN" sz="2800" b="0" dirty="0"/>
              <a:t>x86-32</a:t>
            </a:r>
            <a:r>
              <a:rPr lang="zh-CN" altLang="en-US" sz="2800" b="0" dirty="0"/>
              <a:t>位）</a:t>
            </a:r>
            <a:endParaRPr lang="en-US" altLang="zh-CN" sz="2800" b="0" dirty="0"/>
          </a:p>
          <a:p>
            <a:pPr lvl="1">
              <a:lnSpc>
                <a:spcPct val="150000"/>
              </a:lnSpc>
            </a:pPr>
            <a:r>
              <a:rPr lang="en-US" altLang="zh-CN" sz="2400" b="1" dirty="0"/>
              <a:t>main</a:t>
            </a:r>
            <a:r>
              <a:rPr lang="zh-CN" altLang="en-US" sz="2400" b="1" dirty="0"/>
              <a:t>参数的位置：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y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z </a:t>
            </a:r>
            <a:r>
              <a:rPr lang="zh-CN" altLang="en-US" sz="2400" b="1" dirty="0"/>
              <a:t>分别作为参数传递给</a:t>
            </a:r>
            <a:r>
              <a:rPr lang="en-US" altLang="zh-CN" sz="2400" b="1" dirty="0"/>
              <a:t>main</a:t>
            </a:r>
            <a:r>
              <a:rPr lang="zh-CN" altLang="en-US" sz="2400" b="1" dirty="0"/>
              <a:t>函数，并打印！分析</a:t>
            </a:r>
            <a:r>
              <a:rPr lang="en-US" altLang="zh-CN" sz="2400" b="1" dirty="0"/>
              <a:t>main</a:t>
            </a:r>
            <a:r>
              <a:rPr lang="zh-CN" altLang="en-US" sz="2400" b="1" dirty="0"/>
              <a:t>参数在内存的位置以及存储形式（</a:t>
            </a:r>
            <a:r>
              <a:rPr lang="en-US" altLang="zh-CN" sz="2400" b="1" dirty="0" err="1"/>
              <a:t>argc</a:t>
            </a:r>
            <a:r>
              <a:rPr lang="en-US" altLang="zh-CN" sz="2400" b="1" dirty="0"/>
              <a:t>/</a:t>
            </a:r>
            <a:r>
              <a:rPr lang="en-US" altLang="zh-CN" sz="2400" b="1" dirty="0" err="1"/>
              <a:t>argv</a:t>
            </a:r>
            <a:r>
              <a:rPr lang="zh-CN" altLang="en-US" sz="2400" b="1" dirty="0"/>
              <a:t>）。 截图！</a:t>
            </a:r>
            <a:endParaRPr lang="en-US" altLang="zh-CN" sz="2400" b="1" dirty="0"/>
          </a:p>
          <a:p>
            <a:pPr lvl="1">
              <a:lnSpc>
                <a:spcPct val="150000"/>
              </a:lnSpc>
            </a:pPr>
            <a:r>
              <a:rPr lang="zh-CN" altLang="en-US" sz="2400" b="1" dirty="0"/>
              <a:t>指针与字符串的区别： 全局变量 </a:t>
            </a:r>
            <a:r>
              <a:rPr lang="en-US" altLang="zh-CN" sz="2400" b="1" dirty="0"/>
              <a:t>char </a:t>
            </a:r>
            <a:r>
              <a:rPr lang="en-US" altLang="zh-CN" sz="2400" b="1" dirty="0" err="1"/>
              <a:t>cstr</a:t>
            </a:r>
            <a:r>
              <a:rPr lang="en-US" altLang="zh-CN" sz="2400" b="1" dirty="0"/>
              <a:t>[100]=“</a:t>
            </a:r>
            <a:r>
              <a:rPr lang="zh-CN" altLang="en-US" sz="2400" b="1" dirty="0"/>
              <a:t>学号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姓名</a:t>
            </a:r>
            <a:r>
              <a:rPr lang="en-US" altLang="zh-CN" sz="2400" b="1" dirty="0"/>
              <a:t>”; char *</a:t>
            </a:r>
            <a:r>
              <a:rPr lang="en-US" altLang="zh-CN" sz="2400" b="1" dirty="0" err="1"/>
              <a:t>pstr</a:t>
            </a:r>
            <a:r>
              <a:rPr lang="en-US" altLang="zh-CN" sz="2400" b="1" dirty="0"/>
              <a:t>=“</a:t>
            </a:r>
            <a:r>
              <a:rPr lang="zh-CN" altLang="en-US" sz="2400" b="1" dirty="0"/>
              <a:t>学号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姓名</a:t>
            </a:r>
            <a:r>
              <a:rPr lang="en-US" altLang="zh-CN" sz="2400" b="1" dirty="0"/>
              <a:t>“</a:t>
            </a:r>
            <a:r>
              <a:rPr lang="zh-CN" altLang="en-US" sz="2400" b="1" dirty="0"/>
              <a:t>。编程都复制为</a:t>
            </a:r>
            <a:r>
              <a:rPr lang="en-US" altLang="zh-CN" sz="2400" b="1" dirty="0"/>
              <a:t>”</a:t>
            </a:r>
            <a:r>
              <a:rPr lang="zh-CN" altLang="en-US" sz="2400" b="1" dirty="0"/>
              <a:t>身份证号</a:t>
            </a:r>
            <a:r>
              <a:rPr lang="en-US" altLang="zh-CN" sz="2400" b="1" dirty="0"/>
              <a:t>”</a:t>
            </a:r>
            <a:r>
              <a:rPr lang="zh-CN" altLang="en-US" sz="2400" b="1" dirty="0"/>
              <a:t>。有什么问题出现</a:t>
            </a:r>
            <a:r>
              <a:rPr lang="zh-CN" altLang="en-US" sz="2400" b="1" dirty="0" smtClean="0"/>
              <a:t>？</a:t>
            </a:r>
            <a:r>
              <a:rPr lang="zh-CN" altLang="en-US" sz="1200" b="1" dirty="0" smtClean="0"/>
              <a:t>（</a:t>
            </a:r>
            <a:r>
              <a:rPr lang="en-US" altLang="zh-CN" sz="1200" b="1" dirty="0"/>
              <a:t> http://www.360doc.com/content/17/0314/11/33093582_636735714.shtml 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  <a:p>
            <a:r>
              <a:rPr lang="en-US" altLang="zh-CN" sz="2800" dirty="0"/>
              <a:t>6.</a:t>
            </a:r>
            <a:r>
              <a:rPr lang="zh-CN" altLang="en-US" sz="2800" dirty="0"/>
              <a:t>深入分析程序的编码</a:t>
            </a:r>
            <a:endParaRPr lang="en-US" altLang="zh-CN" sz="2800" dirty="0"/>
          </a:p>
          <a:p>
            <a:pPr lvl="1"/>
            <a:r>
              <a:rPr lang="zh-CN" altLang="en-US" sz="2400" b="1" dirty="0"/>
              <a:t>源程序的编码：和</a:t>
            </a:r>
            <a:r>
              <a:rPr lang="en-US" altLang="zh-CN" sz="2400" b="1" dirty="0"/>
              <a:t>OS</a:t>
            </a:r>
            <a:r>
              <a:rPr lang="zh-CN" altLang="en-US" sz="2400" b="1" dirty="0"/>
              <a:t>、编辑器、编译器相关，</a:t>
            </a:r>
            <a:r>
              <a:rPr lang="en-US" altLang="zh-CN" sz="2400" b="1" dirty="0"/>
              <a:t>Linux / windows/Mac </a:t>
            </a:r>
            <a:r>
              <a:rPr lang="zh-CN" altLang="en-US" sz="2400" b="1" dirty="0"/>
              <a:t>下的编码与回车处理不同，所以不同编码在不正确的使用环境下可能有编译以及错误输出。</a:t>
            </a:r>
            <a:endParaRPr lang="en-US" altLang="zh-CN" sz="2400" b="1" dirty="0"/>
          </a:p>
          <a:p>
            <a:pPr lvl="1"/>
            <a:r>
              <a:rPr lang="zh-CN" altLang="en-US" sz="2400" b="1" dirty="0"/>
              <a:t>分析验证：</a:t>
            </a:r>
            <a:r>
              <a:rPr lang="en-US" altLang="zh-CN" sz="2400" b="1" dirty="0"/>
              <a:t>VS/CB/GCC</a:t>
            </a:r>
            <a:r>
              <a:rPr lang="zh-CN" altLang="en-US" sz="2400" b="1" dirty="0"/>
              <a:t>下不同源程序编码是怎么处理的？</a:t>
            </a:r>
            <a:endParaRPr lang="en-US" altLang="zh-CN" sz="24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47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09600"/>
            <a:ext cx="9220200" cy="5943600"/>
          </a:xfrm>
        </p:spPr>
        <p:txBody>
          <a:bodyPr/>
          <a:lstStyle/>
          <a:p>
            <a:r>
              <a:rPr lang="en-US" altLang="zh-CN" sz="2800" dirty="0"/>
              <a:t>7.</a:t>
            </a:r>
            <a:r>
              <a:rPr lang="zh-CN" altLang="en-US" sz="2800" dirty="0"/>
              <a:t> </a:t>
            </a:r>
            <a:r>
              <a:rPr lang="en-US" altLang="zh-CN" sz="2800" dirty="0"/>
              <a:t>Unicode</a:t>
            </a:r>
            <a:r>
              <a:rPr lang="zh-CN" altLang="en-US" sz="2800" dirty="0"/>
              <a:t>与</a:t>
            </a:r>
            <a:r>
              <a:rPr lang="en-US" altLang="zh-CN" sz="2800" dirty="0"/>
              <a:t>UTF-8</a:t>
            </a:r>
            <a:r>
              <a:rPr lang="zh-CN" altLang="en-US" sz="2800" dirty="0"/>
              <a:t>编码</a:t>
            </a:r>
            <a:endParaRPr lang="en-US" altLang="zh-CN" sz="2800" dirty="0"/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Unicode.org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学习！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chart       CJK:   U4E00.PDF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基本多文种平面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https://blog.csdn.net/oyji1992/article/details/80030366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个平面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的一种编码方式，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有各种编码转换函数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//0000 0000 – 0000 007F: 	0xxxxxxx                                     7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endParaRPr lang="zh-CN" altLang="zh-CN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//0000 0080 – 0000 07FF: 	110xxxxx 10xxxxxx		11 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//0000 0800 – 0000 FFFF: 	1110xxxx 10xxxxxx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10xxxxxx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16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//0001 0000 -- 001F FFFF: 	11110xxx 10xxxxxx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10xxxxxx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10xxxxxx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21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常用汉字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cjk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4e00-9fbf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所以三个字节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,2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万多个中日韩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汉字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https://unicode-table.com/en/#control-character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编写子程序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utf8len(char*)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返回字符个数（一个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utf8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编码一个字符）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分析验证字符串比较函数，不同编码的串按姓名排序的正确性！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讨论：按照姓氏笔画排序怎么实现呢？  输入法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显示打印软件中编码。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7771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数据变换与输入输出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62526"/>
          </a:xfrm>
        </p:spPr>
        <p:txBody>
          <a:bodyPr/>
          <a:lstStyle/>
          <a:p>
            <a:r>
              <a:rPr lang="en-US" altLang="zh-CN" sz="2800" dirty="0" err="1"/>
              <a:t>Int</a:t>
            </a:r>
            <a:r>
              <a:rPr lang="en-US" altLang="zh-CN" sz="2800" dirty="0"/>
              <a:t>/float</a:t>
            </a:r>
            <a:r>
              <a:rPr lang="zh-CN" altLang="en-US" sz="2800" dirty="0"/>
              <a:t>与</a:t>
            </a:r>
            <a:r>
              <a:rPr lang="en-US" altLang="zh-CN" sz="2800" dirty="0"/>
              <a:t>char*</a:t>
            </a:r>
            <a:r>
              <a:rPr lang="zh-CN" altLang="en-US" sz="2800" dirty="0"/>
              <a:t>的转换情景：</a:t>
            </a:r>
            <a:endParaRPr lang="en-US" altLang="zh-CN" sz="2800" dirty="0"/>
          </a:p>
          <a:p>
            <a:pPr lvl="1"/>
            <a:r>
              <a:rPr lang="zh-CN" altLang="en-US" sz="2400" dirty="0"/>
              <a:t>编译器碰到的常数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Printf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scanf</a:t>
            </a:r>
            <a:r>
              <a:rPr lang="zh-CN" altLang="en-US" sz="2400" dirty="0"/>
              <a:t>的实现</a:t>
            </a:r>
            <a:endParaRPr lang="en-US" altLang="zh-CN" sz="2400" dirty="0"/>
          </a:p>
          <a:p>
            <a:r>
              <a:rPr lang="zh-CN" altLang="en-US" sz="2800" dirty="0"/>
              <a:t>编写函数</a:t>
            </a:r>
            <a:r>
              <a:rPr lang="en-US" altLang="zh-CN" sz="2800" dirty="0" err="1"/>
              <a:t>cs_atoi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cs_atof</a:t>
            </a:r>
            <a:r>
              <a:rPr lang="en-US" altLang="zh-CN" sz="2800" dirty="0"/>
              <a:t>  </a:t>
            </a:r>
            <a:r>
              <a:rPr lang="zh-CN" altLang="en-US" sz="2800" dirty="0"/>
              <a:t>字符串</a:t>
            </a:r>
            <a:r>
              <a:rPr lang="zh-CN" altLang="en-US" sz="2800" dirty="0" smtClean="0"/>
              <a:t>转整数</a:t>
            </a:r>
            <a:r>
              <a:rPr lang="en-US" altLang="zh-CN" sz="2800" dirty="0"/>
              <a:t>/</a:t>
            </a:r>
            <a:r>
              <a:rPr lang="zh-CN" altLang="en-US" sz="2800" dirty="0"/>
              <a:t>浮点数</a:t>
            </a:r>
            <a:endParaRPr lang="en-US" altLang="zh-CN" sz="2800" dirty="0"/>
          </a:p>
          <a:p>
            <a:pPr lvl="1"/>
            <a:r>
              <a:rPr lang="zh-CN" altLang="en-US" sz="2400" dirty="0"/>
              <a:t>不用</a:t>
            </a:r>
            <a:r>
              <a:rPr lang="en-US" altLang="zh-CN" sz="2400" dirty="0"/>
              <a:t>C</a:t>
            </a:r>
            <a:r>
              <a:rPr lang="zh-CN" altLang="en-US" sz="2400" dirty="0"/>
              <a:t>语言内置函数如</a:t>
            </a:r>
            <a:r>
              <a:rPr lang="en-US" altLang="zh-CN" sz="2400" dirty="0" err="1"/>
              <a:t>sprintf</a:t>
            </a:r>
            <a:r>
              <a:rPr lang="en-US" altLang="zh-CN" sz="2400" dirty="0"/>
              <a:t>/</a:t>
            </a:r>
            <a:r>
              <a:rPr lang="en-US" altLang="zh-CN" sz="2400" dirty="0" err="1"/>
              <a:t>atoi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字符串限定为</a:t>
            </a:r>
            <a:r>
              <a:rPr lang="zh-CN" altLang="en-US" sz="2400" dirty="0" smtClean="0"/>
              <a:t>十进制</a:t>
            </a:r>
            <a:r>
              <a:rPr lang="en-US" altLang="zh-CN" sz="2400" dirty="0" smtClean="0"/>
              <a:t>(“1234”)—&gt;1234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处理效果同</a:t>
            </a:r>
            <a:r>
              <a:rPr lang="en-US" altLang="zh-CN" sz="2400" dirty="0" err="1"/>
              <a:t>scanf</a:t>
            </a:r>
            <a:endParaRPr lang="en-US" altLang="zh-CN" sz="2400" dirty="0"/>
          </a:p>
          <a:p>
            <a:r>
              <a:rPr lang="zh-CN" altLang="en-US" sz="2800" dirty="0"/>
              <a:t>编写函数</a:t>
            </a:r>
            <a:r>
              <a:rPr lang="en-US" altLang="zh-CN" sz="2800" dirty="0" err="1"/>
              <a:t>cs_itoa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cs_ftoa</a:t>
            </a:r>
            <a:r>
              <a:rPr lang="en-US" altLang="zh-CN" sz="2800" dirty="0"/>
              <a:t>  </a:t>
            </a:r>
            <a:r>
              <a:rPr lang="zh-CN" altLang="en-US" sz="2800" dirty="0"/>
              <a:t>整</a:t>
            </a:r>
            <a:r>
              <a:rPr lang="zh-CN" altLang="en-US" sz="2800" dirty="0" smtClean="0"/>
              <a:t>数</a:t>
            </a:r>
            <a:r>
              <a:rPr lang="en-US" altLang="zh-CN" sz="2800" dirty="0"/>
              <a:t>/</a:t>
            </a:r>
            <a:r>
              <a:rPr lang="zh-CN" altLang="en-US" sz="2800" dirty="0"/>
              <a:t>浮点数转字符串</a:t>
            </a:r>
            <a:endParaRPr lang="en-US" altLang="zh-CN" sz="2800" dirty="0"/>
          </a:p>
          <a:p>
            <a:pPr lvl="1"/>
            <a:r>
              <a:rPr lang="zh-CN" altLang="en-US" sz="2400" dirty="0"/>
              <a:t>不用</a:t>
            </a:r>
            <a:r>
              <a:rPr lang="en-US" altLang="zh-CN" sz="2400" dirty="0"/>
              <a:t>C</a:t>
            </a:r>
            <a:r>
              <a:rPr lang="zh-CN" altLang="en-US" sz="2400" dirty="0"/>
              <a:t>语言内置函数</a:t>
            </a:r>
            <a:r>
              <a:rPr lang="en-US" altLang="zh-CN" sz="2400" dirty="0" err="1"/>
              <a:t>itoa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sprintf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字符串限定为十进制，处理效果同</a:t>
            </a:r>
            <a:r>
              <a:rPr lang="en-US" altLang="zh-CN" sz="2400" dirty="0" err="1"/>
              <a:t>printf</a:t>
            </a:r>
            <a:endParaRPr lang="en-US" altLang="zh-CN" sz="2400" dirty="0"/>
          </a:p>
          <a:p>
            <a:r>
              <a:rPr lang="zh-CN" altLang="en-US" sz="2800" dirty="0"/>
              <a:t>讨论：</a:t>
            </a:r>
            <a:r>
              <a:rPr lang="en-US" altLang="zh-CN" sz="2800" dirty="0"/>
              <a:t>OS</a:t>
            </a:r>
            <a:r>
              <a:rPr lang="zh-CN" altLang="en-US" sz="2800" dirty="0"/>
              <a:t>的函数对输入输出的数据有类型要求吗？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整数表示与运算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204913"/>
            <a:ext cx="8594725" cy="1995487"/>
          </a:xfrm>
        </p:spPr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程序，计算斐波那契数列在</a:t>
            </a:r>
            <a:r>
              <a:rPr lang="en-US" altLang="zh-CN" dirty="0" err="1"/>
              <a:t>int</a:t>
            </a:r>
            <a:r>
              <a:rPr lang="en-US" altLang="zh-CN" dirty="0"/>
              <a:t>/long/unsigned </a:t>
            </a:r>
            <a:r>
              <a:rPr lang="en-US" altLang="zh-CN" dirty="0" err="1"/>
              <a:t>int</a:t>
            </a:r>
            <a:r>
              <a:rPr lang="en-US" altLang="zh-CN" dirty="0"/>
              <a:t>/unsigned long</a:t>
            </a:r>
            <a:r>
              <a:rPr lang="zh-CN" altLang="en-US" dirty="0"/>
              <a:t>类型时，</a:t>
            </a:r>
            <a:r>
              <a:rPr lang="en-US" altLang="zh-CN" dirty="0"/>
              <a:t>n</a:t>
            </a:r>
            <a:r>
              <a:rPr lang="zh-CN" altLang="en-US" dirty="0"/>
              <a:t>为多少时会出错</a:t>
            </a:r>
          </a:p>
          <a:p>
            <a:pPr lvl="1"/>
            <a:r>
              <a:rPr lang="zh-CN" altLang="en-US" dirty="0"/>
              <a:t>先用递归程序实现，会出现什么问题？    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8……</a:t>
            </a:r>
          </a:p>
          <a:p>
            <a:pPr lvl="1"/>
            <a:r>
              <a:rPr lang="zh-CN" altLang="en-US" dirty="0"/>
              <a:t>再用循环方式实现。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程序，验证</a:t>
            </a:r>
            <a:r>
              <a:rPr lang="en-US" altLang="zh-CN" dirty="0"/>
              <a:t>C</a:t>
            </a:r>
            <a:r>
              <a:rPr lang="zh-CN" altLang="en-US" dirty="0"/>
              <a:t>语言中整数除以</a:t>
            </a:r>
            <a:r>
              <a:rPr lang="en-US" altLang="zh-CN" dirty="0"/>
              <a:t>0/</a:t>
            </a:r>
            <a:r>
              <a:rPr lang="zh-CN" altLang="en-US" dirty="0"/>
              <a:t>极小浮点数后果，截图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96875" y="3200400"/>
            <a:ext cx="8253582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sz="3200" i="1" dirty="0"/>
              <a:t>10.</a:t>
            </a:r>
            <a:r>
              <a:rPr lang="zh-CN" altLang="en-US" sz="3200" i="1" dirty="0"/>
              <a:t>千年虫</a:t>
            </a:r>
            <a:r>
              <a:rPr lang="en-US" altLang="zh-CN" sz="3200" i="1" dirty="0"/>
              <a:t>/</a:t>
            </a:r>
            <a:r>
              <a:rPr lang="zh-CN" altLang="en-US" sz="3200" i="1" dirty="0"/>
              <a:t>万年虫模拟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03501" y="3810000"/>
            <a:ext cx="8594725" cy="251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000" i="1" kern="0" dirty="0"/>
              <a:t>2000</a:t>
            </a:r>
            <a:r>
              <a:rPr lang="zh-CN" altLang="en-US" sz="2000" i="1" kern="0" dirty="0"/>
              <a:t>年问题：年份而已，只有两位，问题是什么？怎么解决</a:t>
            </a:r>
            <a:endParaRPr lang="en-US" altLang="zh-CN" sz="2000" i="1" kern="0" dirty="0"/>
          </a:p>
          <a:p>
            <a:r>
              <a:rPr lang="en-US" altLang="zh-CN" sz="2000" i="1" kern="0" dirty="0"/>
              <a:t>9999</a:t>
            </a:r>
            <a:r>
              <a:rPr lang="zh-CN" altLang="en-US" sz="2000" i="1" kern="0" dirty="0"/>
              <a:t>年问题：</a:t>
            </a:r>
            <a:r>
              <a:rPr lang="en-US" altLang="zh-CN" sz="2000" i="1" kern="0" dirty="0"/>
              <a:t>4</a:t>
            </a:r>
            <a:r>
              <a:rPr lang="zh-CN" altLang="en-US" sz="2000" i="1" kern="0" dirty="0"/>
              <a:t>位年份，问题是什么？怎么解决？  </a:t>
            </a:r>
            <a:endParaRPr lang="en-US" altLang="zh-CN" sz="2000" i="1" kern="0" dirty="0"/>
          </a:p>
          <a:p>
            <a:pPr lvl="1"/>
            <a:r>
              <a:rPr lang="zh-CN" altLang="en-US" sz="1800" i="1" kern="0" dirty="0"/>
              <a:t>请在</a:t>
            </a:r>
            <a:r>
              <a:rPr lang="en-US" altLang="zh-CN" sz="1800" i="1" kern="0" dirty="0"/>
              <a:t>BIOS</a:t>
            </a:r>
            <a:r>
              <a:rPr lang="zh-CN" altLang="en-US" sz="1800" i="1" kern="0" dirty="0"/>
              <a:t>与</a:t>
            </a:r>
            <a:r>
              <a:rPr lang="en-US" altLang="zh-CN" sz="1800" i="1" kern="0" dirty="0"/>
              <a:t>OS</a:t>
            </a:r>
            <a:r>
              <a:rPr lang="zh-CN" altLang="en-US" sz="1800" i="1" kern="0" dirty="0"/>
              <a:t>中验证你的机器到底会有什么问题？包括</a:t>
            </a:r>
            <a:r>
              <a:rPr lang="en-US" altLang="zh-CN" sz="1800" i="1" kern="0" dirty="0"/>
              <a:t>C</a:t>
            </a:r>
            <a:r>
              <a:rPr lang="zh-CN" altLang="en-US" sz="1800" i="1" kern="0" dirty="0"/>
              <a:t>中获取日期时间的函数。</a:t>
            </a:r>
            <a:endParaRPr lang="en-US" altLang="zh-CN" sz="1800" i="1" kern="0" dirty="0"/>
          </a:p>
          <a:p>
            <a:r>
              <a:rPr lang="en-US" altLang="zh-CN" sz="2000" i="1" kern="0" dirty="0"/>
              <a:t>2038</a:t>
            </a:r>
            <a:r>
              <a:rPr lang="zh-CN" altLang="en-US" sz="2000" i="1" kern="0" dirty="0"/>
              <a:t>虫问题：计算机的时间获取与</a:t>
            </a:r>
            <a:r>
              <a:rPr lang="en-US" altLang="zh-CN" sz="2000" i="1" kern="0" dirty="0"/>
              <a:t>long</a:t>
            </a:r>
            <a:r>
              <a:rPr lang="zh-CN" altLang="en-US" sz="2000" i="1" kern="0" dirty="0"/>
              <a:t>的计数问题</a:t>
            </a:r>
            <a:endParaRPr lang="en-US" altLang="zh-CN" sz="2000" i="1" kern="0" dirty="0"/>
          </a:p>
          <a:p>
            <a:pPr lvl="1"/>
            <a:r>
              <a:rPr lang="zh-CN" altLang="en-US" sz="1800" i="1" kern="0" dirty="0"/>
              <a:t>请在</a:t>
            </a:r>
            <a:r>
              <a:rPr lang="en-US" altLang="zh-CN" sz="1800" i="1" kern="0" dirty="0"/>
              <a:t>BIOS</a:t>
            </a:r>
            <a:r>
              <a:rPr lang="zh-CN" altLang="en-US" sz="1800" i="1" kern="0" dirty="0"/>
              <a:t>与</a:t>
            </a:r>
            <a:r>
              <a:rPr lang="en-US" altLang="zh-CN" sz="1800" i="1" kern="0" dirty="0"/>
              <a:t>OS</a:t>
            </a:r>
            <a:r>
              <a:rPr lang="zh-CN" altLang="en-US" sz="1800" i="1" kern="0" dirty="0"/>
              <a:t>中验证你的机器到底会有什么问题？包括</a:t>
            </a:r>
            <a:r>
              <a:rPr lang="en-US" altLang="zh-CN" sz="1800" i="1" kern="0" dirty="0"/>
              <a:t>C</a:t>
            </a:r>
            <a:r>
              <a:rPr lang="zh-CN" altLang="en-US" sz="1800" i="1" kern="0" dirty="0"/>
              <a:t>中获取日期时间的函数。      会出问题吗？</a:t>
            </a:r>
            <a:endParaRPr lang="en-US" altLang="zh-CN" sz="1800" i="1" kern="0" dirty="0"/>
          </a:p>
        </p:txBody>
      </p:sp>
    </p:spTree>
    <p:extLst>
      <p:ext uri="{BB962C8B-B14F-4D97-AF65-F5344CB8AC3E}">
        <p14:creationId xmlns:p14="http://schemas.microsoft.com/office/powerpoint/2010/main" val="20229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130878"/>
            <a:ext cx="8253582" cy="762000"/>
          </a:xfrm>
        </p:spPr>
        <p:txBody>
          <a:bodyPr/>
          <a:lstStyle/>
          <a:p>
            <a:r>
              <a:rPr lang="en-US" altLang="zh-CN" dirty="0"/>
              <a:t>11.</a:t>
            </a:r>
            <a:r>
              <a:rPr lang="zh-CN" altLang="en-US" dirty="0"/>
              <a:t>浮点数据的表示与运算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188" y="892878"/>
            <a:ext cx="8594725" cy="2905125"/>
          </a:xfrm>
        </p:spPr>
        <p:txBody>
          <a:bodyPr/>
          <a:lstStyle/>
          <a:p>
            <a:r>
              <a:rPr lang="zh-CN" altLang="en-US" dirty="0"/>
              <a:t>写出</a:t>
            </a:r>
            <a:r>
              <a:rPr lang="en-US" altLang="zh-CN" dirty="0"/>
              <a:t>float/double</a:t>
            </a:r>
            <a:r>
              <a:rPr lang="zh-CN" altLang="en-US" dirty="0"/>
              <a:t>类型最小的正数、最大的正数（非无穷），</a:t>
            </a:r>
            <a:endParaRPr lang="en-US" altLang="zh-CN" dirty="0"/>
          </a:p>
          <a:p>
            <a:r>
              <a:rPr lang="zh-CN" altLang="en-US" dirty="0"/>
              <a:t>按步骤写出</a:t>
            </a:r>
            <a:r>
              <a:rPr lang="en-US" altLang="zh-CN" dirty="0"/>
              <a:t>float</a:t>
            </a:r>
            <a:r>
              <a:rPr lang="zh-CN" altLang="en-US" dirty="0"/>
              <a:t>数</a:t>
            </a:r>
            <a:r>
              <a:rPr lang="en-US" altLang="zh-CN" dirty="0"/>
              <a:t>-1.1</a:t>
            </a:r>
            <a:r>
              <a:rPr lang="zh-CN" altLang="en-US" dirty="0"/>
              <a:t>在内存从低到高地址的字节值</a:t>
            </a:r>
            <a:r>
              <a:rPr lang="en-US" altLang="zh-CN" dirty="0"/>
              <a:t>-16</a:t>
            </a:r>
            <a:r>
              <a:rPr lang="zh-CN" altLang="en-US" dirty="0"/>
              <a:t>进制，编写子程序在内存验证，截图</a:t>
            </a:r>
            <a:endParaRPr lang="en-US" altLang="zh-CN" dirty="0"/>
          </a:p>
          <a:p>
            <a:r>
              <a:rPr lang="zh-CN" altLang="en-US" dirty="0"/>
              <a:t>构造多</a:t>
            </a:r>
            <a:r>
              <a:rPr lang="en-US" altLang="zh-CN" dirty="0"/>
              <a:t>float</a:t>
            </a:r>
            <a:r>
              <a:rPr lang="zh-CN" altLang="en-US" dirty="0"/>
              <a:t>变量，分别存储</a:t>
            </a:r>
            <a:r>
              <a:rPr lang="en-US" altLang="zh-CN" dirty="0"/>
              <a:t>+0-0</a:t>
            </a:r>
            <a:r>
              <a:rPr lang="zh-CN" altLang="en-US" dirty="0"/>
              <a:t>，最小浮点正数，最大浮点正数、最小正的规格化浮点数、正无穷大、</a:t>
            </a:r>
            <a:r>
              <a:rPr lang="en-US" altLang="zh-CN" dirty="0"/>
              <a:t>Nan,</a:t>
            </a:r>
            <a:r>
              <a:rPr lang="zh-CN" altLang="en-US" dirty="0"/>
              <a:t>并打印最可能的精确结果输出（十进制</a:t>
            </a:r>
            <a:r>
              <a:rPr lang="en-US" altLang="zh-CN" dirty="0"/>
              <a:t>/16</a:t>
            </a:r>
            <a:r>
              <a:rPr lang="zh-CN" altLang="en-US" dirty="0"/>
              <a:t>进制）。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程序，验证</a:t>
            </a:r>
            <a:r>
              <a:rPr lang="en-US" altLang="zh-CN" dirty="0"/>
              <a:t>C</a:t>
            </a:r>
            <a:r>
              <a:rPr lang="zh-CN" altLang="en-US" dirty="0"/>
              <a:t>语言中</a:t>
            </a:r>
            <a:r>
              <a:rPr lang="en-US" altLang="zh-CN" dirty="0"/>
              <a:t>float</a:t>
            </a:r>
            <a:r>
              <a:rPr lang="zh-CN" altLang="en-US" dirty="0"/>
              <a:t>除以</a:t>
            </a:r>
            <a:r>
              <a:rPr lang="en-US" altLang="zh-CN" dirty="0"/>
              <a:t>0/</a:t>
            </a:r>
            <a:r>
              <a:rPr lang="zh-CN" altLang="en-US" dirty="0"/>
              <a:t>极小浮点数后果，截图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-304800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00188" y="3689294"/>
            <a:ext cx="825358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dirty="0"/>
              <a:t>12.Float</a:t>
            </a:r>
            <a:r>
              <a:rPr lang="zh-CN" altLang="en-US" dirty="0"/>
              <a:t>的微观与宏观世界</a:t>
            </a:r>
          </a:p>
        </p:txBody>
      </p:sp>
      <p:sp>
        <p:nvSpPr>
          <p:cNvPr id="6" name="矩形 5"/>
          <p:cNvSpPr/>
          <p:nvPr/>
        </p:nvSpPr>
        <p:spPr>
          <a:xfrm>
            <a:off x="400188" y="4342584"/>
            <a:ext cx="8405982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按照阶码区域写出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float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的最大密度区域范围及其密度，最小密度区域及其密度（区域长度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/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表示的浮点个数）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锱铢必究的微观世界：最可能能精确到多少呢？变成十进制科学记数法呢？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心系宇宙的宏观世界：心有多粗呢？十进制科学记数法呢？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讨论：怎么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判断两个浮点数的大小呢？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59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 </a:t>
            </a:r>
            <a:r>
              <a:rPr lang="zh-CN" altLang="en-US" dirty="0" smtClean="0"/>
              <a:t>舍位平衡</a:t>
            </a:r>
            <a:r>
              <a:rPr lang="zh-CN" altLang="en-US" dirty="0"/>
              <a:t>的讨论：当天税务局长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62526"/>
          </a:xfrm>
        </p:spPr>
        <p:txBody>
          <a:bodyPr/>
          <a:lstStyle/>
          <a:p>
            <a:r>
              <a:rPr lang="zh-CN" altLang="en-US" sz="2800" dirty="0"/>
              <a:t>全国税收是从一个个单位</a:t>
            </a:r>
            <a:r>
              <a:rPr lang="en-US" altLang="zh-CN" sz="2800" dirty="0"/>
              <a:t>/</a:t>
            </a:r>
            <a:r>
              <a:rPr lang="zh-CN" altLang="en-US" sz="2800" dirty="0"/>
              <a:t>个人的每一笔消费</a:t>
            </a:r>
            <a:r>
              <a:rPr lang="en-US" altLang="zh-CN" sz="2800" dirty="0"/>
              <a:t>/</a:t>
            </a:r>
            <a:r>
              <a:rPr lang="zh-CN" altLang="en-US" sz="2800" dirty="0"/>
              <a:t>营收等计算出来的。</a:t>
            </a:r>
            <a:endParaRPr lang="en-US" altLang="zh-CN" sz="2800" dirty="0"/>
          </a:p>
          <a:p>
            <a:r>
              <a:rPr lang="zh-CN" altLang="en-US" sz="2800" dirty="0"/>
              <a:t>不同时间段、不同行业、不同县市省国的统计口径不同，最后的统计数据也不一样，经常出现分项数据的和与总数不一致的情况。</a:t>
            </a:r>
            <a:endParaRPr lang="en-US" altLang="zh-CN" sz="2800" dirty="0"/>
          </a:p>
          <a:p>
            <a:r>
              <a:rPr lang="zh-CN" altLang="en-US" sz="2800" dirty="0"/>
              <a:t>浮点数的二进制表示，导致有精度问题。浮点数据的密度不同，也导致数据的精度。</a:t>
            </a:r>
            <a:endParaRPr lang="en-US" altLang="zh-CN" sz="2800" dirty="0"/>
          </a:p>
          <a:p>
            <a:r>
              <a:rPr lang="zh-CN" altLang="en-US" sz="2800" dirty="0"/>
              <a:t>不要找借口、不要推脱！</a:t>
            </a:r>
            <a:endParaRPr lang="en-US" altLang="zh-CN" sz="2800" dirty="0"/>
          </a:p>
          <a:p>
            <a:r>
              <a:rPr lang="zh-CN" altLang="en-US" sz="2800" dirty="0"/>
              <a:t>设计一套完美的</a:t>
            </a:r>
            <a:r>
              <a:rPr lang="zh-CN" altLang="en-US" sz="2800" dirty="0" smtClean="0"/>
              <a:t>舍位平衡</a:t>
            </a:r>
            <a:r>
              <a:rPr lang="zh-CN" altLang="en-US" sz="2800" dirty="0"/>
              <a:t>算法吧！！！！！！！！</a:t>
            </a:r>
            <a:endParaRPr lang="en-US" altLang="zh-CN" sz="2800" dirty="0"/>
          </a:p>
          <a:p>
            <a:r>
              <a:rPr lang="en-US" altLang="zh-CN" sz="2800" dirty="0"/>
              <a:t>…………………………………………………………………………………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06351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</a:t>
            </a:r>
            <a:r>
              <a:rPr lang="en-US" altLang="zh-CN" dirty="0"/>
              <a:t>3</a:t>
            </a:r>
            <a:r>
              <a:rPr lang="zh-CN" altLang="en-US" dirty="0"/>
              <a:t>周内提交至课代表并打包给授课教师。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个文件包，课代表提交</a:t>
            </a:r>
            <a:r>
              <a:rPr lang="en-US" altLang="zh-CN" dirty="0"/>
              <a:t>1</a:t>
            </a:r>
            <a:r>
              <a:rPr lang="zh-CN" altLang="en-US"/>
              <a:t>个</a:t>
            </a:r>
            <a:r>
              <a:rPr lang="zh-CN" altLang="en-US" dirty="0"/>
              <a:t>包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熟练掌握计算机系统的数据表示与数据运算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C</a:t>
            </a:r>
            <a:r>
              <a:rPr lang="zh-CN" altLang="en-US" dirty="0"/>
              <a:t>程序深入理解计算机运算器的底层实现与优化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VS/CB/GCC</a:t>
            </a:r>
            <a:r>
              <a:rPr lang="zh-CN" altLang="en-US" dirty="0"/>
              <a:t>等工具的使用技巧与注意事项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</a:t>
            </a:r>
            <a:r>
              <a:rPr lang="zh-CN" altLang="en-US" dirty="0" smtClean="0"/>
              <a:t>：</a:t>
            </a:r>
            <a:r>
              <a:rPr lang="zh-CN" altLang="en-US" dirty="0"/>
              <a:t>吴锐</a:t>
            </a:r>
            <a:endParaRPr lang="en-US" altLang="zh-CN" dirty="0"/>
          </a:p>
          <a:p>
            <a:pPr lvl="1"/>
            <a:r>
              <a:rPr lang="zh-CN" altLang="en-US" dirty="0"/>
              <a:t>实验室教师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 smtClean="0"/>
              <a:t>：</a:t>
            </a:r>
            <a:r>
              <a:rPr lang="zh-CN" altLang="en-US" dirty="0"/>
              <a:t>陈嘉浩</a:t>
            </a:r>
            <a:endParaRPr lang="en-US" altLang="zh-CN" dirty="0"/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7</a:t>
            </a:r>
            <a:r>
              <a:rPr lang="zh-CN" altLang="en-US" dirty="0" smtClean="0"/>
              <a:t>、</a:t>
            </a:r>
            <a:r>
              <a:rPr lang="en-US" altLang="zh-CN" dirty="0"/>
              <a:t>8</a:t>
            </a:r>
            <a:r>
              <a:rPr lang="zh-CN" altLang="en-US" dirty="0" smtClean="0"/>
              <a:t>、</a:t>
            </a:r>
            <a:r>
              <a:rPr lang="en-US" altLang="zh-CN" dirty="0"/>
              <a:t>9</a:t>
            </a:r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 smtClean="0"/>
              <a:t>3</a:t>
            </a:r>
            <a:endParaRPr lang="en-US" altLang="zh-CN" dirty="0"/>
          </a:p>
          <a:p>
            <a:r>
              <a:rPr lang="zh-CN" altLang="en-US" dirty="0"/>
              <a:t>实验学分：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zh-CN" altLang="en-US" dirty="0"/>
              <a:t>；</a:t>
            </a:r>
            <a:r>
              <a:rPr lang="en-US" altLang="zh-CN" dirty="0"/>
              <a:t>vi/vim/</a:t>
            </a:r>
            <a:r>
              <a:rPr lang="en-US" altLang="zh-CN" dirty="0" err="1"/>
              <a:t>gpedit+gcc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990600"/>
            <a:ext cx="8594725" cy="57912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 err="1"/>
              <a:t>sizeof</a:t>
            </a:r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VS/CB</a:t>
            </a:r>
            <a:r>
              <a:rPr lang="zh-CN" altLang="en-US" dirty="0"/>
              <a:t>以及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CB/GCC</a:t>
            </a:r>
            <a:r>
              <a:rPr lang="zh-CN" altLang="en-US" dirty="0"/>
              <a:t>下获得</a:t>
            </a:r>
            <a:r>
              <a:rPr lang="en-US" altLang="zh-CN" dirty="0"/>
              <a:t>C</a:t>
            </a:r>
            <a:r>
              <a:rPr lang="zh-CN" altLang="en-US" dirty="0"/>
              <a:t>语言每一类型在</a:t>
            </a:r>
            <a:r>
              <a:rPr lang="en-US" altLang="zh-CN" dirty="0"/>
              <a:t>32/64</a:t>
            </a:r>
            <a:r>
              <a:rPr lang="zh-CN" altLang="en-US" dirty="0"/>
              <a:t>位模式下的空间大小</a:t>
            </a:r>
            <a:endParaRPr lang="en-US" altLang="zh-CN" dirty="0"/>
          </a:p>
          <a:p>
            <a:pPr lvl="1"/>
            <a:r>
              <a:rPr lang="en-US" altLang="zh-CN" dirty="0"/>
              <a:t>Char /short </a:t>
            </a:r>
            <a:r>
              <a:rPr lang="en-US" altLang="zh-CN" dirty="0" err="1"/>
              <a:t>int</a:t>
            </a:r>
            <a:r>
              <a:rPr lang="en-US" altLang="zh-CN" dirty="0"/>
              <a:t>/</a:t>
            </a:r>
            <a:r>
              <a:rPr lang="en-US" altLang="zh-CN" dirty="0" err="1"/>
              <a:t>int</a:t>
            </a:r>
            <a:r>
              <a:rPr lang="en-US" altLang="zh-CN" dirty="0"/>
              <a:t>/long/float/double/long long/long double/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程序，计算斐波那契数列在</a:t>
            </a:r>
            <a:r>
              <a:rPr lang="en-US" altLang="zh-CN" dirty="0" err="1"/>
              <a:t>int</a:t>
            </a:r>
            <a:r>
              <a:rPr lang="en-US" altLang="zh-CN" dirty="0"/>
              <a:t>/long/unsigned </a:t>
            </a:r>
            <a:r>
              <a:rPr lang="en-US" altLang="zh-CN" dirty="0" err="1"/>
              <a:t>int</a:t>
            </a:r>
            <a:r>
              <a:rPr lang="en-US" altLang="zh-CN" dirty="0"/>
              <a:t>/unsigned long</a:t>
            </a:r>
            <a:r>
              <a:rPr lang="zh-CN" altLang="en-US" dirty="0"/>
              <a:t>类型时，</a:t>
            </a:r>
            <a:r>
              <a:rPr lang="en-US" altLang="zh-CN" dirty="0"/>
              <a:t>n</a:t>
            </a:r>
            <a:r>
              <a:rPr lang="zh-CN" altLang="en-US" dirty="0"/>
              <a:t>为多少时会出错</a:t>
            </a:r>
          </a:p>
          <a:p>
            <a:pPr lvl="1"/>
            <a:r>
              <a:rPr lang="zh-CN" altLang="en-US" dirty="0"/>
              <a:t>先用递归程序实现，会出现什么问题？</a:t>
            </a:r>
            <a:endParaRPr lang="en-US" altLang="zh-CN" dirty="0"/>
          </a:p>
          <a:p>
            <a:pPr lvl="1"/>
            <a:r>
              <a:rPr lang="zh-CN" altLang="en-US" dirty="0"/>
              <a:t>再用循环方式实现。</a:t>
            </a:r>
            <a:endParaRPr lang="en-US" altLang="zh-CN" dirty="0"/>
          </a:p>
          <a:p>
            <a:r>
              <a:rPr lang="zh-CN" altLang="en-US" dirty="0"/>
              <a:t>写出</a:t>
            </a:r>
            <a:r>
              <a:rPr lang="en-US" altLang="zh-CN" dirty="0"/>
              <a:t>float/double</a:t>
            </a:r>
            <a:r>
              <a:rPr lang="zh-CN" altLang="en-US" dirty="0"/>
              <a:t>类型最小的正数、最大的正数（非无穷）</a:t>
            </a:r>
            <a:endParaRPr lang="en-US" altLang="zh-CN" dirty="0"/>
          </a:p>
          <a:p>
            <a:r>
              <a:rPr lang="zh-CN" altLang="en-US" dirty="0"/>
              <a:t>按步骤写出</a:t>
            </a:r>
            <a:r>
              <a:rPr lang="en-US" altLang="zh-CN" dirty="0"/>
              <a:t>float</a:t>
            </a:r>
            <a:r>
              <a:rPr lang="zh-CN" altLang="en-US" dirty="0"/>
              <a:t>数</a:t>
            </a:r>
            <a:r>
              <a:rPr lang="en-US" altLang="zh-CN" dirty="0"/>
              <a:t>-1.1</a:t>
            </a:r>
            <a:r>
              <a:rPr lang="zh-CN" altLang="en-US" dirty="0"/>
              <a:t>在内存从低到高地址的字节值</a:t>
            </a:r>
            <a:r>
              <a:rPr lang="en-US" altLang="zh-CN" dirty="0"/>
              <a:t>-16</a:t>
            </a:r>
            <a:r>
              <a:rPr lang="zh-CN" altLang="en-US" dirty="0"/>
              <a:t>进制</a:t>
            </a:r>
            <a:endParaRPr lang="en-US" altLang="zh-CN" dirty="0"/>
          </a:p>
          <a:p>
            <a:r>
              <a:rPr lang="zh-CN" altLang="en-US" dirty="0"/>
              <a:t>按照阶码区域写出</a:t>
            </a:r>
            <a:r>
              <a:rPr lang="en-US" altLang="zh-CN" dirty="0"/>
              <a:t>float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最大密度区域范围及其密度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最小密度区域及其密度</a:t>
            </a:r>
            <a:r>
              <a:rPr lang="zh-CN" altLang="en-US" dirty="0"/>
              <a:t>（区域长度</a:t>
            </a:r>
            <a:r>
              <a:rPr lang="en-US" altLang="zh-CN" dirty="0"/>
              <a:t>/</a:t>
            </a:r>
            <a:r>
              <a:rPr lang="zh-CN" altLang="en-US" dirty="0"/>
              <a:t>表示的浮点个数）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2019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 err="1"/>
              <a:t>CodeBlocks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 err="1"/>
              <a:t>CodeBlocks</a:t>
            </a:r>
            <a:r>
              <a:rPr lang="zh-CN" altLang="en-US" dirty="0"/>
              <a:t>（为以后编程调试准备</a:t>
            </a:r>
            <a:r>
              <a:rPr lang="en-US" altLang="zh-CN" dirty="0"/>
              <a:t>—</a:t>
            </a:r>
            <a:r>
              <a:rPr lang="zh-CN" altLang="en-US" dirty="0"/>
              <a:t>可省略）</a:t>
            </a:r>
            <a:endParaRPr lang="en-US" altLang="zh-CN" dirty="0"/>
          </a:p>
          <a:p>
            <a:pPr lvl="1"/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位编译与运行环境（为</a:t>
            </a:r>
            <a:r>
              <a:rPr lang="en-US" altLang="zh-CN" dirty="0"/>
              <a:t>32</a:t>
            </a:r>
            <a:r>
              <a:rPr lang="zh-CN" altLang="en-US" dirty="0"/>
              <a:t>位程序运行与反编译准备）</a:t>
            </a:r>
            <a:endParaRPr lang="en-US" altLang="zh-CN" dirty="0"/>
          </a:p>
          <a:p>
            <a:r>
              <a:rPr lang="en-US" altLang="zh-CN" dirty="0"/>
              <a:t>2.Windows </a:t>
            </a:r>
            <a:r>
              <a:rPr lang="zh-CN" altLang="en-US" dirty="0"/>
              <a:t>环境下开发工具使用</a:t>
            </a:r>
            <a:endParaRPr lang="en-US" altLang="zh-CN" dirty="0"/>
          </a:p>
          <a:p>
            <a:pPr lvl="1"/>
            <a:r>
              <a:rPr lang="zh-CN" altLang="en-US" dirty="0"/>
              <a:t>解决方案</a:t>
            </a:r>
            <a:r>
              <a:rPr lang="en-US" altLang="zh-CN" dirty="0"/>
              <a:t>-&gt;</a:t>
            </a:r>
            <a:r>
              <a:rPr lang="zh-CN" altLang="en-US" dirty="0"/>
              <a:t>工程</a:t>
            </a:r>
            <a:r>
              <a:rPr lang="en-US" altLang="zh-CN" dirty="0"/>
              <a:t>-&gt;</a:t>
            </a:r>
            <a:r>
              <a:rPr lang="zh-CN" altLang="en-US" dirty="0"/>
              <a:t>源程序</a:t>
            </a:r>
            <a:r>
              <a:rPr lang="en-US" altLang="zh-CN" dirty="0"/>
              <a:t>-&gt;</a:t>
            </a:r>
            <a:r>
              <a:rPr lang="zh-CN" altLang="en-US" dirty="0"/>
              <a:t>头文件</a:t>
            </a:r>
            <a:r>
              <a:rPr lang="en-US" altLang="zh-CN" dirty="0"/>
              <a:t>/</a:t>
            </a:r>
            <a:r>
              <a:rPr lang="zh-CN" altLang="en-US" dirty="0"/>
              <a:t>资源文件等的软件工程理念</a:t>
            </a:r>
            <a:endParaRPr lang="en-US" altLang="zh-CN" dirty="0"/>
          </a:p>
          <a:p>
            <a:pPr lvl="1"/>
            <a:r>
              <a:rPr lang="en-US" altLang="zh-CN" dirty="0"/>
              <a:t>Visual Studio 2019</a:t>
            </a:r>
            <a:r>
              <a:rPr lang="zh-CN" altLang="en-US" dirty="0"/>
              <a:t>下的程序开发与调试：</a:t>
            </a:r>
            <a:r>
              <a:rPr lang="en-US" altLang="zh-CN" dirty="0"/>
              <a:t>x86/x64</a:t>
            </a:r>
            <a:r>
              <a:rPr lang="zh-CN" altLang="en-US" dirty="0"/>
              <a:t>切换下看看</a:t>
            </a:r>
            <a:endParaRPr lang="en-US" altLang="zh-CN" dirty="0"/>
          </a:p>
          <a:p>
            <a:pPr lvl="2"/>
            <a:r>
              <a:rPr lang="en-US" altLang="zh-CN" dirty="0" err="1"/>
              <a:t>scanf</a:t>
            </a:r>
            <a:r>
              <a:rPr lang="en-US" altLang="zh-CN" dirty="0"/>
              <a:t> </a:t>
            </a:r>
            <a:r>
              <a:rPr lang="zh-CN" altLang="en-US" dirty="0"/>
              <a:t>问题与解决、各类开关的含义</a:t>
            </a:r>
            <a:endParaRPr lang="en-US" altLang="zh-CN" dirty="0"/>
          </a:p>
          <a:p>
            <a:pPr lvl="2"/>
            <a:r>
              <a:rPr lang="zh-CN" altLang="en-US" dirty="0"/>
              <a:t>调试查看各类寄存器、变量</a:t>
            </a:r>
            <a:r>
              <a:rPr lang="en-US" altLang="zh-CN" dirty="0"/>
              <a:t>/</a:t>
            </a:r>
            <a:r>
              <a:rPr lang="zh-CN" altLang="en-US" dirty="0"/>
              <a:t>参数、汇编与机器代码、堆栈等等</a:t>
            </a:r>
            <a:endParaRPr lang="en-US" altLang="zh-CN" dirty="0"/>
          </a:p>
          <a:p>
            <a:pPr lvl="2"/>
            <a:r>
              <a:rPr lang="zh-CN" altLang="en-US" dirty="0"/>
              <a:t>性能分析              源程序的编码切换！！执行对吗？</a:t>
            </a:r>
            <a:endParaRPr lang="en-US" altLang="zh-CN" dirty="0"/>
          </a:p>
          <a:p>
            <a:pPr lvl="1"/>
            <a:r>
              <a:rPr lang="en-US" altLang="zh-CN" dirty="0" err="1"/>
              <a:t>CodeBlocks</a:t>
            </a:r>
            <a:r>
              <a:rPr lang="zh-CN" altLang="en-US" dirty="0"/>
              <a:t>下的程序开发与调试：</a:t>
            </a:r>
            <a:r>
              <a:rPr lang="en-US" altLang="zh-CN" dirty="0"/>
              <a:t>m32/m64</a:t>
            </a:r>
            <a:r>
              <a:rPr lang="zh-CN" altLang="en-US" dirty="0"/>
              <a:t>的切换</a:t>
            </a:r>
            <a:endParaRPr lang="en-US" altLang="zh-CN" dirty="0"/>
          </a:p>
          <a:p>
            <a:pPr lvl="2"/>
            <a:r>
              <a:rPr lang="zh-CN" altLang="en-US" dirty="0"/>
              <a:t>源程序是</a:t>
            </a:r>
            <a:r>
              <a:rPr lang="en-US" altLang="zh-CN" dirty="0" err="1"/>
              <a:t>ansi</a:t>
            </a:r>
            <a:r>
              <a:rPr lang="zh-CN" altLang="en-US" dirty="0"/>
              <a:t>还是</a:t>
            </a:r>
            <a:r>
              <a:rPr lang="en-US" altLang="zh-CN" dirty="0"/>
              <a:t>utf-8</a:t>
            </a:r>
            <a:r>
              <a:rPr lang="zh-CN" altLang="en-US" dirty="0"/>
              <a:t>编码。验证下。</a:t>
            </a:r>
            <a:endParaRPr lang="en-US" altLang="zh-CN" dirty="0"/>
          </a:p>
          <a:p>
            <a:pPr lvl="2"/>
            <a:r>
              <a:rPr lang="zh-CN" altLang="en-US" dirty="0"/>
              <a:t>能变更源程序编码吗？                        采用类</a:t>
            </a:r>
            <a:r>
              <a:rPr lang="en-US" altLang="zh-CN" dirty="0"/>
              <a:t>Linux</a:t>
            </a:r>
            <a:r>
              <a:rPr lang="zh-CN" altLang="en-US" dirty="0"/>
              <a:t>编译调试环境。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VS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建解决方案</a:t>
            </a:r>
            <a:r>
              <a:rPr lang="en-US" altLang="zh-CN" dirty="0"/>
              <a:t>+</a:t>
            </a:r>
            <a:r>
              <a:rPr lang="zh-CN" altLang="en-US" dirty="0"/>
              <a:t>工程：连接选择子系统平台</a:t>
            </a:r>
            <a:r>
              <a:rPr lang="en-US" altLang="zh-CN" dirty="0"/>
              <a:t>console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</a:t>
            </a:r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生成，可选择编译、生成，重新生成等</a:t>
            </a:r>
            <a:endParaRPr lang="en-US" altLang="zh-CN" dirty="0"/>
          </a:p>
          <a:p>
            <a:r>
              <a:rPr lang="zh-CN" altLang="en-US" dirty="0"/>
              <a:t>调试：调试菜单</a:t>
            </a:r>
            <a:endParaRPr lang="en-US" altLang="zh-CN" dirty="0"/>
          </a:p>
          <a:p>
            <a:pPr lvl="1"/>
            <a:r>
              <a:rPr lang="en-US" altLang="zh-CN" dirty="0"/>
              <a:t>F10 </a:t>
            </a:r>
            <a:r>
              <a:rPr lang="zh-CN" altLang="en-US" dirty="0"/>
              <a:t>单步调试，不进入子程序</a:t>
            </a:r>
            <a:endParaRPr lang="en-US" altLang="zh-CN" dirty="0"/>
          </a:p>
          <a:p>
            <a:pPr lvl="1"/>
            <a:r>
              <a:rPr lang="en-US" altLang="zh-CN" dirty="0"/>
              <a:t>F11 </a:t>
            </a:r>
            <a:r>
              <a:rPr lang="zh-CN" altLang="en-US" dirty="0"/>
              <a:t>单步调试，进入子程序</a:t>
            </a:r>
            <a:endParaRPr lang="en-US" altLang="zh-CN" dirty="0"/>
          </a:p>
          <a:p>
            <a:pPr lvl="1"/>
            <a:r>
              <a:rPr lang="en-US" altLang="zh-CN" dirty="0"/>
              <a:t>F9   </a:t>
            </a:r>
            <a:r>
              <a:rPr lang="zh-CN" altLang="en-US" dirty="0"/>
              <a:t>断点  </a:t>
            </a:r>
            <a:r>
              <a:rPr lang="en-US" altLang="zh-CN" dirty="0"/>
              <a:t>F5 </a:t>
            </a:r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 </a:t>
            </a:r>
            <a:r>
              <a:rPr lang="en-US" altLang="zh-CN" dirty="0"/>
              <a:t>Shift+F5</a:t>
            </a:r>
            <a:r>
              <a:rPr lang="zh-CN" altLang="en-US" dirty="0"/>
              <a:t>停止 不调试运行</a:t>
            </a:r>
            <a:r>
              <a:rPr lang="en-US" altLang="zh-CN" dirty="0"/>
              <a:t>Ctrl+F5</a:t>
            </a:r>
          </a:p>
          <a:p>
            <a:pPr lvl="1"/>
            <a:r>
              <a:rPr lang="en-US" altLang="zh-CN" dirty="0"/>
              <a:t>Ctrl+F10 </a:t>
            </a:r>
            <a:r>
              <a:rPr lang="zh-CN" altLang="en-US" dirty="0"/>
              <a:t>运行到光标处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</a:t>
            </a:r>
            <a:endParaRPr lang="en-US" altLang="zh-CN" dirty="0"/>
          </a:p>
          <a:p>
            <a:r>
              <a:rPr lang="zh-CN" altLang="en-US" dirty="0"/>
              <a:t>调试：查看菜单</a:t>
            </a:r>
            <a:endParaRPr lang="en-US" altLang="zh-CN" dirty="0"/>
          </a:p>
          <a:p>
            <a:pPr lvl="1"/>
            <a:r>
              <a:rPr lang="zh-CN" altLang="en-US" dirty="0"/>
              <a:t>看寄存器 </a:t>
            </a:r>
            <a:r>
              <a:rPr lang="en-US" altLang="zh-CN" dirty="0"/>
              <a:t>Alt+5     </a:t>
            </a:r>
            <a:r>
              <a:rPr lang="zh-CN" altLang="en-US" dirty="0"/>
              <a:t>看内存</a:t>
            </a:r>
            <a:r>
              <a:rPr lang="en-US" altLang="zh-CN" dirty="0"/>
              <a:t>Alt+6  </a:t>
            </a:r>
            <a:r>
              <a:rPr lang="zh-CN" altLang="en-US" dirty="0"/>
              <a:t>看汇编语言程序 </a:t>
            </a:r>
            <a:r>
              <a:rPr lang="en-US" altLang="zh-CN" dirty="0"/>
              <a:t>Alt+8</a:t>
            </a:r>
          </a:p>
          <a:p>
            <a:pPr lvl="1"/>
            <a:r>
              <a:rPr lang="zh-CN" altLang="en-US" dirty="0"/>
              <a:t>鼠标右键可以增加内容，更改显示格式等等</a:t>
            </a:r>
            <a:endParaRPr lang="en-US" altLang="zh-CN" dirty="0"/>
          </a:p>
          <a:p>
            <a:pPr lvl="1"/>
            <a:r>
              <a:rPr lang="zh-CN" altLang="en-US" dirty="0"/>
              <a:t>增加内存窗口：</a:t>
            </a:r>
            <a:r>
              <a:rPr lang="en-US" altLang="zh-CN" dirty="0"/>
              <a:t>Ctrl+Alt+M+2     3    4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31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CB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 err="1"/>
              <a:t>WorkPlace+Project</a:t>
            </a:r>
            <a:r>
              <a:rPr lang="zh-CN" altLang="en-US" dirty="0"/>
              <a:t>工程：</a:t>
            </a:r>
            <a:r>
              <a:rPr lang="en-US" altLang="zh-CN" dirty="0"/>
              <a:t>console/empty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     </a:t>
            </a:r>
            <a:r>
              <a:rPr lang="zh-CN" altLang="en-US" dirty="0"/>
              <a:t>项目属性</a:t>
            </a:r>
            <a:r>
              <a:rPr lang="en-US" altLang="zh-CN" dirty="0"/>
              <a:t>GCC</a:t>
            </a:r>
            <a:r>
              <a:rPr lang="zh-CN" altLang="en-US" dirty="0"/>
              <a:t>编译里 </a:t>
            </a:r>
            <a:r>
              <a:rPr lang="en-US" altLang="zh-CN" dirty="0"/>
              <a:t>-m32/-m64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</a:t>
            </a:r>
            <a:r>
              <a:rPr lang="en-US" altLang="zh-CN" dirty="0"/>
              <a:t>^Shift+F9</a:t>
            </a:r>
            <a:r>
              <a:rPr lang="zh-CN" altLang="en-US" dirty="0"/>
              <a:t>、生成</a:t>
            </a:r>
            <a:r>
              <a:rPr lang="en-US" altLang="zh-CN" dirty="0"/>
              <a:t>^F9</a:t>
            </a:r>
            <a:r>
              <a:rPr lang="zh-CN" altLang="en-US" dirty="0"/>
              <a:t>，重新生成</a:t>
            </a:r>
            <a:r>
              <a:rPr lang="en-US" altLang="zh-CN" dirty="0"/>
              <a:t>^F11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F2 </a:t>
            </a:r>
            <a:r>
              <a:rPr lang="zh-CN" altLang="en-US" dirty="0"/>
              <a:t>查看</a:t>
            </a:r>
            <a:r>
              <a:rPr lang="en-US" altLang="zh-CN" dirty="0"/>
              <a:t>log</a:t>
            </a:r>
            <a:r>
              <a:rPr lang="zh-CN" altLang="en-US" dirty="0"/>
              <a:t>编译等输出的窗口</a:t>
            </a:r>
            <a:endParaRPr lang="en-US" altLang="zh-CN" dirty="0"/>
          </a:p>
          <a:p>
            <a:r>
              <a:rPr lang="zh-CN" altLang="en-US" dirty="0"/>
              <a:t>调试：调试菜单：</a:t>
            </a:r>
            <a:r>
              <a:rPr lang="en-US" altLang="zh-CN" dirty="0"/>
              <a:t>GDB</a:t>
            </a:r>
            <a:r>
              <a:rPr lang="zh-CN" altLang="en-US" dirty="0"/>
              <a:t>同</a:t>
            </a:r>
            <a:r>
              <a:rPr lang="en-US" altLang="zh-CN" dirty="0"/>
              <a:t>Linux</a:t>
            </a:r>
            <a:r>
              <a:rPr lang="zh-CN" altLang="en-US" dirty="0"/>
              <a:t>，可以代替</a:t>
            </a:r>
            <a:r>
              <a:rPr lang="en-US" altLang="zh-CN" dirty="0"/>
              <a:t>Linux</a:t>
            </a:r>
            <a:r>
              <a:rPr lang="zh-CN" altLang="en-US"/>
              <a:t>环境的学习</a:t>
            </a:r>
            <a:endParaRPr lang="en-US" altLang="zh-CN" dirty="0"/>
          </a:p>
          <a:p>
            <a:pPr lvl="1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</a:t>
            </a:r>
            <a:r>
              <a:rPr lang="en-US" altLang="zh-CN" dirty="0"/>
              <a:t>F8(</a:t>
            </a:r>
            <a:r>
              <a:rPr lang="zh-CN" altLang="en-US" dirty="0"/>
              <a:t>无断点全速</a:t>
            </a:r>
            <a:r>
              <a:rPr lang="en-US" altLang="zh-CN" dirty="0"/>
              <a:t>)   </a:t>
            </a:r>
            <a:r>
              <a:rPr lang="zh-CN" altLang="en-US" dirty="0"/>
              <a:t>，</a:t>
            </a:r>
            <a:r>
              <a:rPr lang="en-US" altLang="zh-CN" dirty="0"/>
              <a:t>Shift+F7 </a:t>
            </a:r>
            <a:r>
              <a:rPr lang="zh-CN" altLang="en-US" dirty="0"/>
              <a:t>进入编译连接调试并到</a:t>
            </a:r>
            <a:r>
              <a:rPr lang="en-US" altLang="zh-CN" dirty="0"/>
              <a:t>main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F7</a:t>
            </a:r>
            <a:r>
              <a:rPr lang="zh-CN" altLang="en-US" dirty="0"/>
              <a:t>下一行 </a:t>
            </a:r>
            <a:r>
              <a:rPr lang="en-US" altLang="zh-CN" dirty="0"/>
              <a:t>  Shift+F7</a:t>
            </a:r>
            <a:r>
              <a:rPr lang="zh-CN" altLang="en-US" dirty="0"/>
              <a:t>单步入 </a:t>
            </a:r>
            <a:r>
              <a:rPr lang="en-US" altLang="zh-CN" dirty="0"/>
              <a:t> ^F7</a:t>
            </a:r>
            <a:r>
              <a:rPr lang="zh-CN" altLang="en-US" dirty="0"/>
              <a:t>单步出 </a:t>
            </a:r>
            <a:endParaRPr lang="en-US" altLang="zh-CN" dirty="0"/>
          </a:p>
          <a:p>
            <a:pPr lvl="1"/>
            <a:r>
              <a:rPr lang="en-US" altLang="zh-CN" dirty="0"/>
              <a:t>Alt+F7</a:t>
            </a:r>
            <a:r>
              <a:rPr lang="zh-CN" altLang="en-US" dirty="0"/>
              <a:t>下一指令    </a:t>
            </a:r>
            <a:r>
              <a:rPr lang="en-US" altLang="zh-CN" dirty="0"/>
              <a:t>ALT+Shift+F7 </a:t>
            </a:r>
            <a:r>
              <a:rPr lang="zh-CN" altLang="en-US" dirty="0"/>
              <a:t>下一指令入</a:t>
            </a:r>
            <a:endParaRPr lang="en-US" altLang="zh-CN" dirty="0"/>
          </a:p>
          <a:p>
            <a:pPr lvl="1"/>
            <a:r>
              <a:rPr lang="en-US" altLang="zh-CN" dirty="0"/>
              <a:t>F5   </a:t>
            </a:r>
            <a:r>
              <a:rPr lang="zh-CN" altLang="en-US" dirty="0"/>
              <a:t>断点            </a:t>
            </a:r>
            <a:r>
              <a:rPr lang="en-US" altLang="zh-CN" dirty="0"/>
              <a:t>F4  </a:t>
            </a:r>
            <a:r>
              <a:rPr lang="zh-CN" altLang="en-US" dirty="0"/>
              <a:t>运行到光标处       </a:t>
            </a:r>
            <a:r>
              <a:rPr lang="en-US" altLang="zh-CN" dirty="0"/>
              <a:t>Shift+F8</a:t>
            </a:r>
            <a:r>
              <a:rPr lang="zh-CN" altLang="en-US" dirty="0"/>
              <a:t>停止调试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      </a:t>
            </a:r>
            <a:r>
              <a:rPr lang="en-US" altLang="zh-CN" dirty="0">
                <a:solidFill>
                  <a:srgbClr val="FF0000"/>
                </a:solidFill>
              </a:rPr>
              <a:t>settings/debugger</a:t>
            </a:r>
            <a:r>
              <a:rPr lang="zh-CN" altLang="en-US" dirty="0">
                <a:solidFill>
                  <a:srgbClr val="FF0000"/>
                </a:solidFill>
              </a:rPr>
              <a:t>可改成</a:t>
            </a:r>
            <a:r>
              <a:rPr lang="en-US" altLang="zh-CN" dirty="0">
                <a:solidFill>
                  <a:srgbClr val="FF0000"/>
                </a:solidFill>
              </a:rPr>
              <a:t>Intel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调试：查看菜单 </a:t>
            </a:r>
            <a:r>
              <a:rPr lang="en-US" altLang="zh-CN" dirty="0"/>
              <a:t>Debugging Windows</a:t>
            </a:r>
          </a:p>
          <a:p>
            <a:pPr lvl="1"/>
            <a:r>
              <a:rPr lang="zh-CN" altLang="en-US" dirty="0"/>
              <a:t>寄存器</a:t>
            </a:r>
            <a:r>
              <a:rPr lang="en-US" altLang="zh-CN" dirty="0"/>
              <a:t>    </a:t>
            </a:r>
            <a:r>
              <a:rPr lang="zh-CN" altLang="en-US" dirty="0"/>
              <a:t>内存  </a:t>
            </a:r>
            <a:r>
              <a:rPr lang="en-US" altLang="zh-CN" dirty="0"/>
              <a:t> </a:t>
            </a:r>
            <a:r>
              <a:rPr lang="zh-CN" altLang="en-US" dirty="0"/>
              <a:t>汇编语言程序  监控变量窗口</a:t>
            </a:r>
            <a:endParaRPr lang="en-US" altLang="zh-CN" dirty="0"/>
          </a:p>
          <a:p>
            <a:pPr lvl="1"/>
            <a:r>
              <a:rPr lang="zh-CN" altLang="en-US" dirty="0"/>
              <a:t>汇编语言是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AT&amp;T</a:t>
            </a:r>
            <a:r>
              <a:rPr lang="zh-CN" altLang="en-US" dirty="0"/>
              <a:t>汇编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013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r>
              <a:rPr lang="en-US" altLang="zh-CN" b="0" dirty="0">
                <a:hlinkClick r:id="rId2"/>
              </a:rPr>
              <a:t>http://blog.csdn.net/xiaoguaihai/article/details/8705992</a:t>
            </a:r>
            <a:endParaRPr lang="en-US" altLang="zh-CN" b="0" dirty="0"/>
          </a:p>
          <a:p>
            <a:r>
              <a:rPr lang="en-US" altLang="zh-CN" dirty="0"/>
              <a:t>cd </a:t>
            </a:r>
            <a:r>
              <a:rPr lang="zh-CN" altLang="en-US" dirty="0"/>
              <a:t>切换目录    </a:t>
            </a:r>
            <a:r>
              <a:rPr lang="en-US" altLang="zh-CN" dirty="0" err="1"/>
              <a:t>pwd</a:t>
            </a:r>
            <a:r>
              <a:rPr lang="en-US" altLang="zh-CN" dirty="0"/>
              <a:t> </a:t>
            </a:r>
            <a:r>
              <a:rPr lang="zh-CN" altLang="en-US" dirty="0"/>
              <a:t>显示当前目录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cd .. </a:t>
            </a:r>
            <a:r>
              <a:rPr lang="zh-CN" altLang="en-US" dirty="0"/>
              <a:t>上级目录      </a:t>
            </a:r>
            <a:r>
              <a:rPr lang="en-US" altLang="zh-CN" dirty="0"/>
              <a:t>  cd ~  </a:t>
            </a:r>
            <a:r>
              <a:rPr lang="zh-CN" altLang="en-US" dirty="0"/>
              <a:t>返回主目录     </a:t>
            </a:r>
            <a:r>
              <a:rPr lang="en-US" altLang="zh-CN" dirty="0"/>
              <a:t>  cd – </a:t>
            </a:r>
            <a:r>
              <a:rPr lang="zh-CN" altLang="en-US" dirty="0"/>
              <a:t>返回刚才的目录</a:t>
            </a:r>
            <a:endParaRPr lang="en-US" altLang="zh-CN" dirty="0"/>
          </a:p>
          <a:p>
            <a:r>
              <a:rPr lang="en-US" altLang="zh-CN" dirty="0"/>
              <a:t>ls  </a:t>
            </a:r>
            <a:r>
              <a:rPr lang="zh-CN" altLang="en-US" dirty="0"/>
              <a:t>显示当前目录文件 </a:t>
            </a:r>
            <a:endParaRPr lang="en-US" altLang="zh-CN" dirty="0"/>
          </a:p>
          <a:p>
            <a:pPr lvl="1"/>
            <a:r>
              <a:rPr lang="en-US" altLang="zh-CN" dirty="0"/>
              <a:t>ls –l   -a   -h  </a:t>
            </a:r>
            <a:r>
              <a:rPr lang="zh-CN" altLang="en-US" dirty="0"/>
              <a:t>目录</a:t>
            </a:r>
            <a:r>
              <a:rPr lang="en-US" altLang="zh-CN" dirty="0"/>
              <a:t>    </a:t>
            </a:r>
            <a:r>
              <a:rPr lang="zh-CN" altLang="en-US" dirty="0"/>
              <a:t>文件*？                                注：可以单独用，可以组合</a:t>
            </a:r>
            <a:endParaRPr lang="en-US" altLang="zh-CN" dirty="0"/>
          </a:p>
          <a:p>
            <a:r>
              <a:rPr lang="zh-CN" altLang="en-US" dirty="0"/>
              <a:t>重要热键</a:t>
            </a:r>
            <a:endParaRPr lang="en-US" altLang="zh-CN" dirty="0"/>
          </a:p>
          <a:p>
            <a:pPr lvl="1"/>
            <a:r>
              <a:rPr lang="en-US" altLang="zh-CN" dirty="0"/>
              <a:t>[Tab]	---</a:t>
            </a:r>
            <a:r>
              <a:rPr lang="zh-CN" altLang="en-US" dirty="0"/>
              <a:t>具有</a:t>
            </a:r>
            <a:r>
              <a:rPr lang="en-US" altLang="zh-CN" dirty="0"/>
              <a:t>『</a:t>
            </a:r>
            <a:r>
              <a:rPr lang="zh-CN" altLang="en-US" dirty="0"/>
              <a:t>命令补全</a:t>
            </a:r>
            <a:r>
              <a:rPr lang="en-US" altLang="zh-CN" dirty="0"/>
              <a:t>』</a:t>
            </a:r>
            <a:r>
              <a:rPr lang="zh-CN" altLang="en-US" dirty="0"/>
              <a:t>不</a:t>
            </a:r>
            <a:r>
              <a:rPr lang="en-US" altLang="zh-CN" dirty="0"/>
              <a:t>『</a:t>
            </a:r>
            <a:r>
              <a:rPr lang="zh-CN" altLang="en-US" dirty="0"/>
              <a:t>档案补齐</a:t>
            </a:r>
            <a:r>
              <a:rPr lang="en-US" altLang="zh-CN" dirty="0"/>
              <a:t>』</a:t>
            </a:r>
            <a:r>
              <a:rPr lang="zh-CN" altLang="en-US" dirty="0"/>
              <a:t>的功能</a:t>
            </a:r>
          </a:p>
          <a:p>
            <a:pPr lvl="1"/>
            <a:r>
              <a:rPr lang="zh-CN" altLang="en-US" dirty="0"/>
              <a:t>光标上下键   </a:t>
            </a:r>
            <a:r>
              <a:rPr lang="en-US" altLang="zh-CN" dirty="0"/>
              <a:t>---</a:t>
            </a:r>
            <a:r>
              <a:rPr lang="zh-CN" altLang="en-US" dirty="0"/>
              <a:t>上一个命令，下一个命令</a:t>
            </a:r>
            <a:endParaRPr lang="en-US" altLang="zh-CN" dirty="0"/>
          </a:p>
          <a:p>
            <a:pPr lvl="1"/>
            <a:r>
              <a:rPr lang="en-US" altLang="zh-CN" dirty="0"/>
              <a:t>[Ctrl]-c	---</a:t>
            </a:r>
            <a:r>
              <a:rPr lang="zh-CN" altLang="en-US" dirty="0"/>
              <a:t>让当前的程序</a:t>
            </a:r>
            <a:r>
              <a:rPr lang="en-US" altLang="zh-CN" dirty="0"/>
              <a:t>『</a:t>
            </a:r>
            <a:r>
              <a:rPr lang="zh-CN" altLang="en-US" dirty="0"/>
              <a:t>停掉</a:t>
            </a:r>
            <a:r>
              <a:rPr lang="en-US" altLang="zh-CN" dirty="0"/>
              <a:t>』</a:t>
            </a:r>
          </a:p>
          <a:p>
            <a:r>
              <a:rPr lang="zh-CN" altLang="en-US" dirty="0"/>
              <a:t>文件与目录操作</a:t>
            </a:r>
            <a:r>
              <a:rPr lang="en-US" altLang="zh-CN" dirty="0"/>
              <a:t>:</a:t>
            </a:r>
            <a:r>
              <a:rPr lang="en-US" altLang="zh-CN" dirty="0" err="1"/>
              <a:t>cp</a:t>
            </a:r>
            <a:r>
              <a:rPr lang="en-US" altLang="zh-CN" dirty="0"/>
              <a:t>  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err="1"/>
              <a:t>mkdir</a:t>
            </a:r>
            <a:r>
              <a:rPr lang="en-US" altLang="zh-CN" dirty="0"/>
              <a:t> </a:t>
            </a:r>
            <a:r>
              <a:rPr lang="en-US" altLang="zh-CN" dirty="0" err="1"/>
              <a:t>rmdir</a:t>
            </a:r>
            <a:r>
              <a:rPr lang="en-US" altLang="zh-CN" dirty="0"/>
              <a:t>  mv   </a:t>
            </a:r>
            <a:r>
              <a:rPr lang="en-US" altLang="zh-CN" dirty="0" err="1"/>
              <a:t>chmod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显示打印操作</a:t>
            </a:r>
            <a:r>
              <a:rPr lang="en-US" altLang="zh-CN" dirty="0"/>
              <a:t>: cat  </a:t>
            </a:r>
            <a:r>
              <a:rPr lang="en-US" altLang="zh-CN" dirty="0" err="1"/>
              <a:t>nano</a:t>
            </a:r>
            <a:r>
              <a:rPr lang="en-US" altLang="zh-CN" dirty="0"/>
              <a:t> more  type </a:t>
            </a:r>
          </a:p>
          <a:p>
            <a:r>
              <a:rPr lang="zh-CN" altLang="en-US" dirty="0"/>
              <a:t>编辑操作：</a:t>
            </a:r>
            <a:r>
              <a:rPr lang="en-US" altLang="zh-CN" dirty="0"/>
              <a:t> vi   vim </a:t>
            </a:r>
            <a:r>
              <a:rPr lang="en-US" altLang="zh-CN" dirty="0" err="1"/>
              <a:t>emacs</a:t>
            </a:r>
            <a:r>
              <a:rPr lang="en-US" altLang="zh-CN" dirty="0"/>
              <a:t>     </a:t>
            </a:r>
            <a:r>
              <a:rPr lang="zh-CN" altLang="en-US" dirty="0"/>
              <a:t>建议</a:t>
            </a:r>
            <a:r>
              <a:rPr lang="en-US" altLang="zh-CN" dirty="0" err="1"/>
              <a:t>gedit</a:t>
            </a:r>
            <a:endParaRPr lang="en-US" altLang="zh-CN" dirty="0"/>
          </a:p>
          <a:p>
            <a:pPr lvl="1"/>
            <a:r>
              <a:rPr lang="zh-CN" altLang="en-US" dirty="0"/>
              <a:t>可用其他集成环境如</a:t>
            </a:r>
            <a:r>
              <a:rPr lang="en-US" altLang="zh-CN" dirty="0"/>
              <a:t>visual </a:t>
            </a:r>
            <a:r>
              <a:rPr lang="en-US" altLang="zh-CN" dirty="0" err="1"/>
              <a:t>code,Code</a:t>
            </a:r>
            <a:r>
              <a:rPr lang="en-US" altLang="zh-CN" dirty="0"/>
              <a:t> Blocks</a:t>
            </a:r>
          </a:p>
          <a:p>
            <a:pPr lvl="1"/>
            <a:r>
              <a:rPr lang="en-US" altLang="zh-CN" dirty="0" err="1"/>
              <a:t>Gedit</a:t>
            </a:r>
            <a:r>
              <a:rPr lang="zh-CN" altLang="en-US" dirty="0"/>
              <a:t>下更改</a:t>
            </a:r>
            <a:r>
              <a:rPr lang="en-US" altLang="zh-CN" dirty="0"/>
              <a:t>C</a:t>
            </a:r>
            <a:r>
              <a:rPr lang="zh-CN" altLang="en-US" dirty="0"/>
              <a:t>源程序（任意文件）的编码格式</a:t>
            </a:r>
            <a:r>
              <a:rPr lang="en-US" altLang="zh-CN" dirty="0"/>
              <a:t>/</a:t>
            </a:r>
            <a:r>
              <a:rPr lang="zh-CN" altLang="en-US" dirty="0"/>
              <a:t>换行方式。运行下看看！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057400" y="228600"/>
            <a:ext cx="8061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zh-CN" sz="3200" kern="0" dirty="0"/>
              <a:t>3.Linux</a:t>
            </a:r>
            <a:r>
              <a:rPr lang="zh-CN" altLang="en-US" sz="3200" kern="0" dirty="0"/>
              <a:t>常用命令复习</a:t>
            </a:r>
            <a:endParaRPr lang="en-US" altLang="zh-CN" sz="3200" kern="0" dirty="0"/>
          </a:p>
          <a:p>
            <a:pPr lvl="1"/>
            <a:endParaRPr lang="en-US" altLang="zh-CN" b="0" kern="0" dirty="0"/>
          </a:p>
          <a:p>
            <a:pPr lvl="1"/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5241</TotalTime>
  <Pages>0</Pages>
  <Words>3028</Words>
  <Characters>0</Characters>
  <Application>Microsoft Office PowerPoint</Application>
  <PresentationFormat>全屏显示(4:3)</PresentationFormat>
  <Lines>0</Lines>
  <Paragraphs>249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ICS-LAB2  DataLab数据表示</vt:lpstr>
      <vt:lpstr>一、实验基本信息</vt:lpstr>
      <vt:lpstr>PowerPoint 演示文稿</vt:lpstr>
      <vt:lpstr>二、实验要求</vt:lpstr>
      <vt:lpstr>三、实验预习</vt:lpstr>
      <vt:lpstr>四、实验内容与步骤</vt:lpstr>
      <vt:lpstr>VS的使用</vt:lpstr>
      <vt:lpstr>CB的使用</vt:lpstr>
      <vt:lpstr>PowerPoint 演示文稿</vt:lpstr>
      <vt:lpstr>GDB的使用</vt:lpstr>
      <vt:lpstr>PowerPoint 演示文稿</vt:lpstr>
      <vt:lpstr>PowerPoint 演示文稿</vt:lpstr>
      <vt:lpstr>PowerPoint 演示文稿</vt:lpstr>
      <vt:lpstr>8.数据变换与输入输出</vt:lpstr>
      <vt:lpstr>9.整数表示与运算</vt:lpstr>
      <vt:lpstr>11.浮点数据的表示与运算</vt:lpstr>
      <vt:lpstr>13. 舍位平衡的讨论：当天税务局长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woo simple</cp:lastModifiedBy>
  <cp:revision>332</cp:revision>
  <cp:lastPrinted>2012-09-05T04:08:39Z</cp:lastPrinted>
  <dcterms:created xsi:type="dcterms:W3CDTF">2012-09-06T15:16:51Z</dcterms:created>
  <dcterms:modified xsi:type="dcterms:W3CDTF">2021-03-22T08:56:05Z</dcterms:modified>
</cp:coreProperties>
</file>