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Functional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Graham Hamilton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DESeq2 results file contains very little information about the genes.</a:t>
            </a:r>
            <a:br/>
            <a:r>
              <a:t>Annotations can be added from the GFF3 file or form the Biomart data base.</a:t>
            </a:r>
            <a:br/>
            <a:r>
              <a:t>Using the R package biomaRt we can access the data sets </a:t>
            </a:r>
          </a:p>
          <a:p>
            <a:pPr marL="0" lvl="0" indent="0">
              <a:buNone/>
            </a:pPr>
            <a:r>
              <a:t> There are </a:t>
            </a:r>
            <a:r>
              <a:rPr b="1"/>
              <a:t>214</a:t>
            </a:r>
            <a:r>
              <a:t> organism datasets in Biomart.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Here we get annotations from the </a:t>
            </a:r>
            <a:r>
              <a:rPr dirty="0" err="1"/>
              <a:t>Ensembl</a:t>
            </a:r>
            <a:r>
              <a:rPr dirty="0"/>
              <a:t> human database at </a:t>
            </a:r>
            <a:r>
              <a:rPr dirty="0" err="1"/>
              <a:t>Biomart</a:t>
            </a:r>
            <a:endParaRPr dirty="0"/>
          </a:p>
          <a:p>
            <a:pPr lvl="0" indent="0">
              <a:buNone/>
            </a:pPr>
            <a:r>
              <a:rPr sz="1200" dirty="0">
                <a:solidFill>
                  <a:srgbClr val="003B4F"/>
                </a:solidFill>
                <a:latin typeface="Courier"/>
              </a:rPr>
              <a:t>database &lt;-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hsapiens_gene_ensembl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mart &lt;-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"genes"</a:t>
            </a: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filt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ensembl_gene_id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br>
              <a:rPr sz="1200" dirty="0"/>
            </a:b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ensembl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useEnsembl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biomart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mart,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dataset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database)</a:t>
            </a:r>
            <a:br>
              <a:rPr sz="1200" dirty="0"/>
            </a:b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att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c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"ensembl_gene_id"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"external_gene_name"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"chromosome_name"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"start_position"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"end_position"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"gene_biotype"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"entrezgene_id"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annotations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getBM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attributes=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att,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filter</a:t>
            </a:r>
            <a:r>
              <a:rPr sz="1200" dirty="0">
                <a:solidFill>
                  <a:srgbClr val="657422"/>
                </a:solidFill>
                <a:latin typeface="Courier"/>
              </a:rPr>
              <a:t>=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filt,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values</a:t>
            </a:r>
            <a:r>
              <a:rPr sz="1200" dirty="0">
                <a:solidFill>
                  <a:srgbClr val="657422"/>
                </a:solidFill>
                <a:latin typeface="Courier"/>
              </a:rPr>
              <a:t>=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de_results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ensembl_gene_id,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mart</a:t>
            </a:r>
            <a:r>
              <a:rPr sz="1200" dirty="0">
                <a:solidFill>
                  <a:srgbClr val="657422"/>
                </a:solidFill>
                <a:latin typeface="Courier"/>
              </a:rPr>
              <a:t>=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ensembl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%&gt;%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distinct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ensembl_gene_id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.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keep_all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annotations can be merged with our results file</a:t>
            </a:r>
            <a:endParaRPr lang="en-GB" dirty="0"/>
          </a:p>
          <a:p>
            <a:pPr lvl="0" indent="0">
              <a:buNone/>
            </a:pPr>
            <a:endParaRPr lang="en-GB" dirty="0"/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de_results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de_results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left_join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(annotations,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by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ensembl_gene_id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%&gt;%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merge annotations by 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ensembl</a:t>
            </a:r>
            <a:r>
              <a:rPr sz="1200" dirty="0">
                <a:solidFill>
                  <a:srgbClr val="5E5E5E"/>
                </a:solidFill>
                <a:latin typeface="Courier"/>
              </a:rPr>
              <a:t> gene id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arrange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padj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%&gt;%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Sort the 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dataframe</a:t>
            </a:r>
            <a:r>
              <a:rPr sz="1200" dirty="0">
                <a:solidFill>
                  <a:srgbClr val="5E5E5E"/>
                </a:solidFill>
                <a:latin typeface="Courier"/>
              </a:rPr>
              <a:t> by the p adjusted value ascending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replace_na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4758AB"/>
                </a:solidFill>
                <a:latin typeface="Courier"/>
              </a:rPr>
              <a:t>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log2FoldChange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0.001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Create a results directory for the </a:t>
            </a:r>
            <a:r>
              <a:rPr dirty="0" err="1"/>
              <a:t>ClusterProfiler</a:t>
            </a:r>
            <a:r>
              <a:rPr dirty="0"/>
              <a:t> results files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results_directory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ClusterProfiler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br>
              <a:rPr sz="1200" dirty="0"/>
            </a:br>
            <a:r>
              <a:rPr sz="1200" dirty="0" err="1">
                <a:solidFill>
                  <a:srgbClr val="4758AB"/>
                </a:solidFill>
                <a:latin typeface="Courier"/>
              </a:rPr>
              <a:t>dir.create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results_directory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showWarnings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FALSE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Filter the results table for genes that have a p adjusted value of 0.1 and a log 2 fold change of 1.</a:t>
            </a:r>
          </a:p>
          <a:p>
            <a:pPr marL="0" lvl="0" indent="0">
              <a:buNone/>
            </a:pPr>
            <a:r>
              <a:rPr b="1" dirty="0"/>
              <a:t>NOTE:</a:t>
            </a:r>
            <a:r>
              <a:rPr dirty="0"/>
              <a:t> The use of the absolute value for the log2 fold change.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filtered_de_results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de_results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filter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padj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&lt;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qvalueCutoff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abs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(log2FoldChange)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&gt;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foldchange)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drop_na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r>
              <a:rPr dirty="0"/>
              <a:t>There are </a:t>
            </a:r>
            <a:r>
              <a:rPr b="1" dirty="0"/>
              <a:t>4954</a:t>
            </a:r>
            <a:r>
              <a:rPr dirty="0"/>
              <a:t> genes remaining after filtering.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dirty="0"/>
              <a:t>Ontology is a formal representation of knowledgebase for the functions of genes, computer and human readable</a:t>
            </a:r>
          </a:p>
          <a:p>
            <a:pPr lvl="0"/>
            <a:r>
              <a:rPr dirty="0"/>
              <a:t>GO split into three domains</a:t>
            </a:r>
          </a:p>
          <a:p>
            <a:pPr lvl="1"/>
            <a:r>
              <a:rPr sz="1800" dirty="0"/>
              <a:t>Molecular Function</a:t>
            </a:r>
          </a:p>
          <a:p>
            <a:pPr lvl="2"/>
            <a:r>
              <a:rPr dirty="0"/>
              <a:t>Molecular-level activities performed by gene products e.g. catalysis or transport</a:t>
            </a:r>
          </a:p>
          <a:p>
            <a:pPr lvl="1"/>
            <a:r>
              <a:rPr sz="1900" dirty="0"/>
              <a:t>Cellular Component</a:t>
            </a:r>
          </a:p>
          <a:p>
            <a:pPr lvl="2"/>
            <a:r>
              <a:rPr dirty="0"/>
              <a:t>Location relative to cellular structure of gene function e.g. </a:t>
            </a:r>
            <a:r>
              <a:rPr dirty="0" err="1"/>
              <a:t>mitochondrian</a:t>
            </a:r>
            <a:r>
              <a:rPr dirty="0"/>
              <a:t> or ribosome</a:t>
            </a:r>
          </a:p>
          <a:p>
            <a:pPr lvl="1"/>
            <a:r>
              <a:rPr sz="1900" dirty="0"/>
              <a:t>Biological Process</a:t>
            </a:r>
          </a:p>
          <a:p>
            <a:pPr lvl="2"/>
            <a:r>
              <a:rPr dirty="0"/>
              <a:t>Larger processes accomplished by multiple molecular activities </a:t>
            </a:r>
            <a:r>
              <a:rPr dirty="0" err="1"/>
              <a:t>e.g</a:t>
            </a:r>
            <a:r>
              <a:rPr dirty="0"/>
              <a:t> DNA repair or signal transduction</a:t>
            </a:r>
          </a:p>
          <a:p>
            <a:pPr lvl="0"/>
            <a:r>
              <a:rPr b="1" dirty="0"/>
              <a:t>GO does not describe pathways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 Representation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dirty="0"/>
              <a:t>Widely used approach to determine whether known biological functions or processes are over-represented in a set of differentially expressed genes</a:t>
            </a:r>
          </a:p>
          <a:p>
            <a:pPr marL="0" lvl="0" indent="0">
              <a:buNone/>
            </a:pPr>
            <a:r>
              <a:rPr dirty="0"/>
              <a:t>Example - 57 genes were differentially expressed out of a total of 17,980. Among the differentially expressed genes, 28 are annotated to a gene set</a:t>
            </a:r>
          </a:p>
          <a:p>
            <a:pPr lvl="0" indent="0">
              <a:buNone/>
            </a:pPr>
            <a:r>
              <a:rPr sz="1200" dirty="0">
                <a:solidFill>
                  <a:srgbClr val="003B4F"/>
                </a:solidFill>
                <a:latin typeface="Courier"/>
              </a:rPr>
              <a:t>d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genes_not_differentially_expressed</a:t>
            </a:r>
            <a:r>
              <a:rPr sz="1200" dirty="0">
                <a:solidFill>
                  <a:srgbClr val="657422"/>
                </a:solidFill>
                <a:latin typeface="Courier"/>
              </a:rPr>
              <a:t>=</a:t>
            </a:r>
            <a:r>
              <a:rPr sz="1200" dirty="0">
                <a:solidFill>
                  <a:srgbClr val="4758AB"/>
                </a:solidFill>
                <a:latin typeface="Courier"/>
              </a:rPr>
              <a:t>c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AD0000"/>
                </a:solidFill>
                <a:latin typeface="Courier"/>
              </a:rPr>
              <a:t>2613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15310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genes_differentially_expressed</a:t>
            </a:r>
            <a:r>
              <a:rPr sz="1200" dirty="0">
                <a:solidFill>
                  <a:srgbClr val="657422"/>
                </a:solidFill>
                <a:latin typeface="Courier"/>
              </a:rPr>
              <a:t>=</a:t>
            </a:r>
            <a:r>
              <a:rPr sz="1200" dirty="0">
                <a:solidFill>
                  <a:srgbClr val="4758AB"/>
                </a:solidFill>
                <a:latin typeface="Courier"/>
              </a:rPr>
              <a:t>c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AD0000"/>
                </a:solidFill>
                <a:latin typeface="Courier"/>
              </a:rPr>
              <a:t>28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29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))</a:t>
            </a:r>
            <a:br>
              <a:rPr sz="1200" dirty="0"/>
            </a:br>
            <a:r>
              <a:rPr sz="1200" dirty="0" err="1">
                <a:solidFill>
                  <a:srgbClr val="4758AB"/>
                </a:solidFill>
                <a:latin typeface="Courier"/>
              </a:rPr>
              <a:t>row.names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(d) &lt;-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c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In_GO_term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Not_in_GO_term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sz="1200"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endParaRPr sz="1200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f_test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fisher.test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(d)</a:t>
            </a:r>
          </a:p>
          <a:p>
            <a:pPr marL="0" lvl="0" indent="0">
              <a:buNone/>
            </a:pPr>
            <a:r>
              <a:rPr dirty="0"/>
              <a:t>Test significance using hypergeometric distribution, one-sided Fisher’s exact test. The un-corrected P value </a:t>
            </a:r>
            <a:r>
              <a:rPr b="1" dirty="0"/>
              <a:t>7.879194e-10</a:t>
            </a:r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r>
              <a:rPr sz="1400" dirty="0"/>
              <a:t>Boyle, Elizabeth I, Shuai Weng, Jeremy </a:t>
            </a:r>
            <a:r>
              <a:rPr sz="1400" dirty="0" err="1"/>
              <a:t>Gollub</a:t>
            </a:r>
            <a:r>
              <a:rPr sz="1400" dirty="0"/>
              <a:t>, Heng </a:t>
            </a:r>
            <a:r>
              <a:rPr sz="1400" dirty="0" err="1"/>
              <a:t>Jin</a:t>
            </a:r>
            <a:r>
              <a:rPr sz="1400" dirty="0"/>
              <a:t>, David Botstein, J Michael Cherry, and Gavin Sherlock. 2004. “GO::</a:t>
            </a:r>
            <a:r>
              <a:rPr sz="1400" dirty="0" err="1"/>
              <a:t>TermFinder</a:t>
            </a:r>
            <a:r>
              <a:rPr sz="1400" dirty="0"/>
              <a:t>–open Source Software for Accessing Gene Ontology Information and Finding Significantly Enriched Gene Ontology Terms Associated with a List of Genes.” Bioinformatics (Oxford, England) 20 (18): 3710–15. https://</a:t>
            </a:r>
            <a:r>
              <a:rPr sz="1400" dirty="0" err="1"/>
              <a:t>doi.org</a:t>
            </a:r>
            <a:r>
              <a:rPr sz="1400" dirty="0"/>
              <a:t>/10.1093/bioinformatics/bth456.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Set Enrichment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Over representation analysis find genes where the difference is large but will fail where the difference is small.</a:t>
            </a:r>
          </a:p>
          <a:p>
            <a:pPr lvl="0"/>
            <a:r>
              <a:rPr dirty="0"/>
              <a:t>Gene Set Enrichment Analysis (GSEA) directly addresses this limitation.</a:t>
            </a:r>
          </a:p>
          <a:p>
            <a:pPr marL="685800" lvl="1" indent="-342900">
              <a:buAutoNum type="arabicPeriod"/>
            </a:pPr>
            <a:r>
              <a:rPr dirty="0"/>
              <a:t>Calculate Enrichment Score (ES)</a:t>
            </a:r>
          </a:p>
          <a:p>
            <a:pPr marL="685800" lvl="1" indent="-342900">
              <a:buAutoNum type="arabicPeriod"/>
            </a:pPr>
            <a:r>
              <a:rPr dirty="0"/>
              <a:t>Estimation of Significance Level of ES</a:t>
            </a:r>
          </a:p>
          <a:p>
            <a:pPr marL="685800" lvl="1" indent="-342900">
              <a:buAutoNum type="arabicPeriod"/>
            </a:pPr>
            <a:r>
              <a:rPr dirty="0"/>
              <a:t>Adjustment for Multiple Hypothesis Testing</a:t>
            </a:r>
          </a:p>
          <a:p>
            <a:pPr marL="0" lvl="0" indent="0">
              <a:buNone/>
            </a:pPr>
            <a:r>
              <a:rPr sz="1000" dirty="0"/>
              <a:t>Subramanian, Aravind, Pablo Tamayo, Vamsi K. </a:t>
            </a:r>
            <a:r>
              <a:rPr sz="1000" dirty="0" err="1"/>
              <a:t>Mootha</a:t>
            </a:r>
            <a:r>
              <a:rPr sz="1000" dirty="0"/>
              <a:t>, </a:t>
            </a:r>
            <a:r>
              <a:rPr sz="1000" dirty="0" err="1"/>
              <a:t>Sayan</a:t>
            </a:r>
            <a:r>
              <a:rPr sz="1000" dirty="0"/>
              <a:t> Mukherjee, Benjamin L. Ebert, Michael A. Gillette, Amanda </a:t>
            </a:r>
            <a:r>
              <a:rPr sz="1000" dirty="0" err="1"/>
              <a:t>Paulovich</a:t>
            </a:r>
            <a:r>
              <a:rPr sz="1000" dirty="0"/>
              <a:t>, et al. 2005. “Gene Set Enrichment Analysis: A Knowledge-Based Approach for Interpreting Genome-Wide Expression Profiles.” Proceedings of the National Academy of Sciences of the United States of America 102 (43): 15545–50. https://</a:t>
            </a:r>
            <a:r>
              <a:rPr sz="1000" dirty="0" err="1"/>
              <a:t>doi.org</a:t>
            </a:r>
            <a:r>
              <a:rPr sz="1000" dirty="0"/>
              <a:t>/10.1073/pnas.0506580102.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 representation analysis</a:t>
            </a:r>
          </a:p>
          <a:p>
            <a:pPr marL="0" lvl="0" indent="0">
              <a:buNone/>
            </a:pPr>
            <a:r>
              <a:t>List of entrez ids for the differentially expressed genes, using the </a:t>
            </a:r>
            <a:r>
              <a:rPr b="1"/>
              <a:t>pull()</a:t>
            </a:r>
            <a:r>
              <a:t> command from dplyr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de_genes &lt;- filtered_de_results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(entrezgene_id)</a:t>
            </a:r>
          </a:p>
          <a:p>
            <a:pPr marL="0" lvl="0" indent="0">
              <a:buNone/>
            </a:pPr>
            <a:endParaRPr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[1] 55707  6504 57823  2213  7431  5552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Loading packages</a:t>
            </a:r>
          </a:p>
          <a:p>
            <a:pPr lvl="0"/>
            <a:r>
              <a:t>Loading results from DESeq2</a:t>
            </a:r>
          </a:p>
          <a:p>
            <a:pPr lvl="0"/>
            <a:r>
              <a:t>Annotation</a:t>
            </a:r>
          </a:p>
          <a:p>
            <a:pPr lvl="0"/>
            <a:r>
              <a:t>Filtering results by fold change and adjusted p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Gene ontology analysis</a:t>
            </a:r>
          </a:p>
          <a:p>
            <a:pPr lvl="0"/>
            <a:r>
              <a:t>Pathway enrichment</a:t>
            </a:r>
          </a:p>
          <a:p>
            <a:pPr lvl="0"/>
            <a:r>
              <a:t>Cell marker gene set enrichment</a:t>
            </a:r>
          </a:p>
          <a:p>
            <a:pPr lvl="0"/>
            <a:r>
              <a:t>Visualisation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 representation analysis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go_ora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enrichGO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gene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de_genes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OrgDb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org.Hs.eg.db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ont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"CC"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Can choose "BP","CC", "MF" or "ALL"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pAdjustMethod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"BH"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Can choose "holm",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hochberg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hommel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bonferroni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"BH", "BY",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fdr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"none"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pvalueCutoff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0.01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qvalueCutoff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0.05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readable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Gene set enrichment analysis</a:t>
            </a:r>
          </a:p>
          <a:p>
            <a:pPr marL="0" lvl="0" indent="0">
              <a:buNone/>
            </a:pPr>
            <a:r>
              <a:rPr dirty="0"/>
              <a:t>Input is a named vector of log fold changes with entrez ids as the names, sorted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gsea_gene_list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filtered_de_results</a:t>
            </a:r>
            <a:r>
              <a:rPr sz="1200" dirty="0">
                <a:solidFill>
                  <a:srgbClr val="5E5E5E"/>
                </a:solidFill>
                <a:latin typeface="Courier"/>
              </a:rPr>
              <a:t>$</a:t>
            </a:r>
            <a:r>
              <a:rPr sz="1200" dirty="0">
                <a:solidFill>
                  <a:srgbClr val="003B4F"/>
                </a:solidFill>
                <a:latin typeface="Courier"/>
              </a:rPr>
              <a:t>log2FoldChange</a:t>
            </a:r>
            <a:br>
              <a:rPr sz="1200" dirty="0"/>
            </a:br>
            <a:r>
              <a:rPr sz="1200" dirty="0">
                <a:solidFill>
                  <a:srgbClr val="4758AB"/>
                </a:solidFill>
                <a:latin typeface="Courier"/>
              </a:rPr>
              <a:t>names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gsea_gene_list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 &lt;-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filtered_de_results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entrezgene_id</a:t>
            </a: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gsea_gene_list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sort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gsea_gene_list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decreasing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   </a:t>
            </a:r>
            <a:r>
              <a:rPr sz="1400" dirty="0">
                <a:latin typeface="Courier"/>
              </a:rPr>
              <a:t>84824   219970   344658     6439     5596     2327 
7.372843 6.883795 6.746818 6.634223 6.440792 6.368684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Gene set enrichment analysis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go_gsea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gseGO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gene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gsea_gene_list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OrgDb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org.Hs.eg.db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ont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"CC"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Can choose BP,CC, MF or ALL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pAdjustMethod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"BH"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Can choose "holm",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hochberg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hommel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bonferroni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"BH", "BY", "</a:t>
            </a:r>
            <a:r>
              <a:rPr sz="1200" dirty="0" err="1">
                <a:solidFill>
                  <a:srgbClr val="5E5E5E"/>
                </a:solidFill>
                <a:latin typeface="Courier"/>
              </a:rPr>
              <a:t>fdr</a:t>
            </a:r>
            <a:r>
              <a:rPr sz="1200" dirty="0">
                <a:solidFill>
                  <a:srgbClr val="5E5E5E"/>
                </a:solidFill>
                <a:latin typeface="Courier"/>
              </a:rPr>
              <a:t>", "none"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minGSSize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  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100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maxGSSize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  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500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pvalueCutoff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0.01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Saving the results to a file</a:t>
            </a:r>
          </a:p>
          <a:p>
            <a:pPr marL="0" lvl="0" indent="0">
              <a:buNone/>
            </a:pPr>
            <a:r>
              <a:rPr dirty="0"/>
              <a:t>ORA GO analysis</a:t>
            </a:r>
          </a:p>
          <a:p>
            <a:pPr lvl="0" indent="0">
              <a:buNone/>
            </a:pPr>
            <a:r>
              <a:rPr sz="1200" dirty="0" err="1">
                <a:solidFill>
                  <a:srgbClr val="4758AB"/>
                </a:solidFill>
                <a:latin typeface="Courier"/>
              </a:rPr>
              <a:t>write_delim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as.data.frame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go_ora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), 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file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file.path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results_directory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go_ora_enriched.tsv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), 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delim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5E5E5E"/>
                </a:solidFill>
                <a:latin typeface="Courier"/>
              </a:rPr>
              <a:t>\t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dirty="0"/>
              <a:t>GSEA GO analysis</a:t>
            </a:r>
          </a:p>
          <a:p>
            <a:pPr lvl="0" indent="0">
              <a:buNone/>
            </a:pPr>
            <a:r>
              <a:rPr sz="1300" dirty="0" err="1">
                <a:solidFill>
                  <a:srgbClr val="4758AB"/>
                </a:solidFill>
                <a:latin typeface="Courier"/>
              </a:rPr>
              <a:t>write_delim</a:t>
            </a:r>
            <a:r>
              <a:rPr sz="1300" dirty="0">
                <a:solidFill>
                  <a:srgbClr val="003B4F"/>
                </a:solidFill>
                <a:latin typeface="Courier"/>
              </a:rPr>
              <a:t>(</a:t>
            </a:r>
            <a:r>
              <a:rPr sz="1300" dirty="0" err="1">
                <a:solidFill>
                  <a:srgbClr val="4758AB"/>
                </a:solidFill>
                <a:latin typeface="Courier"/>
              </a:rPr>
              <a:t>as.data.frame</a:t>
            </a:r>
            <a:r>
              <a:rPr sz="1300" dirty="0">
                <a:solidFill>
                  <a:srgbClr val="003B4F"/>
                </a:solidFill>
                <a:latin typeface="Courier"/>
              </a:rPr>
              <a:t>(</a:t>
            </a:r>
            <a:r>
              <a:rPr sz="1300" dirty="0" err="1">
                <a:solidFill>
                  <a:srgbClr val="003B4F"/>
                </a:solidFill>
                <a:latin typeface="Courier"/>
              </a:rPr>
              <a:t>go_gsea</a:t>
            </a:r>
            <a:r>
              <a:rPr sz="1300" dirty="0">
                <a:solidFill>
                  <a:srgbClr val="003B4F"/>
                </a:solidFill>
                <a:latin typeface="Courier"/>
              </a:rPr>
              <a:t>), </a:t>
            </a:r>
            <a:br>
              <a:rPr sz="1300" dirty="0"/>
            </a:br>
            <a:r>
              <a:rPr sz="130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sz="1300" dirty="0">
                <a:solidFill>
                  <a:srgbClr val="657422"/>
                </a:solidFill>
                <a:latin typeface="Courier"/>
              </a:rPr>
              <a:t>file =</a:t>
            </a:r>
            <a:r>
              <a:rPr sz="1300" dirty="0">
                <a:solidFill>
                  <a:srgbClr val="003B4F"/>
                </a:solidFill>
                <a:latin typeface="Courier"/>
              </a:rPr>
              <a:t> </a:t>
            </a:r>
            <a:r>
              <a:rPr sz="1300" dirty="0" err="1">
                <a:solidFill>
                  <a:srgbClr val="4758AB"/>
                </a:solidFill>
                <a:latin typeface="Courier"/>
              </a:rPr>
              <a:t>file.path</a:t>
            </a:r>
            <a:r>
              <a:rPr sz="1300" dirty="0">
                <a:solidFill>
                  <a:srgbClr val="003B4F"/>
                </a:solidFill>
                <a:latin typeface="Courier"/>
              </a:rPr>
              <a:t>(</a:t>
            </a:r>
            <a:r>
              <a:rPr sz="1300" dirty="0" err="1">
                <a:solidFill>
                  <a:srgbClr val="003B4F"/>
                </a:solidFill>
                <a:latin typeface="Courier"/>
              </a:rPr>
              <a:t>results_directory</a:t>
            </a:r>
            <a:r>
              <a:rPr sz="13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300" dirty="0">
                <a:solidFill>
                  <a:srgbClr val="20794D"/>
                </a:solidFill>
                <a:latin typeface="Courier"/>
              </a:rPr>
              <a:t>"</a:t>
            </a:r>
            <a:r>
              <a:rPr sz="1300" dirty="0" err="1">
                <a:solidFill>
                  <a:srgbClr val="20794D"/>
                </a:solidFill>
                <a:latin typeface="Courier"/>
              </a:rPr>
              <a:t>go_gsea_enriched.tsv</a:t>
            </a:r>
            <a:r>
              <a:rPr sz="1300" dirty="0">
                <a:solidFill>
                  <a:srgbClr val="20794D"/>
                </a:solidFill>
                <a:latin typeface="Courier"/>
              </a:rPr>
              <a:t>"</a:t>
            </a:r>
            <a:r>
              <a:rPr sz="1300" dirty="0">
                <a:solidFill>
                  <a:srgbClr val="003B4F"/>
                </a:solidFill>
                <a:latin typeface="Courier"/>
              </a:rPr>
              <a:t>), </a:t>
            </a:r>
            <a:br>
              <a:rPr sz="1300" dirty="0"/>
            </a:br>
            <a:r>
              <a:rPr sz="130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sz="1300" dirty="0" err="1">
                <a:solidFill>
                  <a:srgbClr val="657422"/>
                </a:solidFill>
                <a:latin typeface="Courier"/>
              </a:rPr>
              <a:t>delim</a:t>
            </a:r>
            <a:r>
              <a:rPr sz="13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300" dirty="0">
                <a:solidFill>
                  <a:srgbClr val="003B4F"/>
                </a:solidFill>
                <a:latin typeface="Courier"/>
              </a:rPr>
              <a:t> </a:t>
            </a:r>
            <a:r>
              <a:rPr sz="1300" dirty="0">
                <a:solidFill>
                  <a:srgbClr val="20794D"/>
                </a:solidFill>
                <a:latin typeface="Courier"/>
              </a:rPr>
              <a:t>"</a:t>
            </a:r>
            <a:r>
              <a:rPr sz="1300" dirty="0">
                <a:solidFill>
                  <a:srgbClr val="5E5E5E"/>
                </a:solidFill>
                <a:latin typeface="Courier"/>
              </a:rPr>
              <a:t>\t</a:t>
            </a:r>
            <a:r>
              <a:rPr sz="1300" dirty="0">
                <a:solidFill>
                  <a:srgbClr val="20794D"/>
                </a:solidFill>
                <a:latin typeface="Courier"/>
              </a:rPr>
              <a:t>"</a:t>
            </a:r>
            <a:r>
              <a:rPr sz="13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 Ontology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Various options for </a:t>
            </a:r>
            <a:r>
              <a:rPr dirty="0" err="1"/>
              <a:t>visualising</a:t>
            </a:r>
            <a:r>
              <a:rPr dirty="0"/>
              <a:t> the results</a:t>
            </a:r>
            <a:endParaRPr lang="en-GB" dirty="0"/>
          </a:p>
          <a:p>
            <a:pPr lvl="0"/>
            <a:r>
              <a:rPr lang="en-GB" dirty="0" err="1"/>
              <a:t>Barplot</a:t>
            </a:r>
            <a:endParaRPr lang="en-GB" dirty="0"/>
          </a:p>
          <a:p>
            <a:pPr lvl="0"/>
            <a:r>
              <a:rPr lang="en-GB" dirty="0" err="1"/>
              <a:t>Dotplot</a:t>
            </a:r>
            <a:endParaRPr lang="en-GB" dirty="0"/>
          </a:p>
          <a:p>
            <a:pPr lvl="0"/>
            <a:r>
              <a:rPr lang="en-GB" dirty="0"/>
              <a:t>Heatmap</a:t>
            </a:r>
          </a:p>
          <a:p>
            <a:pPr lvl="0"/>
            <a:r>
              <a:rPr lang="en-GB" dirty="0" err="1"/>
              <a:t>Cnetplot</a:t>
            </a:r>
            <a:endParaRPr lang="en-GB" dirty="0"/>
          </a:p>
          <a:p>
            <a:r>
              <a:rPr lang="en-GB" sz="1200" dirty="0" err="1">
                <a:solidFill>
                  <a:srgbClr val="4758AB"/>
                </a:solidFill>
                <a:latin typeface="Courier"/>
              </a:rPr>
              <a:t>barplot</a:t>
            </a:r>
            <a:r>
              <a:rPr lang="en-GB"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GB" sz="1200" dirty="0" err="1">
                <a:solidFill>
                  <a:srgbClr val="003B4F"/>
                </a:solidFill>
                <a:latin typeface="Courier"/>
              </a:rPr>
              <a:t>go_ora</a:t>
            </a:r>
            <a:r>
              <a:rPr lang="en-GB"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sz="1200" dirty="0" err="1">
                <a:solidFill>
                  <a:srgbClr val="657422"/>
                </a:solidFill>
                <a:latin typeface="Courier"/>
              </a:rPr>
              <a:t>showCategory</a:t>
            </a:r>
            <a:r>
              <a:rPr lang="en-GB" sz="1200" dirty="0">
                <a:solidFill>
                  <a:srgbClr val="657422"/>
                </a:solidFill>
                <a:latin typeface="Courier"/>
              </a:rPr>
              <a:t>=</a:t>
            </a:r>
            <a:r>
              <a:rPr lang="en-GB" sz="1200" dirty="0">
                <a:solidFill>
                  <a:srgbClr val="AD0000"/>
                </a:solidFill>
                <a:latin typeface="Courier"/>
              </a:rPr>
              <a:t>10</a:t>
            </a:r>
            <a:r>
              <a:rPr lang="en-GB"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endParaRPr dirty="0"/>
          </a:p>
        </p:txBody>
      </p:sp>
      <p:pic>
        <p:nvPicPr>
          <p:cNvPr id="4" name="Picture 3" descr="ClusterProfiler_files/figure-pptx/unnamed-chunk-27-1.png">
            <a:extLst>
              <a:ext uri="{FF2B5EF4-FFF2-40B4-BE49-F238E27FC236}">
                <a16:creationId xmlns:a16="http://schemas.microsoft.com/office/drawing/2014/main" id="{E5473A4B-0ADB-D0B6-E12D-4E7763E85B8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2964" y="1689983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6E5B1-C779-618D-591E-F78F4356FD0B}"/>
              </a:ext>
            </a:extLst>
          </p:cNvPr>
          <p:cNvSpPr txBox="1"/>
          <p:nvPr/>
        </p:nvSpPr>
        <p:spPr>
          <a:xfrm>
            <a:off x="727544" y="4271457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1000" dirty="0"/>
              <a:t>https://</a:t>
            </a:r>
            <a:r>
              <a:rPr lang="en-GB" sz="1000" dirty="0" err="1"/>
              <a:t>yulab-smu.top</a:t>
            </a:r>
            <a:r>
              <a:rPr lang="en-GB" sz="1000" dirty="0"/>
              <a:t>/biomedical-knowledge-mining-book/</a:t>
            </a:r>
            <a:r>
              <a:rPr lang="en-GB" sz="1000" dirty="0" err="1"/>
              <a:t>index.html</a:t>
            </a:r>
            <a:endParaRPr lang="en-GB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 uses over representation and gene set enrichment analysis.</a:t>
            </a:r>
            <a:br/>
            <a:r>
              <a:t>Can use several databases for pathway analysis:</a:t>
            </a:r>
          </a:p>
          <a:p>
            <a:pPr lvl="0"/>
            <a:r>
              <a:t>KEGG</a:t>
            </a:r>
          </a:p>
          <a:p>
            <a:pPr lvl="0"/>
            <a:r>
              <a:t>WikiPathways</a:t>
            </a:r>
          </a:p>
          <a:p>
            <a:pPr lvl="0"/>
            <a:r>
              <a:t>Reactome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WikiPathways</a:t>
            </a:r>
          </a:p>
          <a:p>
            <a:pPr marL="0" lvl="0" indent="0">
              <a:buNone/>
            </a:pPr>
            <a:r>
              <a:t>Continuously updated pathway database curated by a community of researchers.</a:t>
            </a:r>
            <a:br/>
            <a:r>
              <a:t>Supported organisms:</a:t>
            </a:r>
          </a:p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 [1] "Anopheles gambiae"        "Arabidopsis thaliana"    
 [3] "Bos taurus"               "Caenorhabditis elegans"  
 [5] "Canis familiaris"         "Danio rerio"             
 [7] "Drosophila melanogaster"  "Equus caballus"          
 [9] "Gallus gallus"            "Homo sapiens"            
[11] "Mus musculus"             "Pan troglodytes"         
[13] "Populus trichocarpa"      "Rattus norvegicus"       
[15] "Saccharomyces cerevisiae" "Solanum lycopersicum"    
[17] "Sus scrofa"               "Zea mays"                </a:t>
            </a:r>
          </a:p>
          <a:p>
            <a:pPr marL="0" lvl="0" indent="0">
              <a:buNone/>
            </a:pPr>
            <a:r>
              <a:t>https://www.wikipathways.org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Reactome</a:t>
            </a:r>
            <a:endParaRPr b="1" dirty="0"/>
          </a:p>
          <a:p>
            <a:pPr marL="0" lvl="0" indent="0">
              <a:buNone/>
            </a:pPr>
            <a:r>
              <a:rPr dirty="0" err="1"/>
              <a:t>Reactome</a:t>
            </a:r>
            <a:r>
              <a:rPr dirty="0"/>
              <a:t> is an open-source, open access, manually curated and peer-reviewed pathway database. Only implements over representation analysis.</a:t>
            </a:r>
            <a:br>
              <a:rPr dirty="0"/>
            </a:br>
            <a:r>
              <a:rPr dirty="0"/>
              <a:t>Supported organisms:</a:t>
            </a:r>
          </a:p>
          <a:p>
            <a:pPr marL="0" lvl="0" indent="0">
              <a:buNone/>
            </a:pPr>
            <a:endParaRPr sz="1400" dirty="0"/>
          </a:p>
          <a:p>
            <a:pPr lvl="0" indent="0">
              <a:buNone/>
            </a:pPr>
            <a:r>
              <a:rPr sz="1400" dirty="0">
                <a:latin typeface="Courier"/>
              </a:rPr>
              <a:t>[1] "</a:t>
            </a:r>
            <a:r>
              <a:rPr sz="1400" dirty="0" err="1">
                <a:latin typeface="Courier"/>
              </a:rPr>
              <a:t>celegans</a:t>
            </a:r>
            <a:r>
              <a:rPr sz="1400" dirty="0">
                <a:latin typeface="Courier"/>
              </a:rPr>
              <a:t>"  "fly"       "human"     "mouse"     "rat"       "yeast"    
[7] "zebrafish"</a:t>
            </a:r>
          </a:p>
          <a:p>
            <a:pPr marL="0" lvl="0" indent="0">
              <a:buNone/>
            </a:pPr>
            <a:r>
              <a:rPr sz="1100" dirty="0"/>
              <a:t>G Yu, QY He*. </a:t>
            </a:r>
            <a:r>
              <a:rPr sz="1100" dirty="0" err="1"/>
              <a:t>ReactomePA</a:t>
            </a:r>
            <a:r>
              <a:rPr sz="1100" dirty="0"/>
              <a:t>: an R/Bioconductor package for </a:t>
            </a:r>
            <a:r>
              <a:rPr sz="1100" dirty="0" err="1"/>
              <a:t>reactome</a:t>
            </a:r>
            <a:r>
              <a:rPr sz="1100" dirty="0"/>
              <a:t> pathway analysis and visualization. Molecular </a:t>
            </a:r>
            <a:r>
              <a:rPr sz="1100" dirty="0" err="1"/>
              <a:t>BioSystems</a:t>
            </a:r>
            <a:r>
              <a:rPr sz="1100" dirty="0"/>
              <a:t> 2016, 12(2):477-479. </a:t>
            </a:r>
            <a:r>
              <a:rPr sz="1100" dirty="0" err="1"/>
              <a:t>doi</a:t>
            </a:r>
            <a:r>
              <a:rPr sz="1100" dirty="0"/>
              <a:t>: 10.1039/C5MB00663E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KEGG</a:t>
            </a:r>
          </a:p>
          <a:p>
            <a:pPr marL="0" lvl="0" indent="0">
              <a:buNone/>
            </a:pPr>
            <a:r>
              <a:rPr dirty="0"/>
              <a:t>Kyoto Encyclopedia of Genes and Genomes.</a:t>
            </a:r>
          </a:p>
          <a:p>
            <a:pPr marL="0" lvl="0" indent="0">
              <a:buNone/>
            </a:pPr>
            <a:r>
              <a:rPr dirty="0"/>
              <a:t>Implements ORA and GSEA</a:t>
            </a:r>
          </a:p>
          <a:p>
            <a:pPr marL="0" lvl="0" indent="0">
              <a:buNone/>
            </a:pPr>
            <a:r>
              <a:rPr dirty="0"/>
              <a:t>Supports a large number of organisms </a:t>
            </a:r>
            <a:r>
              <a:rPr b="1" dirty="0"/>
              <a:t>8137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Search using </a:t>
            </a:r>
            <a:r>
              <a:rPr dirty="0" err="1"/>
              <a:t>search_kegg_organism</a:t>
            </a:r>
            <a:r>
              <a:rPr dirty="0"/>
              <a:t>() command:</a:t>
            </a:r>
          </a:p>
          <a:p>
            <a:pPr lvl="0" indent="0">
              <a:buNone/>
            </a:pPr>
            <a:r>
              <a:rPr sz="1400" dirty="0" err="1">
                <a:solidFill>
                  <a:srgbClr val="4758AB"/>
                </a:solidFill>
                <a:latin typeface="Courier"/>
              </a:rPr>
              <a:t>search_kegg_organism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"Mus musculus"</a:t>
            </a:r>
            <a:r>
              <a:rPr sz="14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400" dirty="0">
                <a:solidFill>
                  <a:srgbClr val="657422"/>
                </a:solidFill>
                <a:latin typeface="Courier"/>
              </a:rPr>
              <a:t>by=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20794D"/>
                </a:solidFill>
                <a:latin typeface="Courier"/>
              </a:rPr>
              <a:t>scientific_name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%&gt;%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# Can also search using </a:t>
            </a:r>
            <a:r>
              <a:rPr sz="1400" dirty="0" err="1">
                <a:solidFill>
                  <a:srgbClr val="5E5E5E"/>
                </a:solidFill>
                <a:latin typeface="Courier"/>
              </a:rPr>
              <a:t>kegg_code</a:t>
            </a:r>
            <a:r>
              <a:rPr sz="1400" dirty="0">
                <a:solidFill>
                  <a:srgbClr val="5E5E5E"/>
                </a:solidFill>
                <a:latin typeface="Courier"/>
              </a:rPr>
              <a:t> or </a:t>
            </a:r>
            <a:r>
              <a:rPr sz="1400" dirty="0" err="1">
                <a:solidFill>
                  <a:srgbClr val="5E5E5E"/>
                </a:solidFill>
                <a:latin typeface="Courier"/>
              </a:rPr>
              <a:t>common_name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kbl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kable_styling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"condensed"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100" dirty="0"/>
              <a:t>Full list can be found here: http://</a:t>
            </a:r>
            <a:r>
              <a:rPr sz="1100" dirty="0" err="1"/>
              <a:t>www.genome.jp</a:t>
            </a:r>
            <a:r>
              <a:rPr sz="1100" dirty="0"/>
              <a:t>/</a:t>
            </a:r>
            <a:r>
              <a:rPr sz="1100" dirty="0" err="1"/>
              <a:t>kegg</a:t>
            </a:r>
            <a:r>
              <a:rPr sz="1100" dirty="0"/>
              <a:t>/catalog/</a:t>
            </a:r>
            <a:r>
              <a:rPr sz="1100" dirty="0" err="1"/>
              <a:t>org_list.html</a:t>
            </a:r>
            <a:endParaRPr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 representation analysis</a:t>
            </a:r>
          </a:p>
          <a:p>
            <a:pPr lvl="0"/>
            <a:r>
              <a:rPr dirty="0"/>
              <a:t>Use de genes from the GO over representation analysis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kegg_ora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enrichKEGG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gene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de_genes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organism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hsa</a:t>
            </a:r>
            <a:r>
              <a:rPr sz="1200" dirty="0">
                <a:solidFill>
                  <a:srgbClr val="20794D"/>
                </a:solidFill>
                <a:latin typeface="Courier"/>
              </a:rPr>
              <a:t>'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pvalueCutoff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0.01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Ingenuity 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Qiagen Ingenuity Pathway Analysis</a:t>
            </a:r>
          </a:p>
          <a:p>
            <a:pPr lvl="0"/>
            <a:r>
              <a:t>Canonical pathways</a:t>
            </a:r>
          </a:p>
          <a:p>
            <a:pPr lvl="0"/>
            <a:r>
              <a:t>Upstream analysis</a:t>
            </a:r>
          </a:p>
          <a:p>
            <a:pPr lvl="0"/>
            <a:r>
              <a:t>Diseases &amp; functions</a:t>
            </a:r>
          </a:p>
          <a:p>
            <a:pPr lvl="0"/>
            <a:r>
              <a:t>Regulator effects</a:t>
            </a:r>
          </a:p>
          <a:p>
            <a:pPr lvl="0"/>
            <a:r>
              <a:rPr b="1"/>
              <a:t>Expensive annual licence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Gene set enrichment analysis.</a:t>
            </a:r>
          </a:p>
          <a:p>
            <a:pPr lvl="0"/>
            <a:r>
              <a:rPr dirty="0"/>
              <a:t>Use de genes list from the GO gene set enrichment analysis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kegg_gsea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gseKEGG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geneList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gsea_gene_list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organism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hsa</a:t>
            </a:r>
            <a:r>
              <a:rPr sz="1200" dirty="0">
                <a:solidFill>
                  <a:srgbClr val="20794D"/>
                </a:solidFill>
                <a:latin typeface="Courier"/>
              </a:rPr>
              <a:t>'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minGSSize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10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pvalueCutoff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0.05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85118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Save the pathway analysis to file</a:t>
            </a:r>
          </a:p>
          <a:p>
            <a:pPr marL="0" lvl="0" indent="0">
              <a:buNone/>
            </a:pPr>
            <a:r>
              <a:rPr dirty="0"/>
              <a:t>Over representation analysis</a:t>
            </a:r>
          </a:p>
          <a:p>
            <a:pPr lvl="0" indent="0">
              <a:buNone/>
            </a:pPr>
            <a:r>
              <a:rPr sz="1400" dirty="0" err="1">
                <a:solidFill>
                  <a:srgbClr val="003B4F"/>
                </a:solidFill>
                <a:latin typeface="Courier"/>
              </a:rPr>
              <a:t>kegg_ora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as.data.frame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() </a:t>
            </a:r>
            <a:r>
              <a:rPr sz="14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write_delim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>
                <a:solidFill>
                  <a:srgbClr val="657422"/>
                </a:solidFill>
                <a:latin typeface="Courier"/>
              </a:rPr>
              <a:t>file =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 err="1">
                <a:solidFill>
                  <a:srgbClr val="4758AB"/>
                </a:solidFill>
                <a:latin typeface="Courier"/>
              </a:rPr>
              <a:t>file.path</a:t>
            </a:r>
            <a:r>
              <a:rPr sz="1400" dirty="0">
                <a:solidFill>
                  <a:srgbClr val="003B4F"/>
                </a:solidFill>
                <a:latin typeface="Courier"/>
              </a:rPr>
              <a:t>(</a:t>
            </a:r>
            <a:r>
              <a:rPr sz="1400" dirty="0" err="1">
                <a:solidFill>
                  <a:srgbClr val="003B4F"/>
                </a:solidFill>
                <a:latin typeface="Courier"/>
              </a:rPr>
              <a:t>results_directory</a:t>
            </a:r>
            <a:r>
              <a:rPr sz="14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20794D"/>
                </a:solidFill>
                <a:latin typeface="Courier"/>
              </a:rPr>
              <a:t>ora_pathway.tsv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),</a:t>
            </a:r>
            <a:br>
              <a:rPr sz="1400" dirty="0"/>
            </a:br>
            <a:r>
              <a:rPr sz="1400" dirty="0">
                <a:solidFill>
                  <a:srgbClr val="003B4F"/>
                </a:solidFill>
                <a:latin typeface="Courier"/>
              </a:rPr>
              <a:t>              </a:t>
            </a:r>
            <a:r>
              <a:rPr sz="1400" dirty="0" err="1">
                <a:solidFill>
                  <a:srgbClr val="657422"/>
                </a:solidFill>
                <a:latin typeface="Courier"/>
              </a:rPr>
              <a:t>delim</a:t>
            </a:r>
            <a:r>
              <a:rPr sz="14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400" dirty="0">
                <a:solidFill>
                  <a:srgbClr val="003B4F"/>
                </a:solidFill>
                <a:latin typeface="Courier"/>
              </a:rPr>
              <a:t> 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</a:t>
            </a:r>
            <a:r>
              <a:rPr sz="1400" dirty="0">
                <a:solidFill>
                  <a:srgbClr val="5E5E5E"/>
                </a:solidFill>
                <a:latin typeface="Courier"/>
              </a:rPr>
              <a:t>\t</a:t>
            </a:r>
            <a:r>
              <a:rPr sz="1400" dirty="0">
                <a:solidFill>
                  <a:srgbClr val="20794D"/>
                </a:solidFill>
                <a:latin typeface="Courier"/>
              </a:rPr>
              <a:t>"</a:t>
            </a:r>
            <a:r>
              <a:rPr sz="14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dirty="0"/>
              <a:t>Gene set enrichment analysis</a:t>
            </a:r>
          </a:p>
          <a:p>
            <a:pPr lvl="0" indent="0">
              <a:buNone/>
            </a:pPr>
            <a:r>
              <a:rPr sz="1500" dirty="0" err="1">
                <a:solidFill>
                  <a:srgbClr val="003B4F"/>
                </a:solidFill>
                <a:latin typeface="Courier"/>
              </a:rPr>
              <a:t>kegg_gsea</a:t>
            </a:r>
            <a:r>
              <a:rPr sz="1500" dirty="0">
                <a:solidFill>
                  <a:srgbClr val="003B4F"/>
                </a:solidFill>
                <a:latin typeface="Courier"/>
              </a:rPr>
              <a:t> </a:t>
            </a:r>
            <a:r>
              <a:rPr sz="15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500" dirty="0"/>
            </a:br>
            <a:r>
              <a:rPr sz="15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500" dirty="0" err="1">
                <a:solidFill>
                  <a:srgbClr val="4758AB"/>
                </a:solidFill>
                <a:latin typeface="Courier"/>
              </a:rPr>
              <a:t>as.data.frame</a:t>
            </a:r>
            <a:r>
              <a:rPr sz="1500" dirty="0">
                <a:solidFill>
                  <a:srgbClr val="003B4F"/>
                </a:solidFill>
                <a:latin typeface="Courier"/>
              </a:rPr>
              <a:t>() </a:t>
            </a:r>
            <a:r>
              <a:rPr sz="1500" dirty="0">
                <a:solidFill>
                  <a:srgbClr val="5E5E5E"/>
                </a:solidFill>
                <a:latin typeface="Courier"/>
              </a:rPr>
              <a:t>%&gt;%</a:t>
            </a:r>
            <a:br>
              <a:rPr sz="1500" dirty="0"/>
            </a:br>
            <a:r>
              <a:rPr sz="15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500" dirty="0" err="1">
                <a:solidFill>
                  <a:srgbClr val="4758AB"/>
                </a:solidFill>
                <a:latin typeface="Courier"/>
              </a:rPr>
              <a:t>write_delim</a:t>
            </a:r>
            <a:r>
              <a:rPr sz="1500" dirty="0">
                <a:solidFill>
                  <a:srgbClr val="003B4F"/>
                </a:solidFill>
                <a:latin typeface="Courier"/>
              </a:rPr>
              <a:t>(</a:t>
            </a:r>
            <a:r>
              <a:rPr sz="1500" dirty="0">
                <a:solidFill>
                  <a:srgbClr val="657422"/>
                </a:solidFill>
                <a:latin typeface="Courier"/>
              </a:rPr>
              <a:t>file =</a:t>
            </a:r>
            <a:r>
              <a:rPr sz="1500" dirty="0">
                <a:solidFill>
                  <a:srgbClr val="003B4F"/>
                </a:solidFill>
                <a:latin typeface="Courier"/>
              </a:rPr>
              <a:t> </a:t>
            </a:r>
            <a:r>
              <a:rPr sz="1500" dirty="0" err="1">
                <a:solidFill>
                  <a:srgbClr val="4758AB"/>
                </a:solidFill>
                <a:latin typeface="Courier"/>
              </a:rPr>
              <a:t>file.path</a:t>
            </a:r>
            <a:r>
              <a:rPr sz="1500" dirty="0">
                <a:solidFill>
                  <a:srgbClr val="003B4F"/>
                </a:solidFill>
                <a:latin typeface="Courier"/>
              </a:rPr>
              <a:t>(</a:t>
            </a:r>
            <a:r>
              <a:rPr sz="1500" dirty="0" err="1">
                <a:solidFill>
                  <a:srgbClr val="003B4F"/>
                </a:solidFill>
                <a:latin typeface="Courier"/>
              </a:rPr>
              <a:t>results_directory</a:t>
            </a:r>
            <a:r>
              <a:rPr sz="1500"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GB" sz="1500" dirty="0">
                <a:solidFill>
                  <a:srgbClr val="003B4F"/>
                </a:solidFill>
                <a:latin typeface="Courier"/>
              </a:rPr>
              <a:t> </a:t>
            </a:r>
            <a:r>
              <a:rPr sz="1500" dirty="0">
                <a:solidFill>
                  <a:srgbClr val="20794D"/>
                </a:solidFill>
                <a:latin typeface="Courier"/>
              </a:rPr>
              <a:t>"</a:t>
            </a:r>
            <a:r>
              <a:rPr sz="1500" dirty="0" err="1">
                <a:solidFill>
                  <a:srgbClr val="20794D"/>
                </a:solidFill>
                <a:latin typeface="Courier"/>
              </a:rPr>
              <a:t>gsea_pathway.tsv</a:t>
            </a:r>
            <a:r>
              <a:rPr sz="1500" dirty="0">
                <a:solidFill>
                  <a:srgbClr val="20794D"/>
                </a:solidFill>
                <a:latin typeface="Courier"/>
              </a:rPr>
              <a:t>"</a:t>
            </a:r>
            <a:r>
              <a:rPr sz="1500" dirty="0">
                <a:solidFill>
                  <a:srgbClr val="003B4F"/>
                </a:solidFill>
                <a:latin typeface="Courier"/>
              </a:rPr>
              <a:t>),</a:t>
            </a:r>
            <a:br>
              <a:rPr sz="1500" dirty="0"/>
            </a:br>
            <a:r>
              <a:rPr sz="1500" dirty="0">
                <a:solidFill>
                  <a:srgbClr val="003B4F"/>
                </a:solidFill>
                <a:latin typeface="Courier"/>
              </a:rPr>
              <a:t>              </a:t>
            </a:r>
            <a:r>
              <a:rPr sz="1500" dirty="0" err="1">
                <a:solidFill>
                  <a:srgbClr val="657422"/>
                </a:solidFill>
                <a:latin typeface="Courier"/>
              </a:rPr>
              <a:t>delim</a:t>
            </a:r>
            <a:r>
              <a:rPr sz="15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500" dirty="0">
                <a:solidFill>
                  <a:srgbClr val="003B4F"/>
                </a:solidFill>
                <a:latin typeface="Courier"/>
              </a:rPr>
              <a:t> </a:t>
            </a:r>
            <a:r>
              <a:rPr sz="1500" dirty="0">
                <a:solidFill>
                  <a:srgbClr val="20794D"/>
                </a:solidFill>
                <a:latin typeface="Courier"/>
              </a:rPr>
              <a:t>"</a:t>
            </a:r>
            <a:r>
              <a:rPr sz="1500" dirty="0">
                <a:solidFill>
                  <a:srgbClr val="5E5E5E"/>
                </a:solidFill>
                <a:latin typeface="Courier"/>
              </a:rPr>
              <a:t>\t</a:t>
            </a:r>
            <a:r>
              <a:rPr sz="1500" dirty="0">
                <a:solidFill>
                  <a:srgbClr val="20794D"/>
                </a:solidFill>
                <a:latin typeface="Courier"/>
              </a:rPr>
              <a:t>"</a:t>
            </a:r>
            <a:r>
              <a:rPr sz="15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Pathview</a:t>
            </a:r>
            <a:r>
              <a:rPr dirty="0"/>
              <a:t> is a tool set for pathway based data integration and visualization</a:t>
            </a:r>
          </a:p>
          <a:p>
            <a:pPr lvl="0"/>
            <a:r>
              <a:rPr dirty="0"/>
              <a:t>Input </a:t>
            </a:r>
            <a:r>
              <a:rPr dirty="0" err="1"/>
              <a:t>Kegg</a:t>
            </a:r>
            <a:r>
              <a:rPr dirty="0"/>
              <a:t> pathway id</a:t>
            </a:r>
          </a:p>
          <a:p>
            <a:pPr lvl="0"/>
            <a:r>
              <a:rPr dirty="0"/>
              <a:t>List of differentially expressed genes</a:t>
            </a:r>
          </a:p>
          <a:p>
            <a:pPr lvl="1"/>
            <a:r>
              <a:rPr dirty="0"/>
              <a:t>names - entrez ids</a:t>
            </a:r>
          </a:p>
          <a:p>
            <a:pPr lvl="1"/>
            <a:r>
              <a:rPr dirty="0"/>
              <a:t>values - log fold changes</a:t>
            </a:r>
          </a:p>
          <a:p>
            <a:pPr marL="0" lvl="0" indent="0">
              <a:buNone/>
            </a:pPr>
            <a:r>
              <a:rPr sz="1100" dirty="0"/>
              <a:t>Luo, </a:t>
            </a:r>
            <a:r>
              <a:rPr sz="1100" dirty="0" err="1"/>
              <a:t>Weijun</a:t>
            </a:r>
            <a:r>
              <a:rPr sz="1100" dirty="0"/>
              <a:t>, and Cory Brouwer. 2013. “</a:t>
            </a:r>
            <a:r>
              <a:rPr sz="1100" dirty="0" err="1"/>
              <a:t>Pathview</a:t>
            </a:r>
            <a:r>
              <a:rPr sz="1100" dirty="0"/>
              <a:t>: An R/Bioconductor Package for Pathway-Based Data Integration and Visualization.” Bioinformatics 29 (July): 1830–31. https://</a:t>
            </a:r>
            <a:r>
              <a:rPr sz="1100" dirty="0" err="1"/>
              <a:t>doi.org</a:t>
            </a:r>
            <a:r>
              <a:rPr sz="1100" dirty="0"/>
              <a:t>/10.1093/bioinformatics/btt285.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Create a function to retrieve the KEG pathways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kegg_pathview &lt;- function(kegg_pathway_id){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pathview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gene.data =</a:t>
            </a:r>
            <a:r>
              <a:rPr>
                <a:solidFill>
                  <a:srgbClr val="003B4F"/>
                </a:solidFill>
                <a:latin typeface="Courier"/>
              </a:rPr>
              <a:t> kegg_gsea, </a:t>
            </a:r>
            <a:r>
              <a:rPr>
                <a:solidFill>
                  <a:srgbClr val="5E5E5E"/>
                </a:solidFill>
                <a:latin typeface="Courier"/>
              </a:rPr>
              <a:t># List of DE gene entrez ids and log fold changes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pathway.id =</a:t>
            </a:r>
            <a:r>
              <a:rPr>
                <a:solidFill>
                  <a:srgbClr val="003B4F"/>
                </a:solidFill>
                <a:latin typeface="Courier"/>
              </a:rPr>
              <a:t> kegg_pathway_id, </a:t>
            </a:r>
            <a:r>
              <a:rPr>
                <a:solidFill>
                  <a:srgbClr val="5E5E5E"/>
                </a:solidFill>
                <a:latin typeface="Courier"/>
              </a:rPr>
              <a:t># KEGG pathway id to download and annotate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"hsa"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Organism KEGG id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gene.idtype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"KEGG"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kegg.native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kegg_gsea_list &lt;- kegg_gsea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(ID)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lapply</a:t>
            </a:r>
            <a:r>
              <a:rPr>
                <a:solidFill>
                  <a:srgbClr val="003B4F"/>
                </a:solidFill>
                <a:latin typeface="Courier"/>
              </a:rPr>
              <a:t>(kegg_gsea_list, kegg_pathview)</a:t>
            </a:r>
          </a:p>
          <a:p>
            <a:pPr marL="0" lvl="0" indent="0">
              <a:buNone/>
            </a:pPr>
            <a:r>
              <a:t>Tidy up the pathway files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results.files &lt;- </a:t>
            </a:r>
            <a:r>
              <a:rPr>
                <a:solidFill>
                  <a:srgbClr val="4758AB"/>
                </a:solidFill>
                <a:latin typeface="Courier"/>
              </a:rPr>
              <a:t>list.files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pattern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"pathview.png"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list all pathview files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file.copy</a:t>
            </a:r>
            <a:r>
              <a:rPr>
                <a:solidFill>
                  <a:srgbClr val="003B4F"/>
                </a:solidFill>
                <a:latin typeface="Courier"/>
              </a:rPr>
              <a:t>(results_directory) </a:t>
            </a:r>
            <a:r>
              <a:rPr>
                <a:solidFill>
                  <a:srgbClr val="5E5E5E"/>
                </a:solidFill>
                <a:latin typeface="Courier"/>
              </a:rPr>
              <a:t># Copy pathway files to results directory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Delete results files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remove_files &lt;- </a:t>
            </a:r>
            <a:r>
              <a:rPr>
                <a:solidFill>
                  <a:srgbClr val="4758AB"/>
                </a:solidFill>
                <a:latin typeface="Courier"/>
              </a:rPr>
              <a:t>list.files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pattern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"hsa"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List all files dowloaded from KEGG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file.remove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# Delete the files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Pathway Analysis Visualisation</a:t>
            </a:r>
          </a:p>
        </p:txBody>
      </p:sp>
      <p:pic>
        <p:nvPicPr>
          <p:cNvPr id="3" name="Picture 1" descr="ClusterProfiler/hsa05202.pathvi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Download 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 dirty="0"/>
              <a:t>https://</a:t>
            </a:r>
            <a:r>
              <a:rPr sz="1800" dirty="0" err="1"/>
              <a:t>github.com</a:t>
            </a:r>
            <a:r>
              <a:rPr sz="1800" dirty="0"/>
              <a:t>/</a:t>
            </a:r>
            <a:r>
              <a:rPr sz="1800" dirty="0" err="1"/>
              <a:t>GrahamHamilton</a:t>
            </a:r>
            <a:r>
              <a:rPr sz="1800" dirty="0"/>
              <a:t>/</a:t>
            </a:r>
            <a:r>
              <a:rPr sz="1800" dirty="0" err="1"/>
              <a:t>FunctionalAnalysisTeaching</a:t>
            </a:r>
            <a:endParaRPr sz="1800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Download 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Select Download ZIP</a:t>
            </a:r>
          </a:p>
          <a:p>
            <a:pPr lvl="0"/>
            <a:r>
              <a:t>Unzip the downloaded file</a:t>
            </a:r>
          </a:p>
          <a:p>
            <a:pPr lvl="0"/>
            <a:r>
              <a:t>Move the folder to a suitable place on computer</a:t>
            </a:r>
          </a:p>
          <a:p>
            <a:pPr lvl="0"/>
            <a:r>
              <a:t>Open RStudio and, using the files pane, navigate to the FunctionalAnalysisTeaching-main folder</a:t>
            </a:r>
          </a:p>
          <a:p>
            <a:pPr lvl="0"/>
            <a:r>
              <a:t>Double click on the FunctionalAnalysis.Rproj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DAVID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Web server</a:t>
            </a:r>
          </a:p>
          <a:p>
            <a:pPr lvl="0"/>
            <a:r>
              <a:rPr dirty="0"/>
              <a:t>Functional enrichment analysis</a:t>
            </a:r>
          </a:p>
          <a:p>
            <a:pPr lvl="0"/>
            <a:r>
              <a:rPr dirty="0"/>
              <a:t>Functional annotation</a:t>
            </a:r>
          </a:p>
          <a:p>
            <a:pPr lvl="0"/>
            <a:r>
              <a:rPr b="1" dirty="0"/>
              <a:t>Free to use</a:t>
            </a:r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r>
              <a:rPr sz="1000" dirty="0"/>
              <a:t>Brad T Sherman, Ming Hao, Ju </a:t>
            </a:r>
            <a:r>
              <a:rPr sz="1000" dirty="0" err="1"/>
              <a:t>Qiu</a:t>
            </a:r>
            <a:r>
              <a:rPr sz="1000" dirty="0"/>
              <a:t>, </a:t>
            </a:r>
            <a:r>
              <a:rPr sz="1000" dirty="0" err="1"/>
              <a:t>Xiaoli</a:t>
            </a:r>
            <a:r>
              <a:rPr sz="1000" dirty="0"/>
              <a:t> Jiao, Michael W </a:t>
            </a:r>
            <a:r>
              <a:rPr sz="1000" dirty="0" err="1"/>
              <a:t>Baseler</a:t>
            </a:r>
            <a:r>
              <a:rPr sz="1000" dirty="0"/>
              <a:t>, H Clifford Lane, </a:t>
            </a:r>
            <a:r>
              <a:rPr sz="1000" dirty="0" err="1"/>
              <a:t>Tomozumi</a:t>
            </a:r>
            <a:r>
              <a:rPr sz="1000" dirty="0"/>
              <a:t> </a:t>
            </a:r>
            <a:r>
              <a:rPr sz="1000" dirty="0" err="1"/>
              <a:t>Imamichi</a:t>
            </a:r>
            <a:r>
              <a:rPr sz="1000" dirty="0"/>
              <a:t>, </a:t>
            </a:r>
            <a:r>
              <a:rPr sz="1000" dirty="0" err="1"/>
              <a:t>Weizhong</a:t>
            </a:r>
            <a:r>
              <a:rPr sz="1000" dirty="0"/>
              <a:t> Chang, DAVID: a web server for functional enrichment analysis and functional annotation of gene lists (2021 update), Nucleic Acids Research, Volume 50, Issue W1, 5 July 2022, Pages W216–W221, https://</a:t>
            </a:r>
            <a:r>
              <a:rPr sz="1000" dirty="0" err="1"/>
              <a:t>doi.org</a:t>
            </a:r>
            <a:r>
              <a:rPr sz="1000" dirty="0"/>
              <a:t>/10.1093/</a:t>
            </a:r>
            <a:r>
              <a:rPr sz="1000" dirty="0" err="1"/>
              <a:t>nar</a:t>
            </a:r>
            <a:r>
              <a:rPr sz="1000" dirty="0"/>
              <a:t>/gkac194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 err="1"/>
              <a:t>ClusterProfiler</a:t>
            </a:r>
            <a:r>
              <a:rPr dirty="0"/>
              <a:t> is an R package that performs functional enrichment analysis, to aide interpretation of high throughput data like </a:t>
            </a:r>
            <a:r>
              <a:rPr dirty="0" err="1"/>
              <a:t>RNASeq</a:t>
            </a:r>
            <a:r>
              <a:rPr dirty="0"/>
              <a:t>.</a:t>
            </a:r>
          </a:p>
          <a:p>
            <a:pPr lvl="0"/>
            <a:r>
              <a:rPr dirty="0"/>
              <a:t>Over representation analysis</a:t>
            </a:r>
          </a:p>
          <a:p>
            <a:pPr lvl="1"/>
            <a:r>
              <a:rPr dirty="0"/>
              <a:t>Identify pathways or ontologies annotated be the gene set greater than expected by chance, ORA</a:t>
            </a:r>
          </a:p>
          <a:p>
            <a:pPr lvl="0"/>
            <a:r>
              <a:rPr dirty="0"/>
              <a:t>Gene set enrichment analysis, GSEA</a:t>
            </a:r>
          </a:p>
          <a:p>
            <a:pPr lvl="1"/>
            <a:r>
              <a:rPr dirty="0"/>
              <a:t>Similar to ORA but with differing statistical approach</a:t>
            </a:r>
          </a:p>
          <a:p>
            <a:pPr lvl="0"/>
            <a:r>
              <a:rPr b="1" dirty="0"/>
              <a:t>Free to use</a:t>
            </a:r>
          </a:p>
          <a:p>
            <a:pPr marL="0" lvl="0" indent="0">
              <a:buNone/>
            </a:pPr>
            <a:r>
              <a:rPr sz="1000" dirty="0"/>
              <a:t>https://</a:t>
            </a:r>
            <a:r>
              <a:rPr sz="1000" dirty="0" err="1"/>
              <a:t>yulab-smu.top</a:t>
            </a:r>
            <a:r>
              <a:rPr sz="1000" dirty="0"/>
              <a:t>/biomedical-knowledge-mining-book/</a:t>
            </a:r>
            <a:r>
              <a:rPr sz="1000" dirty="0" err="1"/>
              <a:t>index.html</a:t>
            </a:r>
            <a:r>
              <a:rPr sz="1000" dirty="0"/>
              <a:t>  Wu T, Hu E, Xu S, Chen M, Guo P, Dai Z, et al. </a:t>
            </a:r>
            <a:r>
              <a:rPr sz="1000" dirty="0" err="1"/>
              <a:t>clusterProfiler</a:t>
            </a:r>
            <a:r>
              <a:rPr sz="1000" dirty="0"/>
              <a:t> 4.0: A universal enrichment tool for interpreting omics data. Innovation (</a:t>
            </a:r>
            <a:r>
              <a:rPr sz="1000" dirty="0" err="1"/>
              <a:t>Camb</a:t>
            </a:r>
            <a:r>
              <a:rPr sz="1000" dirty="0"/>
              <a:t>). 2021;2(3):100141., https://</a:t>
            </a:r>
            <a:r>
              <a:rPr sz="1000" dirty="0" err="1"/>
              <a:t>doi.org</a:t>
            </a:r>
            <a:r>
              <a:rPr sz="1000" dirty="0"/>
              <a:t>/10.1016/j.xinn.2021.100141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CRAN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Install CRAN packages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cran.packages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c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tidyverse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ggrepel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kableExtra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ggupset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cran.load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function(pkg){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new.pkg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pkg[</a:t>
            </a:r>
            <a:r>
              <a:rPr sz="1200" dirty="0">
                <a:solidFill>
                  <a:srgbClr val="5E5E5E"/>
                </a:solidFill>
                <a:latin typeface="Courier"/>
              </a:rPr>
              <a:t>!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(pkg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%in%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installed.packages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()[,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"Package"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])]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if (</a:t>
            </a:r>
            <a:r>
              <a:rPr sz="1200" dirty="0">
                <a:solidFill>
                  <a:srgbClr val="4758AB"/>
                </a:solidFill>
                <a:latin typeface="Courier"/>
              </a:rPr>
              <a:t>length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new.pkg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)){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install.packages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new.pkg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dependencies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}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sapply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(pkg, require,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character.only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}</a:t>
            </a:r>
            <a:br>
              <a:rPr sz="1200" dirty="0"/>
            </a:br>
            <a:r>
              <a:rPr sz="1200" dirty="0" err="1">
                <a:solidFill>
                  <a:srgbClr val="4758AB"/>
                </a:solidFill>
                <a:latin typeface="Courier"/>
              </a:rPr>
              <a:t>cran.load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cran.packages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Bioconductor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Install </a:t>
            </a:r>
            <a:r>
              <a:rPr dirty="0" err="1"/>
              <a:t>Biocondustor</a:t>
            </a:r>
            <a:r>
              <a:rPr dirty="0"/>
              <a:t> packages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bioconductor.packages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4758AB"/>
                </a:solidFill>
                <a:latin typeface="Courier"/>
              </a:rPr>
              <a:t>c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org.Hs.eg.db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biomaRt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clusterProfiler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enrichplot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   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pathview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bioconductor.load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function(pkg){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new.pkg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pkg[</a:t>
            </a:r>
            <a:r>
              <a:rPr sz="1200" dirty="0">
                <a:solidFill>
                  <a:srgbClr val="5E5E5E"/>
                </a:solidFill>
                <a:latin typeface="Courier"/>
              </a:rPr>
              <a:t>!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(pkg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%in%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installed.packages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()[,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"Package"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])]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if (</a:t>
            </a:r>
            <a:r>
              <a:rPr sz="1200" dirty="0">
                <a:solidFill>
                  <a:srgbClr val="4758AB"/>
                </a:solidFill>
                <a:latin typeface="Courier"/>
              </a:rPr>
              <a:t>length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new.pkg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)){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if (</a:t>
            </a:r>
            <a:r>
              <a:rPr sz="1200" dirty="0">
                <a:solidFill>
                  <a:srgbClr val="5E5E5E"/>
                </a:solidFill>
                <a:latin typeface="Courier"/>
              </a:rPr>
              <a:t>!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requireNamespace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BiocManager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quietly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))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install.packages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BiocManager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BiocManager</a:t>
            </a:r>
            <a:r>
              <a:rPr sz="1200" dirty="0">
                <a:solidFill>
                  <a:srgbClr val="5E5E5E"/>
                </a:solidFill>
                <a:latin typeface="Courier"/>
              </a:rPr>
              <a:t>::</a:t>
            </a:r>
            <a:r>
              <a:rPr sz="1200" dirty="0">
                <a:solidFill>
                  <a:srgbClr val="4758AB"/>
                </a:solidFill>
                <a:latin typeface="Courier"/>
              </a:rPr>
              <a:t>install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new.pkg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}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sapply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(pkg, require,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character.only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}</a:t>
            </a:r>
            <a:br>
              <a:rPr sz="1200" dirty="0"/>
            </a:br>
            <a:r>
              <a:rPr sz="1200" dirty="0" err="1">
                <a:solidFill>
                  <a:srgbClr val="4758AB"/>
                </a:solidFill>
                <a:latin typeface="Courier"/>
              </a:rPr>
              <a:t>bioconductor.load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 err="1">
                <a:solidFill>
                  <a:srgbClr val="003B4F"/>
                </a:solidFill>
                <a:latin typeface="Courier"/>
              </a:rPr>
              <a:t>bioconductor.packages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cut off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Create the cut off used for filtering results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pvalueCutoff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0.05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P value</a:t>
            </a:r>
            <a:br>
              <a:rPr sz="1200" dirty="0"/>
            </a:br>
            <a:r>
              <a:rPr sz="1200" dirty="0" err="1">
                <a:solidFill>
                  <a:srgbClr val="003B4F"/>
                </a:solidFill>
                <a:latin typeface="Courier"/>
              </a:rPr>
              <a:t>qvalueCutoff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0.1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Adjusted P value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foldchange &lt;-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1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Fold change, usually fold change is log2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Read in the results file from DESeq2 Analysis</a:t>
            </a:r>
          </a:p>
          <a:p>
            <a:pPr lvl="0" indent="0">
              <a:buNone/>
            </a:pPr>
            <a:r>
              <a:rPr sz="1200" dirty="0" err="1">
                <a:solidFill>
                  <a:srgbClr val="003B4F"/>
                </a:solidFill>
                <a:latin typeface="Courier"/>
              </a:rPr>
              <a:t>de_results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sz="1200" dirty="0" err="1">
                <a:solidFill>
                  <a:srgbClr val="4758AB"/>
                </a:solidFill>
                <a:latin typeface="Courier"/>
              </a:rPr>
              <a:t>read_delim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"./data/</a:t>
            </a:r>
            <a:r>
              <a:rPr sz="1200" dirty="0" err="1">
                <a:solidFill>
                  <a:srgbClr val="20794D"/>
                </a:solidFill>
                <a:latin typeface="Courier"/>
              </a:rPr>
              <a:t>Treatment_vs_Control_results.tsv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200" dirty="0"/>
            </a:br>
            <a:r>
              <a:rPr sz="1200" dirty="0">
                <a:solidFill>
                  <a:srgbClr val="003B4F"/>
                </a:solidFill>
                <a:latin typeface="Courier"/>
              </a:rPr>
              <a:t>                        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delim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5E5E5E"/>
                </a:solidFill>
                <a:latin typeface="Courier"/>
              </a:rPr>
              <a:t>\t</a:t>
            </a:r>
            <a:r>
              <a:rPr sz="1200" dirty="0">
                <a:solidFill>
                  <a:srgbClr val="20794D"/>
                </a:solidFill>
                <a:latin typeface="Courier"/>
              </a:rPr>
              <a:t>"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endParaRPr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r>
              <a:rPr sz="1900" b="1" dirty="0" err="1"/>
              <a:t>baseMean</a:t>
            </a:r>
            <a:r>
              <a:rPr sz="1900" dirty="0"/>
              <a:t> - mean of normalized counts for all samples</a:t>
            </a:r>
            <a:br>
              <a:rPr sz="1900" dirty="0"/>
            </a:br>
            <a:r>
              <a:rPr sz="1900" b="1" dirty="0"/>
              <a:t>log2FoldChang</a:t>
            </a:r>
            <a:r>
              <a:rPr sz="1900" dirty="0"/>
              <a:t>e - log2 fold change (MAP): condition treated vs untreated</a:t>
            </a:r>
            <a:br>
              <a:rPr sz="1900" dirty="0"/>
            </a:br>
            <a:r>
              <a:rPr sz="1900" b="1" dirty="0" err="1"/>
              <a:t>lfcSE</a:t>
            </a:r>
            <a:r>
              <a:rPr sz="1900" dirty="0"/>
              <a:t> - standard error: condition treated vs untreated</a:t>
            </a:r>
            <a:br>
              <a:rPr sz="1900" dirty="0"/>
            </a:br>
            <a:r>
              <a:rPr sz="1900" b="1" dirty="0"/>
              <a:t>stat</a:t>
            </a:r>
            <a:r>
              <a:rPr sz="1900" dirty="0"/>
              <a:t> - Wald statistic: condition treated vs untreated</a:t>
            </a:r>
            <a:br>
              <a:rPr sz="1900" dirty="0"/>
            </a:br>
            <a:r>
              <a:rPr sz="1900" b="1" dirty="0" err="1"/>
              <a:t>pvalue</a:t>
            </a:r>
            <a:r>
              <a:rPr sz="1900" dirty="0"/>
              <a:t> - Wald test p-value: condition treated vs untreated</a:t>
            </a:r>
            <a:br>
              <a:rPr sz="1900" dirty="0"/>
            </a:br>
            <a:r>
              <a:rPr sz="1900" b="1" dirty="0" err="1"/>
              <a:t>padj</a:t>
            </a:r>
            <a:r>
              <a:rPr sz="1900" dirty="0"/>
              <a:t> - BH adjusted p-values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Macintosh PowerPoint</Application>
  <PresentationFormat>On-screen Show (16:9)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</vt:lpstr>
      <vt:lpstr>Office Theme</vt:lpstr>
      <vt:lpstr>Functional Analysis</vt:lpstr>
      <vt:lpstr>Overview</vt:lpstr>
      <vt:lpstr>Ingenuity Pathway Analysis</vt:lpstr>
      <vt:lpstr>DAVID</vt:lpstr>
      <vt:lpstr>ClusterProfiler</vt:lpstr>
      <vt:lpstr>CRAN packages</vt:lpstr>
      <vt:lpstr>Bioconductor Packages</vt:lpstr>
      <vt:lpstr>Statistical cut off values</vt:lpstr>
      <vt:lpstr>Load Results</vt:lpstr>
      <vt:lpstr>Annotations</vt:lpstr>
      <vt:lpstr>Annotations</vt:lpstr>
      <vt:lpstr>Annotations</vt:lpstr>
      <vt:lpstr>Add Annotations</vt:lpstr>
      <vt:lpstr>Results Directory</vt:lpstr>
      <vt:lpstr>Filter</vt:lpstr>
      <vt:lpstr>Gene Ontology</vt:lpstr>
      <vt:lpstr>Over Representation Analysis</vt:lpstr>
      <vt:lpstr>Gene Set Enrichment Analysis</vt:lpstr>
      <vt:lpstr>Gene Ontology Analysis</vt:lpstr>
      <vt:lpstr>Gene Ontology Analysis</vt:lpstr>
      <vt:lpstr>Gene Ontology Analysis</vt:lpstr>
      <vt:lpstr>Gene Ontology Analysis</vt:lpstr>
      <vt:lpstr>Gene Ontology Analysis</vt:lpstr>
      <vt:lpstr>Gene Ontology Analysis</vt:lpstr>
      <vt:lpstr>Pathway Analysis</vt:lpstr>
      <vt:lpstr>Pathway Analysis</vt:lpstr>
      <vt:lpstr>Pathway Analysis</vt:lpstr>
      <vt:lpstr>Pathway Analysis</vt:lpstr>
      <vt:lpstr>Pathway Analysis</vt:lpstr>
      <vt:lpstr>Pathway Analysis</vt:lpstr>
      <vt:lpstr>Pathway Analysis</vt:lpstr>
      <vt:lpstr>Pathway Analysis Visualisation</vt:lpstr>
      <vt:lpstr>Pathway Analysis Visualisation</vt:lpstr>
      <vt:lpstr>Pathway Analysis Visualisation</vt:lpstr>
      <vt:lpstr>Download Course Material</vt:lpstr>
      <vt:lpstr>Download Course Material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Analysis</dc:title>
  <dc:creator>Graham Hamilton</dc:creator>
  <cp:keywords/>
  <cp:lastModifiedBy>Graham Hamilton</cp:lastModifiedBy>
  <cp:revision>1</cp:revision>
  <dcterms:created xsi:type="dcterms:W3CDTF">2024-02-22T15:27:30Z</dcterms:created>
  <dcterms:modified xsi:type="dcterms:W3CDTF">2024-02-22T15:38:29Z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