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5"/>
  </p:sldMasterIdLst>
  <p:notesMasterIdLst>
    <p:notesMasterId r:id="rId11"/>
  </p:notesMasterIdLst>
  <p:handoutMasterIdLst>
    <p:handoutMasterId r:id="rId12"/>
  </p:handoutMasterIdLst>
  <p:sldIdLst>
    <p:sldId id="256" r:id="rId6"/>
    <p:sldId id="281" r:id="rId7"/>
    <p:sldId id="275" r:id="rId8"/>
    <p:sldId id="276" r:id="rId9"/>
    <p:sldId id="277" r:id="rId10"/>
  </p:sldIdLst>
  <p:sldSz cx="9144000" cy="6858000" type="screen4x3"/>
  <p:notesSz cx="7010400" cy="92964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3">
          <p15:clr>
            <a:srgbClr val="A4A3A4"/>
          </p15:clr>
        </p15:guide>
        <p15:guide id="2" orient="horz" pos="2160">
          <p15:clr>
            <a:srgbClr val="A4A3A4"/>
          </p15:clr>
        </p15:guide>
        <p15:guide id="3" pos="157">
          <p15:clr>
            <a:srgbClr val="A4A3A4"/>
          </p15:clr>
        </p15:guide>
        <p15:guide id="4" pos="5596">
          <p15:clr>
            <a:srgbClr val="A4A3A4"/>
          </p15:clr>
        </p15:guide>
        <p15:guide id="5"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EA002A"/>
    <a:srgbClr val="E2001F"/>
    <a:srgbClr val="BD17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3792" autoAdjust="0"/>
  </p:normalViewPr>
  <p:slideViewPr>
    <p:cSldViewPr snapToGrid="0" snapToObjects="1">
      <p:cViewPr varScale="1">
        <p:scale>
          <a:sx n="107" d="100"/>
          <a:sy n="107" d="100"/>
        </p:scale>
        <p:origin x="2172" y="102"/>
      </p:cViewPr>
      <p:guideLst>
        <p:guide orient="horz" pos="1273"/>
        <p:guide orient="horz" pos="2160"/>
        <p:guide pos="157"/>
        <p:guide pos="559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97" d="100"/>
          <a:sy n="97" d="100"/>
        </p:scale>
        <p:origin x="3576"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tt, Graham" userId="b4a88c55-b4c1-42ef-8697-19dabcc36695" providerId="ADAL" clId="{FD20C071-3D82-486C-BA20-37B0161F59AE}"/>
    <pc:docChg chg="modSld">
      <pc:chgData name="Stott, Graham" userId="b4a88c55-b4c1-42ef-8697-19dabcc36695" providerId="ADAL" clId="{FD20C071-3D82-486C-BA20-37B0161F59AE}" dt="2023-12-14T05:59:18.151" v="1" actId="20577"/>
      <pc:docMkLst>
        <pc:docMk/>
      </pc:docMkLst>
      <pc:sldChg chg="modSp mod">
        <pc:chgData name="Stott, Graham" userId="b4a88c55-b4c1-42ef-8697-19dabcc36695" providerId="ADAL" clId="{FD20C071-3D82-486C-BA20-37B0161F59AE}" dt="2023-12-14T05:59:18.151" v="1" actId="20577"/>
        <pc:sldMkLst>
          <pc:docMk/>
          <pc:sldMk cId="1203957627" sldId="275"/>
        </pc:sldMkLst>
        <pc:graphicFrameChg chg="modGraphic">
          <ac:chgData name="Stott, Graham" userId="b4a88c55-b4c1-42ef-8697-19dabcc36695" providerId="ADAL" clId="{FD20C071-3D82-486C-BA20-37B0161F59AE}" dt="2023-12-14T05:59:18.151" v="1" actId="20577"/>
          <ac:graphicFrameMkLst>
            <pc:docMk/>
            <pc:sldMk cId="1203957627" sldId="275"/>
            <ac:graphicFrameMk id="3" creationId="{D9937CDA-EE0D-D7AE-6757-AD4344C8983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AC41162-23AC-5049-869C-6E151C9871AF}" type="datetime1">
              <a:rPr lang="en-US" smtClean="0"/>
              <a:t>12/13/2023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Tree>
    <p:extLst>
      <p:ext uri="{BB962C8B-B14F-4D97-AF65-F5344CB8AC3E}">
        <p14:creationId xmlns:p14="http://schemas.microsoft.com/office/powerpoint/2010/main" val="33548463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B075838-8427-0349-83C5-25CA3E0CC4C9}" type="datetime1">
              <a:rPr lang="en-US" smtClean="0"/>
              <a:t>12/13/2023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277BDE7-08C6-0643-9071-D30007A2AF4F}" type="slidenum">
              <a:rPr lang="en-US" smtClean="0"/>
              <a:t>‹#›</a:t>
            </a:fld>
            <a:endParaRPr lang="en-US" dirty="0"/>
          </a:p>
        </p:txBody>
      </p:sp>
    </p:spTree>
    <p:extLst>
      <p:ext uri="{BB962C8B-B14F-4D97-AF65-F5344CB8AC3E}">
        <p14:creationId xmlns:p14="http://schemas.microsoft.com/office/powerpoint/2010/main" val="12840261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77BDE7-08C6-0643-9071-D30007A2AF4F}" type="slidenum">
              <a:rPr lang="en-US" smtClean="0"/>
              <a:t>1</a:t>
            </a:fld>
            <a:endParaRPr lang="en-US" dirty="0"/>
          </a:p>
        </p:txBody>
      </p:sp>
    </p:spTree>
    <p:extLst>
      <p:ext uri="{BB962C8B-B14F-4D97-AF65-F5344CB8AC3E}">
        <p14:creationId xmlns:p14="http://schemas.microsoft.com/office/powerpoint/2010/main" val="25722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b="1" u="sng" dirty="0"/>
          </a:p>
        </p:txBody>
      </p:sp>
      <p:sp>
        <p:nvSpPr>
          <p:cNvPr id="4" name="Slide Number Placeholder 3"/>
          <p:cNvSpPr>
            <a:spLocks noGrp="1"/>
          </p:cNvSpPr>
          <p:nvPr>
            <p:ph type="sldNum" sz="quarter" idx="10"/>
          </p:nvPr>
        </p:nvSpPr>
        <p:spPr/>
        <p:txBody>
          <a:bodyPr/>
          <a:lstStyle/>
          <a:p>
            <a:pPr>
              <a:defRPr/>
            </a:pPr>
            <a:fld id="{462C6089-7A58-42E5-8A89-F122B4F4A0AC}" type="slidenum">
              <a:rPr lang="en-US" smtClean="0"/>
              <a:pPr>
                <a:defRPr/>
              </a:pPr>
              <a:t>2</a:t>
            </a:fld>
            <a:endParaRPr lang="en-US" dirty="0"/>
          </a:p>
        </p:txBody>
      </p:sp>
    </p:spTree>
    <p:extLst>
      <p:ext uri="{BB962C8B-B14F-4D97-AF65-F5344CB8AC3E}">
        <p14:creationId xmlns:p14="http://schemas.microsoft.com/office/powerpoint/2010/main" val="153820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62C6089-7A58-42E5-8A89-F122B4F4A0AC}" type="slidenum">
              <a:rPr lang="en-US" smtClean="0"/>
              <a:pPr>
                <a:defRPr/>
              </a:pPr>
              <a:t>3</a:t>
            </a:fld>
            <a:endParaRPr lang="en-US" dirty="0"/>
          </a:p>
        </p:txBody>
      </p:sp>
    </p:spTree>
    <p:extLst>
      <p:ext uri="{BB962C8B-B14F-4D97-AF65-F5344CB8AC3E}">
        <p14:creationId xmlns:p14="http://schemas.microsoft.com/office/powerpoint/2010/main" val="217867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defTabSz="931774" eaLnBrk="0" fontAlgn="base" hangingPunct="0">
              <a:spcAft>
                <a:spcPct val="0"/>
              </a:spcAft>
              <a:buFont typeface="Wingdings" panose="05000000000000000000" pitchFamily="2" charset="2"/>
              <a:buNone/>
              <a:defRPr/>
            </a:pPr>
            <a:endParaRPr lang="en-US" sz="1000" b="1" dirty="0"/>
          </a:p>
        </p:txBody>
      </p:sp>
      <p:sp>
        <p:nvSpPr>
          <p:cNvPr id="4" name="Slide Number Placeholder 3"/>
          <p:cNvSpPr>
            <a:spLocks noGrp="1"/>
          </p:cNvSpPr>
          <p:nvPr>
            <p:ph type="sldNum" sz="quarter" idx="10"/>
          </p:nvPr>
        </p:nvSpPr>
        <p:spPr/>
        <p:txBody>
          <a:bodyPr/>
          <a:lstStyle/>
          <a:p>
            <a:pPr>
              <a:defRPr/>
            </a:pPr>
            <a:fld id="{462C6089-7A58-42E5-8A89-F122B4F4A0AC}" type="slidenum">
              <a:rPr lang="en-US" smtClean="0"/>
              <a:pPr>
                <a:defRPr/>
              </a:pPr>
              <a:t>4</a:t>
            </a:fld>
            <a:endParaRPr lang="en-US" dirty="0"/>
          </a:p>
        </p:txBody>
      </p:sp>
    </p:spTree>
    <p:extLst>
      <p:ext uri="{BB962C8B-B14F-4D97-AF65-F5344CB8AC3E}">
        <p14:creationId xmlns:p14="http://schemas.microsoft.com/office/powerpoint/2010/main" val="94365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696913"/>
            <a:ext cx="4648200" cy="3486150"/>
          </a:xfrm>
        </p:spPr>
      </p:sp>
      <p:sp>
        <p:nvSpPr>
          <p:cNvPr id="3" name="Notes Placeholder 2"/>
          <p:cNvSpPr>
            <a:spLocks noGrp="1"/>
          </p:cNvSpPr>
          <p:nvPr>
            <p:ph type="body" idx="1"/>
          </p:nvPr>
        </p:nvSpPr>
        <p:spPr/>
        <p:txBody>
          <a:bodyPr>
            <a:normAutofit/>
          </a:bodyPr>
          <a:lstStyle/>
          <a:p>
            <a:pPr marL="0" marR="0" lvl="0" indent="0" algn="l" defTabSz="931774" rtl="0" eaLnBrk="0" fontAlgn="base" latinLnBrk="0" hangingPunct="0">
              <a:lnSpc>
                <a:spcPct val="100000"/>
              </a:lnSpc>
              <a:spcBef>
                <a:spcPts val="0"/>
              </a:spcBef>
              <a:spcAft>
                <a:spcPct val="0"/>
              </a:spcAft>
              <a:buClrTx/>
              <a:buSzTx/>
              <a:buFont typeface="Wingdings" panose="05000000000000000000" pitchFamily="2" charset="2"/>
              <a:buNone/>
              <a:tabLst/>
              <a:defRPr/>
            </a:pPr>
            <a:endParaRPr lang="en-US" sz="800" b="1" u="sng" dirty="0"/>
          </a:p>
        </p:txBody>
      </p:sp>
      <p:sp>
        <p:nvSpPr>
          <p:cNvPr id="4" name="Slide Number Placeholder 3"/>
          <p:cNvSpPr>
            <a:spLocks noGrp="1"/>
          </p:cNvSpPr>
          <p:nvPr>
            <p:ph type="sldNum" sz="quarter" idx="10"/>
          </p:nvPr>
        </p:nvSpPr>
        <p:spPr/>
        <p:txBody>
          <a:bodyPr/>
          <a:lstStyle/>
          <a:p>
            <a:pPr>
              <a:defRPr/>
            </a:pPr>
            <a:fld id="{462C6089-7A58-42E5-8A89-F122B4F4A0AC}" type="slidenum">
              <a:rPr lang="en-US" smtClean="0"/>
              <a:pPr>
                <a:defRPr/>
              </a:pPr>
              <a:t>5</a:t>
            </a:fld>
            <a:endParaRPr lang="en-US" dirty="0"/>
          </a:p>
        </p:txBody>
      </p:sp>
    </p:spTree>
    <p:extLst>
      <p:ext uri="{BB962C8B-B14F-4D97-AF65-F5344CB8AC3E}">
        <p14:creationId xmlns:p14="http://schemas.microsoft.com/office/powerpoint/2010/main" val="518750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49238" y="1560361"/>
            <a:ext cx="6500812" cy="1470025"/>
          </a:xfrm>
          <a:ln>
            <a:noFill/>
          </a:ln>
        </p:spPr>
        <p:txBody>
          <a:bodyPr spcCol="548640" anchor="b"/>
          <a:lstStyle>
            <a:lvl1pPr algn="l">
              <a:defRPr baseline="0"/>
            </a:lvl1pPr>
          </a:lstStyle>
          <a:p>
            <a:r>
              <a:rPr lang="en-US" dirty="0"/>
              <a:t>PRESENTATION </a:t>
            </a:r>
            <a:br>
              <a:rPr lang="en-US" dirty="0"/>
            </a:br>
            <a:r>
              <a:rPr lang="en-US" dirty="0"/>
              <a:t>TITLE</a:t>
            </a:r>
          </a:p>
        </p:txBody>
      </p:sp>
      <p:sp>
        <p:nvSpPr>
          <p:cNvPr id="3" name="Subtitle 2"/>
          <p:cNvSpPr>
            <a:spLocks noGrp="1"/>
          </p:cNvSpPr>
          <p:nvPr>
            <p:ph type="subTitle" idx="1" hasCustomPrompt="1"/>
          </p:nvPr>
        </p:nvSpPr>
        <p:spPr>
          <a:xfrm>
            <a:off x="249238" y="3258409"/>
            <a:ext cx="6500812" cy="1752600"/>
          </a:xfrm>
        </p:spPr>
        <p:txBody>
          <a:bodyPr/>
          <a:lstStyle>
            <a:lvl1pPr marL="0" indent="0" algn="l">
              <a:buNone/>
              <a:defRPr b="0" i="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6" name="Slide Number Placeholder 5"/>
          <p:cNvSpPr>
            <a:spLocks noGrp="1"/>
          </p:cNvSpPr>
          <p:nvPr>
            <p:ph type="sldNum" sz="quarter" idx="12"/>
          </p:nvPr>
        </p:nvSpPr>
        <p:spPr/>
        <p:txBody>
          <a:bodyPr/>
          <a:lstStyle>
            <a:lvl1pPr>
              <a:defRPr sz="1200">
                <a:solidFill>
                  <a:schemeClr val="tx1"/>
                </a:solidFill>
                <a:latin typeface="Arial" panose="020B0604020202020204" pitchFamily="34" charset="0"/>
                <a:cs typeface="Arial" panose="020B0604020202020204" pitchFamily="34" charset="0"/>
              </a:defRPr>
            </a:lvl1pPr>
          </a:lstStyle>
          <a:p>
            <a:fld id="{2E61327D-5AE0-0B46-A3C4-0E2D8F3A7FE5}" type="slidenum">
              <a:rPr lang="en-US" smtClean="0"/>
              <a:pPr/>
              <a:t>‹#›</a:t>
            </a:fld>
            <a:endParaRPr lang="en-US" dirty="0"/>
          </a:p>
        </p:txBody>
      </p:sp>
      <p:cxnSp>
        <p:nvCxnSpPr>
          <p:cNvPr id="7" name="Straight Connector 6"/>
          <p:cNvCxnSpPr/>
          <p:nvPr userDrawn="1"/>
        </p:nvCxnSpPr>
        <p:spPr>
          <a:xfrm>
            <a:off x="249238" y="3159813"/>
            <a:ext cx="6070282" cy="0"/>
          </a:xfrm>
          <a:prstGeom prst="line">
            <a:avLst/>
          </a:prstGeom>
          <a:ln>
            <a:solidFill>
              <a:srgbClr val="EA002A"/>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9"/>
          <p:cNvSpPr txBox="1">
            <a:spLocks/>
          </p:cNvSpPr>
          <p:nvPr userDrawn="1"/>
        </p:nvSpPr>
        <p:spPr>
          <a:xfrm>
            <a:off x="249238" y="6354571"/>
            <a:ext cx="285826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FFFFFF"/>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dirty="0">
                <a:solidFill>
                  <a:schemeClr val="bg1"/>
                </a:solidFill>
              </a:rPr>
              <a:t>Business Unit or Functional Area</a:t>
            </a:r>
          </a:p>
        </p:txBody>
      </p:sp>
    </p:spTree>
    <p:extLst>
      <p:ext uri="{BB962C8B-B14F-4D97-AF65-F5344CB8AC3E}">
        <p14:creationId xmlns:p14="http://schemas.microsoft.com/office/powerpoint/2010/main" val="367019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58161" y="86060"/>
            <a:ext cx="8229600" cy="970703"/>
          </a:xfrm>
        </p:spPr>
        <p:txBody>
          <a:bodyPr anchor="b"/>
          <a:lstStyle>
            <a:lvl1pPr>
              <a:defRPr cap="none" baseline="0"/>
            </a:lvl1pPr>
          </a:lstStyle>
          <a:p>
            <a:br>
              <a:rPr lang="en-US" dirty="0"/>
            </a:br>
            <a:r>
              <a:rPr lang="en-US" dirty="0"/>
              <a:t>Slide Title</a:t>
            </a:r>
          </a:p>
        </p:txBody>
      </p:sp>
      <p:sp>
        <p:nvSpPr>
          <p:cNvPr id="3" name="Content Placeholder 2"/>
          <p:cNvSpPr>
            <a:spLocks noGrp="1"/>
          </p:cNvSpPr>
          <p:nvPr>
            <p:ph idx="1" hasCustomPrompt="1"/>
          </p:nvPr>
        </p:nvSpPr>
        <p:spPr>
          <a:xfrm>
            <a:off x="258161" y="1313957"/>
            <a:ext cx="8229600" cy="4817902"/>
          </a:xfrm>
        </p:spPr>
        <p:txBody>
          <a:bodyPr/>
          <a:lstStyle>
            <a:lvl1pPr marL="0" marR="0" indent="0" algn="l" defTabSz="457200" rtl="0" eaLnBrk="1" fontAlgn="auto" latinLnBrk="0" hangingPunct="1">
              <a:lnSpc>
                <a:spcPct val="100000"/>
              </a:lnSpc>
              <a:spcBef>
                <a:spcPts val="600"/>
              </a:spcBef>
              <a:spcAft>
                <a:spcPts val="600"/>
              </a:spcAft>
              <a:buClrTx/>
              <a:buSzTx/>
              <a:buFont typeface="Arial"/>
              <a:buNone/>
              <a:tabLst/>
              <a:defRPr/>
            </a:lvl1pPr>
            <a:lvl2pPr>
              <a:lnSpc>
                <a:spcPct val="100000"/>
              </a:lnSpc>
              <a:spcBef>
                <a:spcPts val="600"/>
              </a:spcBef>
              <a:spcAft>
                <a:spcPts val="600"/>
              </a:spcAft>
              <a:defRPr/>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z="1200"/>
            </a:lvl1pPr>
          </a:lstStyle>
          <a:p>
            <a:fld id="{2E61327D-5AE0-0B46-A3C4-0E2D8F3A7FE5}" type="slidenum">
              <a:rPr lang="en-US" smtClean="0"/>
              <a:pPr/>
              <a:t>‹#›</a:t>
            </a:fld>
            <a:endParaRPr lang="en-US" dirty="0"/>
          </a:p>
        </p:txBody>
      </p:sp>
      <p:cxnSp>
        <p:nvCxnSpPr>
          <p:cNvPr id="7" name="Straight Connector 6"/>
          <p:cNvCxnSpPr/>
          <p:nvPr userDrawn="1"/>
        </p:nvCxnSpPr>
        <p:spPr>
          <a:xfrm>
            <a:off x="249238" y="1188952"/>
            <a:ext cx="8634412" cy="0"/>
          </a:xfrm>
          <a:prstGeom prst="line">
            <a:avLst/>
          </a:prstGeom>
          <a:ln>
            <a:solidFill>
              <a:srgbClr val="EA00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0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58161" y="75304"/>
            <a:ext cx="8229600" cy="981460"/>
          </a:xfrm>
        </p:spPr>
        <p:txBody>
          <a:bodyPr/>
          <a:lstStyle>
            <a:lvl1pPr>
              <a:defRPr cap="none" baseline="0"/>
            </a:lvl1pPr>
          </a:lstStyle>
          <a:p>
            <a:r>
              <a:rPr lang="en-US" dirty="0"/>
              <a:t>Title Only</a:t>
            </a:r>
          </a:p>
        </p:txBody>
      </p:sp>
      <p:sp>
        <p:nvSpPr>
          <p:cNvPr id="5" name="Slide Number Placeholder 4"/>
          <p:cNvSpPr>
            <a:spLocks noGrp="1"/>
          </p:cNvSpPr>
          <p:nvPr>
            <p:ph type="sldNum" sz="quarter" idx="12"/>
          </p:nvPr>
        </p:nvSpPr>
        <p:spPr/>
        <p:txBody>
          <a:bodyPr/>
          <a:lstStyle>
            <a:lvl1pPr>
              <a:defRPr sz="1200"/>
            </a:lvl1pPr>
          </a:lstStyle>
          <a:p>
            <a:fld id="{2E61327D-5AE0-0B46-A3C4-0E2D8F3A7FE5}" type="slidenum">
              <a:rPr lang="en-US" smtClean="0"/>
              <a:pPr/>
              <a:t>‹#›</a:t>
            </a:fld>
            <a:endParaRPr lang="en-US" dirty="0"/>
          </a:p>
        </p:txBody>
      </p:sp>
      <p:cxnSp>
        <p:nvCxnSpPr>
          <p:cNvPr id="7" name="Straight Connector 6"/>
          <p:cNvCxnSpPr/>
          <p:nvPr userDrawn="1"/>
        </p:nvCxnSpPr>
        <p:spPr>
          <a:xfrm>
            <a:off x="249238" y="1188952"/>
            <a:ext cx="8634412" cy="0"/>
          </a:xfrm>
          <a:prstGeom prst="line">
            <a:avLst/>
          </a:prstGeom>
          <a:ln>
            <a:solidFill>
              <a:srgbClr val="EA00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15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Title P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Slide Number Placeholder 4"/>
          <p:cNvSpPr>
            <a:spLocks noGrp="1"/>
          </p:cNvSpPr>
          <p:nvPr>
            <p:ph type="sldNum" sz="quarter" idx="12"/>
          </p:nvPr>
        </p:nvSpPr>
        <p:spPr>
          <a:xfrm>
            <a:off x="6750050" y="6356350"/>
            <a:ext cx="2133600" cy="365125"/>
          </a:xfrm>
        </p:spPr>
        <p:txBody>
          <a:bodyPr/>
          <a:lstStyle>
            <a:lvl1pPr>
              <a:defRPr sz="1200">
                <a:solidFill>
                  <a:schemeClr val="tx1"/>
                </a:solidFill>
              </a:defRPr>
            </a:lvl1pPr>
          </a:lstStyle>
          <a:p>
            <a:fld id="{2E61327D-5AE0-0B46-A3C4-0E2D8F3A7FE5}" type="slidenum">
              <a:rPr lang="en-US" smtClean="0"/>
              <a:pPr/>
              <a:t>‹#›</a:t>
            </a:fld>
            <a:endParaRPr lang="en-US" dirty="0"/>
          </a:p>
        </p:txBody>
      </p:sp>
      <p:sp>
        <p:nvSpPr>
          <p:cNvPr id="11" name="Title 1"/>
          <p:cNvSpPr txBox="1">
            <a:spLocks/>
          </p:cNvSpPr>
          <p:nvPr userDrawn="1"/>
        </p:nvSpPr>
        <p:spPr>
          <a:xfrm>
            <a:off x="166115" y="1773988"/>
            <a:ext cx="7772400" cy="1362075"/>
          </a:xfrm>
          <a:prstGeom prst="rect">
            <a:avLst/>
          </a:prstGeom>
        </p:spPr>
        <p:txBody>
          <a:bodyPr vert="horz" lIns="91440" tIns="45720" rIns="91440" bIns="45720" rtlCol="0" anchor="t">
            <a:noAutofit/>
          </a:bodyPr>
          <a:lstStyle>
            <a:lvl1pPr algn="l" defTabSz="457200" rtl="0" eaLnBrk="1" latinLnBrk="0" hangingPunct="1">
              <a:lnSpc>
                <a:spcPct val="80000"/>
              </a:lnSpc>
              <a:spcBef>
                <a:spcPct val="0"/>
              </a:spcBef>
              <a:buNone/>
              <a:defRPr sz="5400" b="0" kern="1200" cap="all">
                <a:solidFill>
                  <a:schemeClr val="tx1"/>
                </a:solidFill>
                <a:latin typeface="Helvetica"/>
                <a:ea typeface="+mj-ea"/>
                <a:cs typeface="Helvetica"/>
              </a:defRPr>
            </a:lvl1pPr>
          </a:lstStyle>
          <a:p>
            <a:endParaRPr lang="en-US" dirty="0">
              <a:solidFill>
                <a:prstClr val="black"/>
              </a:solidFill>
            </a:endParaRPr>
          </a:p>
        </p:txBody>
      </p:sp>
      <p:sp>
        <p:nvSpPr>
          <p:cNvPr id="14" name="Title 1"/>
          <p:cNvSpPr>
            <a:spLocks noGrp="1"/>
          </p:cNvSpPr>
          <p:nvPr>
            <p:ph type="ctrTitle" hasCustomPrompt="1"/>
          </p:nvPr>
        </p:nvSpPr>
        <p:spPr>
          <a:xfrm>
            <a:off x="249238" y="1560361"/>
            <a:ext cx="6500812" cy="1470025"/>
          </a:xfrm>
          <a:ln>
            <a:noFill/>
          </a:ln>
        </p:spPr>
        <p:txBody>
          <a:bodyPr spcCol="548640" anchor="b"/>
          <a:lstStyle>
            <a:lvl1pPr algn="l">
              <a:defRPr baseline="0"/>
            </a:lvl1pPr>
          </a:lstStyle>
          <a:p>
            <a:r>
              <a:rPr lang="en-US" dirty="0"/>
              <a:t>DIVIDER SLIDE</a:t>
            </a:r>
            <a:br>
              <a:rPr lang="en-US" dirty="0"/>
            </a:br>
            <a:r>
              <a:rPr lang="en-US" dirty="0"/>
              <a:t>TITLE PAGE</a:t>
            </a:r>
          </a:p>
        </p:txBody>
      </p:sp>
      <p:cxnSp>
        <p:nvCxnSpPr>
          <p:cNvPr id="15" name="Straight Connector 14"/>
          <p:cNvCxnSpPr/>
          <p:nvPr userDrawn="1"/>
        </p:nvCxnSpPr>
        <p:spPr>
          <a:xfrm>
            <a:off x="249238" y="3159813"/>
            <a:ext cx="6070282" cy="0"/>
          </a:xfrm>
          <a:prstGeom prst="line">
            <a:avLst/>
          </a:prstGeom>
          <a:ln>
            <a:solidFill>
              <a:srgbClr val="EA00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9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and Objec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hasCustomPrompt="1"/>
          </p:nvPr>
        </p:nvSpPr>
        <p:spPr>
          <a:xfrm>
            <a:off x="3575050" y="720273"/>
            <a:ext cx="5111750" cy="5443859"/>
          </a:xfrm>
        </p:spPr>
        <p:txBody>
          <a:bodyPr/>
          <a:lstStyle>
            <a:lvl1pPr marL="0" indent="0">
              <a:buNone/>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insert object</a:t>
            </a:r>
          </a:p>
        </p:txBody>
      </p:sp>
      <p:sp>
        <p:nvSpPr>
          <p:cNvPr id="4" name="Text Placeholder 3"/>
          <p:cNvSpPr>
            <a:spLocks noGrp="1"/>
          </p:cNvSpPr>
          <p:nvPr>
            <p:ph type="body" sz="half" idx="2" hasCustomPrompt="1"/>
          </p:nvPr>
        </p:nvSpPr>
        <p:spPr>
          <a:xfrm>
            <a:off x="267637" y="126524"/>
            <a:ext cx="3008313" cy="928146"/>
          </a:xfrm>
        </p:spPr>
        <p:txBody>
          <a:bodyPr anchor="b">
            <a:normAutofit/>
          </a:bodyPr>
          <a:lstStyle>
            <a:lvl1pPr marL="0" indent="0">
              <a:lnSpc>
                <a:spcPct val="80000"/>
              </a:lnSpc>
              <a:buNone/>
              <a:defRPr sz="3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Copy &amp; Object</a:t>
            </a:r>
          </a:p>
        </p:txBody>
      </p:sp>
      <p:sp>
        <p:nvSpPr>
          <p:cNvPr id="7" name="Slide Number Placeholder 6"/>
          <p:cNvSpPr>
            <a:spLocks noGrp="1"/>
          </p:cNvSpPr>
          <p:nvPr>
            <p:ph type="sldNum" sz="quarter" idx="12"/>
          </p:nvPr>
        </p:nvSpPr>
        <p:spPr/>
        <p:txBody>
          <a:bodyPr/>
          <a:lstStyle>
            <a:lvl1pPr>
              <a:defRPr sz="1200"/>
            </a:lvl1pPr>
          </a:lstStyle>
          <a:p>
            <a:fld id="{2E61327D-5AE0-0B46-A3C4-0E2D8F3A7FE5}" type="slidenum">
              <a:rPr lang="en-US" smtClean="0"/>
              <a:pPr/>
              <a:t>‹#›</a:t>
            </a:fld>
            <a:endParaRPr lang="en-US" dirty="0"/>
          </a:p>
        </p:txBody>
      </p:sp>
      <p:sp>
        <p:nvSpPr>
          <p:cNvPr id="8" name="Text Placeholder 3"/>
          <p:cNvSpPr>
            <a:spLocks noGrp="1"/>
          </p:cNvSpPr>
          <p:nvPr>
            <p:ph type="body" sz="half" idx="13" hasCustomPrompt="1"/>
          </p:nvPr>
        </p:nvSpPr>
        <p:spPr>
          <a:xfrm>
            <a:off x="267637" y="1306290"/>
            <a:ext cx="3008313" cy="4857842"/>
          </a:xfrm>
        </p:spPr>
        <p:txBody>
          <a:bodyPr>
            <a:normAutofit/>
          </a:bodyPr>
          <a:lstStyle>
            <a:lvl1pPr marL="0" indent="0">
              <a:lnSpc>
                <a:spcPct val="90000"/>
              </a:lnSpc>
              <a:buNone/>
              <a:defRPr sz="18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9" name="Straight Connector 8"/>
          <p:cNvCxnSpPr/>
          <p:nvPr userDrawn="1"/>
        </p:nvCxnSpPr>
        <p:spPr>
          <a:xfrm>
            <a:off x="255762" y="1185280"/>
            <a:ext cx="3026712" cy="0"/>
          </a:xfrm>
          <a:prstGeom prst="line">
            <a:avLst/>
          </a:prstGeom>
          <a:ln>
            <a:solidFill>
              <a:srgbClr val="EA002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6315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58161" y="118334"/>
            <a:ext cx="8229600" cy="93843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58161" y="1320004"/>
            <a:ext cx="8229600" cy="24925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750050" y="6356350"/>
            <a:ext cx="2133600" cy="365125"/>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2E61327D-5AE0-0B46-A3C4-0E2D8F3A7FE5}" type="slidenum">
              <a:rPr lang="en-US" smtClean="0"/>
              <a:pPr/>
              <a:t>‹#›</a:t>
            </a:fld>
            <a:endParaRPr lang="en-US" dirty="0"/>
          </a:p>
        </p:txBody>
      </p:sp>
    </p:spTree>
    <p:extLst>
      <p:ext uri="{BB962C8B-B14F-4D97-AF65-F5344CB8AC3E}">
        <p14:creationId xmlns:p14="http://schemas.microsoft.com/office/powerpoint/2010/main" val="259294642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l" defTabSz="457200" rtl="0" eaLnBrk="1" latinLnBrk="0" hangingPunct="1">
        <a:lnSpc>
          <a:spcPct val="80000"/>
        </a:lnSpc>
        <a:spcBef>
          <a:spcPct val="0"/>
        </a:spcBef>
        <a:buNone/>
        <a:defRPr sz="32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a:t>Global Business Services Quarterly KPI Report </a:t>
            </a:r>
          </a:p>
        </p:txBody>
      </p:sp>
      <p:sp>
        <p:nvSpPr>
          <p:cNvPr id="16" name="Subtitle 15"/>
          <p:cNvSpPr>
            <a:spLocks noGrp="1"/>
          </p:cNvSpPr>
          <p:nvPr>
            <p:ph type="subTitle" idx="1"/>
          </p:nvPr>
        </p:nvSpPr>
        <p:spPr/>
        <p:txBody>
          <a:bodyPr/>
          <a:lstStyle/>
          <a:p>
            <a:r>
              <a:rPr lang="en-US" dirty="0"/>
              <a:t>4</a:t>
            </a:r>
            <a:r>
              <a:rPr lang="en-US" baseline="30000" dirty="0"/>
              <a:t>th</a:t>
            </a:r>
            <a:r>
              <a:rPr lang="en-US" dirty="0"/>
              <a:t> Quarter, FY 2023</a:t>
            </a:r>
          </a:p>
        </p:txBody>
      </p:sp>
      <p:sp>
        <p:nvSpPr>
          <p:cNvPr id="4" name="Footer Placeholder 3"/>
          <p:cNvSpPr txBox="1">
            <a:spLocks/>
          </p:cNvSpPr>
          <p:nvPr/>
        </p:nvSpPr>
        <p:spPr>
          <a:xfrm>
            <a:off x="175937" y="6154329"/>
            <a:ext cx="5835073" cy="365125"/>
          </a:xfrm>
          <a:prstGeom prst="rect">
            <a:avLst/>
          </a:prstGeom>
        </p:spPr>
        <p:txBody>
          <a:bodyPr lIns="91440" tIns="45720" rIns="91440" bIns="4572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a:t>Audit Committee</a:t>
            </a:r>
          </a:p>
          <a:p>
            <a:r>
              <a:rPr lang="en-US" sz="1200" b="1" dirty="0"/>
              <a:t>October 7, 2023</a:t>
            </a:r>
            <a:endParaRPr lang="en-US" sz="1200" b="1" dirty="0">
              <a:cs typeface="Arial"/>
            </a:endParaRPr>
          </a:p>
        </p:txBody>
      </p:sp>
    </p:spTree>
    <p:extLst>
      <p:ext uri="{BB962C8B-B14F-4D97-AF65-F5344CB8AC3E}">
        <p14:creationId xmlns:p14="http://schemas.microsoft.com/office/powerpoint/2010/main" val="313313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258160" y="1298449"/>
            <a:ext cx="8782144" cy="5065480"/>
          </a:xfrm>
        </p:spPr>
        <p:txBody>
          <a:bodyPr>
            <a:normAutofit/>
          </a:bodyPr>
          <a:lstStyle/>
          <a:p>
            <a:pPr marL="342900" indent="-342900">
              <a:spcBef>
                <a:spcPts val="0"/>
              </a:spcBef>
              <a:buFont typeface="Wingdings" panose="05000000000000000000" pitchFamily="2" charset="2"/>
              <a:buChar char="§"/>
            </a:pPr>
            <a:r>
              <a:rPr lang="en-US" sz="1800" dirty="0"/>
              <a:t>19 Key Performance Indicators (KPIs) across all GBS Functional Areas</a:t>
            </a:r>
          </a:p>
          <a:p>
            <a:pPr marL="342900" indent="-342900">
              <a:buFont typeface="Wingdings" panose="05000000000000000000" pitchFamily="2" charset="2"/>
              <a:buChar char="§"/>
            </a:pPr>
            <a:endParaRPr lang="en-US" sz="1800" dirty="0"/>
          </a:p>
          <a:p>
            <a:pPr marL="342900" indent="-342900">
              <a:buFont typeface="Wingdings" panose="05000000000000000000" pitchFamily="2" charset="2"/>
              <a:buChar char="§"/>
            </a:pPr>
            <a:endParaRPr lang="en-US" sz="1800" dirty="0"/>
          </a:p>
          <a:p>
            <a:pPr marL="342900" indent="-342900">
              <a:buFont typeface="Wingdings" panose="05000000000000000000" pitchFamily="2" charset="2"/>
              <a:buChar char="§"/>
            </a:pPr>
            <a:endParaRPr lang="en-US" sz="1800" dirty="0"/>
          </a:p>
          <a:p>
            <a:endParaRPr lang="en-US" sz="1800" dirty="0"/>
          </a:p>
          <a:p>
            <a:pPr lvl="1" indent="0">
              <a:spcBef>
                <a:spcPts val="300"/>
              </a:spcBef>
              <a:buNone/>
            </a:pPr>
            <a:r>
              <a:rPr lang="en-US" sz="1200" i="1" dirty="0"/>
              <a:t>*Reduction in KPI due to immaterial volume of manual AR billing </a:t>
            </a:r>
          </a:p>
          <a:p>
            <a:pPr lvl="1" indent="0">
              <a:spcBef>
                <a:spcPts val="300"/>
              </a:spcBef>
              <a:buNone/>
            </a:pPr>
            <a:endParaRPr lang="en-US" sz="1200" i="1" dirty="0"/>
          </a:p>
          <a:p>
            <a:pPr marL="342900" indent="-342900">
              <a:spcBef>
                <a:spcPts val="300"/>
              </a:spcBef>
              <a:buFont typeface="Wingdings" panose="05000000000000000000" pitchFamily="2" charset="2"/>
              <a:buChar char="§"/>
            </a:pPr>
            <a:r>
              <a:rPr lang="en-US" sz="1800" dirty="0"/>
              <a:t>Red KPI Summary:</a:t>
            </a:r>
          </a:p>
          <a:p>
            <a:pPr>
              <a:spcBef>
                <a:spcPts val="14400"/>
              </a:spcBef>
            </a:pPr>
            <a:endParaRPr lang="en-US" sz="1800" dirty="0"/>
          </a:p>
        </p:txBody>
      </p:sp>
      <p:sp>
        <p:nvSpPr>
          <p:cNvPr id="8" name="Title 7"/>
          <p:cNvSpPr>
            <a:spLocks noGrp="1"/>
          </p:cNvSpPr>
          <p:nvPr>
            <p:ph type="title"/>
          </p:nvPr>
        </p:nvSpPr>
        <p:spPr/>
        <p:txBody>
          <a:bodyPr/>
          <a:lstStyle/>
          <a:p>
            <a:r>
              <a:rPr lang="en-US" dirty="0"/>
              <a:t>4Q FY23 GBS KPI Summary Report</a:t>
            </a:r>
          </a:p>
        </p:txBody>
      </p:sp>
      <p:graphicFrame>
        <p:nvGraphicFramePr>
          <p:cNvPr id="2" name="Table 1"/>
          <p:cNvGraphicFramePr>
            <a:graphicFrameLocks noGrp="1"/>
          </p:cNvGraphicFramePr>
          <p:nvPr>
            <p:extLst>
              <p:ext uri="{D42A27DB-BD31-4B8C-83A1-F6EECF244321}">
                <p14:modId xmlns:p14="http://schemas.microsoft.com/office/powerpoint/2010/main" val="889789357"/>
              </p:ext>
            </p:extLst>
          </p:nvPr>
        </p:nvGraphicFramePr>
        <p:xfrm>
          <a:off x="700682" y="1676400"/>
          <a:ext cx="8001000" cy="16764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74320">
                <a:tc>
                  <a:txBody>
                    <a:bodyPr/>
                    <a:lstStyle/>
                    <a:p>
                      <a:pPr algn="ctr"/>
                      <a:r>
                        <a:rPr lang="en-US" sz="1600" dirty="0">
                          <a:latin typeface="Arial" panose="020B0604020202020204" pitchFamily="34" charset="0"/>
                          <a:cs typeface="Arial" panose="020B0604020202020204" pitchFamily="34" charset="0"/>
                        </a:rPr>
                        <a:t>Ratings</a:t>
                      </a:r>
                    </a:p>
                  </a:txBody>
                  <a:tcPr>
                    <a:solidFill>
                      <a:schemeClr val="tx1"/>
                    </a:solidFill>
                  </a:tcPr>
                </a:tc>
                <a:tc>
                  <a:txBody>
                    <a:bodyPr/>
                    <a:lstStyle/>
                    <a:p>
                      <a:pPr algn="ctr"/>
                      <a:r>
                        <a:rPr lang="en-US" sz="1600" dirty="0">
                          <a:latin typeface="Arial" panose="020B0604020202020204" pitchFamily="34" charset="0"/>
                          <a:cs typeface="Arial" panose="020B0604020202020204" pitchFamily="34" charset="0"/>
                        </a:rPr>
                        <a:t>4Q22</a:t>
                      </a:r>
                    </a:p>
                  </a:txBody>
                  <a:tcPr>
                    <a:solidFill>
                      <a:schemeClr val="tx1"/>
                    </a:solidFill>
                  </a:tcPr>
                </a:tc>
                <a:tc>
                  <a:txBody>
                    <a:bodyPr/>
                    <a:lstStyle/>
                    <a:p>
                      <a:pPr algn="ctr"/>
                      <a:r>
                        <a:rPr lang="en-US" sz="1600" dirty="0">
                          <a:latin typeface="Arial" panose="020B0604020202020204" pitchFamily="34" charset="0"/>
                          <a:cs typeface="Arial" panose="020B0604020202020204" pitchFamily="34" charset="0"/>
                        </a:rPr>
                        <a:t>3Q23</a:t>
                      </a:r>
                    </a:p>
                  </a:txBody>
                  <a:tcPr>
                    <a:solidFill>
                      <a:schemeClr val="tx1"/>
                    </a:solidFill>
                  </a:tcPr>
                </a:tc>
                <a:tc>
                  <a:txBody>
                    <a:bodyPr/>
                    <a:lstStyle/>
                    <a:p>
                      <a:pPr algn="ctr"/>
                      <a:r>
                        <a:rPr lang="en-US" sz="1600" dirty="0">
                          <a:latin typeface="Arial" panose="020B0604020202020204" pitchFamily="34" charset="0"/>
                          <a:cs typeface="Arial" panose="020B0604020202020204" pitchFamily="34" charset="0"/>
                        </a:rPr>
                        <a:t>4Q23</a:t>
                      </a:r>
                    </a:p>
                  </a:txBody>
                  <a:tcPr>
                    <a:solidFill>
                      <a:schemeClr val="tx1"/>
                    </a:solidFill>
                  </a:tcPr>
                </a:tc>
                <a:extLst>
                  <a:ext uri="{0D108BD9-81ED-4DB2-BD59-A6C34878D82A}">
                    <a16:rowId xmlns:a16="http://schemas.microsoft.com/office/drawing/2014/main" val="10000"/>
                  </a:ext>
                </a:extLst>
              </a:tr>
              <a:tr h="323088">
                <a:tc>
                  <a:txBody>
                    <a:bodyPr/>
                    <a:lstStyle/>
                    <a:p>
                      <a:pPr marL="0" marR="0" lvl="0" indent="0" algn="l" defTabSz="361253"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Met/exceeded goal (Green)</a:t>
                      </a:r>
                    </a:p>
                  </a:txBody>
                  <a:tcPr>
                    <a:solidFill>
                      <a:srgbClr val="00B050"/>
                    </a:solidFill>
                  </a:tcPr>
                </a:tc>
                <a:tc>
                  <a:txBody>
                    <a:bodyPr/>
                    <a:lstStyle/>
                    <a:p>
                      <a:pPr algn="ctr"/>
                      <a:r>
                        <a:rPr lang="en-US" sz="1600" dirty="0">
                          <a:latin typeface="Arial" panose="020B0604020202020204" pitchFamily="34" charset="0"/>
                          <a:cs typeface="Arial" panose="020B0604020202020204" pitchFamily="34" charset="0"/>
                        </a:rPr>
                        <a:t>16</a:t>
                      </a:r>
                    </a:p>
                  </a:txBody>
                  <a:tcPr>
                    <a:solidFill>
                      <a:srgbClr val="00B050"/>
                    </a:solidFill>
                  </a:tcPr>
                </a:tc>
                <a:tc>
                  <a:txBody>
                    <a:bodyPr/>
                    <a:lstStyle/>
                    <a:p>
                      <a:pPr algn="ctr"/>
                      <a:r>
                        <a:rPr lang="en-US" sz="1600" dirty="0">
                          <a:latin typeface="Arial" panose="020B0604020202020204" pitchFamily="34" charset="0"/>
                          <a:cs typeface="Arial" panose="020B0604020202020204" pitchFamily="34" charset="0"/>
                        </a:rPr>
                        <a:t>16</a:t>
                      </a:r>
                    </a:p>
                  </a:txBody>
                  <a:tcPr>
                    <a:solidFill>
                      <a:srgbClr val="00B050"/>
                    </a:solidFill>
                  </a:tcPr>
                </a:tc>
                <a:tc>
                  <a:txBody>
                    <a:bodyPr/>
                    <a:lstStyle/>
                    <a:p>
                      <a:pPr algn="ctr"/>
                      <a:r>
                        <a:rPr lang="en-US" sz="1600" dirty="0">
                          <a:latin typeface="Arial" panose="020B0604020202020204" pitchFamily="34" charset="0"/>
                          <a:cs typeface="Arial" panose="020B0604020202020204" pitchFamily="34" charset="0"/>
                        </a:rPr>
                        <a:t>16</a:t>
                      </a:r>
                    </a:p>
                  </a:txBody>
                  <a:tcPr>
                    <a:solidFill>
                      <a:srgbClr val="00B050"/>
                    </a:solidFill>
                  </a:tcPr>
                </a:tc>
                <a:extLst>
                  <a:ext uri="{0D108BD9-81ED-4DB2-BD59-A6C34878D82A}">
                    <a16:rowId xmlns:a16="http://schemas.microsoft.com/office/drawing/2014/main" val="10001"/>
                  </a:ext>
                </a:extLst>
              </a:tr>
              <a:tr h="274320">
                <a:tc>
                  <a:txBody>
                    <a:bodyPr/>
                    <a:lstStyle/>
                    <a:p>
                      <a:pPr marL="0" marR="0" lvl="0" indent="0" algn="l" defTabSz="361253"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Deviated ≤ 10% from goal (Yellow)</a:t>
                      </a:r>
                    </a:p>
                  </a:txBody>
                  <a:tcPr>
                    <a:solidFill>
                      <a:srgbClr val="FFFF00"/>
                    </a:solidFill>
                  </a:tcPr>
                </a:tc>
                <a:tc>
                  <a:txBody>
                    <a:bodyPr/>
                    <a:lstStyle/>
                    <a:p>
                      <a:pPr algn="ctr"/>
                      <a:r>
                        <a:rPr lang="en-US" sz="1600" dirty="0">
                          <a:latin typeface="Arial" panose="020B0604020202020204" pitchFamily="34" charset="0"/>
                          <a:cs typeface="Arial" panose="020B0604020202020204" pitchFamily="34" charset="0"/>
                        </a:rPr>
                        <a:t>2</a:t>
                      </a:r>
                    </a:p>
                  </a:txBody>
                  <a:tcPr>
                    <a:solidFill>
                      <a:srgbClr val="FFFF00"/>
                    </a:solidFill>
                  </a:tcPr>
                </a:tc>
                <a:tc>
                  <a:txBody>
                    <a:bodyPr/>
                    <a:lstStyle/>
                    <a:p>
                      <a:pPr algn="ctr"/>
                      <a:r>
                        <a:rPr lang="en-US" sz="1600" dirty="0">
                          <a:latin typeface="Arial" panose="020B0604020202020204" pitchFamily="34" charset="0"/>
                          <a:cs typeface="Arial" panose="020B0604020202020204" pitchFamily="34" charset="0"/>
                        </a:rPr>
                        <a:t>2</a:t>
                      </a:r>
                    </a:p>
                  </a:txBody>
                  <a:tcPr>
                    <a:solidFill>
                      <a:srgbClr val="FFFF00"/>
                    </a:solidFill>
                  </a:tcPr>
                </a:tc>
                <a:tc>
                  <a:txBody>
                    <a:bodyPr/>
                    <a:lstStyle/>
                    <a:p>
                      <a:pPr algn="ctr"/>
                      <a:r>
                        <a:rPr lang="en-US" sz="1600" dirty="0">
                          <a:latin typeface="Arial" panose="020B0604020202020204" pitchFamily="34" charset="0"/>
                          <a:cs typeface="Arial" panose="020B0604020202020204" pitchFamily="34" charset="0"/>
                        </a:rPr>
                        <a:t>1</a:t>
                      </a:r>
                    </a:p>
                  </a:txBody>
                  <a:tcPr>
                    <a:solidFill>
                      <a:srgbClr val="FFFF00"/>
                    </a:solidFill>
                  </a:tcPr>
                </a:tc>
                <a:extLst>
                  <a:ext uri="{0D108BD9-81ED-4DB2-BD59-A6C34878D82A}">
                    <a16:rowId xmlns:a16="http://schemas.microsoft.com/office/drawing/2014/main" val="10002"/>
                  </a:ext>
                </a:extLst>
              </a:tr>
              <a:tr h="274320">
                <a:tc>
                  <a:txBody>
                    <a:bodyPr/>
                    <a:lstStyle/>
                    <a:p>
                      <a:pPr marL="0" marR="0" lvl="0" indent="0" algn="l" defTabSz="361253"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Deviated &gt; 10% from goal (Red)</a:t>
                      </a:r>
                      <a:endParaRPr lang="en-US" sz="1600" b="1" dirty="0">
                        <a:latin typeface="Arial" panose="020B0604020202020204" pitchFamily="34" charset="0"/>
                        <a:cs typeface="Arial" panose="020B0604020202020204" pitchFamily="34" charset="0"/>
                      </a:endParaRPr>
                    </a:p>
                  </a:txBody>
                  <a:tcPr>
                    <a:solidFill>
                      <a:srgbClr val="FF0000"/>
                    </a:solidFill>
                  </a:tcPr>
                </a:tc>
                <a:tc>
                  <a:txBody>
                    <a:bodyPr/>
                    <a:lstStyle/>
                    <a:p>
                      <a:pPr algn="ctr"/>
                      <a:r>
                        <a:rPr lang="en-US" sz="1600" u="none" dirty="0">
                          <a:latin typeface="Arial" panose="020B0604020202020204" pitchFamily="34" charset="0"/>
                          <a:cs typeface="Arial" panose="020B0604020202020204" pitchFamily="34" charset="0"/>
                        </a:rPr>
                        <a:t>7</a:t>
                      </a:r>
                    </a:p>
                  </a:txBody>
                  <a:tcPr>
                    <a:solidFill>
                      <a:srgbClr val="FF0000"/>
                    </a:solidFill>
                  </a:tcPr>
                </a:tc>
                <a:tc>
                  <a:txBody>
                    <a:bodyPr/>
                    <a:lstStyle/>
                    <a:p>
                      <a:pPr algn="ctr"/>
                      <a:r>
                        <a:rPr lang="en-US" sz="1600" u="none" dirty="0">
                          <a:latin typeface="Arial" panose="020B0604020202020204" pitchFamily="34" charset="0"/>
                          <a:cs typeface="Arial" panose="020B0604020202020204" pitchFamily="34" charset="0"/>
                        </a:rPr>
                        <a:t>1</a:t>
                      </a:r>
                    </a:p>
                  </a:txBody>
                  <a:tcPr>
                    <a:solidFill>
                      <a:srgbClr val="FF0000"/>
                    </a:solidFill>
                  </a:tcPr>
                </a:tc>
                <a:tc>
                  <a:txBody>
                    <a:bodyPr/>
                    <a:lstStyle/>
                    <a:p>
                      <a:pPr algn="ctr"/>
                      <a:r>
                        <a:rPr lang="en-US" sz="1600" u="none" dirty="0">
                          <a:latin typeface="Arial" panose="020B0604020202020204" pitchFamily="34" charset="0"/>
                          <a:cs typeface="Arial" panose="020B0604020202020204" pitchFamily="34" charset="0"/>
                        </a:rPr>
                        <a:t>2</a:t>
                      </a:r>
                    </a:p>
                  </a:txBody>
                  <a:tcPr>
                    <a:solidFill>
                      <a:srgbClr val="FF0000"/>
                    </a:solidFill>
                  </a:tcPr>
                </a:tc>
                <a:extLst>
                  <a:ext uri="{0D108BD9-81ED-4DB2-BD59-A6C34878D82A}">
                    <a16:rowId xmlns:a16="http://schemas.microsoft.com/office/drawing/2014/main" val="10003"/>
                  </a:ext>
                </a:extLst>
              </a:tr>
              <a:tr h="274320">
                <a:tc>
                  <a:txBody>
                    <a:bodyPr/>
                    <a:lstStyle/>
                    <a:p>
                      <a:pPr marL="361253" marR="0" lvl="1" indent="0" algn="l" defTabSz="361253"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a:t>
                      </a:r>
                    </a:p>
                  </a:txBody>
                  <a:tcPr/>
                </a:tc>
                <a:tc>
                  <a:txBody>
                    <a:bodyPr/>
                    <a:lstStyle/>
                    <a:p>
                      <a:pPr algn="ctr"/>
                      <a:r>
                        <a:rPr lang="en-US" sz="1600" b="1" dirty="0">
                          <a:latin typeface="Arial" panose="020B0604020202020204" pitchFamily="34" charset="0"/>
                          <a:cs typeface="Arial" panose="020B0604020202020204" pitchFamily="34" charset="0"/>
                        </a:rPr>
                        <a:t>25</a:t>
                      </a:r>
                    </a:p>
                  </a:txBody>
                  <a:tcPr/>
                </a:tc>
                <a:tc>
                  <a:txBody>
                    <a:bodyPr/>
                    <a:lstStyle/>
                    <a:p>
                      <a:pPr algn="ctr"/>
                      <a:r>
                        <a:rPr lang="en-US" sz="1600" b="1" dirty="0">
                          <a:latin typeface="Arial" panose="020B0604020202020204" pitchFamily="34" charset="0"/>
                          <a:cs typeface="Arial" panose="020B0604020202020204" pitchFamily="34" charset="0"/>
                        </a:rPr>
                        <a:t>19*</a:t>
                      </a:r>
                    </a:p>
                  </a:txBody>
                  <a:tcPr/>
                </a:tc>
                <a:tc>
                  <a:txBody>
                    <a:bodyPr/>
                    <a:lstStyle/>
                    <a:p>
                      <a:pPr algn="ctr"/>
                      <a:r>
                        <a:rPr lang="en-US" sz="1600" b="1" dirty="0">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val="10004"/>
                  </a:ext>
                </a:extLst>
              </a:tr>
            </a:tbl>
          </a:graphicData>
        </a:graphic>
      </p:graphicFrame>
      <p:sp>
        <p:nvSpPr>
          <p:cNvPr id="7" name="Content Placeholder 11"/>
          <p:cNvSpPr txBox="1">
            <a:spLocks/>
          </p:cNvSpPr>
          <p:nvPr/>
        </p:nvSpPr>
        <p:spPr>
          <a:xfrm>
            <a:off x="78378" y="4198607"/>
            <a:ext cx="9013774" cy="3060736"/>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ts val="600"/>
              </a:spcBef>
              <a:spcAft>
                <a:spcPts val="600"/>
              </a:spcAft>
              <a:buClrTx/>
              <a:buSzTx/>
              <a:buFont typeface="Arial"/>
              <a:buNone/>
              <a:tabLst/>
              <a:defRPr sz="2000" kern="1200">
                <a:solidFill>
                  <a:schemeClr val="tx1"/>
                </a:solidFill>
                <a:latin typeface="Arial"/>
                <a:ea typeface="+mn-ea"/>
                <a:cs typeface="Arial"/>
              </a:defRPr>
            </a:lvl1pPr>
            <a:lvl2pPr marL="742950" indent="-285750" algn="l" defTabSz="457200" rtl="0" eaLnBrk="1" latinLnBrk="0" hangingPunct="1">
              <a:lnSpc>
                <a:spcPct val="100000"/>
              </a:lnSpc>
              <a:spcBef>
                <a:spcPts val="600"/>
              </a:spcBef>
              <a:spcAft>
                <a:spcPts val="600"/>
              </a:spcAft>
              <a:buFont typeface="Arial"/>
              <a:buChar char="–"/>
              <a:defRPr sz="2000" kern="1200">
                <a:solidFill>
                  <a:schemeClr val="tx1"/>
                </a:solidFill>
                <a:latin typeface="Arial"/>
                <a:ea typeface="+mn-ea"/>
                <a:cs typeface="Arial"/>
              </a:defRPr>
            </a:lvl2pPr>
            <a:lvl3pPr marL="1143000" indent="-228600" algn="l" defTabSz="457200" rtl="0" eaLnBrk="1" latinLnBrk="0" hangingPunct="1">
              <a:lnSpc>
                <a:spcPct val="100000"/>
              </a:lnSpc>
              <a:spcBef>
                <a:spcPts val="600"/>
              </a:spcBef>
              <a:spcAft>
                <a:spcPts val="600"/>
              </a:spcAft>
              <a:buFont typeface="Arial"/>
              <a:buChar char="•"/>
              <a:defRPr sz="2000" kern="1200">
                <a:solidFill>
                  <a:schemeClr val="tx1"/>
                </a:solidFill>
                <a:latin typeface="Arial"/>
                <a:ea typeface="+mn-ea"/>
                <a:cs typeface="Arial"/>
              </a:defRPr>
            </a:lvl3pPr>
            <a:lvl4pPr marL="1600200" indent="-228600" algn="l" defTabSz="457200" rtl="0" eaLnBrk="1" latinLnBrk="0" hangingPunct="1">
              <a:lnSpc>
                <a:spcPct val="100000"/>
              </a:lnSpc>
              <a:spcBef>
                <a:spcPts val="600"/>
              </a:spcBef>
              <a:spcAft>
                <a:spcPts val="600"/>
              </a:spcAft>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ts val="600"/>
              </a:spcBef>
              <a:spcAft>
                <a:spcPts val="600"/>
              </a:spcAft>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FDFB8732-4E52-475E-885F-7C51D4EE84FE}"/>
              </a:ext>
            </a:extLst>
          </p:cNvPr>
          <p:cNvGraphicFramePr>
            <a:graphicFrameLocks noGrp="1"/>
          </p:cNvGraphicFramePr>
          <p:nvPr>
            <p:extLst>
              <p:ext uri="{D42A27DB-BD31-4B8C-83A1-F6EECF244321}">
                <p14:modId xmlns:p14="http://schemas.microsoft.com/office/powerpoint/2010/main" val="219993474"/>
              </p:ext>
            </p:extLst>
          </p:nvPr>
        </p:nvGraphicFramePr>
        <p:xfrm>
          <a:off x="700682" y="4347701"/>
          <a:ext cx="8001000" cy="1071931"/>
        </p:xfrm>
        <a:graphic>
          <a:graphicData uri="http://schemas.openxmlformats.org/drawingml/2006/table">
            <a:tbl>
              <a:tblPr firstRow="1" bandRow="1">
                <a:tableStyleId>{5C22544A-7EE6-4342-B048-85BDC9FD1C3A}</a:tableStyleId>
              </a:tblPr>
              <a:tblGrid>
                <a:gridCol w="2893701">
                  <a:extLst>
                    <a:ext uri="{9D8B030D-6E8A-4147-A177-3AD203B41FA5}">
                      <a16:colId xmlns:a16="http://schemas.microsoft.com/office/drawing/2014/main" val="4229992111"/>
                    </a:ext>
                  </a:extLst>
                </a:gridCol>
                <a:gridCol w="5107299">
                  <a:extLst>
                    <a:ext uri="{9D8B030D-6E8A-4147-A177-3AD203B41FA5}">
                      <a16:colId xmlns:a16="http://schemas.microsoft.com/office/drawing/2014/main" val="2488624230"/>
                    </a:ext>
                  </a:extLst>
                </a:gridCol>
              </a:tblGrid>
              <a:tr h="401371">
                <a:tc>
                  <a:txBody>
                    <a:bodyPr/>
                    <a:lstStyle/>
                    <a:p>
                      <a:pPr algn="ctr"/>
                      <a:r>
                        <a:rPr lang="en-US" sz="1400" dirty="0"/>
                        <a:t>KPI</a:t>
                      </a:r>
                    </a:p>
                  </a:txBody>
                  <a:tcPr/>
                </a:tc>
                <a:tc>
                  <a:txBody>
                    <a:bodyPr/>
                    <a:lstStyle/>
                    <a:p>
                      <a:pPr algn="ctr"/>
                      <a:r>
                        <a:rPr lang="en-US" sz="1400" dirty="0"/>
                        <a:t>Comments</a:t>
                      </a:r>
                    </a:p>
                  </a:txBody>
                  <a:tcPr/>
                </a:tc>
                <a:extLst>
                  <a:ext uri="{0D108BD9-81ED-4DB2-BD59-A6C34878D82A}">
                    <a16:rowId xmlns:a16="http://schemas.microsoft.com/office/drawing/2014/main" val="175446613"/>
                  </a:ext>
                </a:extLst>
              </a:tr>
              <a:tr h="3140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1" dirty="0"/>
                        <a:t>Accounts Receivable: </a:t>
                      </a:r>
                      <a:r>
                        <a:rPr lang="en-US" sz="800" b="0" i="0" u="none" strike="noStrike" dirty="0">
                          <a:solidFill>
                            <a:srgbClr val="000000"/>
                          </a:solidFill>
                          <a:effectLst/>
                          <a:latin typeface="Arial" panose="020B0604020202020204" pitchFamily="34" charset="0"/>
                        </a:rPr>
                        <a:t>Gross AR</a:t>
                      </a:r>
                    </a:p>
                    <a:p>
                      <a:endParaRPr lang="en-US" sz="8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a:solidFill>
                          <a:schemeClr val="tx1"/>
                        </a:solidFill>
                      </a:endParaRPr>
                    </a:p>
                  </a:txBody>
                  <a:tcPr/>
                </a:tc>
                <a:extLst>
                  <a:ext uri="{0D108BD9-81ED-4DB2-BD59-A6C34878D82A}">
                    <a16:rowId xmlns:a16="http://schemas.microsoft.com/office/drawing/2014/main" val="2401324660"/>
                  </a:ext>
                </a:extLst>
              </a:tr>
              <a:tr h="3140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1" dirty="0"/>
                        <a:t>Fixed Assets: </a:t>
                      </a:r>
                      <a:r>
                        <a:rPr lang="en-US" sz="800" b="0" i="0" u="none" strike="noStrike" dirty="0">
                          <a:solidFill>
                            <a:srgbClr val="000000"/>
                          </a:solidFill>
                          <a:effectLst/>
                          <a:latin typeface="Arial" panose="020B0604020202020204" pitchFamily="34" charset="0"/>
                        </a:rPr>
                        <a:t>CIP Balance</a:t>
                      </a:r>
                    </a:p>
                    <a:p>
                      <a:endParaRPr lang="en-US" sz="8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a:solidFill>
                          <a:schemeClr val="tx1"/>
                        </a:solidFill>
                      </a:endParaRPr>
                    </a:p>
                  </a:txBody>
                  <a:tcPr/>
                </a:tc>
                <a:extLst>
                  <a:ext uri="{0D108BD9-81ED-4DB2-BD59-A6C34878D82A}">
                    <a16:rowId xmlns:a16="http://schemas.microsoft.com/office/drawing/2014/main" val="2442151676"/>
                  </a:ext>
                </a:extLst>
              </a:tr>
            </a:tbl>
          </a:graphicData>
        </a:graphic>
      </p:graphicFrame>
    </p:spTree>
    <p:extLst>
      <p:ext uri="{BB962C8B-B14F-4D97-AF65-F5344CB8AC3E}">
        <p14:creationId xmlns:p14="http://schemas.microsoft.com/office/powerpoint/2010/main" val="33405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61" y="20875"/>
            <a:ext cx="8229600" cy="981460"/>
          </a:xfrm>
        </p:spPr>
        <p:txBody>
          <a:bodyPr/>
          <a:lstStyle/>
          <a:p>
            <a:r>
              <a:rPr lang="en-US" dirty="0"/>
              <a:t>GBS Finance – KPI Summary </a:t>
            </a:r>
          </a:p>
        </p:txBody>
      </p:sp>
      <p:sp>
        <p:nvSpPr>
          <p:cNvPr id="4" name="TextBox 3">
            <a:extLst>
              <a:ext uri="{FF2B5EF4-FFF2-40B4-BE49-F238E27FC236}">
                <a16:creationId xmlns:a16="http://schemas.microsoft.com/office/drawing/2014/main" id="{47FCFA9A-CBB0-452E-B1D9-F4BF8D418B5C}"/>
              </a:ext>
            </a:extLst>
          </p:cNvPr>
          <p:cNvSpPr txBox="1"/>
          <p:nvPr/>
        </p:nvSpPr>
        <p:spPr>
          <a:xfrm>
            <a:off x="258160" y="4438495"/>
            <a:ext cx="8627446" cy="830997"/>
          </a:xfrm>
          <a:prstGeom prst="rect">
            <a:avLst/>
          </a:prstGeom>
          <a:noFill/>
        </p:spPr>
        <p:txBody>
          <a:bodyPr wrap="square" lIns="91440" tIns="45720" rIns="91440" bIns="45720" rtlCol="0" anchor="t">
            <a:spAutoFit/>
          </a:bodyPr>
          <a:lstStyle/>
          <a:p>
            <a:r>
              <a:rPr lang="en-US" sz="800" b="1" u="sng" dirty="0">
                <a:cs typeface="Arial" panose="020B0604020202020204" pitchFamily="34" charset="0"/>
              </a:rPr>
              <a:t>Commentary:</a:t>
            </a:r>
          </a:p>
          <a:p>
            <a:endParaRPr lang="en-US" sz="800" b="1" u="sng" dirty="0">
              <a:cs typeface="Arial" panose="020B0604020202020204" pitchFamily="34" charset="0"/>
            </a:endParaRPr>
          </a:p>
          <a:p>
            <a:pPr marL="228600" indent="-228600">
              <a:buFont typeface="+mj-lt"/>
              <a:buAutoNum type="arabicPeriod"/>
            </a:pPr>
            <a:r>
              <a:rPr lang="en-US" sz="800" b="1" dirty="0">
                <a:cs typeface="Arial" panose="020B0604020202020204" pitchFamily="34" charset="0"/>
              </a:rPr>
              <a:t>Cash &amp; Banking: </a:t>
            </a:r>
            <a:r>
              <a:rPr lang="en-US" sz="800" dirty="0">
                <a:ea typeface="+mn-lt"/>
                <a:cs typeface="+mn-lt"/>
              </a:rPr>
              <a:t>Number of pending items decreased by 411 from prior quarter. These items fluctuate throughout the year.</a:t>
            </a:r>
          </a:p>
          <a:p>
            <a:pPr marL="228600" indent="-228600">
              <a:buFont typeface="+mj-lt"/>
              <a:buAutoNum type="arabicPeriod"/>
            </a:pPr>
            <a:r>
              <a:rPr lang="en-US" sz="800" b="1" dirty="0">
                <a:ea typeface="+mn-lt"/>
                <a:cs typeface="+mn-lt"/>
              </a:rPr>
              <a:t>Accounts Receivable: </a:t>
            </a:r>
            <a:r>
              <a:rPr lang="en-US" sz="800" dirty="0">
                <a:effectLst/>
                <a:ea typeface="Calibri" panose="020F0502020204030204" pitchFamily="34" charset="0"/>
              </a:rPr>
              <a:t>Variance to KPI is $6.4M. $4M was due to Evanston Hospital (Northshore Univ. Hospital System). The field could not reconcile the client’s remit against open invoices. The remainder of the variance to KPI was due to either not receiving a client remit or not receiving a clear remit that tied to the client's outstanding invoices.</a:t>
            </a:r>
          </a:p>
          <a:p>
            <a:pPr marL="228600" indent="-228600">
              <a:buFont typeface="+mj-lt"/>
              <a:buAutoNum type="arabicPeriod"/>
            </a:pPr>
            <a:endParaRPr lang="en-US" sz="800" b="1" dirty="0">
              <a:ea typeface="+mn-lt"/>
              <a:cs typeface="+mn-lt"/>
            </a:endParaRPr>
          </a:p>
        </p:txBody>
      </p:sp>
      <p:graphicFrame>
        <p:nvGraphicFramePr>
          <p:cNvPr id="3" name="Table 2">
            <a:extLst>
              <a:ext uri="{FF2B5EF4-FFF2-40B4-BE49-F238E27FC236}">
                <a16:creationId xmlns:a16="http://schemas.microsoft.com/office/drawing/2014/main" id="{D9937CDA-EE0D-D7AE-6757-AD4344C89835}"/>
              </a:ext>
            </a:extLst>
          </p:cNvPr>
          <p:cNvGraphicFramePr>
            <a:graphicFrameLocks noGrp="1"/>
          </p:cNvGraphicFramePr>
          <p:nvPr>
            <p:extLst>
              <p:ext uri="{D42A27DB-BD31-4B8C-83A1-F6EECF244321}">
                <p14:modId xmlns:p14="http://schemas.microsoft.com/office/powerpoint/2010/main" val="819205508"/>
              </p:ext>
            </p:extLst>
          </p:nvPr>
        </p:nvGraphicFramePr>
        <p:xfrm>
          <a:off x="258161" y="1280160"/>
          <a:ext cx="8627445" cy="2712720"/>
        </p:xfrm>
        <a:graphic>
          <a:graphicData uri="http://schemas.openxmlformats.org/drawingml/2006/table">
            <a:tbl>
              <a:tblPr/>
              <a:tblGrid>
                <a:gridCol w="622969">
                  <a:extLst>
                    <a:ext uri="{9D8B030D-6E8A-4147-A177-3AD203B41FA5}">
                      <a16:colId xmlns:a16="http://schemas.microsoft.com/office/drawing/2014/main" val="1734659282"/>
                    </a:ext>
                  </a:extLst>
                </a:gridCol>
                <a:gridCol w="474200">
                  <a:extLst>
                    <a:ext uri="{9D8B030D-6E8A-4147-A177-3AD203B41FA5}">
                      <a16:colId xmlns:a16="http://schemas.microsoft.com/office/drawing/2014/main" val="1520000862"/>
                    </a:ext>
                  </a:extLst>
                </a:gridCol>
                <a:gridCol w="474200">
                  <a:extLst>
                    <a:ext uri="{9D8B030D-6E8A-4147-A177-3AD203B41FA5}">
                      <a16:colId xmlns:a16="http://schemas.microsoft.com/office/drawing/2014/main" val="4215008997"/>
                    </a:ext>
                  </a:extLst>
                </a:gridCol>
                <a:gridCol w="1258154">
                  <a:extLst>
                    <a:ext uri="{9D8B030D-6E8A-4147-A177-3AD203B41FA5}">
                      <a16:colId xmlns:a16="http://schemas.microsoft.com/office/drawing/2014/main" val="4195269340"/>
                    </a:ext>
                  </a:extLst>
                </a:gridCol>
                <a:gridCol w="1258154">
                  <a:extLst>
                    <a:ext uri="{9D8B030D-6E8A-4147-A177-3AD203B41FA5}">
                      <a16:colId xmlns:a16="http://schemas.microsoft.com/office/drawing/2014/main" val="3215197551"/>
                    </a:ext>
                  </a:extLst>
                </a:gridCol>
                <a:gridCol w="1304050">
                  <a:extLst>
                    <a:ext uri="{9D8B030D-6E8A-4147-A177-3AD203B41FA5}">
                      <a16:colId xmlns:a16="http://schemas.microsoft.com/office/drawing/2014/main" val="2909062024"/>
                    </a:ext>
                  </a:extLst>
                </a:gridCol>
                <a:gridCol w="669459">
                  <a:extLst>
                    <a:ext uri="{9D8B030D-6E8A-4147-A177-3AD203B41FA5}">
                      <a16:colId xmlns:a16="http://schemas.microsoft.com/office/drawing/2014/main" val="3448071939"/>
                    </a:ext>
                  </a:extLst>
                </a:gridCol>
                <a:gridCol w="669459">
                  <a:extLst>
                    <a:ext uri="{9D8B030D-6E8A-4147-A177-3AD203B41FA5}">
                      <a16:colId xmlns:a16="http://schemas.microsoft.com/office/drawing/2014/main" val="1999811780"/>
                    </a:ext>
                  </a:extLst>
                </a:gridCol>
                <a:gridCol w="474200">
                  <a:extLst>
                    <a:ext uri="{9D8B030D-6E8A-4147-A177-3AD203B41FA5}">
                      <a16:colId xmlns:a16="http://schemas.microsoft.com/office/drawing/2014/main" val="4088724558"/>
                    </a:ext>
                  </a:extLst>
                </a:gridCol>
                <a:gridCol w="474200">
                  <a:extLst>
                    <a:ext uri="{9D8B030D-6E8A-4147-A177-3AD203B41FA5}">
                      <a16:colId xmlns:a16="http://schemas.microsoft.com/office/drawing/2014/main" val="3929431185"/>
                    </a:ext>
                  </a:extLst>
                </a:gridCol>
                <a:gridCol w="474200">
                  <a:extLst>
                    <a:ext uri="{9D8B030D-6E8A-4147-A177-3AD203B41FA5}">
                      <a16:colId xmlns:a16="http://schemas.microsoft.com/office/drawing/2014/main" val="2909503980"/>
                    </a:ext>
                  </a:extLst>
                </a:gridCol>
                <a:gridCol w="474200">
                  <a:extLst>
                    <a:ext uri="{9D8B030D-6E8A-4147-A177-3AD203B41FA5}">
                      <a16:colId xmlns:a16="http://schemas.microsoft.com/office/drawing/2014/main" val="1968484872"/>
                    </a:ext>
                  </a:extLst>
                </a:gridCol>
              </a:tblGrid>
              <a:tr h="182880">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Quantity</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cs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202092697"/>
                  </a:ext>
                </a:extLst>
              </a:tr>
              <a:tr h="182880">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Function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Quantity Description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Q4 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Q3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Q4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Key Performance Indicator</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Goal</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906322738"/>
                  </a:ext>
                </a:extLst>
              </a:tr>
              <a:tr h="228600">
                <a:tc rowSpan="3">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Cash &amp; Banking</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Pending Reconciliation Items</a:t>
                      </a:r>
                      <a:r>
                        <a:rPr lang="en-US" sz="800" b="0" i="0" u="none" strike="noStrike" baseline="30000" dirty="0">
                          <a:solidFill>
                            <a:srgbClr val="000000"/>
                          </a:solidFill>
                          <a:effectLst/>
                          <a:latin typeface="Arial" panose="020B0604020202020204" pitchFamily="34" charset="0"/>
                          <a:cs typeface="Arial" panose="020B0604020202020204" pitchFamily="34" charset="0"/>
                        </a:rPr>
                        <a:t>1</a:t>
                      </a:r>
                      <a:r>
                        <a:rPr lang="en-US" sz="800" b="0" i="0" u="none" strike="noStrike" dirty="0">
                          <a:solidFill>
                            <a:srgbClr val="000000"/>
                          </a:solidFill>
                          <a:effectLst/>
                          <a:latin typeface="Arial" panose="020B0604020202020204" pitchFamily="34" charset="0"/>
                          <a:cs typeface="Arial" panose="020B0604020202020204" pitchFamily="34" charset="0"/>
                        </a:rPr>
                        <a:t> </a:t>
                      </a:r>
                      <a:endParaRPr lang="en-US" sz="800" b="0" i="0" u="none" strike="noStrike" baseline="30000"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marL="0" indent="0" algn="l" fontAlgn="b">
                        <a:buFont typeface="Wingdings" panose="05000000000000000000" pitchFamily="2" charset="2"/>
                        <a:buNone/>
                      </a:pPr>
                      <a:r>
                        <a:rPr lang="en-US" sz="800" b="0" i="0" u="none" strike="noStrike" dirty="0">
                          <a:solidFill>
                            <a:srgbClr val="000000"/>
                          </a:solidFill>
                          <a:effectLst/>
                          <a:latin typeface="Arial"/>
                        </a:rPr>
                        <a:t>▪ 11,634 total ending   </a:t>
                      </a:r>
                      <a:endParaRPr lang="en-US" sz="800" b="0" i="0" u="none" strike="noStrike" dirty="0">
                        <a:solidFill>
                          <a:srgbClr val="000000"/>
                        </a:solidFill>
                        <a:effectLst/>
                        <a:latin typeface="Arial" panose="020B0604020202020204" pitchFamily="34" charset="0"/>
                      </a:endParaRP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marL="0" indent="0" algn="l" fontAlgn="b">
                        <a:buFont typeface="Wingdings" panose="05000000000000000000" pitchFamily="2" charset="2"/>
                        <a:buNone/>
                      </a:pPr>
                      <a:r>
                        <a:rPr lang="en-US" sz="800" b="0" i="0" u="none" strike="noStrike" dirty="0">
                          <a:solidFill>
                            <a:srgbClr val="000000"/>
                          </a:solidFill>
                          <a:effectLst/>
                          <a:latin typeface="Arial" panose="020B0604020202020204" pitchFamily="34" charset="0"/>
                          <a:cs typeface="Arial" panose="020B0604020202020204" pitchFamily="34" charset="0"/>
                        </a:rPr>
                        <a:t>▪ 4,241 total ending   </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marL="0" indent="0" algn="l" fontAlgn="b">
                        <a:buFont typeface="Wingdings" panose="05000000000000000000" pitchFamily="2" charset="2"/>
                        <a:buNone/>
                      </a:pPr>
                      <a:r>
                        <a:rPr lang="en-US" sz="800" b="0" i="0" u="none" strike="noStrike" dirty="0">
                          <a:solidFill>
                            <a:srgbClr val="000000"/>
                          </a:solidFill>
                          <a:effectLst/>
                          <a:latin typeface="Arial" panose="020B0604020202020204" pitchFamily="34" charset="0"/>
                          <a:cs typeface="Arial" panose="020B0604020202020204" pitchFamily="34" charset="0"/>
                        </a:rPr>
                        <a:t>▪ 3,830 total ending   </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 of pending items cleared </a:t>
                      </a:r>
                      <a:br>
                        <a:rPr lang="en-US" sz="800" b="0" i="0" u="none" strike="noStrike" dirty="0">
                          <a:solidFill>
                            <a:srgbClr val="000000"/>
                          </a:solidFill>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before 60 days aged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2821754940"/>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a:rPr>
                        <a:t>  (U.S. 6,150, CAD 5,484)</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(U.S. 2,683,CAD 1,558)</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(U.S. 1,209, CAD 2,621)</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73815494"/>
                  </a:ext>
                </a:extLst>
              </a:tr>
              <a:tr h="457200">
                <a:tc vMerge="1">
                  <a:txBody>
                    <a:bodyPr/>
                    <a:lstStyle/>
                    <a:p>
                      <a:endParaRPr lang="en-US"/>
                    </a:p>
                  </a:txBody>
                  <a:tcPr/>
                </a:tc>
                <a:tc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ReconNet Depository &amp; Non-Depository Accounts</a:t>
                      </a:r>
                      <a:endParaRPr lang="en-US" sz="800" b="0" i="0" u="none" strike="noStrike" baseline="30000"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hMerge="1">
                  <a:txBody>
                    <a:bodyPr/>
                    <a:lstStyle/>
                    <a:p>
                      <a:endParaRPr lang="en-US"/>
                    </a:p>
                  </a:txBody>
                  <a:tcPr/>
                </a:tc>
                <a:tc>
                  <a:txBody>
                    <a:bodyPr/>
                    <a:lstStyle/>
                    <a:p>
                      <a:pPr marL="0" indent="0" algn="l" fontAlgn="ctr">
                        <a:buFont typeface="Arial" panose="020B0604020202020204" pitchFamily="34" charset="0"/>
                        <a:buNone/>
                      </a:pPr>
                      <a:r>
                        <a:rPr lang="en-US" sz="800" b="0" i="0" u="none" strike="noStrike" dirty="0">
                          <a:solidFill>
                            <a:srgbClr val="000000"/>
                          </a:solidFill>
                          <a:effectLst/>
                          <a:latin typeface="Arial"/>
                        </a:rPr>
                        <a:t>▪ 538 each mth</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marL="0" indent="0" algn="l" fontAlgn="ctr">
                        <a:buFont typeface="Arial" panose="020B0604020202020204" pitchFamily="34" charset="0"/>
                        <a:buNone/>
                      </a:pPr>
                      <a:r>
                        <a:rPr lang="en-US" sz="800" b="0" i="0" u="none" strike="noStrike" dirty="0">
                          <a:solidFill>
                            <a:srgbClr val="000000"/>
                          </a:solidFill>
                          <a:effectLst/>
                          <a:latin typeface="Arial" panose="020B0604020202020204" pitchFamily="34" charset="0"/>
                          <a:cs typeface="Arial" panose="020B0604020202020204" pitchFamily="34" charset="0"/>
                        </a:rPr>
                        <a:t>▪ 461 each mth</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marL="0" indent="0" algn="l" fontAlgn="ctr">
                        <a:buFont typeface="Arial" panose="020B0604020202020204" pitchFamily="34" charset="0"/>
                        <a:buNone/>
                      </a:pPr>
                      <a:r>
                        <a:rPr lang="en-US" sz="800" b="0" i="0" u="none" strike="noStrike" dirty="0">
                          <a:solidFill>
                            <a:srgbClr val="000000"/>
                          </a:solidFill>
                          <a:effectLst/>
                          <a:latin typeface="Arial" panose="020B0604020202020204" pitchFamily="34" charset="0"/>
                          <a:cs typeface="Arial" panose="020B0604020202020204" pitchFamily="34" charset="0"/>
                        </a:rPr>
                        <a:t>▪ 462 each mth</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 of bank account </a:t>
                      </a:r>
                      <a:br>
                        <a:rPr lang="en-US" sz="800" b="0" i="0" u="none" strike="noStrike" dirty="0">
                          <a:solidFill>
                            <a:srgbClr val="000000"/>
                          </a:solidFill>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reconciliations completed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hMerge="1">
                  <a:txBody>
                    <a:bodyPr/>
                    <a:lstStyle/>
                    <a:p>
                      <a:endParaRPr lang="en-US"/>
                    </a:p>
                  </a:txBody>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algn="ctr" fontAlgn="ctr"/>
                      <a:r>
                        <a:rPr lang="en-US" sz="800" b="1" i="0" u="none" strike="noStrike" dirty="0">
                          <a:solidFill>
                            <a:schemeClr val="tx1"/>
                          </a:solidFill>
                          <a:effectLst/>
                          <a:latin typeface="Arial" panose="020B0604020202020204" pitchFamily="34" charset="0"/>
                          <a:cs typeface="Arial" panose="020B0604020202020204" pitchFamily="34" charset="0"/>
                        </a:rPr>
                        <a:t>98.1%</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00"/>
                    </a:solidFill>
                  </a:tcPr>
                </a:tc>
                <a:tc>
                  <a:txBody>
                    <a:bodyPr/>
                    <a:lstStyle/>
                    <a:p>
                      <a:pPr marL="0" indent="0" algn="ctr" fontAlgn="ctr">
                        <a:buNone/>
                      </a:pPr>
                      <a:r>
                        <a:rPr lang="en-US" sz="800" b="1" i="0" u="none" strike="noStrike" dirty="0">
                          <a:solidFill>
                            <a:schemeClr val="bg1"/>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a:txBody>
                    <a:bodyPr/>
                    <a:lstStyle/>
                    <a:p>
                      <a:pPr marL="0" indent="0" algn="ctr" fontAlgn="ctr">
                        <a:buNone/>
                      </a:pPr>
                      <a:r>
                        <a:rPr lang="en-US" sz="800" b="1" i="0" u="none" strike="noStrike" dirty="0">
                          <a:solidFill>
                            <a:schemeClr val="bg1"/>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1657217419"/>
                  </a:ext>
                </a:extLst>
              </a:tr>
              <a:tr h="228600">
                <a:tc rowSpan="3">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Accounts Receivable</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rowSpan="2" gridSpan="2">
                  <a:txBody>
                    <a:bodyPr/>
                    <a:lstStyle/>
                    <a:p>
                      <a:pPr marL="0" marR="0" lvl="0" indent="0" algn="ctr" rtl="0" eaLnBrk="1" fontAlgn="ctr" latinLnBrk="0" hangingPunct="1">
                        <a:lnSpc>
                          <a:spcPct val="100000"/>
                        </a:lnSpc>
                        <a:spcBef>
                          <a:spcPts val="0"/>
                        </a:spcBef>
                        <a:spcAft>
                          <a:spcPts val="0"/>
                        </a:spcAft>
                        <a:buClrTx/>
                        <a:buSzTx/>
                        <a:buFontTx/>
                        <a:buNone/>
                      </a:pPr>
                      <a:r>
                        <a:rPr lang="en-US" sz="800" b="0" i="0" u="none" strike="noStrike" dirty="0">
                          <a:solidFill>
                            <a:srgbClr val="000000"/>
                          </a:solidFill>
                          <a:effectLst/>
                          <a:latin typeface="Arial" panose="020B0604020202020204" pitchFamily="34" charset="0"/>
                          <a:cs typeface="Arial" panose="020B0604020202020204" pitchFamily="34" charset="0"/>
                        </a:rPr>
                        <a:t>AR Incident tickets submitted</a:t>
                      </a:r>
                      <a:endParaRPr lang="en-US" sz="800" b="0" i="0" u="none" strike="noStrike" kern="1200" baseline="300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a:rPr>
                        <a:t>▪ 16,266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cs typeface="Arial" panose="020B0604020202020204" pitchFamily="34" charset="0"/>
                        </a:rPr>
                        <a:t>▪ 18,804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cs typeface="Arial" panose="020B0604020202020204" pitchFamily="34" charset="0"/>
                        </a:rPr>
                        <a:t>▪ 17,657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 of tickets </a:t>
                      </a:r>
                      <a:br>
                        <a:rPr lang="en-US" sz="800" b="0" i="0" u="none" strike="noStrike" dirty="0">
                          <a:solidFill>
                            <a:srgbClr val="000000"/>
                          </a:solidFill>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resolved within 2-4 days</a:t>
                      </a:r>
                      <a:br>
                        <a:rPr lang="en-US" sz="800" b="0" i="0" u="none" strike="noStrike" dirty="0">
                          <a:solidFill>
                            <a:srgbClr val="000000"/>
                          </a:solidFill>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(LOB specific)</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95%</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marL="0" algn="ctr" defTabSz="457200" rtl="0" eaLnBrk="1" fontAlgn="ctr" latinLnBrk="0" hangingPunct="1"/>
                      <a:r>
                        <a:rPr lang="en-US" sz="800" b="1" i="0" u="none" strike="noStrike" kern="1200" dirty="0">
                          <a:solidFill>
                            <a:schemeClr val="bg1"/>
                          </a:solidFill>
                          <a:effectLst/>
                          <a:latin typeface="Arial" panose="020B0604020202020204" pitchFamily="34" charset="0"/>
                          <a:ea typeface="+mn-ea"/>
                          <a:cs typeface="Arial" panose="020B0604020202020204" pitchFamily="34" charset="0"/>
                        </a:rPr>
                        <a:t>97.9%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99.0%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97.2%</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1719664969"/>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a:rPr>
                        <a:t>▪ 5,422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6,268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5,886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45546886"/>
                  </a:ext>
                </a:extLst>
              </a:tr>
              <a:tr h="457200">
                <a:tc vMerge="1">
                  <a:txBody>
                    <a:bodyPr/>
                    <a:lstStyle/>
                    <a:p>
                      <a:endParaRPr lang="en-US"/>
                    </a:p>
                  </a:txBody>
                  <a:tcPr/>
                </a:tc>
                <a:tc gridSpan="2">
                  <a:txBody>
                    <a:bodyPr/>
                    <a:lstStyle/>
                    <a:p>
                      <a:pPr marL="0" marR="0" lvl="0" indent="0" algn="ctr" rtl="0" eaLnBrk="1" fontAlgn="ctr" latinLnBrk="0" hangingPunct="1">
                        <a:lnSpc>
                          <a:spcPct val="100000"/>
                        </a:lnSpc>
                        <a:spcBef>
                          <a:spcPts val="0"/>
                        </a:spcBef>
                        <a:spcAft>
                          <a:spcPts val="0"/>
                        </a:spcAft>
                        <a:buClrTx/>
                        <a:buSzTx/>
                        <a:buFontTx/>
                        <a:buNone/>
                      </a:pPr>
                      <a:r>
                        <a:rPr lang="en-US" sz="800" b="0" i="0" u="none" strike="noStrike" dirty="0">
                          <a:solidFill>
                            <a:srgbClr val="000000"/>
                          </a:solidFill>
                          <a:effectLst/>
                          <a:latin typeface="Arial" panose="020B0604020202020204" pitchFamily="34" charset="0"/>
                          <a:cs typeface="Arial" panose="020B0604020202020204" pitchFamily="34" charset="0"/>
                        </a:rPr>
                        <a:t>Gross AR</a:t>
                      </a:r>
                      <a:r>
                        <a:rPr lang="en-US" sz="800" b="0" i="0" u="none" strike="noStrike" baseline="30000" dirty="0">
                          <a:solidFill>
                            <a:srgbClr val="000000"/>
                          </a:solidFill>
                          <a:effectLst/>
                          <a:latin typeface="Arial" panose="020B0604020202020204" pitchFamily="34" charset="0"/>
                          <a:cs typeface="Arial" panose="020B0604020202020204" pitchFamily="34" charset="0"/>
                        </a:rPr>
                        <a:t>2</a:t>
                      </a:r>
                      <a:endParaRPr lang="en-US" sz="800" b="0" i="0" u="none" strike="noStrike" kern="1200" baseline="300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hMerge="1">
                  <a:txBody>
                    <a:bodyPr/>
                    <a:lstStyle/>
                    <a:p>
                      <a:endParaRPr lang="en-US"/>
                    </a:p>
                  </a:txBody>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 $837M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 $758M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 $883M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Unapplied cash as a </a:t>
                      </a:r>
                      <a:br>
                        <a:rPr lang="en-US" sz="800" b="0" i="0" u="none" strike="noStrike" dirty="0">
                          <a:solidFill>
                            <a:srgbClr val="000000"/>
                          </a:solidFill>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 of Gross AR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hMerge="1">
                  <a:txBody>
                    <a:bodyPr/>
                    <a:lstStyle/>
                    <a:p>
                      <a:endParaRPr lang="en-US"/>
                    </a:p>
                  </a:txBody>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2.0%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1.4%</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a:txBody>
                    <a:bodyPr/>
                    <a:lstStyle/>
                    <a:p>
                      <a:pPr algn="ctr" fontAlgn="ctr"/>
                      <a:r>
                        <a:rPr lang="en-US" sz="800" b="1" i="0" u="none" strike="noStrike" dirty="0">
                          <a:solidFill>
                            <a:schemeClr val="tx1"/>
                          </a:solidFill>
                          <a:effectLst/>
                          <a:latin typeface="Arial" panose="020B0604020202020204" pitchFamily="34" charset="0"/>
                          <a:cs typeface="Arial" panose="020B0604020202020204" pitchFamily="34" charset="0"/>
                        </a:rPr>
                        <a:t>2.18%</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00"/>
                    </a:solidFill>
                  </a:tcPr>
                </a:tc>
                <a:tc>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2.73%</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2453857933"/>
                  </a:ext>
                </a:extLst>
              </a:tr>
              <a:tr h="228600">
                <a:tc rowSpan="2">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General Ledger Accounting</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A6A6A6"/>
                    </a:solidFill>
                  </a:tcPr>
                </a:tc>
                <a:tc rowSpan="2" gridSpan="2">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Journal Entries</a:t>
                      </a:r>
                      <a:endParaRPr lang="en-US" sz="800" b="1" i="0" u="none" strike="noStrike" kern="1200" baseline="300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a:rPr>
                        <a:t>▪ 1,936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cs typeface="Arial" panose="020B0604020202020204" pitchFamily="34" charset="0"/>
                        </a:rPr>
                        <a:t>▪ 609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cs typeface="Arial" panose="020B0604020202020204" pitchFamily="34" charset="0"/>
                        </a:rPr>
                        <a:t>▪ 644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cs typeface="Arial" panose="020B0604020202020204" pitchFamily="34" charset="0"/>
                        </a:rPr>
                        <a:t>% of accurate journal entries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99.5%</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cs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86866829"/>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645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203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215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113574277"/>
                  </a:ext>
                </a:extLst>
              </a:tr>
            </a:tbl>
          </a:graphicData>
        </a:graphic>
      </p:graphicFrame>
    </p:spTree>
    <p:extLst>
      <p:ext uri="{BB962C8B-B14F-4D97-AF65-F5344CB8AC3E}">
        <p14:creationId xmlns:p14="http://schemas.microsoft.com/office/powerpoint/2010/main" val="120395762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GBS Finance – KPI Summary (continued)</a:t>
            </a:r>
          </a:p>
        </p:txBody>
      </p:sp>
      <p:sp>
        <p:nvSpPr>
          <p:cNvPr id="4" name="TextBox 3">
            <a:extLst>
              <a:ext uri="{FF2B5EF4-FFF2-40B4-BE49-F238E27FC236}">
                <a16:creationId xmlns:a16="http://schemas.microsoft.com/office/drawing/2014/main" id="{77351C7B-20C1-469A-BCC5-FEA76C086826}"/>
              </a:ext>
            </a:extLst>
          </p:cNvPr>
          <p:cNvSpPr txBox="1"/>
          <p:nvPr/>
        </p:nvSpPr>
        <p:spPr>
          <a:xfrm>
            <a:off x="256031" y="4946898"/>
            <a:ext cx="8613279" cy="1200329"/>
          </a:xfrm>
          <a:prstGeom prst="rect">
            <a:avLst/>
          </a:prstGeom>
          <a:noFill/>
        </p:spPr>
        <p:txBody>
          <a:bodyPr wrap="square" lIns="91440" tIns="45720" rIns="91440" bIns="45720" rtlCol="0" anchor="t">
            <a:spAutoFit/>
          </a:bodyPr>
          <a:lstStyle/>
          <a:p>
            <a:r>
              <a:rPr lang="en-US" sz="800" b="1" u="sng" dirty="0">
                <a:cs typeface="Arial" panose="020B0604020202020204" pitchFamily="34" charset="0"/>
              </a:rPr>
              <a:t>Commentary:</a:t>
            </a:r>
          </a:p>
          <a:p>
            <a:endParaRPr lang="en-US" sz="800" b="1" u="sng" dirty="0">
              <a:highlight>
                <a:srgbClr val="FFFF00"/>
              </a:highlight>
              <a:cs typeface="Arial" panose="020B0604020202020204" pitchFamily="34" charset="0"/>
            </a:endParaRPr>
          </a:p>
          <a:p>
            <a:pPr marL="228600" indent="-228600">
              <a:buFont typeface="+mj-lt"/>
              <a:buAutoNum type="arabicPeriod" startAt="3"/>
            </a:pPr>
            <a:r>
              <a:rPr lang="en-US" sz="800" b="1" dirty="0">
                <a:cs typeface="Arial" panose="020B0604020202020204" pitchFamily="34" charset="0"/>
              </a:rPr>
              <a:t>Fixed Assets: </a:t>
            </a:r>
            <a:r>
              <a:rPr lang="en-US" sz="800" b="0" i="0" u="none" strike="noStrike" dirty="0">
                <a:solidFill>
                  <a:srgbClr val="000000"/>
                </a:solidFill>
                <a:effectLst/>
              </a:rPr>
              <a:t>The Morton Arboretum ($2M), investment for White Pine, amortized upon completion of construction with expected completion of APR FY24. U of C Support ($968K), capitalized in OCT FY24. Yosemite -Tours ($400K) Pre-Bill for Tram Tractors, units delivered SEP FY23, but not yet in service. Togwotee - Jackson Operations ($285K), snowmobiles not yet in service. AHS-GPRH ($169K), estimated in service date is NOV FY24.  Removing all these CIP balances, the balance would be 1.95%</a:t>
            </a:r>
            <a:r>
              <a:rPr lang="en-US" sz="800" dirty="0"/>
              <a:t> </a:t>
            </a:r>
            <a:endParaRPr lang="en-US" sz="800" b="1" dirty="0">
              <a:cs typeface="Arial" panose="020B0604020202020204" pitchFamily="34" charset="0"/>
            </a:endParaRPr>
          </a:p>
          <a:p>
            <a:pPr marL="228600" indent="-228600">
              <a:buFont typeface="+mj-lt"/>
              <a:buAutoNum type="arabicPeriod" startAt="3"/>
            </a:pPr>
            <a:r>
              <a:rPr lang="en-US" sz="800" b="1" dirty="0">
                <a:cs typeface="Arial" panose="020B0604020202020204" pitchFamily="34" charset="0"/>
              </a:rPr>
              <a:t>Accounts Payable: </a:t>
            </a:r>
            <a:r>
              <a:rPr lang="en-US" sz="800" dirty="0">
                <a:cs typeface="Arial" panose="020B0604020202020204" pitchFamily="34" charset="0"/>
              </a:rPr>
              <a:t>Increase in cost per invoice is directly related to lower volume compared to previous year; marketPRO deployment continues which impacts overall legacy invoice processing by GBS AP.</a:t>
            </a:r>
          </a:p>
          <a:p>
            <a:pPr marL="228600" indent="-228600">
              <a:buFont typeface="+mj-lt"/>
              <a:buAutoNum type="arabicPeriod" startAt="3"/>
            </a:pPr>
            <a:r>
              <a:rPr lang="en-US" sz="800" b="1" dirty="0">
                <a:cs typeface="Arial" panose="020B0604020202020204" pitchFamily="34" charset="0"/>
              </a:rPr>
              <a:t>Payroll: </a:t>
            </a:r>
            <a:r>
              <a:rPr lang="en-US" sz="800" dirty="0">
                <a:cs typeface="Arial" panose="020B0604020202020204" pitchFamily="34" charset="0"/>
              </a:rPr>
              <a:t>The monthly average of REQs increased by 225 due to J1 students; worked during summer and were getting ready to leave the country.</a:t>
            </a:r>
            <a:endParaRPr lang="en-US" sz="800" dirty="0">
              <a:effectLst/>
              <a:ea typeface="Calibri" panose="020F0502020204030204" pitchFamily="34" charset="0"/>
            </a:endParaRPr>
          </a:p>
          <a:p>
            <a:pPr marL="228600" indent="-228600">
              <a:buFont typeface="+mj-lt"/>
              <a:buAutoNum type="arabicPeriod" startAt="3"/>
            </a:pPr>
            <a:r>
              <a:rPr lang="en-US" sz="800" b="1" dirty="0">
                <a:cs typeface="Arial" panose="020B0604020202020204" pitchFamily="34" charset="0"/>
              </a:rPr>
              <a:t>Payroll: </a:t>
            </a:r>
            <a:r>
              <a:rPr lang="en-US" sz="800" dirty="0">
                <a:cs typeface="Arial" panose="020B0604020202020204" pitchFamily="34" charset="0"/>
              </a:rPr>
              <a:t>The monthly average of PS Tickets increased by 232 due to Collegiate back in session.</a:t>
            </a:r>
            <a:endParaRPr lang="en-US" sz="1800" dirty="0">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CF9167D6-9B73-4C2E-8F01-14A1FC604B1D}"/>
              </a:ext>
            </a:extLst>
          </p:cNvPr>
          <p:cNvGraphicFramePr>
            <a:graphicFrameLocks noGrp="1"/>
          </p:cNvGraphicFramePr>
          <p:nvPr>
            <p:extLst>
              <p:ext uri="{D42A27DB-BD31-4B8C-83A1-F6EECF244321}">
                <p14:modId xmlns:p14="http://schemas.microsoft.com/office/powerpoint/2010/main" val="3207322522"/>
              </p:ext>
            </p:extLst>
          </p:nvPr>
        </p:nvGraphicFramePr>
        <p:xfrm>
          <a:off x="256031" y="1280160"/>
          <a:ext cx="8650138" cy="3627120"/>
        </p:xfrm>
        <a:graphic>
          <a:graphicData uri="http://schemas.openxmlformats.org/drawingml/2006/table">
            <a:tbl>
              <a:tblPr/>
              <a:tblGrid>
                <a:gridCol w="614378">
                  <a:extLst>
                    <a:ext uri="{9D8B030D-6E8A-4147-A177-3AD203B41FA5}">
                      <a16:colId xmlns:a16="http://schemas.microsoft.com/office/drawing/2014/main" val="2164803023"/>
                    </a:ext>
                  </a:extLst>
                </a:gridCol>
                <a:gridCol w="467661">
                  <a:extLst>
                    <a:ext uri="{9D8B030D-6E8A-4147-A177-3AD203B41FA5}">
                      <a16:colId xmlns:a16="http://schemas.microsoft.com/office/drawing/2014/main" val="3456768248"/>
                    </a:ext>
                  </a:extLst>
                </a:gridCol>
                <a:gridCol w="453380">
                  <a:extLst>
                    <a:ext uri="{9D8B030D-6E8A-4147-A177-3AD203B41FA5}">
                      <a16:colId xmlns:a16="http://schemas.microsoft.com/office/drawing/2014/main" val="1943163705"/>
                    </a:ext>
                  </a:extLst>
                </a:gridCol>
                <a:gridCol w="1300348">
                  <a:extLst>
                    <a:ext uri="{9D8B030D-6E8A-4147-A177-3AD203B41FA5}">
                      <a16:colId xmlns:a16="http://schemas.microsoft.com/office/drawing/2014/main" val="15461151"/>
                    </a:ext>
                  </a:extLst>
                </a:gridCol>
                <a:gridCol w="1300348">
                  <a:extLst>
                    <a:ext uri="{9D8B030D-6E8A-4147-A177-3AD203B41FA5}">
                      <a16:colId xmlns:a16="http://schemas.microsoft.com/office/drawing/2014/main" val="269911507"/>
                    </a:ext>
                  </a:extLst>
                </a:gridCol>
                <a:gridCol w="1286067">
                  <a:extLst>
                    <a:ext uri="{9D8B030D-6E8A-4147-A177-3AD203B41FA5}">
                      <a16:colId xmlns:a16="http://schemas.microsoft.com/office/drawing/2014/main" val="519033633"/>
                    </a:ext>
                  </a:extLst>
                </a:gridCol>
                <a:gridCol w="660227">
                  <a:extLst>
                    <a:ext uri="{9D8B030D-6E8A-4147-A177-3AD203B41FA5}">
                      <a16:colId xmlns:a16="http://schemas.microsoft.com/office/drawing/2014/main" val="3407162561"/>
                    </a:ext>
                  </a:extLst>
                </a:gridCol>
                <a:gridCol w="697085">
                  <a:extLst>
                    <a:ext uri="{9D8B030D-6E8A-4147-A177-3AD203B41FA5}">
                      <a16:colId xmlns:a16="http://schemas.microsoft.com/office/drawing/2014/main" val="560927052"/>
                    </a:ext>
                  </a:extLst>
                </a:gridCol>
                <a:gridCol w="467661">
                  <a:extLst>
                    <a:ext uri="{9D8B030D-6E8A-4147-A177-3AD203B41FA5}">
                      <a16:colId xmlns:a16="http://schemas.microsoft.com/office/drawing/2014/main" val="1749000908"/>
                    </a:ext>
                  </a:extLst>
                </a:gridCol>
                <a:gridCol w="467661">
                  <a:extLst>
                    <a:ext uri="{9D8B030D-6E8A-4147-A177-3AD203B41FA5}">
                      <a16:colId xmlns:a16="http://schemas.microsoft.com/office/drawing/2014/main" val="1291468733"/>
                    </a:ext>
                  </a:extLst>
                </a:gridCol>
                <a:gridCol w="467661">
                  <a:extLst>
                    <a:ext uri="{9D8B030D-6E8A-4147-A177-3AD203B41FA5}">
                      <a16:colId xmlns:a16="http://schemas.microsoft.com/office/drawing/2014/main" val="2149224173"/>
                    </a:ext>
                  </a:extLst>
                </a:gridCol>
                <a:gridCol w="467661">
                  <a:extLst>
                    <a:ext uri="{9D8B030D-6E8A-4147-A177-3AD203B41FA5}">
                      <a16:colId xmlns:a16="http://schemas.microsoft.com/office/drawing/2014/main" val="2895987432"/>
                    </a:ext>
                  </a:extLst>
                </a:gridCol>
              </a:tblGrid>
              <a:tr h="182880">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gridSpan="3">
                  <a:txBody>
                    <a:bodyPr/>
                    <a:lstStyle/>
                    <a:p>
                      <a:pPr algn="ctr" fontAlgn="ctr"/>
                      <a:r>
                        <a:rPr lang="en-US" sz="800" b="1" i="0" u="none" strike="noStrike" dirty="0">
                          <a:solidFill>
                            <a:srgbClr val="FFFFFF"/>
                          </a:solidFill>
                          <a:effectLst/>
                          <a:latin typeface="Arial" panose="020B0604020202020204" pitchFamily="34" charset="0"/>
                        </a:rPr>
                        <a:t>Quantity</a:t>
                      </a:r>
                    </a:p>
                  </a:txBody>
                  <a:tcPr marL="0" marR="0" marT="0" marB="0" anchor="ct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hMerge="1">
                  <a:txBody>
                    <a:bodyPr/>
                    <a:lstStyle/>
                    <a:p>
                      <a:pPr algn="ctr" fontAlgn="ctr"/>
                      <a:r>
                        <a:rPr lang="en-US" sz="800" b="1" i="0" u="none" strike="noStrike" dirty="0">
                          <a:solidFill>
                            <a:srgbClr val="FFFFFF"/>
                          </a:solidFill>
                          <a:effectLst/>
                          <a:latin typeface="Arial" panose="020B0604020202020204" pitchFamily="34" charset="0"/>
                        </a:rPr>
                        <a:t>Quantity</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3368029491"/>
                  </a:ext>
                </a:extLst>
              </a:tr>
              <a:tr h="182880">
                <a:tc>
                  <a:txBody>
                    <a:bodyPr/>
                    <a:lstStyle/>
                    <a:p>
                      <a:pPr algn="ctr" fontAlgn="ctr"/>
                      <a:r>
                        <a:rPr lang="en-US" sz="800" b="1" i="0" u="none" strike="noStrike" dirty="0">
                          <a:solidFill>
                            <a:srgbClr val="FFFFFF"/>
                          </a:solidFill>
                          <a:effectLst/>
                          <a:latin typeface="Arial" panose="020B0604020202020204" pitchFamily="34" charset="0"/>
                        </a:rPr>
                        <a:t>Function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rPr>
                        <a:t>Quantity Description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rPr>
                        <a:t>Q4 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Q3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rPr>
                        <a:t>Key Performance Indicator</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rPr>
                        <a:t>Goal</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4232123921"/>
                  </a:ext>
                </a:extLst>
              </a:tr>
              <a:tr h="457200">
                <a:tc rowSpan="3">
                  <a:txBody>
                    <a:bodyPr/>
                    <a:lstStyle/>
                    <a:p>
                      <a:pPr algn="ctr" fontAlgn="ctr"/>
                      <a:r>
                        <a:rPr lang="en-US" sz="800" b="1" i="0" u="none" strike="noStrike" dirty="0">
                          <a:solidFill>
                            <a:srgbClr val="000000"/>
                          </a:solidFill>
                          <a:effectLst/>
                          <a:latin typeface="Arial" panose="020B0604020202020204" pitchFamily="34" charset="0"/>
                        </a:rPr>
                        <a:t>Fixed Assets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gridSpan="2">
                  <a:txBody>
                    <a:bodyPr/>
                    <a:lstStyle/>
                    <a:p>
                      <a:pPr algn="ctr" fontAlgn="ctr"/>
                      <a:r>
                        <a:rPr lang="en-US" sz="800" b="0" i="0" u="none" strike="noStrike" dirty="0">
                          <a:solidFill>
                            <a:srgbClr val="000000"/>
                          </a:solidFill>
                          <a:effectLst/>
                          <a:latin typeface="Arial" panose="020B0604020202020204" pitchFamily="34" charset="0"/>
                        </a:rPr>
                        <a:t>CIP Balance</a:t>
                      </a:r>
                      <a:r>
                        <a:rPr lang="en-US" sz="800" b="0" i="0" u="none" strike="noStrike" baseline="30000" dirty="0">
                          <a:solidFill>
                            <a:srgbClr val="000000"/>
                          </a:solidFill>
                          <a:effectLst/>
                          <a:latin typeface="Arial" panose="020B0604020202020204" pitchFamily="34" charset="0"/>
                        </a:rPr>
                        <a:t>3</a:t>
                      </a:r>
                      <a:endParaRPr lang="en-US"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hMerge="1">
                  <a:txBody>
                    <a:bodyPr/>
                    <a:lstStyle/>
                    <a:p>
                      <a:endParaRPr lang="en-US"/>
                    </a:p>
                  </a:txBody>
                  <a:tcPr/>
                </a:tc>
                <a:tc>
                  <a:txBody>
                    <a:bodyPr/>
                    <a:lstStyle/>
                    <a:p>
                      <a:pPr algn="l" fontAlgn="ctr"/>
                      <a:r>
                        <a:rPr lang="en-US" sz="800" b="0" i="0" u="none" strike="noStrike" dirty="0">
                          <a:solidFill>
                            <a:srgbClr val="000000"/>
                          </a:solidFill>
                          <a:effectLst/>
                          <a:latin typeface="Arial" panose="020B0604020202020204" pitchFamily="34" charset="0"/>
                        </a:rPr>
                        <a:t>▪ $108M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a:txBody>
                    <a:bodyPr/>
                    <a:lstStyle/>
                    <a:p>
                      <a:pPr algn="l" fontAlgn="ctr"/>
                      <a:r>
                        <a:rPr lang="en-US" sz="800" b="0" i="0" u="none" strike="noStrike" dirty="0">
                          <a:solidFill>
                            <a:srgbClr val="000000"/>
                          </a:solidFill>
                          <a:effectLst/>
                          <a:latin typeface="Arial" panose="020B0604020202020204" pitchFamily="34" charset="0"/>
                        </a:rPr>
                        <a:t>▪ $99M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a:txBody>
                    <a:bodyPr/>
                    <a:lstStyle/>
                    <a:p>
                      <a:pPr algn="l" fontAlgn="ctr"/>
                      <a:r>
                        <a:rPr lang="en-US" sz="800" b="0" i="0" u="none" strike="noStrike" dirty="0">
                          <a:solidFill>
                            <a:srgbClr val="000000"/>
                          </a:solidFill>
                          <a:effectLst/>
                          <a:latin typeface="Arial" panose="020B0604020202020204" pitchFamily="34" charset="0"/>
                        </a:rPr>
                        <a:t>▪ $100M ending balance</a:t>
                      </a:r>
                    </a:p>
                  </a:txBody>
                  <a:tcPr marL="56321"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gridSpan="2">
                  <a:txBody>
                    <a:bodyPr/>
                    <a:lstStyle/>
                    <a:p>
                      <a:pPr algn="ctr" fontAlgn="ctr"/>
                      <a:r>
                        <a:rPr lang="en-US" sz="800" b="0" i="0" u="none" strike="noStrike" dirty="0">
                          <a:solidFill>
                            <a:srgbClr val="000000"/>
                          </a:solidFill>
                          <a:effectLst/>
                          <a:latin typeface="Arial" panose="020B0604020202020204" pitchFamily="34" charset="0"/>
                        </a:rPr>
                        <a:t>% of CIP Balance &gt; 90 days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hMerge="1">
                  <a:txBody>
                    <a:bodyPr/>
                    <a:lstStyle/>
                    <a:p>
                      <a:endParaRPr lang="en-US"/>
                    </a:p>
                  </a:txBody>
                  <a:tcPr/>
                </a:tc>
                <a:tc>
                  <a:txBody>
                    <a:bodyPr/>
                    <a:lstStyle/>
                    <a:p>
                      <a:pPr algn="ctr" fontAlgn="ctr"/>
                      <a:r>
                        <a:rPr lang="en-US" sz="800" b="1" i="0" u="none" strike="noStrike" dirty="0">
                          <a:solidFill>
                            <a:srgbClr val="000000"/>
                          </a:solidFill>
                          <a:effectLst/>
                          <a:latin typeface="Arial" panose="020B0604020202020204" pitchFamily="34" charset="0"/>
                        </a:rPr>
                        <a:t>2.0%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a:txBody>
                    <a:bodyPr/>
                    <a:lstStyle/>
                    <a:p>
                      <a:pPr algn="ctr" fontAlgn="ctr"/>
                      <a:r>
                        <a:rPr lang="en-US" sz="800" b="1" i="0" u="none" strike="noStrike" dirty="0">
                          <a:solidFill>
                            <a:schemeClr val="bg1"/>
                          </a:solidFill>
                          <a:effectLst/>
                          <a:latin typeface="Arial" panose="020B0604020202020204" pitchFamily="34" charset="0"/>
                        </a:rPr>
                        <a:t>6.7%</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dirty="0">
                          <a:solidFill>
                            <a:srgbClr val="FFFFFF"/>
                          </a:solidFill>
                          <a:effectLst/>
                          <a:latin typeface="Arial" panose="020B0604020202020204" pitchFamily="34" charset="0"/>
                        </a:rPr>
                        <a:t>7.9%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5.8%</a:t>
                      </a:r>
                      <a:endParaRPr lang="en-US" sz="800" b="1" i="0" u="none" strike="noStrike" dirty="0">
                        <a:solidFill>
                          <a:srgbClr val="FFFFFF"/>
                        </a:solidFill>
                        <a:effectLst/>
                        <a:latin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extLst>
                  <a:ext uri="{0D108BD9-81ED-4DB2-BD59-A6C34878D82A}">
                    <a16:rowId xmlns:a16="http://schemas.microsoft.com/office/drawing/2014/main" val="106211365"/>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CERs closed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1,501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1,584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1,710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Avg # of days to close CER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3.00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algn="ctr" fontAlgn="ctr"/>
                      <a:r>
                        <a:rPr lang="en-US" sz="800" b="1" i="0" u="none" strike="noStrike" dirty="0">
                          <a:solidFill>
                            <a:srgbClr val="FFFFFF"/>
                          </a:solidFill>
                          <a:effectLst/>
                          <a:latin typeface="Arial" panose="020B0604020202020204" pitchFamily="34" charset="0"/>
                        </a:rPr>
                        <a:t>1.12</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1.70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1.68</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072300600"/>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500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528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570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24553754"/>
                  </a:ext>
                </a:extLst>
              </a:tr>
              <a:tr h="228600">
                <a:tc rowSpan="4">
                  <a:txBody>
                    <a:bodyPr/>
                    <a:lstStyle/>
                    <a:p>
                      <a:pPr algn="ctr" fontAlgn="ctr"/>
                      <a:r>
                        <a:rPr lang="en-US" sz="800" b="1" i="0" u="none" strike="noStrike" dirty="0">
                          <a:solidFill>
                            <a:srgbClr val="000000"/>
                          </a:solidFill>
                          <a:effectLst/>
                          <a:latin typeface="Arial" panose="020B0604020202020204" pitchFamily="34" charset="0"/>
                        </a:rPr>
                        <a:t>Accounts Payable</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Invoices Processed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by GBS</a:t>
                      </a:r>
                      <a:r>
                        <a:rPr lang="en-US" sz="800" b="0" i="0" u="none" strike="noStrike" baseline="30000" dirty="0">
                          <a:solidFill>
                            <a:srgbClr val="000000"/>
                          </a:solidFill>
                          <a:effectLst/>
                          <a:latin typeface="Arial" panose="020B0604020202020204" pitchFamily="34" charset="0"/>
                        </a:rPr>
                        <a:t>4</a:t>
                      </a:r>
                      <a:endParaRPr lang="en-US" sz="800" b="0"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27,681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16,982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17,572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Cost per Invoice</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$6.08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algn="ctr" fontAlgn="ctr"/>
                      <a:r>
                        <a:rPr lang="en-US" sz="800" b="1" i="0" u="none" strike="noStrike" dirty="0">
                          <a:solidFill>
                            <a:schemeClr val="bg1"/>
                          </a:solidFill>
                          <a:effectLst/>
                          <a:latin typeface="Arial" panose="020B0604020202020204" pitchFamily="34" charset="0"/>
                        </a:rPr>
                        <a:t>$5.32</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tx1"/>
                          </a:solidFill>
                          <a:effectLst/>
                          <a:latin typeface="Arial" panose="020B0604020202020204" pitchFamily="34" charset="0"/>
                        </a:rPr>
                        <a:t>$6.44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00"/>
                    </a:solidFill>
                  </a:tcPr>
                </a:tc>
                <a:tc rowSpan="2">
                  <a:txBody>
                    <a:bodyPr/>
                    <a:lstStyle/>
                    <a:p>
                      <a:pPr algn="ctr" fontAlgn="ctr"/>
                      <a:r>
                        <a:rPr lang="en-US" sz="800" b="1" i="0" u="none" strike="noStrike" dirty="0">
                          <a:solidFill>
                            <a:schemeClr val="tx1"/>
                          </a:solidFill>
                          <a:effectLst/>
                          <a:latin typeface="Arial" panose="020B0604020202020204" pitchFamily="34" charset="0"/>
                        </a:rPr>
                        <a:t>$6.17</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00"/>
                    </a:solidFill>
                  </a:tcPr>
                </a:tc>
                <a:extLst>
                  <a:ext uri="{0D108BD9-81ED-4DB2-BD59-A6C34878D82A}">
                    <a16:rowId xmlns:a16="http://schemas.microsoft.com/office/drawing/2014/main" val="1634103324"/>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9,227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5,661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5,857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91146069"/>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Payments Processed</a:t>
                      </a:r>
                      <a:endParaRPr lang="en-US" sz="800" b="0"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95,103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101,841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93,099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Cost per Payment Processed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$2.91</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algn="ctr" fontAlgn="ctr"/>
                      <a:r>
                        <a:rPr lang="en-US" sz="800" b="1" i="0" u="none" strike="noStrike" dirty="0">
                          <a:solidFill>
                            <a:schemeClr val="bg1"/>
                          </a:solidFill>
                          <a:effectLst/>
                          <a:latin typeface="Arial" panose="020B0604020202020204" pitchFamily="34" charset="0"/>
                        </a:rPr>
                        <a:t>$2.50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$2.58</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$1.49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2957692956"/>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31,701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33,947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31,033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21998731"/>
                  </a:ext>
                </a:extLst>
              </a:tr>
              <a:tr h="228600">
                <a:tc rowSpan="6">
                  <a:txBody>
                    <a:bodyPr/>
                    <a:lstStyle/>
                    <a:p>
                      <a:pPr algn="ctr" fontAlgn="ctr"/>
                      <a:r>
                        <a:rPr lang="en-US" sz="800" b="1" i="0" u="none" strike="noStrike" dirty="0">
                          <a:solidFill>
                            <a:srgbClr val="000000"/>
                          </a:solidFill>
                          <a:effectLst/>
                          <a:latin typeface="Arial" panose="020B0604020202020204" pitchFamily="34" charset="0"/>
                        </a:rPr>
                        <a:t>Payroll</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Payments</a:t>
                      </a:r>
                      <a:endParaRPr lang="en-US" sz="800" b="0"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729,561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844,396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813,707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Cost per Payment</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$1.03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algn="ctr" fontAlgn="ctr"/>
                      <a:r>
                        <a:rPr lang="en-US" sz="800" b="1" i="0" u="none" strike="noStrike" dirty="0">
                          <a:solidFill>
                            <a:schemeClr val="bg1"/>
                          </a:solidFill>
                          <a:effectLst/>
                          <a:latin typeface="Arial" panose="020B0604020202020204" pitchFamily="34" charset="0"/>
                        </a:rPr>
                        <a:t>$0.96</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rPr>
                        <a:t>$0.97</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rPr>
                        <a:t>$0.97</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1463731743"/>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243,187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281,465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271,236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62862293"/>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Manual Pay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(eForms only)</a:t>
                      </a:r>
                      <a:r>
                        <a:rPr lang="en-US" sz="800" b="0" i="0" u="none" strike="noStrike" baseline="30000" dirty="0">
                          <a:solidFill>
                            <a:srgbClr val="000000"/>
                          </a:solidFill>
                          <a:effectLst/>
                          <a:latin typeface="Arial" panose="020B0604020202020204" pitchFamily="34" charset="0"/>
                        </a:rPr>
                        <a:t>5</a:t>
                      </a:r>
                      <a:endParaRPr lang="en-US"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5,059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3,680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4,487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eForms resolved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within 2 days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99%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algn="ctr" fontAlgn="ctr"/>
                      <a:r>
                        <a:rPr lang="en-US" sz="800" b="1" i="0" u="none" strike="noStrike" dirty="0">
                          <a:solidFill>
                            <a:schemeClr val="bg1"/>
                          </a:solidFill>
                          <a:effectLst/>
                          <a:latin typeface="Arial" panose="020B0604020202020204" pitchFamily="34" charset="0"/>
                        </a:rPr>
                        <a:t>99.9%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99.9%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a:solidFill>
                            <a:srgbClr val="FFFFFF"/>
                          </a:solidFill>
                          <a:effectLst/>
                          <a:latin typeface="Arial" panose="020B0604020202020204" pitchFamily="34" charset="0"/>
                        </a:rPr>
                        <a:t>99.7%</a:t>
                      </a:r>
                      <a:endParaRPr lang="en-US" sz="800" b="1" i="0" u="none" strike="noStrike" dirty="0">
                        <a:solidFill>
                          <a:srgbClr val="FFFFFF"/>
                        </a:solidFill>
                        <a:effectLst/>
                        <a:latin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492133264"/>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1,686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1,227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1,496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99058500"/>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Payroll Service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Tickets Submitted</a:t>
                      </a:r>
                      <a:r>
                        <a:rPr lang="en-US" sz="800" b="0" i="0" u="none" strike="noStrike" baseline="30000" dirty="0">
                          <a:solidFill>
                            <a:srgbClr val="000000"/>
                          </a:solidFill>
                          <a:effectLst/>
                          <a:latin typeface="Arial" panose="020B0604020202020204" pitchFamily="34" charset="0"/>
                        </a:rPr>
                        <a:t>6</a:t>
                      </a:r>
                      <a:endParaRPr lang="en-US" sz="80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9,543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6,861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7,558 total</a:t>
                      </a:r>
                    </a:p>
                  </a:txBody>
                  <a:tcPr marL="56321"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tickets resolved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within 2 days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90%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algn="ctr" fontAlgn="ctr"/>
                      <a:r>
                        <a:rPr lang="en-US" sz="800" b="1" i="0" u="none" strike="noStrike" dirty="0">
                          <a:solidFill>
                            <a:schemeClr val="bg1"/>
                          </a:solidFill>
                          <a:effectLst/>
                          <a:latin typeface="Arial" panose="020B0604020202020204" pitchFamily="34" charset="0"/>
                        </a:rPr>
                        <a:t>99.0%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chemeClr val="bg1"/>
                          </a:solidFill>
                          <a:effectLst/>
                          <a:latin typeface="Arial" panose="020B0604020202020204" pitchFamily="34" charset="0"/>
                        </a:rPr>
                        <a:t>99.9%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99.9%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2013609997"/>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3,181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2,287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2,519 mthly avg</a:t>
                      </a:r>
                    </a:p>
                  </a:txBody>
                  <a:tcPr marL="56321"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32558197"/>
                  </a:ext>
                </a:extLst>
              </a:tr>
            </a:tbl>
          </a:graphicData>
        </a:graphic>
      </p:graphicFrame>
    </p:spTree>
    <p:extLst>
      <p:ext uri="{BB962C8B-B14F-4D97-AF65-F5344CB8AC3E}">
        <p14:creationId xmlns:p14="http://schemas.microsoft.com/office/powerpoint/2010/main" val="326730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GBS Contact Center – KPI Summary</a:t>
            </a:r>
          </a:p>
        </p:txBody>
      </p:sp>
      <p:sp>
        <p:nvSpPr>
          <p:cNvPr id="5" name="TextBox 1">
            <a:extLst>
              <a:ext uri="{FF2B5EF4-FFF2-40B4-BE49-F238E27FC236}">
                <a16:creationId xmlns:a16="http://schemas.microsoft.com/office/drawing/2014/main" id="{581A8321-8C64-4382-BC05-847D2C56204E}"/>
              </a:ext>
            </a:extLst>
          </p:cNvPr>
          <p:cNvSpPr txBox="1"/>
          <p:nvPr/>
        </p:nvSpPr>
        <p:spPr>
          <a:xfrm>
            <a:off x="258160" y="4846320"/>
            <a:ext cx="8617479" cy="144655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b="1" u="sng" dirty="0">
                <a:cs typeface="Arial" panose="020B0604020202020204" pitchFamily="34" charset="0"/>
              </a:rPr>
              <a:t>Commentary:</a:t>
            </a:r>
          </a:p>
          <a:p>
            <a:endParaRPr lang="en-US" sz="800" dirty="0">
              <a:ea typeface="+mn-lt"/>
              <a:cs typeface="+mn-lt"/>
            </a:endParaRPr>
          </a:p>
          <a:p>
            <a:pPr marL="228600" indent="-228600">
              <a:buFont typeface="+mj-lt"/>
              <a:buAutoNum type="arabicPeriod" startAt="7"/>
            </a:pPr>
            <a:r>
              <a:rPr lang="en-US" sz="800" b="1" dirty="0">
                <a:ea typeface="+mn-lt"/>
                <a:cs typeface="+mn-lt"/>
              </a:rPr>
              <a:t>Business Support Services: </a:t>
            </a:r>
            <a:r>
              <a:rPr lang="en-US" sz="800" dirty="0">
                <a:ea typeface="+mn-lt"/>
                <a:cs typeface="+mn-lt"/>
              </a:rPr>
              <a:t>Overall volume in Q4 was higher than in Q3 due to (1) the US Open Tournament peak period, which took place from 8/22/23 – 9/10/23, and (2) an 18% increase in iCare service calls stemming from website errors, delayed orders, payment processing issues, and other general program challenges. Despite the increased volume, all KPIs exceeded the goal due to a consistent leadership focus and drive on workforce optimization, quality, and engagement initiatives. Survey satisfaction reached a new record high of 96%, with caller participation in the survey achieving a new record high of 44%. </a:t>
            </a:r>
          </a:p>
          <a:p>
            <a:pPr marL="228600" indent="-228600">
              <a:buFont typeface="+mj-lt"/>
              <a:buAutoNum type="arabicPeriod" startAt="7"/>
            </a:pPr>
            <a:r>
              <a:rPr lang="en-US" sz="800" b="1" dirty="0">
                <a:ea typeface="+mn-lt"/>
                <a:cs typeface="+mn-lt"/>
              </a:rPr>
              <a:t>Payment Services Contact Center: </a:t>
            </a:r>
            <a:r>
              <a:rPr lang="en-US" sz="800" dirty="0">
                <a:ea typeface="+mn-lt"/>
                <a:cs typeface="+mn-lt"/>
              </a:rPr>
              <a:t>Overall volume in Q4 was higher than in Q3 due to several contributing factors including (1) the transition of HDQ Concierge calls to the contact center, which occurred on 8/15/23, (2) the seasonality of the Collegiate Hospitality business, driving additional payroll and AP inquiries as operations resumed at schools and Aramark employees returned to work from summer break, and (3) increased utilization of the myVendor portal, which went live in the US during P9 and expanded into CN during P10. Despite the increased volume, all KPIs exceeded the goal due to a consistent leadership focus and drive on workforce optimization, quality, and engagement initiatives. As with the Business Support Services team, survey satisfaction reached a new record high of 95%, with caller participation in the survey achieving a new record high of 44%. </a:t>
            </a:r>
            <a:endParaRPr lang="en-US" sz="800" b="1" dirty="0">
              <a:cs typeface="Arial" panose="020B0604020202020204" pitchFamily="34" charset="0"/>
            </a:endParaRPr>
          </a:p>
        </p:txBody>
      </p:sp>
      <p:graphicFrame>
        <p:nvGraphicFramePr>
          <p:cNvPr id="2" name="Table 1">
            <a:extLst>
              <a:ext uri="{FF2B5EF4-FFF2-40B4-BE49-F238E27FC236}">
                <a16:creationId xmlns:a16="http://schemas.microsoft.com/office/drawing/2014/main" id="{4B765DE2-55CA-4455-9816-6DB1FB70DB3C}"/>
              </a:ext>
            </a:extLst>
          </p:cNvPr>
          <p:cNvGraphicFramePr>
            <a:graphicFrameLocks noGrp="1"/>
          </p:cNvGraphicFramePr>
          <p:nvPr>
            <p:extLst>
              <p:ext uri="{D42A27DB-BD31-4B8C-83A1-F6EECF244321}">
                <p14:modId xmlns:p14="http://schemas.microsoft.com/office/powerpoint/2010/main" val="3741304313"/>
              </p:ext>
            </p:extLst>
          </p:nvPr>
        </p:nvGraphicFramePr>
        <p:xfrm>
          <a:off x="256032" y="1280160"/>
          <a:ext cx="8805699" cy="3627120"/>
        </p:xfrm>
        <a:graphic>
          <a:graphicData uri="http://schemas.openxmlformats.org/drawingml/2006/table">
            <a:tbl>
              <a:tblPr/>
              <a:tblGrid>
                <a:gridCol w="615851">
                  <a:extLst>
                    <a:ext uri="{9D8B030D-6E8A-4147-A177-3AD203B41FA5}">
                      <a16:colId xmlns:a16="http://schemas.microsoft.com/office/drawing/2014/main" val="1021440455"/>
                    </a:ext>
                  </a:extLst>
                </a:gridCol>
                <a:gridCol w="468781">
                  <a:extLst>
                    <a:ext uri="{9D8B030D-6E8A-4147-A177-3AD203B41FA5}">
                      <a16:colId xmlns:a16="http://schemas.microsoft.com/office/drawing/2014/main" val="1818910684"/>
                    </a:ext>
                  </a:extLst>
                </a:gridCol>
                <a:gridCol w="468781">
                  <a:extLst>
                    <a:ext uri="{9D8B030D-6E8A-4147-A177-3AD203B41FA5}">
                      <a16:colId xmlns:a16="http://schemas.microsoft.com/office/drawing/2014/main" val="795566952"/>
                    </a:ext>
                  </a:extLst>
                </a:gridCol>
                <a:gridCol w="1289150">
                  <a:extLst>
                    <a:ext uri="{9D8B030D-6E8A-4147-A177-3AD203B41FA5}">
                      <a16:colId xmlns:a16="http://schemas.microsoft.com/office/drawing/2014/main" val="1432071944"/>
                    </a:ext>
                  </a:extLst>
                </a:gridCol>
                <a:gridCol w="1289150">
                  <a:extLst>
                    <a:ext uri="{9D8B030D-6E8A-4147-A177-3AD203B41FA5}">
                      <a16:colId xmlns:a16="http://schemas.microsoft.com/office/drawing/2014/main" val="4171224206"/>
                    </a:ext>
                  </a:extLst>
                </a:gridCol>
                <a:gridCol w="1289150">
                  <a:extLst>
                    <a:ext uri="{9D8B030D-6E8A-4147-A177-3AD203B41FA5}">
                      <a16:colId xmlns:a16="http://schemas.microsoft.com/office/drawing/2014/main" val="1341474847"/>
                    </a:ext>
                  </a:extLst>
                </a:gridCol>
                <a:gridCol w="661810">
                  <a:extLst>
                    <a:ext uri="{9D8B030D-6E8A-4147-A177-3AD203B41FA5}">
                      <a16:colId xmlns:a16="http://schemas.microsoft.com/office/drawing/2014/main" val="3080769642"/>
                    </a:ext>
                  </a:extLst>
                </a:gridCol>
                <a:gridCol w="847902">
                  <a:extLst>
                    <a:ext uri="{9D8B030D-6E8A-4147-A177-3AD203B41FA5}">
                      <a16:colId xmlns:a16="http://schemas.microsoft.com/office/drawing/2014/main" val="2121503804"/>
                    </a:ext>
                  </a:extLst>
                </a:gridCol>
                <a:gridCol w="468781">
                  <a:extLst>
                    <a:ext uri="{9D8B030D-6E8A-4147-A177-3AD203B41FA5}">
                      <a16:colId xmlns:a16="http://schemas.microsoft.com/office/drawing/2014/main" val="480015035"/>
                    </a:ext>
                  </a:extLst>
                </a:gridCol>
                <a:gridCol w="468781">
                  <a:extLst>
                    <a:ext uri="{9D8B030D-6E8A-4147-A177-3AD203B41FA5}">
                      <a16:colId xmlns:a16="http://schemas.microsoft.com/office/drawing/2014/main" val="1359295923"/>
                    </a:ext>
                  </a:extLst>
                </a:gridCol>
                <a:gridCol w="468781">
                  <a:extLst>
                    <a:ext uri="{9D8B030D-6E8A-4147-A177-3AD203B41FA5}">
                      <a16:colId xmlns:a16="http://schemas.microsoft.com/office/drawing/2014/main" val="4187086457"/>
                    </a:ext>
                  </a:extLst>
                </a:gridCol>
                <a:gridCol w="468781">
                  <a:extLst>
                    <a:ext uri="{9D8B030D-6E8A-4147-A177-3AD203B41FA5}">
                      <a16:colId xmlns:a16="http://schemas.microsoft.com/office/drawing/2014/main" val="3038651185"/>
                    </a:ext>
                  </a:extLst>
                </a:gridCol>
              </a:tblGrid>
              <a:tr h="182880">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gridSpan="3">
                  <a:txBody>
                    <a:bodyPr/>
                    <a:lstStyle/>
                    <a:p>
                      <a:pPr algn="ctr" fontAlgn="ctr"/>
                      <a:r>
                        <a:rPr lang="en-US" sz="800" b="1" i="0" u="none" strike="noStrike" dirty="0">
                          <a:solidFill>
                            <a:srgbClr val="FFFFFF"/>
                          </a:solidFill>
                          <a:effectLst/>
                          <a:latin typeface="Arial" panose="020B0604020202020204" pitchFamily="34" charset="0"/>
                        </a:rPr>
                        <a:t>Quantity</a:t>
                      </a:r>
                    </a:p>
                  </a:txBody>
                  <a:tcPr marL="0" marR="0" marT="0" marB="0" anchor="ct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hMerge="1">
                  <a:txBody>
                    <a:bodyPr/>
                    <a:lstStyle/>
                    <a:p>
                      <a:pPr algn="ctr" fontAlgn="ctr"/>
                      <a:r>
                        <a:rPr lang="en-US" sz="800" b="1" i="0" u="none" strike="noStrike" dirty="0">
                          <a:solidFill>
                            <a:srgbClr val="FFFFFF"/>
                          </a:solidFill>
                          <a:effectLst/>
                          <a:latin typeface="Arial" panose="020B0604020202020204" pitchFamily="34" charset="0"/>
                        </a:rPr>
                        <a:t>Quantity</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R>
                      <a:noFill/>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l" fontAlgn="ctr"/>
                      <a:r>
                        <a:rPr lang="en-US" sz="800" b="1" i="0" u="none" strike="noStrike" dirty="0">
                          <a:solidFill>
                            <a:srgbClr val="FFFFFF"/>
                          </a:solidFill>
                          <a:effectLst/>
                          <a:latin typeface="Arial" panose="020B0604020202020204" pitchFamily="34" charset="0"/>
                        </a:rPr>
                        <a:t> </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4234851650"/>
                  </a:ext>
                </a:extLst>
              </a:tr>
              <a:tr h="182880">
                <a:tc>
                  <a:txBody>
                    <a:bodyPr/>
                    <a:lstStyle/>
                    <a:p>
                      <a:pPr algn="ctr" fontAlgn="ctr"/>
                      <a:r>
                        <a:rPr lang="en-US" sz="800" b="1" i="0" u="none" strike="noStrike" dirty="0">
                          <a:solidFill>
                            <a:srgbClr val="FFFFFF"/>
                          </a:solidFill>
                          <a:effectLst/>
                          <a:latin typeface="Arial" panose="020B0604020202020204" pitchFamily="34" charset="0"/>
                        </a:rPr>
                        <a:t>Function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rPr>
                        <a:t>Quantity Description</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rPr>
                        <a:t>Q4 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Q3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Q4 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gridSpan="2">
                  <a:txBody>
                    <a:bodyPr/>
                    <a:lstStyle/>
                    <a:p>
                      <a:pPr algn="ctr" fontAlgn="ctr"/>
                      <a:r>
                        <a:rPr lang="en-US" sz="800" b="1" i="0" u="none" strike="noStrike" dirty="0">
                          <a:solidFill>
                            <a:srgbClr val="FFFFFF"/>
                          </a:solidFill>
                          <a:effectLst/>
                          <a:latin typeface="Arial" panose="020B0604020202020204" pitchFamily="34" charset="0"/>
                        </a:rPr>
                        <a:t>Key Performance Indicator</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hMerge="1">
                  <a:txBody>
                    <a:bodyPr/>
                    <a:lstStyle/>
                    <a:p>
                      <a:endParaRPr lang="en-US"/>
                    </a:p>
                  </a:txBody>
                  <a:tcPr/>
                </a:tc>
                <a:tc>
                  <a:txBody>
                    <a:bodyPr/>
                    <a:lstStyle/>
                    <a:p>
                      <a:pPr algn="ctr" fontAlgn="ctr"/>
                      <a:r>
                        <a:rPr lang="en-US" sz="800" b="1" i="0" u="none" strike="noStrike" dirty="0">
                          <a:solidFill>
                            <a:srgbClr val="FFFFFF"/>
                          </a:solidFill>
                          <a:effectLst/>
                          <a:latin typeface="Arial" panose="020B0604020202020204" pitchFamily="34" charset="0"/>
                        </a:rPr>
                        <a:t>Goal</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FY22</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800" b="1" i="0" u="none" strike="noStrike" dirty="0">
                          <a:solidFill>
                            <a:srgbClr val="FFFFFF"/>
                          </a:solidFill>
                          <a:effectLst/>
                          <a:latin typeface="Arial" panose="020B0604020202020204" pitchFamily="34" charset="0"/>
                        </a:rPr>
                        <a:t>FY23</a:t>
                      </a:r>
                    </a:p>
                  </a:txBody>
                  <a:tcPr marL="0" marR="0"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896161397"/>
                  </a:ext>
                </a:extLst>
              </a:tr>
              <a:tr h="228600">
                <a:tc rowSpan="6">
                  <a:txBody>
                    <a:bodyPr/>
                    <a:lstStyle/>
                    <a:p>
                      <a:pPr algn="ctr" fontAlgn="ctr"/>
                      <a:r>
                        <a:rPr lang="en-US" sz="800" b="1" i="0" u="none" strike="noStrike" dirty="0">
                          <a:solidFill>
                            <a:srgbClr val="000000"/>
                          </a:solidFill>
                          <a:effectLst/>
                          <a:latin typeface="Arial" panose="020B0604020202020204" pitchFamily="34" charset="0"/>
                        </a:rPr>
                        <a:t>Business Support Services</a:t>
                      </a:r>
                      <a:r>
                        <a:rPr lang="en-US" sz="800" b="1" i="0" u="none" strike="noStrike" baseline="30000" dirty="0">
                          <a:solidFill>
                            <a:srgbClr val="000000"/>
                          </a:solidFill>
                          <a:effectLst/>
                          <a:latin typeface="Arial" panose="020B0604020202020204" pitchFamily="34" charset="0"/>
                        </a:rPr>
                        <a:t>7</a:t>
                      </a:r>
                      <a:endParaRPr lang="en-US" sz="800" b="0"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Customer Surveys Completed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20,042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27,845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32,862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favorable customer surveys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90%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94.5%</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95.6%</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95.9%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883279136"/>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6,681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9,282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10,954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95528062"/>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Incoming Calls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Handled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54,393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70,808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75,083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Average speed of answer</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(H:MM:SS)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0:01:00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0:02:29</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0:00:22</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0:00:29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889189205"/>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18,131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23,603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25,028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77458221"/>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Incoming Calls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Offered</a:t>
                      </a:r>
                      <a:endParaRPr lang="en-US" sz="800" b="0"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84,983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76,143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82,320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calls abandoned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5%</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14.1%</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3.1%</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3.8%</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52645538"/>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28,328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25,381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27,440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44960639"/>
                  </a:ext>
                </a:extLst>
              </a:tr>
              <a:tr h="228600">
                <a:tc rowSpan="8">
                  <a:txBody>
                    <a:bodyPr/>
                    <a:lstStyle/>
                    <a:p>
                      <a:pPr algn="ctr" fontAlgn="ctr"/>
                      <a:r>
                        <a:rPr lang="en-US" sz="800" b="1" i="0" u="none" strike="noStrike" dirty="0">
                          <a:solidFill>
                            <a:srgbClr val="000000"/>
                          </a:solidFill>
                          <a:effectLst/>
                          <a:latin typeface="Arial" panose="020B0604020202020204" pitchFamily="34" charset="0"/>
                        </a:rPr>
                        <a:t>Payment Services Contact   Center</a:t>
                      </a:r>
                      <a:r>
                        <a:rPr lang="en-US" sz="800" b="1" i="0" u="none" strike="noStrike" baseline="30000" dirty="0">
                          <a:solidFill>
                            <a:srgbClr val="000000"/>
                          </a:solidFill>
                          <a:effectLst/>
                          <a:latin typeface="Arial" panose="020B0604020202020204" pitchFamily="34" charset="0"/>
                        </a:rPr>
                        <a:t>8</a:t>
                      </a:r>
                      <a:endParaRPr lang="en-US" sz="800" b="1" i="0" u="none" strike="noStrike" kern="1200" baseline="30000" dirty="0">
                        <a:solidFill>
                          <a:srgbClr val="000000"/>
                        </a:solidFill>
                        <a:effectLst/>
                        <a:latin typeface="Arial" panose="020B0604020202020204" pitchFamily="34" charset="0"/>
                        <a:ea typeface="+mn-ea"/>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A6A6A6"/>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Customer Surveys Completed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5,364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6,074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7,267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favorable customer surveys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90%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92.0%</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94.9%</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95.0%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749755972"/>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1,788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2,025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2,422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85454428"/>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Incoming Calls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Handled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24,602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21,832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25,753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Average speed of answer</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(H:MM:SS)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0:03:30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0:01:22</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0:00:20</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0:00:29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1212346594"/>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8,201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7,277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8,584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07674080"/>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Incoming Calls </a:t>
                      </a:r>
                      <a:br>
                        <a:rPr lang="en-US" sz="800" b="0" i="0" u="none" strike="noStrike" dirty="0">
                          <a:solidFill>
                            <a:srgbClr val="000000"/>
                          </a:solidFill>
                          <a:effectLst/>
                          <a:latin typeface="Arial" panose="020B0604020202020204" pitchFamily="34" charset="0"/>
                        </a:rPr>
                      </a:br>
                      <a:r>
                        <a:rPr lang="en-US" sz="800" b="0" i="0" u="none" strike="noStrike" dirty="0">
                          <a:solidFill>
                            <a:srgbClr val="000000"/>
                          </a:solidFill>
                          <a:effectLst/>
                          <a:latin typeface="Arial" panose="020B0604020202020204" pitchFamily="34" charset="0"/>
                        </a:rPr>
                        <a:t>Offered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29,723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22,690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a:txBody>
                    <a:bodyPr/>
                    <a:lstStyle/>
                    <a:p>
                      <a:pPr algn="l" fontAlgn="b"/>
                      <a:r>
                        <a:rPr lang="en-US" sz="800" b="0" i="0" u="none" strike="noStrike" dirty="0">
                          <a:solidFill>
                            <a:srgbClr val="000000"/>
                          </a:solidFill>
                          <a:effectLst/>
                          <a:latin typeface="Arial" panose="020B0604020202020204" pitchFamily="34" charset="0"/>
                        </a:rPr>
                        <a:t>▪ 27,334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BCBCB"/>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of calls abandoned</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10%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BCB"/>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7.1%</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1.9%</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2.7%</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3802231153"/>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9,908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7,563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a:txBody>
                    <a:bodyPr/>
                    <a:lstStyle/>
                    <a:p>
                      <a:pPr algn="l" fontAlgn="t"/>
                      <a:r>
                        <a:rPr lang="en-US" sz="800" b="0" i="0" u="none" strike="noStrike" dirty="0">
                          <a:solidFill>
                            <a:srgbClr val="000000"/>
                          </a:solidFill>
                          <a:effectLst/>
                          <a:latin typeface="Arial" panose="020B0604020202020204" pitchFamily="34" charset="0"/>
                        </a:rPr>
                        <a:t>▪ 9,111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BCBCB"/>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23984398"/>
                  </a:ext>
                </a:extLst>
              </a:tr>
              <a:tr h="228600">
                <a:tc vMerge="1">
                  <a:txBody>
                    <a:bodyPr/>
                    <a:lstStyle/>
                    <a:p>
                      <a:endParaRPr lang="en-US"/>
                    </a:p>
                  </a:txBody>
                  <a:tcPr/>
                </a:tc>
                <a:tc rowSpan="2" gridSpan="2">
                  <a:txBody>
                    <a:bodyPr/>
                    <a:lstStyle/>
                    <a:p>
                      <a:pPr algn="ctr" fontAlgn="ctr"/>
                      <a:r>
                        <a:rPr lang="en-US" sz="800" b="0" i="0" u="none" strike="noStrike" dirty="0">
                          <a:solidFill>
                            <a:srgbClr val="000000"/>
                          </a:solidFill>
                          <a:effectLst/>
                          <a:latin typeface="Arial" panose="020B0604020202020204" pitchFamily="34" charset="0"/>
                        </a:rPr>
                        <a:t>Incoming E-mails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a:txBody>
                    <a:bodyPr/>
                    <a:lstStyle/>
                    <a:p>
                      <a:pPr algn="l" fontAlgn="b"/>
                      <a:r>
                        <a:rPr lang="en-US" sz="800" b="0" i="0" u="none" strike="noStrike" dirty="0">
                          <a:solidFill>
                            <a:srgbClr val="000000"/>
                          </a:solidFill>
                          <a:effectLst/>
                          <a:latin typeface="Arial" panose="020B0604020202020204" pitchFamily="34" charset="0"/>
                        </a:rPr>
                        <a:t>▪ 8,984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8,902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a:txBody>
                    <a:bodyPr/>
                    <a:lstStyle/>
                    <a:p>
                      <a:pPr algn="l" fontAlgn="b"/>
                      <a:r>
                        <a:rPr lang="en-US" sz="800" b="0" i="0" u="none" strike="noStrike" dirty="0">
                          <a:solidFill>
                            <a:srgbClr val="000000"/>
                          </a:solidFill>
                          <a:effectLst/>
                          <a:latin typeface="Arial" panose="020B0604020202020204" pitchFamily="34" charset="0"/>
                        </a:rPr>
                        <a:t>▪ 10,914 total</a:t>
                      </a:r>
                    </a:p>
                  </a:txBody>
                  <a:tcPr marL="50813"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7E7E7"/>
                    </a:solidFill>
                  </a:tcPr>
                </a:tc>
                <a:tc rowSpan="2" gridSpan="2">
                  <a:txBody>
                    <a:bodyPr/>
                    <a:lstStyle/>
                    <a:p>
                      <a:pPr algn="ctr" fontAlgn="ctr"/>
                      <a:r>
                        <a:rPr lang="en-US" sz="800" b="0" i="0" u="none" strike="noStrike" dirty="0">
                          <a:solidFill>
                            <a:srgbClr val="000000"/>
                          </a:solidFill>
                          <a:effectLst/>
                          <a:latin typeface="Arial" panose="020B0604020202020204" pitchFamily="34" charset="0"/>
                        </a:rPr>
                        <a:t>% handled within 1 day</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hMerge="1">
                  <a:txBody>
                    <a:bodyPr/>
                    <a:lstStyle/>
                    <a:p>
                      <a:endParaRPr lang="en-US"/>
                    </a:p>
                  </a:txBody>
                  <a:tcPr/>
                </a:tc>
                <a:tc rowSpan="2">
                  <a:txBody>
                    <a:bodyPr/>
                    <a:lstStyle/>
                    <a:p>
                      <a:pPr algn="ctr" fontAlgn="ctr"/>
                      <a:r>
                        <a:rPr lang="en-US" sz="800" b="1" i="0" u="none" strike="noStrike" dirty="0">
                          <a:solidFill>
                            <a:srgbClr val="000000"/>
                          </a:solidFill>
                          <a:effectLst/>
                          <a:latin typeface="Arial" panose="020B0604020202020204" pitchFamily="34" charset="0"/>
                        </a:rPr>
                        <a:t>85%</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E7"/>
                    </a:solidFill>
                  </a:tcPr>
                </a:tc>
                <a:tc rowSpan="2">
                  <a:txBody>
                    <a:bodyPr/>
                    <a:lstStyle/>
                    <a:p>
                      <a:pPr marL="0" algn="ctr" rtl="0" eaLnBrk="1" fontAlgn="ctr" latinLnBrk="0" hangingPunct="1">
                        <a:spcBef>
                          <a:spcPts val="0"/>
                        </a:spcBef>
                        <a:spcAft>
                          <a:spcPts val="0"/>
                        </a:spcAft>
                      </a:pPr>
                      <a:r>
                        <a:rPr lang="en-US" sz="800" b="1" i="0" u="none" strike="noStrike" dirty="0">
                          <a:solidFill>
                            <a:schemeClr val="bg1"/>
                          </a:solidFill>
                          <a:effectLst/>
                          <a:latin typeface="Arial" panose="020B0604020202020204" pitchFamily="34" charset="0"/>
                        </a:rPr>
                        <a:t>99.9%</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marL="0" algn="ctr" rtl="0" eaLnBrk="1" fontAlgn="ctr" latinLnBrk="0" hangingPunct="1">
                        <a:spcBef>
                          <a:spcPts val="0"/>
                        </a:spcBef>
                        <a:spcAft>
                          <a:spcPts val="0"/>
                        </a:spcAft>
                      </a:pPr>
                      <a:r>
                        <a:rPr lang="en-US" sz="800" b="1" i="0" u="none" strike="noStrike" kern="1200" dirty="0">
                          <a:solidFill>
                            <a:srgbClr val="FFFFFF"/>
                          </a:solidFill>
                          <a:effectLst/>
                          <a:latin typeface="Arial" panose="020B0604020202020204" pitchFamily="34" charset="0"/>
                        </a:rPr>
                        <a:t>100%</a:t>
                      </a:r>
                      <a:endParaRPr lang="en-US" sz="1800" b="0" i="0" u="none" strike="noStrike" dirty="0">
                        <a:effectLst/>
                        <a:latin typeface="Arial" panose="020B0604020202020204" pitchFamily="34" charset="0"/>
                      </a:endParaRP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rowSpan="2">
                  <a:txBody>
                    <a:bodyPr/>
                    <a:lstStyle/>
                    <a:p>
                      <a:pPr algn="ctr" fontAlgn="ctr"/>
                      <a:r>
                        <a:rPr lang="en-US" sz="800" b="1" i="0" u="none" strike="noStrike" dirty="0">
                          <a:solidFill>
                            <a:srgbClr val="FFFFFF"/>
                          </a:solidFill>
                          <a:effectLst/>
                          <a:latin typeface="Arial" panose="020B0604020202020204" pitchFamily="34" charset="0"/>
                        </a:rPr>
                        <a:t>100%</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extLst>
                  <a:ext uri="{0D108BD9-81ED-4DB2-BD59-A6C34878D82A}">
                    <a16:rowId xmlns:a16="http://schemas.microsoft.com/office/drawing/2014/main" val="604169700"/>
                  </a:ext>
                </a:extLst>
              </a:tr>
              <a:tr h="228600">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t"/>
                      <a:r>
                        <a:rPr lang="en-US" sz="800" b="0" i="0" u="none" strike="noStrike" dirty="0">
                          <a:solidFill>
                            <a:srgbClr val="000000"/>
                          </a:solidFill>
                          <a:effectLst/>
                          <a:latin typeface="Arial" panose="020B0604020202020204" pitchFamily="34" charset="0"/>
                        </a:rPr>
                        <a:t>▪ 2,995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2,967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a:txBody>
                    <a:bodyPr/>
                    <a:lstStyle/>
                    <a:p>
                      <a:pPr algn="l" fontAlgn="t"/>
                      <a:r>
                        <a:rPr lang="en-US" sz="800" b="0" i="0" u="none" strike="noStrike" dirty="0">
                          <a:solidFill>
                            <a:srgbClr val="000000"/>
                          </a:solidFill>
                          <a:effectLst/>
                          <a:latin typeface="Arial" panose="020B0604020202020204" pitchFamily="34" charset="0"/>
                        </a:rPr>
                        <a:t>▪ 3,638 mthly avg</a:t>
                      </a:r>
                    </a:p>
                  </a:txBody>
                  <a:tcPr marL="50813" marR="0" marT="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E7E7E7"/>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92682537"/>
                  </a:ext>
                </a:extLst>
              </a:tr>
            </a:tbl>
          </a:graphicData>
        </a:graphic>
      </p:graphicFrame>
    </p:spTree>
    <p:extLst>
      <p:ext uri="{BB962C8B-B14F-4D97-AF65-F5344CB8AC3E}">
        <p14:creationId xmlns:p14="http://schemas.microsoft.com/office/powerpoint/2010/main" val="1185667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7764a8374138131c38ba09&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Aramark Master_without curve">
  <a:themeElements>
    <a:clrScheme name="Aramark Custom Theme">
      <a:dk1>
        <a:srgbClr val="000000"/>
      </a:dk1>
      <a:lt1>
        <a:sysClr val="window" lastClr="FFFFFF"/>
      </a:lt1>
      <a:dk2>
        <a:srgbClr val="EA002A"/>
      </a:dk2>
      <a:lt2>
        <a:srgbClr val="EEECE1"/>
      </a:lt2>
      <a:accent1>
        <a:srgbClr val="000000"/>
      </a:accent1>
      <a:accent2>
        <a:srgbClr val="7F7F7F"/>
      </a:accent2>
      <a:accent3>
        <a:srgbClr val="EA002A"/>
      </a:accent3>
      <a:accent4>
        <a:srgbClr val="000000"/>
      </a:accent4>
      <a:accent5>
        <a:srgbClr val="7F7F7F"/>
      </a:accent5>
      <a:accent6>
        <a:srgbClr val="EA002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5acfaaec-c0b5-444f-b194-f67401ef1536"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EB4C0721B14463428E99DED0993FAF7C" ma:contentTypeVersion="22" ma:contentTypeDescription="Create a new document." ma:contentTypeScope="" ma:versionID="bb1233e7a0354deaff9fa9151c9648f0">
  <xsd:schema xmlns:xsd="http://www.w3.org/2001/XMLSchema" xmlns:xs="http://www.w3.org/2001/XMLSchema" xmlns:p="http://schemas.microsoft.com/office/2006/metadata/properties" xmlns:ns2="acf6bee0-d0f3-47ac-a0ef-f0f575884ac1" xmlns:ns3="2fb1925c-cb00-4391-8c06-14d6df6569d8" xmlns:ns4="1b3af1bf-25aa-4030-8e08-059c99c6cdaa" targetNamespace="http://schemas.microsoft.com/office/2006/metadata/properties" ma:root="true" ma:fieldsID="933f9f14e929b5455169a5a7f4e54df9" ns2:_="" ns3:_="" ns4:_="">
    <xsd:import namespace="acf6bee0-d0f3-47ac-a0ef-f0f575884ac1"/>
    <xsd:import namespace="2fb1925c-cb00-4391-8c06-14d6df6569d8"/>
    <xsd:import namespace="1b3af1bf-25aa-4030-8e08-059c99c6cda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6bee0-d0f3-47ac-a0ef-f0f575884a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acfaaec-c0b5-444f-b194-f67401ef15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b1925c-cb00-4391-8c06-14d6df6569d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af1bf-25aa-4030-8e08-059c99c6cda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ea27599-6688-4681-8d54-1e9424111d2b}" ma:internalName="TaxCatchAll" ma:showField="CatchAllData" ma:web="2fb1925c-cb00-4391-8c06-14d6df6569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cf6bee0-d0f3-47ac-a0ef-f0f575884ac1">
      <Terms xmlns="http://schemas.microsoft.com/office/infopath/2007/PartnerControls"/>
    </lcf76f155ced4ddcb4097134ff3c332f>
    <TaxCatchAll xmlns="1b3af1bf-25aa-4030-8e08-059c99c6cdaa"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83311-DC9B-4757-B11E-0493A82EDC67}">
  <ds:schemaRefs>
    <ds:schemaRef ds:uri="Microsoft.SharePoint.Taxonomy.ContentTypeSync"/>
  </ds:schemaRefs>
</ds:datastoreItem>
</file>

<file path=customXml/itemProps2.xml><?xml version="1.0" encoding="utf-8"?>
<ds:datastoreItem xmlns:ds="http://schemas.openxmlformats.org/officeDocument/2006/customXml" ds:itemID="{631C5F2F-A324-4251-952F-3EE68DF93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f6bee0-d0f3-47ac-a0ef-f0f575884ac1"/>
    <ds:schemaRef ds:uri="2fb1925c-cb00-4391-8c06-14d6df6569d8"/>
    <ds:schemaRef ds:uri="1b3af1bf-25aa-4030-8e08-059c99c6cd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568A13-4430-4CFD-8458-030F7BE6CB95}">
  <ds:schemaRefs>
    <ds:schemaRef ds:uri="2fb1925c-cb00-4391-8c06-14d6df6569d8"/>
    <ds:schemaRef ds:uri="http://schemas.microsoft.com/office/2006/metadata/properties"/>
    <ds:schemaRef ds:uri="http://purl.org/dc/elements/1.1/"/>
    <ds:schemaRef ds:uri="http://www.w3.org/XML/1998/namespace"/>
    <ds:schemaRef ds:uri="1b3af1bf-25aa-4030-8e08-059c99c6cdaa"/>
    <ds:schemaRef ds:uri="http://purl.org/dc/terms/"/>
    <ds:schemaRef ds:uri="http://schemas.microsoft.com/office/2006/documentManagement/types"/>
    <ds:schemaRef ds:uri="http://purl.org/dc/dcmitype/"/>
    <ds:schemaRef ds:uri="acf6bee0-d0f3-47ac-a0ef-f0f575884ac1"/>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0D286C7C-8CBD-4125-A76F-EFC6F204953E}">
  <ds:schemaRefs>
    <ds:schemaRef ds:uri="http://schemas.microsoft.com/sharepoint/v3/contenttype/forms"/>
  </ds:schemaRefs>
</ds:datastoreItem>
</file>

<file path=docMetadata/LabelInfo.xml><?xml version="1.0" encoding="utf-8"?>
<clbl:labelList xmlns:clbl="http://schemas.microsoft.com/office/2020/mipLabelMetadata">
  <clbl:label id="{b1519f0f-2dbf-4e21-bf34-a686ce97588a}" enabled="0" method="" siteId="{b1519f0f-2dbf-4e21-bf34-a686ce97588a}" removed="1"/>
</clbl:labelList>
</file>

<file path=docProps/app.xml><?xml version="1.0" encoding="utf-8"?>
<Properties xmlns="http://schemas.openxmlformats.org/officeDocument/2006/extended-properties" xmlns:vt="http://schemas.openxmlformats.org/officeDocument/2006/docPropsVTypes">
  <Template/>
  <TotalTime>109475</TotalTime>
  <Words>1510</Words>
  <Application>Microsoft Office PowerPoint</Application>
  <PresentationFormat>On-screen Show (4:3)</PresentationFormat>
  <Paragraphs>346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Helvetica</vt:lpstr>
      <vt:lpstr>Wingdings</vt:lpstr>
      <vt:lpstr>Aramark Master_without curve</vt:lpstr>
      <vt:lpstr>Global Business Services Quarterly KPI Report </vt:lpstr>
      <vt:lpstr>4Q FY23 GBS KPI Summary Report</vt:lpstr>
      <vt:lpstr>GBS Finance – KPI Summary </vt:lpstr>
      <vt:lpstr>GBS Finance – KPI Summary (continued)</vt:lpstr>
      <vt:lpstr>GBS Contact Center – KPI Summary</vt:lpstr>
    </vt:vector>
  </TitlesOfParts>
  <Company>DraftFCB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Myra Mazzei</dc:creator>
  <cp:lastModifiedBy>Stott, Graham</cp:lastModifiedBy>
  <cp:revision>1227</cp:revision>
  <cp:lastPrinted>2019-11-05T16:29:00Z</cp:lastPrinted>
  <dcterms:created xsi:type="dcterms:W3CDTF">2013-11-08T14:26:32Z</dcterms:created>
  <dcterms:modified xsi:type="dcterms:W3CDTF">2023-12-14T05:59:28Z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0x010100EB4C0721B14463428E99DED0993FAF7C</vt:lpwstr>
  </property>
  <property fmtid="{D5CDD505-2E9C-101B-9397-08002B2CF9AE}" pid="3" name="MediaServiceImageTags">
    <vt:lpwstr/>
  </property>
</Properties>
</file>