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88" r:id="rId6"/>
    <p:sldId id="290" r:id="rId7"/>
    <p:sldId id="277" r:id="rId8"/>
    <p:sldId id="291" r:id="rId9"/>
    <p:sldId id="289" r:id="rId10"/>
    <p:sldId id="292" r:id="rId11"/>
    <p:sldId id="293" r:id="rId12"/>
    <p:sldId id="294" r:id="rId13"/>
    <p:sldId id="295" r:id="rId14"/>
    <p:sldId id="296"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52" autoAdjust="0"/>
  </p:normalViewPr>
  <p:slideViewPr>
    <p:cSldViewPr snapToGrid="0" showGuides="1">
      <p:cViewPr varScale="1">
        <p:scale>
          <a:sx n="108" d="100"/>
          <a:sy n="108" d="100"/>
        </p:scale>
        <p:origin x="114" y="115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2/8/2024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2/8/2024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2/8/2024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429000"/>
            <a:ext cx="9144000" cy="2492990"/>
          </a:xfrm>
        </p:spPr>
        <p:txBody>
          <a:bodyPr lIns="0" tIns="0" rIns="0" bIns="0" anchor="t">
            <a:spAutoFit/>
          </a:bodyPr>
          <a:lstStyle/>
          <a:p>
            <a:r>
              <a:rPr lang="en-US" b="1" dirty="0" err="1">
                <a:solidFill>
                  <a:schemeClr val="bg1"/>
                </a:solidFill>
              </a:rPr>
              <a:t>RockBuster</a:t>
            </a:r>
            <a:r>
              <a:rPr lang="en-US" b="1" dirty="0">
                <a:solidFill>
                  <a:schemeClr val="bg1"/>
                </a:solidFill>
              </a:rPr>
              <a:t> Stealth LLC</a:t>
            </a:r>
            <a:br>
              <a:rPr lang="en-US" dirty="0">
                <a:solidFill>
                  <a:schemeClr val="bg1"/>
                </a:solidFill>
              </a:rPr>
            </a:br>
            <a:r>
              <a:rPr lang="en-US" sz="4000" dirty="0">
                <a:solidFill>
                  <a:schemeClr val="accent4"/>
                </a:solidFill>
              </a:rPr>
              <a:t>Market Analysis</a:t>
            </a:r>
            <a:br>
              <a:rPr lang="en-US" sz="4000" dirty="0">
                <a:solidFill>
                  <a:schemeClr val="accent4"/>
                </a:solidFill>
              </a:rPr>
            </a:br>
            <a:r>
              <a:rPr lang="en-US" sz="4000" dirty="0">
                <a:solidFill>
                  <a:schemeClr val="accent4"/>
                </a:solidFill>
              </a:rPr>
              <a:t>By Graham Field</a:t>
            </a:r>
            <a:br>
              <a:rPr lang="en-US" sz="4000" dirty="0">
                <a:solidFill>
                  <a:schemeClr val="accent4"/>
                </a:solidFill>
              </a:rPr>
            </a:br>
            <a:r>
              <a:rPr lang="en-US" sz="4000" dirty="0">
                <a:solidFill>
                  <a:schemeClr val="accent4"/>
                </a:solidFill>
              </a:rPr>
              <a:t>08.02.2024</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144805"/>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0"/>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1344269"/>
            <a:ext cx="489958" cy="1707299"/>
            <a:chOff x="2025650" y="4104869"/>
            <a:chExt cx="285750" cy="811619"/>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104869"/>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A200A-6477-6EA0-D656-25AEAC0252B2}"/>
              </a:ext>
            </a:extLst>
          </p:cNvPr>
          <p:cNvSpPr>
            <a:spLocks noGrp="1"/>
          </p:cNvSpPr>
          <p:nvPr>
            <p:ph type="title"/>
          </p:nvPr>
        </p:nvSpPr>
        <p:spPr/>
        <p:txBody>
          <a:bodyPr/>
          <a:lstStyle/>
          <a:p>
            <a:r>
              <a:rPr lang="en-US" dirty="0"/>
              <a:t>Top 10 Global Customers</a:t>
            </a:r>
            <a:endParaRPr lang="en-NL" dirty="0"/>
          </a:p>
        </p:txBody>
      </p:sp>
      <p:pic>
        <p:nvPicPr>
          <p:cNvPr id="4" name="slide2" descr="top customers">
            <a:extLst>
              <a:ext uri="{FF2B5EF4-FFF2-40B4-BE49-F238E27FC236}">
                <a16:creationId xmlns:a16="http://schemas.microsoft.com/office/drawing/2014/main" id="{7973C98A-68F6-4BE5-8359-F692D2FDD5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596" y="279699"/>
            <a:ext cx="7302391" cy="6324595"/>
          </a:xfrm>
          <a:prstGeom prst="rect">
            <a:avLst/>
          </a:prstGeom>
        </p:spPr>
      </p:pic>
      <p:sp>
        <p:nvSpPr>
          <p:cNvPr id="6" name="Text Placeholder 5">
            <a:extLst>
              <a:ext uri="{FF2B5EF4-FFF2-40B4-BE49-F238E27FC236}">
                <a16:creationId xmlns:a16="http://schemas.microsoft.com/office/drawing/2014/main" id="{45F982DE-51A5-1BDC-615C-E49A336E5562}"/>
              </a:ext>
            </a:extLst>
          </p:cNvPr>
          <p:cNvSpPr>
            <a:spLocks noGrp="1"/>
          </p:cNvSpPr>
          <p:nvPr>
            <p:ph type="body" sz="half" idx="2"/>
          </p:nvPr>
        </p:nvSpPr>
        <p:spPr/>
        <p:txBody>
          <a:bodyPr/>
          <a:lstStyle/>
          <a:p>
            <a:r>
              <a:rPr lang="en-US" dirty="0"/>
              <a:t>There is very wide spread of customers across the world. There doesn’t really seem to be anyone country that stands out in terms of top customers.</a:t>
            </a:r>
          </a:p>
          <a:p>
            <a:r>
              <a:rPr lang="en-US" dirty="0"/>
              <a:t>Looking at how much people are ultimately willing to spend, I would recommend some kind of loyalty program to incentivize higher spending.</a:t>
            </a:r>
            <a:endParaRPr lang="en-NL" dirty="0"/>
          </a:p>
        </p:txBody>
      </p:sp>
    </p:spTree>
    <p:extLst>
      <p:ext uri="{BB962C8B-B14F-4D97-AF65-F5344CB8AC3E}">
        <p14:creationId xmlns:p14="http://schemas.microsoft.com/office/powerpoint/2010/main" val="314122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2C2E85-81A3-60F3-9871-A2ACDA37CEE4}"/>
              </a:ext>
            </a:extLst>
          </p:cNvPr>
          <p:cNvSpPr>
            <a:spLocks noGrp="1"/>
          </p:cNvSpPr>
          <p:nvPr>
            <p:ph type="title"/>
          </p:nvPr>
        </p:nvSpPr>
        <p:spPr>
          <a:xfrm>
            <a:off x="838200" y="365125"/>
            <a:ext cx="5181600" cy="1325563"/>
          </a:xfrm>
        </p:spPr>
        <p:txBody>
          <a:bodyPr>
            <a:normAutofit/>
          </a:bodyPr>
          <a:lstStyle/>
          <a:p>
            <a:r>
              <a:rPr lang="en-US" sz="3600" dirty="0"/>
              <a:t>Conclusions</a:t>
            </a:r>
            <a:endParaRPr lang="en-NL" sz="3600" dirty="0"/>
          </a:p>
        </p:txBody>
      </p:sp>
      <p:sp>
        <p:nvSpPr>
          <p:cNvPr id="6" name="Content Placeholder 5">
            <a:extLst>
              <a:ext uri="{FF2B5EF4-FFF2-40B4-BE49-F238E27FC236}">
                <a16:creationId xmlns:a16="http://schemas.microsoft.com/office/drawing/2014/main" id="{60699DF5-AA95-AD68-ACA7-4F82305CAE40}"/>
              </a:ext>
            </a:extLst>
          </p:cNvPr>
          <p:cNvSpPr>
            <a:spLocks noGrp="1"/>
          </p:cNvSpPr>
          <p:nvPr>
            <p:ph sz="half" idx="1"/>
          </p:nvPr>
        </p:nvSpPr>
        <p:spPr/>
        <p:txBody>
          <a:bodyPr>
            <a:normAutofit lnSpcReduction="10000"/>
          </a:bodyPr>
          <a:lstStyle/>
          <a:p>
            <a:r>
              <a:rPr lang="en-US" dirty="0"/>
              <a:t>India, China and The US have are the largest markets</a:t>
            </a:r>
          </a:p>
          <a:p>
            <a:r>
              <a:rPr lang="en-US" dirty="0"/>
              <a:t>PG-13 Films are the highest grossing</a:t>
            </a:r>
          </a:p>
          <a:p>
            <a:r>
              <a:rPr lang="en-US" dirty="0"/>
              <a:t>Sports, SC-FI and Animation are the most popular Genres</a:t>
            </a:r>
          </a:p>
          <a:p>
            <a:r>
              <a:rPr lang="en-US" dirty="0"/>
              <a:t>Customers are willing to spend hundreds of dollars on entertainment</a:t>
            </a:r>
            <a:endParaRPr lang="en-NL" dirty="0"/>
          </a:p>
        </p:txBody>
      </p:sp>
      <p:sp>
        <p:nvSpPr>
          <p:cNvPr id="7" name="Content Placeholder 6">
            <a:extLst>
              <a:ext uri="{FF2B5EF4-FFF2-40B4-BE49-F238E27FC236}">
                <a16:creationId xmlns:a16="http://schemas.microsoft.com/office/drawing/2014/main" id="{D2C45627-F0F6-E1CF-6D91-3E452BB00EF6}"/>
              </a:ext>
            </a:extLst>
          </p:cNvPr>
          <p:cNvSpPr>
            <a:spLocks noGrp="1"/>
          </p:cNvSpPr>
          <p:nvPr>
            <p:ph sz="half" idx="2"/>
          </p:nvPr>
        </p:nvSpPr>
        <p:spPr>
          <a:xfrm>
            <a:off x="6172200" y="1464816"/>
            <a:ext cx="5181600" cy="4712147"/>
          </a:xfrm>
        </p:spPr>
        <p:txBody>
          <a:bodyPr>
            <a:normAutofit lnSpcReduction="10000"/>
          </a:bodyPr>
          <a:lstStyle/>
          <a:p>
            <a:r>
              <a:rPr lang="en-US" dirty="0"/>
              <a:t>The streaming service should be rolled out in the top countries first.</a:t>
            </a:r>
          </a:p>
          <a:p>
            <a:r>
              <a:rPr lang="en-US" dirty="0"/>
              <a:t>PG-13 Products should be prioritized for release first.</a:t>
            </a:r>
          </a:p>
          <a:p>
            <a:r>
              <a:rPr lang="en-US" dirty="0"/>
              <a:t>The top genres should be promoted and maybe even produced first.</a:t>
            </a:r>
          </a:p>
          <a:p>
            <a:r>
              <a:rPr lang="en-US" dirty="0"/>
              <a:t>Develop a customer reward program </a:t>
            </a:r>
            <a:r>
              <a:rPr lang="en-US" dirty="0" err="1"/>
              <a:t>fro</a:t>
            </a:r>
            <a:r>
              <a:rPr lang="en-US" dirty="0"/>
              <a:t> top spenders and an incentive program to get more people spending</a:t>
            </a:r>
            <a:endParaRPr lang="en-NL" dirty="0"/>
          </a:p>
        </p:txBody>
      </p:sp>
      <p:sp>
        <p:nvSpPr>
          <p:cNvPr id="9" name="Title 4">
            <a:extLst>
              <a:ext uri="{FF2B5EF4-FFF2-40B4-BE49-F238E27FC236}">
                <a16:creationId xmlns:a16="http://schemas.microsoft.com/office/drawing/2014/main" id="{4CF2C9A4-178D-918B-A388-63DECA041711}"/>
              </a:ext>
            </a:extLst>
          </p:cNvPr>
          <p:cNvSpPr txBox="1">
            <a:spLocks/>
          </p:cNvSpPr>
          <p:nvPr/>
        </p:nvSpPr>
        <p:spPr>
          <a:xfrm>
            <a:off x="6019800" y="36512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Recommendations	</a:t>
            </a:r>
            <a:endParaRPr lang="en-NL" sz="3600" dirty="0"/>
          </a:p>
        </p:txBody>
      </p:sp>
    </p:spTree>
    <p:extLst>
      <p:ext uri="{BB962C8B-B14F-4D97-AF65-F5344CB8AC3E}">
        <p14:creationId xmlns:p14="http://schemas.microsoft.com/office/powerpoint/2010/main" val="174200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E54AFDB-3E54-11AC-166B-E6732C880DEF}"/>
              </a:ext>
            </a:extLst>
          </p:cNvPr>
          <p:cNvSpPr>
            <a:spLocks noGrp="1"/>
          </p:cNvSpPr>
          <p:nvPr>
            <p:ph type="title"/>
          </p:nvPr>
        </p:nvSpPr>
        <p:spPr>
          <a:xfrm>
            <a:off x="1043631" y="809898"/>
            <a:ext cx="9942716" cy="1554480"/>
          </a:xfrm>
        </p:spPr>
        <p:txBody>
          <a:bodyPr anchor="ctr">
            <a:normAutofit/>
          </a:bodyPr>
          <a:lstStyle/>
          <a:p>
            <a:r>
              <a:rPr lang="en-US" sz="4800"/>
              <a:t>Streaming service launch strategy</a:t>
            </a:r>
            <a:endParaRPr lang="en-NL" sz="4800"/>
          </a:p>
        </p:txBody>
      </p:sp>
      <p:sp>
        <p:nvSpPr>
          <p:cNvPr id="5" name="Content Placeholder 4">
            <a:extLst>
              <a:ext uri="{FF2B5EF4-FFF2-40B4-BE49-F238E27FC236}">
                <a16:creationId xmlns:a16="http://schemas.microsoft.com/office/drawing/2014/main" id="{A0C102B1-694E-5225-81BC-75BE7F896A31}"/>
              </a:ext>
            </a:extLst>
          </p:cNvPr>
          <p:cNvSpPr>
            <a:spLocks noGrp="1"/>
          </p:cNvSpPr>
          <p:nvPr>
            <p:ph idx="1"/>
          </p:nvPr>
        </p:nvSpPr>
        <p:spPr>
          <a:xfrm>
            <a:off x="1045028" y="2704014"/>
            <a:ext cx="9941319" cy="3438166"/>
          </a:xfrm>
        </p:spPr>
        <p:txBody>
          <a:bodyPr anchor="ctr">
            <a:normAutofit/>
          </a:bodyPr>
          <a:lstStyle/>
          <a:p>
            <a:pPr marL="0" indent="0">
              <a:buNone/>
            </a:pPr>
            <a:r>
              <a:rPr lang="en-US" sz="2400" dirty="0" err="1"/>
              <a:t>RockBuster</a:t>
            </a:r>
            <a:r>
              <a:rPr lang="en-US" sz="2400" dirty="0"/>
              <a:t> LLC Stealth is a movie rental company that is looking to expand its service to online streaming.</a:t>
            </a:r>
          </a:p>
          <a:p>
            <a:pPr marL="0" indent="0">
              <a:buNone/>
            </a:pPr>
            <a:r>
              <a:rPr lang="en-US" sz="2400" dirty="0"/>
              <a:t>Considering that movie rental have shifted away from physical copies to digital platform such as apps and websites. Rock Buster faces some competition with already existing and successful services such as Netflix, Amazon and Disney to name a few</a:t>
            </a:r>
          </a:p>
          <a:p>
            <a:pPr marL="0" indent="0">
              <a:buNone/>
            </a:pPr>
            <a:r>
              <a:rPr lang="en-US" sz="2400" dirty="0"/>
              <a:t>Rock Buster already has existing movie rental </a:t>
            </a:r>
            <a:r>
              <a:rPr lang="en-US" sz="2400" dirty="0" err="1"/>
              <a:t>licences</a:t>
            </a:r>
            <a:r>
              <a:rPr lang="en-US" sz="2400" dirty="0"/>
              <a:t> and is primed to enter the market and be competitive.</a:t>
            </a:r>
            <a:endParaRPr lang="en-NL"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46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2828F9-2EBB-54EA-9DC8-7FDC7B167D1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9BED14-4DD9-39FF-9967-3C1E1E7C3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2" name="Group 11">
            <a:extLst>
              <a:ext uri="{FF2B5EF4-FFF2-40B4-BE49-F238E27FC236}">
                <a16:creationId xmlns:a16="http://schemas.microsoft.com/office/drawing/2014/main" id="{5BA43A1C-647C-8972-D78C-9420B6FEA0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856A20A0-64AC-842B-E753-1445D05A5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4" name="Rectangle 13">
              <a:extLst>
                <a:ext uri="{FF2B5EF4-FFF2-40B4-BE49-F238E27FC236}">
                  <a16:creationId xmlns:a16="http://schemas.microsoft.com/office/drawing/2014/main" id="{DAA7C378-64B1-564F-18CE-A0927A17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5" name="Rectangle 14">
              <a:extLst>
                <a:ext uri="{FF2B5EF4-FFF2-40B4-BE49-F238E27FC236}">
                  <a16:creationId xmlns:a16="http://schemas.microsoft.com/office/drawing/2014/main" id="{28854ABE-BE5B-856A-97D4-58D8624F4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7" name="Rectangle 16">
            <a:extLst>
              <a:ext uri="{FF2B5EF4-FFF2-40B4-BE49-F238E27FC236}">
                <a16:creationId xmlns:a16="http://schemas.microsoft.com/office/drawing/2014/main" id="{C2AE6F62-CEE0-6EA3-6930-9E58D4E33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4" name="Title 3">
            <a:extLst>
              <a:ext uri="{FF2B5EF4-FFF2-40B4-BE49-F238E27FC236}">
                <a16:creationId xmlns:a16="http://schemas.microsoft.com/office/drawing/2014/main" id="{914E4A95-BE85-3FFE-462E-76FA9A949C83}"/>
              </a:ext>
            </a:extLst>
          </p:cNvPr>
          <p:cNvSpPr>
            <a:spLocks noGrp="1"/>
          </p:cNvSpPr>
          <p:nvPr>
            <p:ph type="title"/>
          </p:nvPr>
        </p:nvSpPr>
        <p:spPr>
          <a:xfrm>
            <a:off x="1043631" y="809898"/>
            <a:ext cx="9942716" cy="1554480"/>
          </a:xfrm>
        </p:spPr>
        <p:txBody>
          <a:bodyPr anchor="ctr">
            <a:normAutofit/>
          </a:bodyPr>
          <a:lstStyle/>
          <a:p>
            <a:r>
              <a:rPr lang="en-US" sz="4800" dirty="0"/>
              <a:t>Key Questions</a:t>
            </a:r>
            <a:endParaRPr lang="en-NL" sz="4800" dirty="0"/>
          </a:p>
        </p:txBody>
      </p:sp>
      <p:sp>
        <p:nvSpPr>
          <p:cNvPr id="5" name="Content Placeholder 4">
            <a:extLst>
              <a:ext uri="{FF2B5EF4-FFF2-40B4-BE49-F238E27FC236}">
                <a16:creationId xmlns:a16="http://schemas.microsoft.com/office/drawing/2014/main" id="{43B1F814-1B7C-6593-E74D-EABE490AC500}"/>
              </a:ext>
            </a:extLst>
          </p:cNvPr>
          <p:cNvSpPr>
            <a:spLocks noGrp="1"/>
          </p:cNvSpPr>
          <p:nvPr>
            <p:ph idx="1"/>
          </p:nvPr>
        </p:nvSpPr>
        <p:spPr>
          <a:xfrm>
            <a:off x="1045028" y="2704014"/>
            <a:ext cx="9941319" cy="3438166"/>
          </a:xfrm>
        </p:spPr>
        <p:txBody>
          <a:bodyPr anchor="ctr">
            <a:normAutofit/>
          </a:bodyPr>
          <a:lstStyle/>
          <a:p>
            <a:r>
              <a:rPr lang="en-US" sz="2400" dirty="0"/>
              <a:t>Which movies contributed the most/least to revenue gain?</a:t>
            </a:r>
          </a:p>
          <a:p>
            <a:r>
              <a:rPr lang="en-US" sz="2400" dirty="0"/>
              <a:t>What was the average rental duration for all videos?</a:t>
            </a:r>
          </a:p>
          <a:p>
            <a:r>
              <a:rPr lang="en-US" sz="2400" dirty="0"/>
              <a:t>Which countries are </a:t>
            </a:r>
            <a:r>
              <a:rPr lang="en-US" sz="2400" dirty="0" err="1"/>
              <a:t>Rockbuster</a:t>
            </a:r>
            <a:r>
              <a:rPr lang="en-US" sz="2400" dirty="0"/>
              <a:t> customers based in?</a:t>
            </a:r>
          </a:p>
          <a:p>
            <a:r>
              <a:rPr lang="en-US" sz="2400" dirty="0"/>
              <a:t>Where are customers with a high lifetime value based?</a:t>
            </a:r>
          </a:p>
          <a:p>
            <a:r>
              <a:rPr lang="en-US" sz="2400" dirty="0"/>
              <a:t>Do sales figures vary between geographic regions?</a:t>
            </a:r>
          </a:p>
        </p:txBody>
      </p:sp>
      <p:cxnSp>
        <p:nvCxnSpPr>
          <p:cNvPr id="19" name="Straight Connector 18">
            <a:extLst>
              <a:ext uri="{FF2B5EF4-FFF2-40B4-BE49-F238E27FC236}">
                <a16:creationId xmlns:a16="http://schemas.microsoft.com/office/drawing/2014/main" id="{D54F621C-04D4-28D9-EADF-85C283D076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67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Areas of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118936"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Summary Statistics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Geographic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rPr>
              <a:t>Rating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Top customer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solidFill>
                  <a:schemeClr val="bg1"/>
                </a:solidFill>
              </a:rPr>
              <a:t>Genre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Where </a:t>
            </a:r>
            <a:r>
              <a:rPr lang="en-US" sz="1400" dirty="0" err="1">
                <a:solidFill>
                  <a:schemeClr val="bg1"/>
                </a:solidFill>
                <a:cs typeface="Segoe UI" panose="020B0502040204020203" pitchFamily="34" charset="0"/>
              </a:rPr>
              <a:t>RockBusters</a:t>
            </a:r>
            <a:r>
              <a:rPr lang="en-US" sz="1400" dirty="0">
                <a:solidFill>
                  <a:schemeClr val="bg1"/>
                </a:solidFill>
                <a:cs typeface="Segoe UI" panose="020B0502040204020203" pitchFamily="34" charset="0"/>
              </a:rPr>
              <a:t> customers are located and where the revenue is the highest globally.</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Where </a:t>
            </a:r>
            <a:r>
              <a:rPr lang="en-US" sz="1400" dirty="0" err="1">
                <a:solidFill>
                  <a:schemeClr val="bg1"/>
                </a:solidFill>
                <a:cs typeface="Segoe UI" panose="020B0502040204020203" pitchFamily="34" charset="0"/>
              </a:rPr>
              <a:t>RockBusters</a:t>
            </a:r>
            <a:r>
              <a:rPr lang="en-US" sz="1400" dirty="0">
                <a:solidFill>
                  <a:schemeClr val="bg1"/>
                </a:solidFill>
                <a:cs typeface="Segoe UI" panose="020B0502040204020203" pitchFamily="34" charset="0"/>
              </a:rPr>
              <a:t> customers are located and where the revenue is the highest globally</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Which NCPP ratings are the most popular</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Who and where are </a:t>
            </a:r>
            <a:r>
              <a:rPr lang="en-US" sz="1400" dirty="0" err="1">
                <a:solidFill>
                  <a:schemeClr val="bg1"/>
                </a:solidFill>
                <a:cs typeface="Segoe UI" panose="020B0502040204020203" pitchFamily="34" charset="0"/>
              </a:rPr>
              <a:t>RockBusters</a:t>
            </a:r>
            <a:r>
              <a:rPr lang="en-US" sz="1400" dirty="0">
                <a:solidFill>
                  <a:schemeClr val="bg1"/>
                </a:solidFill>
                <a:cs typeface="Segoe UI" panose="020B0502040204020203" pitchFamily="34" charset="0"/>
              </a:rPr>
              <a:t> top customers. What does a top customer look like.</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What kind of movie are people watching the most</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 name="Rectangle 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BA85A6-3491-7A8E-00A3-571F27AD43FC}"/>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Summary Statistics</a:t>
            </a:r>
          </a:p>
        </p:txBody>
      </p:sp>
      <p:sp>
        <p:nvSpPr>
          <p:cNvPr id="6" name="Text Placeholder 5">
            <a:extLst>
              <a:ext uri="{FF2B5EF4-FFF2-40B4-BE49-F238E27FC236}">
                <a16:creationId xmlns:a16="http://schemas.microsoft.com/office/drawing/2014/main" id="{CB7C0B6C-688E-5FF9-85DB-5CEC91502A3B}"/>
              </a:ext>
            </a:extLst>
          </p:cNvPr>
          <p:cNvSpPr>
            <a:spLocks noGrp="1"/>
          </p:cNvSpPr>
          <p:nvPr>
            <p:ph type="body" sz="half" idx="2"/>
          </p:nvPr>
        </p:nvSpPr>
        <p:spPr>
          <a:xfrm>
            <a:off x="1045029" y="3017522"/>
            <a:ext cx="4570464" cy="275296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1,000 Movies </a:t>
            </a:r>
          </a:p>
          <a:p>
            <a:pPr marL="285750" indent="-228600">
              <a:buFont typeface="Arial" panose="020B0604020202020204" pitchFamily="34" charset="0"/>
              <a:buChar char="•"/>
            </a:pPr>
            <a:r>
              <a:rPr lang="en-US" sz="1800" dirty="0"/>
              <a:t>599 Unique Customers </a:t>
            </a:r>
          </a:p>
          <a:p>
            <a:pPr marL="285750" indent="-228600">
              <a:buFont typeface="Arial" panose="020B0604020202020204" pitchFamily="34" charset="0"/>
              <a:buChar char="•"/>
            </a:pPr>
            <a:r>
              <a:rPr lang="en-US" sz="1800" dirty="0"/>
              <a:t>$61,312.04 in Total Revenue for 2006.</a:t>
            </a:r>
          </a:p>
          <a:p>
            <a:pPr marL="285750" indent="-228600">
              <a:buFont typeface="Arial" panose="020B0604020202020204" pitchFamily="34" charset="0"/>
              <a:buChar char="•"/>
            </a:pPr>
            <a:r>
              <a:rPr lang="en-US" sz="1800" dirty="0"/>
              <a:t>17 Movie Genres </a:t>
            </a:r>
          </a:p>
          <a:p>
            <a:pPr marL="285750" indent="-228600">
              <a:buFont typeface="Arial" panose="020B0604020202020204" pitchFamily="34" charset="0"/>
              <a:buChar char="•"/>
            </a:pPr>
            <a:r>
              <a:rPr lang="en-US" sz="1800" dirty="0"/>
              <a:t>6 Languages (English is highest revenue generating.) </a:t>
            </a:r>
          </a:p>
          <a:p>
            <a:pPr marL="285750" indent="-228600">
              <a:buFont typeface="Arial" panose="020B0604020202020204" pitchFamily="34" charset="0"/>
              <a:buChar char="•"/>
            </a:pPr>
            <a:r>
              <a:rPr lang="en-US" sz="1800" dirty="0"/>
              <a:t>Operations in 109 Countries </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4D825B1-C982-9BE2-A584-DBD860951319}"/>
              </a:ext>
            </a:extLst>
          </p:cNvPr>
          <p:cNvSpPr txBox="1"/>
          <p:nvPr/>
        </p:nvSpPr>
        <p:spPr>
          <a:xfrm>
            <a:off x="6576509" y="3239841"/>
            <a:ext cx="5023821"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t>Ave. Rental = 4.99 days </a:t>
            </a:r>
          </a:p>
          <a:p>
            <a:pPr marL="285750" indent="-285750">
              <a:buFont typeface="Arial" panose="020B0604020202020204" pitchFamily="34" charset="0"/>
              <a:buChar char="•"/>
            </a:pPr>
            <a:r>
              <a:rPr lang="en-US" sz="1800" dirty="0"/>
              <a:t>Min. Rental = 3 Days </a:t>
            </a:r>
          </a:p>
          <a:p>
            <a:pPr marL="285750" indent="-285750">
              <a:buFont typeface="Arial" panose="020B0604020202020204" pitchFamily="34" charset="0"/>
              <a:buChar char="•"/>
            </a:pPr>
            <a:r>
              <a:rPr lang="en-US" sz="1800" dirty="0"/>
              <a:t>Max. Rental = 7 Days </a:t>
            </a:r>
          </a:p>
          <a:p>
            <a:pPr marL="285750" indent="-285750">
              <a:buFont typeface="Arial" panose="020B0604020202020204" pitchFamily="34" charset="0"/>
              <a:buChar char="•"/>
            </a:pPr>
            <a:r>
              <a:rPr lang="en-US" sz="1800" dirty="0"/>
              <a:t>Ave. Rental Rate = $2.98 </a:t>
            </a:r>
          </a:p>
          <a:p>
            <a:pPr marL="285750" indent="-285750">
              <a:buFont typeface="Arial" panose="020B0604020202020204" pitchFamily="34" charset="0"/>
              <a:buChar char="•"/>
            </a:pPr>
            <a:r>
              <a:rPr lang="en-US" sz="1800" dirty="0"/>
              <a:t>Min Rental Rate = $0.99 </a:t>
            </a:r>
          </a:p>
          <a:p>
            <a:pPr marL="285750" indent="-285750">
              <a:buFont typeface="Arial" panose="020B0604020202020204" pitchFamily="34" charset="0"/>
              <a:buChar char="•"/>
            </a:pPr>
            <a:r>
              <a:rPr lang="en-US" sz="1800" dirty="0"/>
              <a:t>Max Rental Rate = $4.99 </a:t>
            </a:r>
          </a:p>
          <a:p>
            <a:pPr marL="285750" indent="-285750">
              <a:buFont typeface="Arial" panose="020B0604020202020204" pitchFamily="34" charset="0"/>
              <a:buChar char="•"/>
            </a:pPr>
            <a:r>
              <a:rPr lang="en-US" sz="1800" dirty="0"/>
              <a:t>Replacement Costs Min. = $9.99  Max. = $29.99</a:t>
            </a:r>
            <a:endParaRPr lang="en-NL" sz="1800" dirty="0"/>
          </a:p>
        </p:txBody>
      </p:sp>
    </p:spTree>
    <p:extLst>
      <p:ext uri="{BB962C8B-B14F-4D97-AF65-F5344CB8AC3E}">
        <p14:creationId xmlns:p14="http://schemas.microsoft.com/office/powerpoint/2010/main" val="317042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414EE1-F166-3957-3E06-DDE2FFF4F92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Global Overview of customers and revenue</a:t>
            </a:r>
          </a:p>
        </p:txBody>
      </p:sp>
      <p:pic>
        <p:nvPicPr>
          <p:cNvPr id="6" name="slide2" descr="Geographic data">
            <a:extLst>
              <a:ext uri="{FF2B5EF4-FFF2-40B4-BE49-F238E27FC236}">
                <a16:creationId xmlns:a16="http://schemas.microsoft.com/office/drawing/2014/main" id="{C7567330-EF68-4EB4-BAB9-17E2074D9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85" y="1675227"/>
            <a:ext cx="10278830" cy="4394199"/>
          </a:xfrm>
          <a:prstGeom prst="rect">
            <a:avLst/>
          </a:prstGeom>
        </p:spPr>
      </p:pic>
    </p:spTree>
    <p:extLst>
      <p:ext uri="{BB962C8B-B14F-4D97-AF65-F5344CB8AC3E}">
        <p14:creationId xmlns:p14="http://schemas.microsoft.com/office/powerpoint/2010/main" val="219889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CB05F-F559-C24D-438F-095823F3EF4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Top 10 Countries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0DD712-E4C2-34D3-243B-1F649298A5A1}"/>
              </a:ext>
            </a:extLst>
          </p:cNvPr>
          <p:cNvSpPr>
            <a:spLocks noGrp="1"/>
          </p:cNvSpPr>
          <p:nvPr>
            <p:ph sz="half" idx="2"/>
          </p:nvPr>
        </p:nvSpPr>
        <p:spPr>
          <a:xfrm>
            <a:off x="645066" y="2031101"/>
            <a:ext cx="4282984" cy="3511943"/>
          </a:xfrm>
        </p:spPr>
        <p:txBody>
          <a:bodyPr vert="horz" lIns="91440" tIns="45720" rIns="91440" bIns="45720" rtlCol="0" anchor="ctr">
            <a:normAutofit/>
          </a:bodyPr>
          <a:lstStyle/>
          <a:p>
            <a:r>
              <a:rPr lang="en-US" sz="1800" dirty="0"/>
              <a:t>From this we can see the top 10 countries, the top 3 are </a:t>
            </a:r>
            <a:r>
              <a:rPr lang="en-US" sz="1800" b="1" dirty="0"/>
              <a:t>India, China </a:t>
            </a:r>
            <a:r>
              <a:rPr lang="en-US" sz="1800" dirty="0"/>
              <a:t>and </a:t>
            </a:r>
            <a:r>
              <a:rPr lang="en-US" sz="1800" b="1" dirty="0"/>
              <a:t>The United States.</a:t>
            </a:r>
          </a:p>
          <a:p>
            <a:endParaRPr lang="en-US" sz="1800" b="1" dirty="0"/>
          </a:p>
          <a:p>
            <a:r>
              <a:rPr lang="en-US" sz="1800" b="1" dirty="0"/>
              <a:t>India </a:t>
            </a:r>
            <a:r>
              <a:rPr lang="en-US" sz="1800" dirty="0"/>
              <a:t>is nearly double what </a:t>
            </a:r>
            <a:r>
              <a:rPr lang="en-US" sz="1800" b="1" dirty="0"/>
              <a:t>The United States </a:t>
            </a:r>
            <a:r>
              <a:rPr lang="en-US" sz="1800" dirty="0"/>
              <a:t>is with </a:t>
            </a:r>
            <a:r>
              <a:rPr lang="en-US" sz="1800" b="1" dirty="0"/>
              <a:t>$6035.00</a:t>
            </a:r>
            <a:endParaRPr lang="en-US"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2" descr="Country top 10">
            <a:extLst>
              <a:ext uri="{FF2B5EF4-FFF2-40B4-BE49-F238E27FC236}">
                <a16:creationId xmlns:a16="http://schemas.microsoft.com/office/drawing/2014/main" id="{EE174D65-D125-4850-B447-E1B722E219F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99056" y="138938"/>
            <a:ext cx="5047878" cy="5835698"/>
          </a:xfrm>
          <a:prstGeom prst="rect">
            <a:avLst/>
          </a:prstGeom>
        </p:spPr>
      </p:pic>
    </p:spTree>
    <p:extLst>
      <p:ext uri="{BB962C8B-B14F-4D97-AF65-F5344CB8AC3E}">
        <p14:creationId xmlns:p14="http://schemas.microsoft.com/office/powerpoint/2010/main" val="425675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D7CC45-7781-8B4B-374F-00F45D200A04}"/>
              </a:ext>
            </a:extLst>
          </p:cNvPr>
          <p:cNvSpPr>
            <a:spLocks noGrp="1"/>
          </p:cNvSpPr>
          <p:nvPr>
            <p:ph type="title"/>
          </p:nvPr>
        </p:nvSpPr>
        <p:spPr>
          <a:xfrm>
            <a:off x="838200" y="365125"/>
            <a:ext cx="5257800" cy="1325563"/>
          </a:xfrm>
        </p:spPr>
        <p:txBody>
          <a:bodyPr>
            <a:normAutofit/>
          </a:bodyPr>
          <a:lstStyle/>
          <a:p>
            <a:r>
              <a:rPr lang="en-US" sz="1800">
                <a:latin typeface="+mn-lt"/>
              </a:rPr>
              <a:t>The rental rate by rating is fairly consistent across all ratings how ever PG is the most popular</a:t>
            </a:r>
            <a:endParaRPr lang="en-NL" sz="1800" dirty="0">
              <a:latin typeface="+mn-lt"/>
            </a:endParaRPr>
          </a:p>
        </p:txBody>
      </p:sp>
      <p:pic>
        <p:nvPicPr>
          <p:cNvPr id="11" name="slide2" descr="Rating by ncpp">
            <a:extLst>
              <a:ext uri="{FF2B5EF4-FFF2-40B4-BE49-F238E27FC236}">
                <a16:creationId xmlns:a16="http://schemas.microsoft.com/office/drawing/2014/main" id="{9AB9E7CD-0CF2-4AC4-B89E-541FE3AAB5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0311" y="1690688"/>
            <a:ext cx="4372764" cy="4848065"/>
          </a:xfrm>
          <a:prstGeom prst="rect">
            <a:avLst/>
          </a:prstGeom>
        </p:spPr>
      </p:pic>
      <p:pic>
        <p:nvPicPr>
          <p:cNvPr id="15" name="slide2" descr="Rating top earning">
            <a:extLst>
              <a:ext uri="{FF2B5EF4-FFF2-40B4-BE49-F238E27FC236}">
                <a16:creationId xmlns:a16="http://schemas.microsoft.com/office/drawing/2014/main" id="{7E24204E-444D-42FA-A335-A33E732790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5637" y="1825625"/>
            <a:ext cx="5106730" cy="4713128"/>
          </a:xfrm>
          <a:prstGeom prst="rect">
            <a:avLst/>
          </a:prstGeom>
        </p:spPr>
      </p:pic>
      <p:sp>
        <p:nvSpPr>
          <p:cNvPr id="16" name="TextBox 15">
            <a:extLst>
              <a:ext uri="{FF2B5EF4-FFF2-40B4-BE49-F238E27FC236}">
                <a16:creationId xmlns:a16="http://schemas.microsoft.com/office/drawing/2014/main" id="{E065B2BD-F302-CED1-4674-9B537D60EDF6}"/>
              </a:ext>
            </a:extLst>
          </p:cNvPr>
          <p:cNvSpPr txBox="1"/>
          <p:nvPr/>
        </p:nvSpPr>
        <p:spPr>
          <a:xfrm>
            <a:off x="6405637" y="559398"/>
            <a:ext cx="5257800" cy="646331"/>
          </a:xfrm>
          <a:prstGeom prst="rect">
            <a:avLst/>
          </a:prstGeom>
          <a:noFill/>
        </p:spPr>
        <p:txBody>
          <a:bodyPr wrap="square" rtlCol="0">
            <a:spAutoFit/>
          </a:bodyPr>
          <a:lstStyle/>
          <a:p>
            <a:r>
              <a:rPr lang="en-US"/>
              <a:t>PG 13 has the highest total earnings from any of the ratings</a:t>
            </a:r>
            <a:endParaRPr lang="en-NL" dirty="0"/>
          </a:p>
        </p:txBody>
      </p:sp>
    </p:spTree>
    <p:extLst>
      <p:ext uri="{BB962C8B-B14F-4D97-AF65-F5344CB8AC3E}">
        <p14:creationId xmlns:p14="http://schemas.microsoft.com/office/powerpoint/2010/main" val="207412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F781C3-BB8D-5EEB-8976-817B6CB37469}"/>
              </a:ext>
            </a:extLst>
          </p:cNvPr>
          <p:cNvSpPr>
            <a:spLocks noGrp="1"/>
          </p:cNvSpPr>
          <p:nvPr>
            <p:ph type="title"/>
          </p:nvPr>
        </p:nvSpPr>
        <p:spPr/>
        <p:txBody>
          <a:bodyPr>
            <a:normAutofit/>
          </a:bodyPr>
          <a:lstStyle/>
          <a:p>
            <a:r>
              <a:rPr lang="en-US" sz="1800" dirty="0"/>
              <a:t>Sports is the highest earning genre, this is certainly something to consider as no other streaming platform offers sports at the moment. Thriller seems to have done very badly and should probably not be considered with too much enthusiasm</a:t>
            </a:r>
            <a:endParaRPr lang="en-NL" sz="1800" dirty="0"/>
          </a:p>
        </p:txBody>
      </p:sp>
      <p:pic>
        <p:nvPicPr>
          <p:cNvPr id="13" name="slide2" descr="Sales by genre">
            <a:extLst>
              <a:ext uri="{FF2B5EF4-FFF2-40B4-BE49-F238E27FC236}">
                <a16:creationId xmlns:a16="http://schemas.microsoft.com/office/drawing/2014/main" id="{8D33C2E5-878E-4546-83F3-59F2E63D52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677839"/>
          </a:xfrm>
          <a:prstGeom prst="rect">
            <a:avLst/>
          </a:prstGeom>
        </p:spPr>
      </p:pic>
    </p:spTree>
    <p:extLst>
      <p:ext uri="{BB962C8B-B14F-4D97-AF65-F5344CB8AC3E}">
        <p14:creationId xmlns:p14="http://schemas.microsoft.com/office/powerpoint/2010/main" val="15498639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425</TotalTime>
  <Words>568</Words>
  <Application>Microsoft Office PowerPoint</Application>
  <PresentationFormat>Widescreen</PresentationFormat>
  <Paragraphs>62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RockBuster Stealth LLC Market Analysis By Graham Field 08.02.2024</vt:lpstr>
      <vt:lpstr>Streaming service launch strategy</vt:lpstr>
      <vt:lpstr>Key Questions</vt:lpstr>
      <vt:lpstr>Project analysis slide 3</vt:lpstr>
      <vt:lpstr>Summary Statistics</vt:lpstr>
      <vt:lpstr>PowerPoint Presentation</vt:lpstr>
      <vt:lpstr>Top 10 Countries</vt:lpstr>
      <vt:lpstr>The rental rate by rating is fairly consistent across all ratings how ever PG is the most popular</vt:lpstr>
      <vt:lpstr>Sports is the highest earning genre, this is certainly something to consider as no other streaming platform offers sports at the moment. Thriller seems to have done very badly and should probably not be considered with too much enthusiasm</vt:lpstr>
      <vt:lpstr>Top 10 Global Customers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graham field</dc:creator>
  <cp:lastModifiedBy>graham field</cp:lastModifiedBy>
  <cp:revision>2</cp:revision>
  <dcterms:created xsi:type="dcterms:W3CDTF">2024-02-08T16:15:01Z</dcterms:created>
  <dcterms:modified xsi:type="dcterms:W3CDTF">2024-02-08T23:20:11Z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