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1"/>
  </p:handoutMasterIdLst>
  <p:sldIdLst>
    <p:sldId id="278" r:id="rId2"/>
    <p:sldId id="279" r:id="rId3"/>
    <p:sldId id="257" r:id="rId4"/>
    <p:sldId id="259" r:id="rId5"/>
    <p:sldId id="260" r:id="rId6"/>
    <p:sldId id="268" r:id="rId7"/>
    <p:sldId id="264" r:id="rId8"/>
    <p:sldId id="263" r:id="rId9"/>
    <p:sldId id="269" r:id="rId10"/>
    <p:sldId id="266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2" autoAdjust="0"/>
    <p:restoredTop sz="94342" autoAdjust="0"/>
  </p:normalViewPr>
  <p:slideViewPr>
    <p:cSldViewPr snapToGrid="0">
      <p:cViewPr>
        <p:scale>
          <a:sx n="66" d="100"/>
          <a:sy n="66" d="100"/>
        </p:scale>
        <p:origin x="448" y="108"/>
      </p:cViewPr>
      <p:guideLst/>
    </p:cSldViewPr>
  </p:slideViewPr>
  <p:outlineViewPr>
    <p:cViewPr>
      <p:scale>
        <a:sx n="33" d="100"/>
        <a:sy n="33" d="100"/>
      </p:scale>
      <p:origin x="0" y="-61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4FCE94-C5FE-40E1-9CA4-F7311BD4408E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FA31BE7-8247-4F68-899F-F17F4047FFAF}">
      <dgm:prSet/>
      <dgm:spPr/>
      <dgm:t>
        <a:bodyPr/>
        <a:lstStyle/>
        <a:p>
          <a:r>
            <a:rPr lang="en-CA" b="1"/>
            <a:t>Requirement</a:t>
          </a:r>
          <a:endParaRPr lang="en-US"/>
        </a:p>
      </dgm:t>
    </dgm:pt>
    <dgm:pt modelId="{08AAD753-AEA3-47CC-9D51-1F30E4E29EA4}" type="parTrans" cxnId="{850DAF5C-8AA5-490A-A0CE-1EE42F5824C7}">
      <dgm:prSet/>
      <dgm:spPr/>
      <dgm:t>
        <a:bodyPr/>
        <a:lstStyle/>
        <a:p>
          <a:endParaRPr lang="en-US"/>
        </a:p>
      </dgm:t>
    </dgm:pt>
    <dgm:pt modelId="{B1B26C66-6B17-4033-BE87-2540CACD7D23}" type="sibTrans" cxnId="{850DAF5C-8AA5-490A-A0CE-1EE42F5824C7}">
      <dgm:prSet/>
      <dgm:spPr/>
      <dgm:t>
        <a:bodyPr/>
        <a:lstStyle/>
        <a:p>
          <a:endParaRPr lang="en-US"/>
        </a:p>
      </dgm:t>
    </dgm:pt>
    <dgm:pt modelId="{8C30B757-6CB9-48D1-A043-DC3134C0ACAF}">
      <dgm:prSet/>
      <dgm:spPr/>
      <dgm:t>
        <a:bodyPr/>
        <a:lstStyle/>
        <a:p>
          <a:r>
            <a:rPr lang="en-CA" dirty="0"/>
            <a:t>50 </a:t>
          </a:r>
          <a:r>
            <a:rPr lang="en-CA" dirty="0" err="1"/>
            <a:t>ms</a:t>
          </a:r>
          <a:r>
            <a:rPr lang="en-CA" dirty="0"/>
            <a:t> Instruction time / Rise Time less than 50 </a:t>
          </a:r>
          <a:r>
            <a:rPr lang="en-CA" dirty="0" err="1"/>
            <a:t>ms</a:t>
          </a:r>
          <a:endParaRPr lang="en-US" dirty="0"/>
        </a:p>
      </dgm:t>
    </dgm:pt>
    <dgm:pt modelId="{9B96E2F4-7BF8-4B11-B97D-F2BCE1DCC02F}" type="parTrans" cxnId="{B8B11A85-9BF4-48B3-BDA4-FDFB7262B348}">
      <dgm:prSet/>
      <dgm:spPr/>
      <dgm:t>
        <a:bodyPr/>
        <a:lstStyle/>
        <a:p>
          <a:endParaRPr lang="en-US"/>
        </a:p>
      </dgm:t>
    </dgm:pt>
    <dgm:pt modelId="{1723D95F-140C-44A6-8984-0645C6AFB66C}" type="sibTrans" cxnId="{B8B11A85-9BF4-48B3-BDA4-FDFB7262B348}">
      <dgm:prSet/>
      <dgm:spPr/>
      <dgm:t>
        <a:bodyPr/>
        <a:lstStyle/>
        <a:p>
          <a:endParaRPr lang="en-US"/>
        </a:p>
      </dgm:t>
    </dgm:pt>
    <dgm:pt modelId="{A6B8EBAA-92C6-4A06-8CB1-FA08D918A988}">
      <dgm:prSet/>
      <dgm:spPr/>
      <dgm:t>
        <a:bodyPr/>
        <a:lstStyle/>
        <a:p>
          <a:r>
            <a:rPr lang="en-CA" dirty="0"/>
            <a:t>Less than 5% overshoot</a:t>
          </a:r>
          <a:endParaRPr lang="en-US" dirty="0"/>
        </a:p>
      </dgm:t>
    </dgm:pt>
    <dgm:pt modelId="{25238611-3B25-4803-91F4-4C2D781F9755}" type="parTrans" cxnId="{83C336C9-F7E1-4EDC-A1C2-F5921A7C6B32}">
      <dgm:prSet/>
      <dgm:spPr/>
      <dgm:t>
        <a:bodyPr/>
        <a:lstStyle/>
        <a:p>
          <a:endParaRPr lang="en-US"/>
        </a:p>
      </dgm:t>
    </dgm:pt>
    <dgm:pt modelId="{87E22FC1-E3DF-4614-ABD4-6CEE27EE6C8E}" type="sibTrans" cxnId="{83C336C9-F7E1-4EDC-A1C2-F5921A7C6B32}">
      <dgm:prSet/>
      <dgm:spPr/>
      <dgm:t>
        <a:bodyPr/>
        <a:lstStyle/>
        <a:p>
          <a:endParaRPr lang="en-US"/>
        </a:p>
      </dgm:t>
    </dgm:pt>
    <dgm:pt modelId="{7569F7B7-C707-4AC6-B6CE-9484AD42856C}">
      <dgm:prSet/>
      <dgm:spPr/>
      <dgm:t>
        <a:bodyPr/>
        <a:lstStyle/>
        <a:p>
          <a:r>
            <a:rPr lang="en-CA" dirty="0"/>
            <a:t>2-DOF Spherical Wrist</a:t>
          </a:r>
          <a:endParaRPr lang="en-US" dirty="0"/>
        </a:p>
      </dgm:t>
    </dgm:pt>
    <dgm:pt modelId="{C266DF93-1069-42DA-8427-375BB9544913}" type="parTrans" cxnId="{9EA2987D-150F-4B07-8A7D-28A4DCF24EDB}">
      <dgm:prSet/>
      <dgm:spPr/>
      <dgm:t>
        <a:bodyPr/>
        <a:lstStyle/>
        <a:p>
          <a:endParaRPr lang="en-US"/>
        </a:p>
      </dgm:t>
    </dgm:pt>
    <dgm:pt modelId="{4A110976-10DC-45BC-8055-89261C184D0F}" type="sibTrans" cxnId="{9EA2987D-150F-4B07-8A7D-28A4DCF24EDB}">
      <dgm:prSet/>
      <dgm:spPr/>
      <dgm:t>
        <a:bodyPr/>
        <a:lstStyle/>
        <a:p>
          <a:endParaRPr lang="en-US"/>
        </a:p>
      </dgm:t>
    </dgm:pt>
    <dgm:pt modelId="{03486122-726B-4DD3-B4F5-FBD683547254}">
      <dgm:prSet/>
      <dgm:spPr/>
      <dgm:t>
        <a:bodyPr/>
        <a:lstStyle/>
        <a:p>
          <a:r>
            <a:rPr lang="en-CA" dirty="0"/>
            <a:t>Simulink Model</a:t>
          </a:r>
          <a:endParaRPr lang="en-US" dirty="0"/>
        </a:p>
      </dgm:t>
    </dgm:pt>
    <dgm:pt modelId="{7E65F23E-08EF-448B-A65E-BF6201DF704C}" type="parTrans" cxnId="{95AD755E-FDB3-4459-AF4C-6D6C2C6B65FD}">
      <dgm:prSet/>
      <dgm:spPr/>
      <dgm:t>
        <a:bodyPr/>
        <a:lstStyle/>
        <a:p>
          <a:endParaRPr lang="en-US"/>
        </a:p>
      </dgm:t>
    </dgm:pt>
    <dgm:pt modelId="{EBF0A248-E353-494F-B9A0-B5AFE2974FF3}" type="sibTrans" cxnId="{95AD755E-FDB3-4459-AF4C-6D6C2C6B65FD}">
      <dgm:prSet/>
      <dgm:spPr/>
      <dgm:t>
        <a:bodyPr/>
        <a:lstStyle/>
        <a:p>
          <a:endParaRPr lang="en-US"/>
        </a:p>
      </dgm:t>
    </dgm:pt>
    <dgm:pt modelId="{155B8C75-848B-447D-BE26-EA238C039B7A}">
      <dgm:prSet/>
      <dgm:spPr/>
      <dgm:t>
        <a:bodyPr/>
        <a:lstStyle/>
        <a:p>
          <a:r>
            <a:rPr lang="en-CA" dirty="0"/>
            <a:t>Real-Time Controller</a:t>
          </a:r>
          <a:endParaRPr lang="en-US" dirty="0"/>
        </a:p>
      </dgm:t>
    </dgm:pt>
    <dgm:pt modelId="{936E6FD5-252A-48A0-980D-F6E9C2A071B4}" type="parTrans" cxnId="{7D0CD95D-28D8-4E4E-B483-C3CF299B512A}">
      <dgm:prSet/>
      <dgm:spPr/>
      <dgm:t>
        <a:bodyPr/>
        <a:lstStyle/>
        <a:p>
          <a:endParaRPr lang="en-US"/>
        </a:p>
      </dgm:t>
    </dgm:pt>
    <dgm:pt modelId="{5207BF94-C6B6-49B8-A10F-A45B3221EA67}" type="sibTrans" cxnId="{7D0CD95D-28D8-4E4E-B483-C3CF299B512A}">
      <dgm:prSet/>
      <dgm:spPr/>
      <dgm:t>
        <a:bodyPr/>
        <a:lstStyle/>
        <a:p>
          <a:endParaRPr lang="en-US"/>
        </a:p>
      </dgm:t>
    </dgm:pt>
    <dgm:pt modelId="{20DD5BAB-E776-4360-8689-325D4A5BA4E9}">
      <dgm:prSet/>
      <dgm:spPr/>
      <dgm:t>
        <a:bodyPr/>
        <a:lstStyle/>
        <a:p>
          <a:r>
            <a:rPr lang="en-CA" b="1"/>
            <a:t>Constraints</a:t>
          </a:r>
          <a:endParaRPr lang="en-US"/>
        </a:p>
      </dgm:t>
    </dgm:pt>
    <dgm:pt modelId="{2FAF01DF-85E7-4F79-BE40-ECC5E0B1D11C}" type="parTrans" cxnId="{43E002AF-8A80-4D87-BDEC-6A9D56B5BAFC}">
      <dgm:prSet/>
      <dgm:spPr/>
      <dgm:t>
        <a:bodyPr/>
        <a:lstStyle/>
        <a:p>
          <a:endParaRPr lang="en-US"/>
        </a:p>
      </dgm:t>
    </dgm:pt>
    <dgm:pt modelId="{B34C5135-4508-4FF2-9831-A4B27A1DC46E}" type="sibTrans" cxnId="{43E002AF-8A80-4D87-BDEC-6A9D56B5BAFC}">
      <dgm:prSet/>
      <dgm:spPr/>
      <dgm:t>
        <a:bodyPr/>
        <a:lstStyle/>
        <a:p>
          <a:endParaRPr lang="en-US"/>
        </a:p>
      </dgm:t>
    </dgm:pt>
    <dgm:pt modelId="{5F7B062D-2F55-4FE4-8A3C-814D4E806667}">
      <dgm:prSet/>
      <dgm:spPr/>
      <dgm:t>
        <a:bodyPr/>
        <a:lstStyle/>
        <a:p>
          <a:r>
            <a:rPr lang="en-CA"/>
            <a:t>16 MHz CPU clock speed</a:t>
          </a:r>
          <a:endParaRPr lang="en-US"/>
        </a:p>
      </dgm:t>
    </dgm:pt>
    <dgm:pt modelId="{227DC604-5908-42AC-B1F5-5DE3FB7DCBBF}" type="parTrans" cxnId="{6441B73A-B13A-48AC-B9FA-E86102110CD9}">
      <dgm:prSet/>
      <dgm:spPr/>
      <dgm:t>
        <a:bodyPr/>
        <a:lstStyle/>
        <a:p>
          <a:endParaRPr lang="en-US"/>
        </a:p>
      </dgm:t>
    </dgm:pt>
    <dgm:pt modelId="{68914E04-8021-45B4-AB8C-B736AF2DEEBA}" type="sibTrans" cxnId="{6441B73A-B13A-48AC-B9FA-E86102110CD9}">
      <dgm:prSet/>
      <dgm:spPr/>
      <dgm:t>
        <a:bodyPr/>
        <a:lstStyle/>
        <a:p>
          <a:endParaRPr lang="en-US"/>
        </a:p>
      </dgm:t>
    </dgm:pt>
    <dgm:pt modelId="{3DA500BD-482F-45C7-A890-5BF249462D19}">
      <dgm:prSet/>
      <dgm:spPr/>
      <dgm:t>
        <a:bodyPr/>
        <a:lstStyle/>
        <a:p>
          <a:r>
            <a:rPr lang="en-CA"/>
            <a:t>Budget ($1000 UBCD + $400 CAD)</a:t>
          </a:r>
          <a:endParaRPr lang="en-US"/>
        </a:p>
      </dgm:t>
    </dgm:pt>
    <dgm:pt modelId="{76A58107-690E-4A50-B9C7-81DF7954F8F5}" type="parTrans" cxnId="{CE50532A-3A5B-4B70-9731-434EFA5841B9}">
      <dgm:prSet/>
      <dgm:spPr/>
      <dgm:t>
        <a:bodyPr/>
        <a:lstStyle/>
        <a:p>
          <a:endParaRPr lang="en-US"/>
        </a:p>
      </dgm:t>
    </dgm:pt>
    <dgm:pt modelId="{73FC0B3A-400B-46A3-9382-A4B569DCD19F}" type="sibTrans" cxnId="{CE50532A-3A5B-4B70-9731-434EFA5841B9}">
      <dgm:prSet/>
      <dgm:spPr/>
      <dgm:t>
        <a:bodyPr/>
        <a:lstStyle/>
        <a:p>
          <a:endParaRPr lang="en-US"/>
        </a:p>
      </dgm:t>
    </dgm:pt>
    <dgm:pt modelId="{20216606-C72B-4F3C-9BAE-E29CF0C88A6E}">
      <dgm:prSet/>
      <dgm:spPr/>
      <dgm:t>
        <a:bodyPr/>
        <a:lstStyle/>
        <a:p>
          <a:r>
            <a:rPr lang="en-CA" b="1"/>
            <a:t>Goals</a:t>
          </a:r>
          <a:endParaRPr lang="en-US"/>
        </a:p>
      </dgm:t>
    </dgm:pt>
    <dgm:pt modelId="{9CB34347-8FE6-43D9-A17C-230FE44527CF}" type="parTrans" cxnId="{125A81EF-1796-46B7-BAAF-1FD681B28044}">
      <dgm:prSet/>
      <dgm:spPr/>
      <dgm:t>
        <a:bodyPr/>
        <a:lstStyle/>
        <a:p>
          <a:endParaRPr lang="en-US"/>
        </a:p>
      </dgm:t>
    </dgm:pt>
    <dgm:pt modelId="{AC3807E1-D01F-4588-A27E-BD36F5B0F970}" type="sibTrans" cxnId="{125A81EF-1796-46B7-BAAF-1FD681B28044}">
      <dgm:prSet/>
      <dgm:spPr/>
      <dgm:t>
        <a:bodyPr/>
        <a:lstStyle/>
        <a:p>
          <a:endParaRPr lang="en-US"/>
        </a:p>
      </dgm:t>
    </dgm:pt>
    <dgm:pt modelId="{CE9C85E6-A33A-4B96-A720-F8E748422882}">
      <dgm:prSet/>
      <dgm:spPr/>
      <dgm:t>
        <a:bodyPr/>
        <a:lstStyle/>
        <a:p>
          <a:r>
            <a:rPr lang="en-CA" b="0" dirty="0"/>
            <a:t>Everything on PCBs</a:t>
          </a:r>
          <a:endParaRPr lang="en-US" b="0" dirty="0"/>
        </a:p>
      </dgm:t>
    </dgm:pt>
    <dgm:pt modelId="{13199503-6FA8-42D7-980A-DE2A6838EE68}" type="parTrans" cxnId="{F7F4A407-291B-404D-B1EC-569B7C857A26}">
      <dgm:prSet/>
      <dgm:spPr/>
      <dgm:t>
        <a:bodyPr/>
        <a:lstStyle/>
        <a:p>
          <a:endParaRPr lang="en-US"/>
        </a:p>
      </dgm:t>
    </dgm:pt>
    <dgm:pt modelId="{68F06A08-0245-4E27-88D7-88A05CE5DFE5}" type="sibTrans" cxnId="{F7F4A407-291B-404D-B1EC-569B7C857A26}">
      <dgm:prSet/>
      <dgm:spPr/>
      <dgm:t>
        <a:bodyPr/>
        <a:lstStyle/>
        <a:p>
          <a:endParaRPr lang="en-US"/>
        </a:p>
      </dgm:t>
    </dgm:pt>
    <dgm:pt modelId="{F0B44D73-20D9-4D17-B835-471F18D18909}">
      <dgm:prSet/>
      <dgm:spPr/>
      <dgm:t>
        <a:bodyPr/>
        <a:lstStyle/>
        <a:p>
          <a:r>
            <a:rPr lang="en-CA" b="0" dirty="0"/>
            <a:t>Separate Laser Power – No Dangling Wires from Diode</a:t>
          </a:r>
          <a:endParaRPr lang="en-US" b="0" dirty="0"/>
        </a:p>
      </dgm:t>
    </dgm:pt>
    <dgm:pt modelId="{B01B71EA-DD6D-4A87-B6B6-768339018B97}" type="parTrans" cxnId="{972F2FB3-ED46-45FD-A3C1-7DEB9F777628}">
      <dgm:prSet/>
      <dgm:spPr/>
      <dgm:t>
        <a:bodyPr/>
        <a:lstStyle/>
        <a:p>
          <a:endParaRPr lang="en-US"/>
        </a:p>
      </dgm:t>
    </dgm:pt>
    <dgm:pt modelId="{1AF63625-E044-44A1-9884-104318B2BE43}" type="sibTrans" cxnId="{972F2FB3-ED46-45FD-A3C1-7DEB9F777628}">
      <dgm:prSet/>
      <dgm:spPr/>
      <dgm:t>
        <a:bodyPr/>
        <a:lstStyle/>
        <a:p>
          <a:endParaRPr lang="en-US"/>
        </a:p>
      </dgm:t>
    </dgm:pt>
    <dgm:pt modelId="{39EB5802-5505-40F8-A207-ED6F9F59BE7A}">
      <dgm:prSet/>
      <dgm:spPr/>
      <dgm:t>
        <a:bodyPr/>
        <a:lstStyle/>
        <a:p>
          <a:r>
            <a:rPr lang="en-CA" b="0" dirty="0"/>
            <a:t>Animation</a:t>
          </a:r>
          <a:endParaRPr lang="en-US" b="0" dirty="0"/>
        </a:p>
      </dgm:t>
    </dgm:pt>
    <dgm:pt modelId="{CCC44E0F-B4EE-4B49-B20B-EFA396AF14F2}" type="parTrans" cxnId="{E00209B3-2B5F-4703-903F-4048DB6E66BE}">
      <dgm:prSet/>
      <dgm:spPr/>
      <dgm:t>
        <a:bodyPr/>
        <a:lstStyle/>
        <a:p>
          <a:endParaRPr lang="en-US"/>
        </a:p>
      </dgm:t>
    </dgm:pt>
    <dgm:pt modelId="{8BBE5398-643C-4E76-9A1E-0B21342999EF}" type="sibTrans" cxnId="{E00209B3-2B5F-4703-903F-4048DB6E66BE}">
      <dgm:prSet/>
      <dgm:spPr/>
      <dgm:t>
        <a:bodyPr/>
        <a:lstStyle/>
        <a:p>
          <a:endParaRPr lang="en-US"/>
        </a:p>
      </dgm:t>
    </dgm:pt>
    <dgm:pt modelId="{09E2E497-5E67-4852-917A-5359264D67E0}">
      <dgm:prSet/>
      <dgm:spPr/>
      <dgm:t>
        <a:bodyPr/>
        <a:lstStyle/>
        <a:p>
          <a:r>
            <a:rPr lang="en-CA" b="0" dirty="0"/>
            <a:t>Optimal Rise – 25 </a:t>
          </a:r>
          <a:r>
            <a:rPr lang="en-CA" b="0" dirty="0" err="1"/>
            <a:t>ms</a:t>
          </a:r>
          <a:endParaRPr lang="en-US" b="0" dirty="0"/>
        </a:p>
      </dgm:t>
    </dgm:pt>
    <dgm:pt modelId="{6040A998-1BED-47C0-A6E6-47171B556446}" type="parTrans" cxnId="{CFC524AD-8CBE-4880-A083-2D3F503E7F88}">
      <dgm:prSet/>
      <dgm:spPr/>
      <dgm:t>
        <a:bodyPr/>
        <a:lstStyle/>
        <a:p>
          <a:endParaRPr lang="en-US"/>
        </a:p>
      </dgm:t>
    </dgm:pt>
    <dgm:pt modelId="{44331698-043F-4BC9-B528-D54A4717E3E5}" type="sibTrans" cxnId="{CFC524AD-8CBE-4880-A083-2D3F503E7F88}">
      <dgm:prSet/>
      <dgm:spPr/>
      <dgm:t>
        <a:bodyPr/>
        <a:lstStyle/>
        <a:p>
          <a:endParaRPr lang="en-US"/>
        </a:p>
      </dgm:t>
    </dgm:pt>
    <dgm:pt modelId="{E5F2EEC5-216D-4DA3-9619-BB81A75A0C7B}">
      <dgm:prSet/>
      <dgm:spPr/>
      <dgm:t>
        <a:bodyPr/>
        <a:lstStyle/>
        <a:p>
          <a:r>
            <a:rPr lang="en-US" b="1" dirty="0"/>
            <a:t>Satisfied</a:t>
          </a:r>
        </a:p>
      </dgm:t>
    </dgm:pt>
    <dgm:pt modelId="{ACE9C8CF-6881-4A9C-859C-E6718C164A82}" type="parTrans" cxnId="{8B22E304-CB06-462E-85F0-26394C1E5B54}">
      <dgm:prSet/>
      <dgm:spPr/>
      <dgm:t>
        <a:bodyPr/>
        <a:lstStyle/>
        <a:p>
          <a:endParaRPr lang="en-US"/>
        </a:p>
      </dgm:t>
    </dgm:pt>
    <dgm:pt modelId="{92524EEE-1601-48E7-B0DC-C827DF881239}" type="sibTrans" cxnId="{8B22E304-CB06-462E-85F0-26394C1E5B54}">
      <dgm:prSet/>
      <dgm:spPr/>
      <dgm:t>
        <a:bodyPr/>
        <a:lstStyle/>
        <a:p>
          <a:endParaRPr lang="en-US"/>
        </a:p>
      </dgm:t>
    </dgm:pt>
    <dgm:pt modelId="{72172370-7E68-4A66-A182-410859A6B20C}">
      <dgm:prSet/>
      <dgm:spPr/>
      <dgm:t>
        <a:bodyPr/>
        <a:lstStyle/>
        <a:p>
          <a:r>
            <a:rPr lang="en-US" b="1" dirty="0"/>
            <a:t>Satisfied</a:t>
          </a:r>
          <a:endParaRPr lang="en-US" dirty="0"/>
        </a:p>
      </dgm:t>
    </dgm:pt>
    <dgm:pt modelId="{2F2A9BE7-3FB7-448E-84A1-3429D89099FF}" type="parTrans" cxnId="{5A67B97D-BAF4-4578-BDBE-B0479962D18D}">
      <dgm:prSet/>
      <dgm:spPr/>
      <dgm:t>
        <a:bodyPr/>
        <a:lstStyle/>
        <a:p>
          <a:endParaRPr lang="en-US"/>
        </a:p>
      </dgm:t>
    </dgm:pt>
    <dgm:pt modelId="{A7B50EC7-FE2D-4D42-94B9-29CD78549E1D}" type="sibTrans" cxnId="{5A67B97D-BAF4-4578-BDBE-B0479962D18D}">
      <dgm:prSet/>
      <dgm:spPr/>
      <dgm:t>
        <a:bodyPr/>
        <a:lstStyle/>
        <a:p>
          <a:endParaRPr lang="en-US"/>
        </a:p>
      </dgm:t>
    </dgm:pt>
    <dgm:pt modelId="{5584C614-E8E6-4871-959D-67A4E001225E}">
      <dgm:prSet/>
      <dgm:spPr/>
      <dgm:t>
        <a:bodyPr/>
        <a:lstStyle/>
        <a:p>
          <a:r>
            <a:rPr lang="en-US" b="1" dirty="0"/>
            <a:t>Satisfied</a:t>
          </a:r>
          <a:endParaRPr lang="en-US" dirty="0"/>
        </a:p>
      </dgm:t>
    </dgm:pt>
    <dgm:pt modelId="{A7F3DF50-A4E7-4956-B4CB-435B219628B1}" type="parTrans" cxnId="{6A3198E2-DD79-4922-8A87-FD6B2D3C197D}">
      <dgm:prSet/>
      <dgm:spPr/>
      <dgm:t>
        <a:bodyPr/>
        <a:lstStyle/>
        <a:p>
          <a:endParaRPr lang="en-US"/>
        </a:p>
      </dgm:t>
    </dgm:pt>
    <dgm:pt modelId="{295D9C63-2BDA-4654-9E64-D32F2EA32F55}" type="sibTrans" cxnId="{6A3198E2-DD79-4922-8A87-FD6B2D3C197D}">
      <dgm:prSet/>
      <dgm:spPr/>
      <dgm:t>
        <a:bodyPr/>
        <a:lstStyle/>
        <a:p>
          <a:endParaRPr lang="en-US"/>
        </a:p>
      </dgm:t>
    </dgm:pt>
    <dgm:pt modelId="{89BB537B-32D0-40D9-848A-5E67232C8D42}" type="pres">
      <dgm:prSet presAssocID="{894FCE94-C5FE-40E1-9CA4-F7311BD4408E}" presName="linear" presStyleCnt="0">
        <dgm:presLayoutVars>
          <dgm:dir/>
          <dgm:animLvl val="lvl"/>
          <dgm:resizeHandles val="exact"/>
        </dgm:presLayoutVars>
      </dgm:prSet>
      <dgm:spPr/>
    </dgm:pt>
    <dgm:pt modelId="{5F07A903-1827-4EF7-B21E-07C006714452}" type="pres">
      <dgm:prSet presAssocID="{BFA31BE7-8247-4F68-899F-F17F4047FFAF}" presName="parentLin" presStyleCnt="0"/>
      <dgm:spPr/>
    </dgm:pt>
    <dgm:pt modelId="{5F3A78CF-AD6B-4560-8BA1-EE57D83B93AE}" type="pres">
      <dgm:prSet presAssocID="{BFA31BE7-8247-4F68-899F-F17F4047FFAF}" presName="parentLeftMargin" presStyleLbl="node1" presStyleIdx="0" presStyleCnt="3"/>
      <dgm:spPr/>
    </dgm:pt>
    <dgm:pt modelId="{971754C5-ED5D-4802-9C9A-1C055B08F0E4}" type="pres">
      <dgm:prSet presAssocID="{BFA31BE7-8247-4F68-899F-F17F4047FFAF}" presName="parentText" presStyleLbl="node1" presStyleIdx="0" presStyleCnt="3" custLinFactNeighborX="-16004" custLinFactNeighborY="-17008">
        <dgm:presLayoutVars>
          <dgm:chMax val="0"/>
          <dgm:bulletEnabled val="1"/>
        </dgm:presLayoutVars>
      </dgm:prSet>
      <dgm:spPr/>
    </dgm:pt>
    <dgm:pt modelId="{D8D43936-508A-40CB-AD38-31601B283EF4}" type="pres">
      <dgm:prSet presAssocID="{BFA31BE7-8247-4F68-899F-F17F4047FFAF}" presName="negativeSpace" presStyleCnt="0"/>
      <dgm:spPr/>
    </dgm:pt>
    <dgm:pt modelId="{B519DD42-845B-4516-B4DE-F1C1C240C793}" type="pres">
      <dgm:prSet presAssocID="{BFA31BE7-8247-4F68-899F-F17F4047FFAF}" presName="childText" presStyleLbl="conFgAcc1" presStyleIdx="0" presStyleCnt="3">
        <dgm:presLayoutVars>
          <dgm:bulletEnabled val="1"/>
        </dgm:presLayoutVars>
      </dgm:prSet>
      <dgm:spPr/>
    </dgm:pt>
    <dgm:pt modelId="{C6131504-57AA-4725-8857-D201D7180049}" type="pres">
      <dgm:prSet presAssocID="{B1B26C66-6B17-4033-BE87-2540CACD7D23}" presName="spaceBetweenRectangles" presStyleCnt="0"/>
      <dgm:spPr/>
    </dgm:pt>
    <dgm:pt modelId="{7ECFEE34-22B7-4FFD-ABA2-64B0165A7F6B}" type="pres">
      <dgm:prSet presAssocID="{20DD5BAB-E776-4360-8689-325D4A5BA4E9}" presName="parentLin" presStyleCnt="0"/>
      <dgm:spPr/>
    </dgm:pt>
    <dgm:pt modelId="{200D430A-8B5C-4163-9806-1E4943D8D7FA}" type="pres">
      <dgm:prSet presAssocID="{20DD5BAB-E776-4360-8689-325D4A5BA4E9}" presName="parentLeftMargin" presStyleLbl="node1" presStyleIdx="0" presStyleCnt="3"/>
      <dgm:spPr/>
    </dgm:pt>
    <dgm:pt modelId="{88BD15AD-2DA2-46F1-B0C0-8EDB5B4A2929}" type="pres">
      <dgm:prSet presAssocID="{20DD5BAB-E776-4360-8689-325D4A5BA4E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9471C0-D087-4278-B748-2B0B7F834A04}" type="pres">
      <dgm:prSet presAssocID="{20DD5BAB-E776-4360-8689-325D4A5BA4E9}" presName="negativeSpace" presStyleCnt="0"/>
      <dgm:spPr/>
    </dgm:pt>
    <dgm:pt modelId="{4CB0400A-684D-4CAC-82B3-0F1F03F947BC}" type="pres">
      <dgm:prSet presAssocID="{20DD5BAB-E776-4360-8689-325D4A5BA4E9}" presName="childText" presStyleLbl="conFgAcc1" presStyleIdx="1" presStyleCnt="3">
        <dgm:presLayoutVars>
          <dgm:bulletEnabled val="1"/>
        </dgm:presLayoutVars>
      </dgm:prSet>
      <dgm:spPr/>
    </dgm:pt>
    <dgm:pt modelId="{E08AEDBD-ADDA-4424-8570-D76CE6CFF993}" type="pres">
      <dgm:prSet presAssocID="{B34C5135-4508-4FF2-9831-A4B27A1DC46E}" presName="spaceBetweenRectangles" presStyleCnt="0"/>
      <dgm:spPr/>
    </dgm:pt>
    <dgm:pt modelId="{94F68F3E-5EDA-4AF9-BD5A-C2579EFCF582}" type="pres">
      <dgm:prSet presAssocID="{20216606-C72B-4F3C-9BAE-E29CF0C88A6E}" presName="parentLin" presStyleCnt="0"/>
      <dgm:spPr/>
    </dgm:pt>
    <dgm:pt modelId="{B46CC7CE-DEC5-4D64-A63D-B79A6FF19CDA}" type="pres">
      <dgm:prSet presAssocID="{20216606-C72B-4F3C-9BAE-E29CF0C88A6E}" presName="parentLeftMargin" presStyleLbl="node1" presStyleIdx="1" presStyleCnt="3"/>
      <dgm:spPr/>
    </dgm:pt>
    <dgm:pt modelId="{A8D62EE4-2EF4-476F-8CD7-D7F47745865E}" type="pres">
      <dgm:prSet presAssocID="{20216606-C72B-4F3C-9BAE-E29CF0C88A6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80849FA-D8A6-4B07-BEB6-1DEABD3F3D9C}" type="pres">
      <dgm:prSet presAssocID="{20216606-C72B-4F3C-9BAE-E29CF0C88A6E}" presName="negativeSpace" presStyleCnt="0"/>
      <dgm:spPr/>
    </dgm:pt>
    <dgm:pt modelId="{0AC91A48-B3BE-4CBB-BC9B-54C5EE06F7A1}" type="pres">
      <dgm:prSet presAssocID="{20216606-C72B-4F3C-9BAE-E29CF0C88A6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B22E304-CB06-462E-85F0-26394C1E5B54}" srcId="{A6B8EBAA-92C6-4A06-8CB1-FA08D918A988}" destId="{E5F2EEC5-216D-4DA3-9619-BB81A75A0C7B}" srcOrd="0" destOrd="0" parTransId="{ACE9C8CF-6881-4A9C-859C-E6718C164A82}" sibTransId="{92524EEE-1601-48E7-B0DC-C827DF881239}"/>
    <dgm:cxn modelId="{7C4F1806-E738-4BC2-AF78-230AF349D9A9}" type="presOf" srcId="{8C30B757-6CB9-48D1-A043-DC3134C0ACAF}" destId="{B519DD42-845B-4516-B4DE-F1C1C240C793}" srcOrd="0" destOrd="0" presId="urn:microsoft.com/office/officeart/2005/8/layout/list1"/>
    <dgm:cxn modelId="{F7F4A407-291B-404D-B1EC-569B7C857A26}" srcId="{20216606-C72B-4F3C-9BAE-E29CF0C88A6E}" destId="{CE9C85E6-A33A-4B96-A720-F8E748422882}" srcOrd="0" destOrd="0" parTransId="{13199503-6FA8-42D7-980A-DE2A6838EE68}" sibTransId="{68F06A08-0245-4E27-88D7-88A05CE5DFE5}"/>
    <dgm:cxn modelId="{660DBC12-4C0C-4FB2-87ED-BB88B01355F9}" type="presOf" srcId="{09E2E497-5E67-4852-917A-5359264D67E0}" destId="{0AC91A48-B3BE-4CBB-BC9B-54C5EE06F7A1}" srcOrd="0" destOrd="3" presId="urn:microsoft.com/office/officeart/2005/8/layout/list1"/>
    <dgm:cxn modelId="{CC29831A-49D2-4DC5-82E1-A992C6108732}" type="presOf" srcId="{20216606-C72B-4F3C-9BAE-E29CF0C88A6E}" destId="{A8D62EE4-2EF4-476F-8CD7-D7F47745865E}" srcOrd="1" destOrd="0" presId="urn:microsoft.com/office/officeart/2005/8/layout/list1"/>
    <dgm:cxn modelId="{6AB8291E-3AA5-489E-BF87-2B308F335695}" type="presOf" srcId="{F0B44D73-20D9-4D17-B835-471F18D18909}" destId="{0AC91A48-B3BE-4CBB-BC9B-54C5EE06F7A1}" srcOrd="0" destOrd="1" presId="urn:microsoft.com/office/officeart/2005/8/layout/list1"/>
    <dgm:cxn modelId="{9E4A481F-BFB1-49EF-9BF4-B7E68ABE5429}" type="presOf" srcId="{155B8C75-848B-447D-BE26-EA238C039B7A}" destId="{B519DD42-845B-4516-B4DE-F1C1C240C793}" srcOrd="0" destOrd="6" presId="urn:microsoft.com/office/officeart/2005/8/layout/list1"/>
    <dgm:cxn modelId="{F5D22821-72A4-43CE-BD71-C9661A9667A5}" type="presOf" srcId="{5584C614-E8E6-4871-959D-67A4E001225E}" destId="{B519DD42-845B-4516-B4DE-F1C1C240C793}" srcOrd="0" destOrd="7" presId="urn:microsoft.com/office/officeart/2005/8/layout/list1"/>
    <dgm:cxn modelId="{C4435125-747C-47BC-9399-51B1D7E55720}" type="presOf" srcId="{03486122-726B-4DD3-B4F5-FBD683547254}" destId="{B519DD42-845B-4516-B4DE-F1C1C240C793}" srcOrd="0" destOrd="4" presId="urn:microsoft.com/office/officeart/2005/8/layout/list1"/>
    <dgm:cxn modelId="{CE50532A-3A5B-4B70-9731-434EFA5841B9}" srcId="{20DD5BAB-E776-4360-8689-325D4A5BA4E9}" destId="{3DA500BD-482F-45C7-A890-5BF249462D19}" srcOrd="1" destOrd="0" parTransId="{76A58107-690E-4A50-B9C7-81DF7954F8F5}" sibTransId="{73FC0B3A-400B-46A3-9382-A4B569DCD19F}"/>
    <dgm:cxn modelId="{EE3E9F2B-3E22-4C81-80A4-C9D325FB8C01}" type="presOf" srcId="{39EB5802-5505-40F8-A207-ED6F9F59BE7A}" destId="{0AC91A48-B3BE-4CBB-BC9B-54C5EE06F7A1}" srcOrd="0" destOrd="2" presId="urn:microsoft.com/office/officeart/2005/8/layout/list1"/>
    <dgm:cxn modelId="{36C3B230-8A21-42FF-8E67-735AA2EA4F5C}" type="presOf" srcId="{20216606-C72B-4F3C-9BAE-E29CF0C88A6E}" destId="{B46CC7CE-DEC5-4D64-A63D-B79A6FF19CDA}" srcOrd="0" destOrd="0" presId="urn:microsoft.com/office/officeart/2005/8/layout/list1"/>
    <dgm:cxn modelId="{BCD52935-41E2-48DA-8606-F910B47D249C}" type="presOf" srcId="{7569F7B7-C707-4AC6-B6CE-9484AD42856C}" destId="{B519DD42-845B-4516-B4DE-F1C1C240C793}" srcOrd="0" destOrd="3" presId="urn:microsoft.com/office/officeart/2005/8/layout/list1"/>
    <dgm:cxn modelId="{6441B73A-B13A-48AC-B9FA-E86102110CD9}" srcId="{20DD5BAB-E776-4360-8689-325D4A5BA4E9}" destId="{5F7B062D-2F55-4FE4-8A3C-814D4E806667}" srcOrd="0" destOrd="0" parTransId="{227DC604-5908-42AC-B1F5-5DE3FB7DCBBF}" sibTransId="{68914E04-8021-45B4-AB8C-B736AF2DEEBA}"/>
    <dgm:cxn modelId="{850DAF5C-8AA5-490A-A0CE-1EE42F5824C7}" srcId="{894FCE94-C5FE-40E1-9CA4-F7311BD4408E}" destId="{BFA31BE7-8247-4F68-899F-F17F4047FFAF}" srcOrd="0" destOrd="0" parTransId="{08AAD753-AEA3-47CC-9D51-1F30E4E29EA4}" sibTransId="{B1B26C66-6B17-4033-BE87-2540CACD7D23}"/>
    <dgm:cxn modelId="{7D0CD95D-28D8-4E4E-B483-C3CF299B512A}" srcId="{BFA31BE7-8247-4F68-899F-F17F4047FFAF}" destId="{155B8C75-848B-447D-BE26-EA238C039B7A}" srcOrd="4" destOrd="0" parTransId="{936E6FD5-252A-48A0-980D-F6E9C2A071B4}" sibTransId="{5207BF94-C6B6-49B8-A10F-A45B3221EA67}"/>
    <dgm:cxn modelId="{95AD755E-FDB3-4459-AF4C-6D6C2C6B65FD}" srcId="{BFA31BE7-8247-4F68-899F-F17F4047FFAF}" destId="{03486122-726B-4DD3-B4F5-FBD683547254}" srcOrd="3" destOrd="0" parTransId="{7E65F23E-08EF-448B-A65E-BF6201DF704C}" sibTransId="{EBF0A248-E353-494F-B9A0-B5AFE2974FF3}"/>
    <dgm:cxn modelId="{834D9E6F-BBD7-4A73-9865-F347F28678B9}" type="presOf" srcId="{894FCE94-C5FE-40E1-9CA4-F7311BD4408E}" destId="{89BB537B-32D0-40D9-848A-5E67232C8D42}" srcOrd="0" destOrd="0" presId="urn:microsoft.com/office/officeart/2005/8/layout/list1"/>
    <dgm:cxn modelId="{DED9C07A-8140-493A-9A93-0DDF84014CD2}" type="presOf" srcId="{A6B8EBAA-92C6-4A06-8CB1-FA08D918A988}" destId="{B519DD42-845B-4516-B4DE-F1C1C240C793}" srcOrd="0" destOrd="1" presId="urn:microsoft.com/office/officeart/2005/8/layout/list1"/>
    <dgm:cxn modelId="{9EA2987D-150F-4B07-8A7D-28A4DCF24EDB}" srcId="{BFA31BE7-8247-4F68-899F-F17F4047FFAF}" destId="{7569F7B7-C707-4AC6-B6CE-9484AD42856C}" srcOrd="2" destOrd="0" parTransId="{C266DF93-1069-42DA-8427-375BB9544913}" sibTransId="{4A110976-10DC-45BC-8055-89261C184D0F}"/>
    <dgm:cxn modelId="{5A67B97D-BAF4-4578-BDBE-B0479962D18D}" srcId="{03486122-726B-4DD3-B4F5-FBD683547254}" destId="{72172370-7E68-4A66-A182-410859A6B20C}" srcOrd="0" destOrd="0" parTransId="{2F2A9BE7-3FB7-448E-84A1-3429D89099FF}" sibTransId="{A7B50EC7-FE2D-4D42-94B9-29CD78549E1D}"/>
    <dgm:cxn modelId="{B8B11A85-9BF4-48B3-BDA4-FDFB7262B348}" srcId="{BFA31BE7-8247-4F68-899F-F17F4047FFAF}" destId="{8C30B757-6CB9-48D1-A043-DC3134C0ACAF}" srcOrd="0" destOrd="0" parTransId="{9B96E2F4-7BF8-4B11-B97D-F2BCE1DCC02F}" sibTransId="{1723D95F-140C-44A6-8984-0645C6AFB66C}"/>
    <dgm:cxn modelId="{A3BD4C99-1770-431C-9B28-78D01415848F}" type="presOf" srcId="{5F7B062D-2F55-4FE4-8A3C-814D4E806667}" destId="{4CB0400A-684D-4CAC-82B3-0F1F03F947BC}" srcOrd="0" destOrd="0" presId="urn:microsoft.com/office/officeart/2005/8/layout/list1"/>
    <dgm:cxn modelId="{229CE09E-E355-4FD0-931D-57271C076968}" type="presOf" srcId="{BFA31BE7-8247-4F68-899F-F17F4047FFAF}" destId="{971754C5-ED5D-4802-9C9A-1C055B08F0E4}" srcOrd="1" destOrd="0" presId="urn:microsoft.com/office/officeart/2005/8/layout/list1"/>
    <dgm:cxn modelId="{CFC524AD-8CBE-4880-A083-2D3F503E7F88}" srcId="{20216606-C72B-4F3C-9BAE-E29CF0C88A6E}" destId="{09E2E497-5E67-4852-917A-5359264D67E0}" srcOrd="3" destOrd="0" parTransId="{6040A998-1BED-47C0-A6E6-47171B556446}" sibTransId="{44331698-043F-4BC9-B528-D54A4717E3E5}"/>
    <dgm:cxn modelId="{43E002AF-8A80-4D87-BDEC-6A9D56B5BAFC}" srcId="{894FCE94-C5FE-40E1-9CA4-F7311BD4408E}" destId="{20DD5BAB-E776-4360-8689-325D4A5BA4E9}" srcOrd="1" destOrd="0" parTransId="{2FAF01DF-85E7-4F79-BE40-ECC5E0B1D11C}" sibTransId="{B34C5135-4508-4FF2-9831-A4B27A1DC46E}"/>
    <dgm:cxn modelId="{E00209B3-2B5F-4703-903F-4048DB6E66BE}" srcId="{20216606-C72B-4F3C-9BAE-E29CF0C88A6E}" destId="{39EB5802-5505-40F8-A207-ED6F9F59BE7A}" srcOrd="2" destOrd="0" parTransId="{CCC44E0F-B4EE-4B49-B20B-EFA396AF14F2}" sibTransId="{8BBE5398-643C-4E76-9A1E-0B21342999EF}"/>
    <dgm:cxn modelId="{972F2FB3-ED46-45FD-A3C1-7DEB9F777628}" srcId="{20216606-C72B-4F3C-9BAE-E29CF0C88A6E}" destId="{F0B44D73-20D9-4D17-B835-471F18D18909}" srcOrd="1" destOrd="0" parTransId="{B01B71EA-DD6D-4A87-B6B6-768339018B97}" sibTransId="{1AF63625-E044-44A1-9884-104318B2BE43}"/>
    <dgm:cxn modelId="{051505BC-FD76-451D-8FA0-554DB1974024}" type="presOf" srcId="{E5F2EEC5-216D-4DA3-9619-BB81A75A0C7B}" destId="{B519DD42-845B-4516-B4DE-F1C1C240C793}" srcOrd="0" destOrd="2" presId="urn:microsoft.com/office/officeart/2005/8/layout/list1"/>
    <dgm:cxn modelId="{FCC95FC0-B281-4C50-9795-5BCB80992FC7}" type="presOf" srcId="{20DD5BAB-E776-4360-8689-325D4A5BA4E9}" destId="{88BD15AD-2DA2-46F1-B0C0-8EDB5B4A2929}" srcOrd="1" destOrd="0" presId="urn:microsoft.com/office/officeart/2005/8/layout/list1"/>
    <dgm:cxn modelId="{752B92C4-D719-41EB-BDA7-4F97231D84D7}" type="presOf" srcId="{CE9C85E6-A33A-4B96-A720-F8E748422882}" destId="{0AC91A48-B3BE-4CBB-BC9B-54C5EE06F7A1}" srcOrd="0" destOrd="0" presId="urn:microsoft.com/office/officeart/2005/8/layout/list1"/>
    <dgm:cxn modelId="{23A07DC8-01D8-42AB-B98F-5E41728ADF87}" type="presOf" srcId="{20DD5BAB-E776-4360-8689-325D4A5BA4E9}" destId="{200D430A-8B5C-4163-9806-1E4943D8D7FA}" srcOrd="0" destOrd="0" presId="urn:microsoft.com/office/officeart/2005/8/layout/list1"/>
    <dgm:cxn modelId="{83C336C9-F7E1-4EDC-A1C2-F5921A7C6B32}" srcId="{BFA31BE7-8247-4F68-899F-F17F4047FFAF}" destId="{A6B8EBAA-92C6-4A06-8CB1-FA08D918A988}" srcOrd="1" destOrd="0" parTransId="{25238611-3B25-4803-91F4-4C2D781F9755}" sibTransId="{87E22FC1-E3DF-4614-ABD4-6CEE27EE6C8E}"/>
    <dgm:cxn modelId="{2E0CA0D6-CA57-4BE9-AE44-609AA547B2C1}" type="presOf" srcId="{72172370-7E68-4A66-A182-410859A6B20C}" destId="{B519DD42-845B-4516-B4DE-F1C1C240C793}" srcOrd="0" destOrd="5" presId="urn:microsoft.com/office/officeart/2005/8/layout/list1"/>
    <dgm:cxn modelId="{6A3198E2-DD79-4922-8A87-FD6B2D3C197D}" srcId="{155B8C75-848B-447D-BE26-EA238C039B7A}" destId="{5584C614-E8E6-4871-959D-67A4E001225E}" srcOrd="0" destOrd="0" parTransId="{A7F3DF50-A4E7-4956-B4CB-435B219628B1}" sibTransId="{295D9C63-2BDA-4654-9E64-D32F2EA32F55}"/>
    <dgm:cxn modelId="{06E8FBEC-B437-4478-B7BE-9E950923EC82}" type="presOf" srcId="{BFA31BE7-8247-4F68-899F-F17F4047FFAF}" destId="{5F3A78CF-AD6B-4560-8BA1-EE57D83B93AE}" srcOrd="0" destOrd="0" presId="urn:microsoft.com/office/officeart/2005/8/layout/list1"/>
    <dgm:cxn modelId="{125A81EF-1796-46B7-BAAF-1FD681B28044}" srcId="{894FCE94-C5FE-40E1-9CA4-F7311BD4408E}" destId="{20216606-C72B-4F3C-9BAE-E29CF0C88A6E}" srcOrd="2" destOrd="0" parTransId="{9CB34347-8FE6-43D9-A17C-230FE44527CF}" sibTransId="{AC3807E1-D01F-4588-A27E-BD36F5B0F970}"/>
    <dgm:cxn modelId="{13CF5EF2-FFB4-4DE9-9671-A7A325F8239A}" type="presOf" srcId="{3DA500BD-482F-45C7-A890-5BF249462D19}" destId="{4CB0400A-684D-4CAC-82B3-0F1F03F947BC}" srcOrd="0" destOrd="1" presId="urn:microsoft.com/office/officeart/2005/8/layout/list1"/>
    <dgm:cxn modelId="{270A6807-F545-4EBD-9002-9DCAED61AF13}" type="presParOf" srcId="{89BB537B-32D0-40D9-848A-5E67232C8D42}" destId="{5F07A903-1827-4EF7-B21E-07C006714452}" srcOrd="0" destOrd="0" presId="urn:microsoft.com/office/officeart/2005/8/layout/list1"/>
    <dgm:cxn modelId="{82316B67-9C20-4818-98BF-E496D3167B96}" type="presParOf" srcId="{5F07A903-1827-4EF7-B21E-07C006714452}" destId="{5F3A78CF-AD6B-4560-8BA1-EE57D83B93AE}" srcOrd="0" destOrd="0" presId="urn:microsoft.com/office/officeart/2005/8/layout/list1"/>
    <dgm:cxn modelId="{247E5FB0-C31D-431E-9A3D-71ED47198328}" type="presParOf" srcId="{5F07A903-1827-4EF7-B21E-07C006714452}" destId="{971754C5-ED5D-4802-9C9A-1C055B08F0E4}" srcOrd="1" destOrd="0" presId="urn:microsoft.com/office/officeart/2005/8/layout/list1"/>
    <dgm:cxn modelId="{5513307C-7FBB-44A7-B22F-80593E686B9B}" type="presParOf" srcId="{89BB537B-32D0-40D9-848A-5E67232C8D42}" destId="{D8D43936-508A-40CB-AD38-31601B283EF4}" srcOrd="1" destOrd="0" presId="urn:microsoft.com/office/officeart/2005/8/layout/list1"/>
    <dgm:cxn modelId="{3877C6A5-72CE-42BD-B555-366EAB5EE862}" type="presParOf" srcId="{89BB537B-32D0-40D9-848A-5E67232C8D42}" destId="{B519DD42-845B-4516-B4DE-F1C1C240C793}" srcOrd="2" destOrd="0" presId="urn:microsoft.com/office/officeart/2005/8/layout/list1"/>
    <dgm:cxn modelId="{8E658235-0A63-4881-A2A6-11998749FF64}" type="presParOf" srcId="{89BB537B-32D0-40D9-848A-5E67232C8D42}" destId="{C6131504-57AA-4725-8857-D201D7180049}" srcOrd="3" destOrd="0" presId="urn:microsoft.com/office/officeart/2005/8/layout/list1"/>
    <dgm:cxn modelId="{EAEE7620-0454-47EA-8FB8-CF0E8573F6A8}" type="presParOf" srcId="{89BB537B-32D0-40D9-848A-5E67232C8D42}" destId="{7ECFEE34-22B7-4FFD-ABA2-64B0165A7F6B}" srcOrd="4" destOrd="0" presId="urn:microsoft.com/office/officeart/2005/8/layout/list1"/>
    <dgm:cxn modelId="{1A394277-1F6D-4595-85E2-78C9D1C09538}" type="presParOf" srcId="{7ECFEE34-22B7-4FFD-ABA2-64B0165A7F6B}" destId="{200D430A-8B5C-4163-9806-1E4943D8D7FA}" srcOrd="0" destOrd="0" presId="urn:microsoft.com/office/officeart/2005/8/layout/list1"/>
    <dgm:cxn modelId="{1614A688-E7B8-462C-9917-44EFE3491264}" type="presParOf" srcId="{7ECFEE34-22B7-4FFD-ABA2-64B0165A7F6B}" destId="{88BD15AD-2DA2-46F1-B0C0-8EDB5B4A2929}" srcOrd="1" destOrd="0" presId="urn:microsoft.com/office/officeart/2005/8/layout/list1"/>
    <dgm:cxn modelId="{369CB5E8-66E7-4D03-8FC9-0DBF64CF5E39}" type="presParOf" srcId="{89BB537B-32D0-40D9-848A-5E67232C8D42}" destId="{1D9471C0-D087-4278-B748-2B0B7F834A04}" srcOrd="5" destOrd="0" presId="urn:microsoft.com/office/officeart/2005/8/layout/list1"/>
    <dgm:cxn modelId="{2DA101AF-F272-4255-A427-5E1EF0E73312}" type="presParOf" srcId="{89BB537B-32D0-40D9-848A-5E67232C8D42}" destId="{4CB0400A-684D-4CAC-82B3-0F1F03F947BC}" srcOrd="6" destOrd="0" presId="urn:microsoft.com/office/officeart/2005/8/layout/list1"/>
    <dgm:cxn modelId="{01474670-4F1F-43BD-886A-D12F4043C769}" type="presParOf" srcId="{89BB537B-32D0-40D9-848A-5E67232C8D42}" destId="{E08AEDBD-ADDA-4424-8570-D76CE6CFF993}" srcOrd="7" destOrd="0" presId="urn:microsoft.com/office/officeart/2005/8/layout/list1"/>
    <dgm:cxn modelId="{03B33122-5C91-4F90-BEC8-0116551DA0EC}" type="presParOf" srcId="{89BB537B-32D0-40D9-848A-5E67232C8D42}" destId="{94F68F3E-5EDA-4AF9-BD5A-C2579EFCF582}" srcOrd="8" destOrd="0" presId="urn:microsoft.com/office/officeart/2005/8/layout/list1"/>
    <dgm:cxn modelId="{F41C1CBF-6C31-4526-AC96-B0E68DDE2D34}" type="presParOf" srcId="{94F68F3E-5EDA-4AF9-BD5A-C2579EFCF582}" destId="{B46CC7CE-DEC5-4D64-A63D-B79A6FF19CDA}" srcOrd="0" destOrd="0" presId="urn:microsoft.com/office/officeart/2005/8/layout/list1"/>
    <dgm:cxn modelId="{B93751A5-E98C-4879-858A-3A163827C0C2}" type="presParOf" srcId="{94F68F3E-5EDA-4AF9-BD5A-C2579EFCF582}" destId="{A8D62EE4-2EF4-476F-8CD7-D7F47745865E}" srcOrd="1" destOrd="0" presId="urn:microsoft.com/office/officeart/2005/8/layout/list1"/>
    <dgm:cxn modelId="{C9CE35CE-BCD2-48AE-9AA6-322E54FEEA4C}" type="presParOf" srcId="{89BB537B-32D0-40D9-848A-5E67232C8D42}" destId="{C80849FA-D8A6-4B07-BEB6-1DEABD3F3D9C}" srcOrd="9" destOrd="0" presId="urn:microsoft.com/office/officeart/2005/8/layout/list1"/>
    <dgm:cxn modelId="{54B0FCBF-CD50-4976-BE09-C6292EFAE2AF}" type="presParOf" srcId="{89BB537B-32D0-40D9-848A-5E67232C8D42}" destId="{0AC91A48-B3BE-4CBB-BC9B-54C5EE06F7A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9DD42-845B-4516-B4DE-F1C1C240C793}">
      <dsp:nvSpPr>
        <dsp:cNvPr id="0" name=""/>
        <dsp:cNvSpPr/>
      </dsp:nvSpPr>
      <dsp:spPr>
        <a:xfrm>
          <a:off x="0" y="280439"/>
          <a:ext cx="6496050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249936" rIns="50416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50 </a:t>
          </a:r>
          <a:r>
            <a:rPr lang="en-CA" sz="1200" kern="1200" dirty="0" err="1"/>
            <a:t>ms</a:t>
          </a:r>
          <a:r>
            <a:rPr lang="en-CA" sz="1200" kern="1200" dirty="0"/>
            <a:t> Instruction time / Rise Time less than 50 </a:t>
          </a:r>
          <a:r>
            <a:rPr lang="en-CA" sz="1200" kern="1200" dirty="0" err="1"/>
            <a:t>ms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Less than 5% overshoot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Satisfied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2-DOF Spherical Wrist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Simulink Model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Satisfied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Real-Time Controller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Satisfied</a:t>
          </a:r>
          <a:endParaRPr lang="en-US" sz="1200" kern="1200" dirty="0"/>
        </a:p>
      </dsp:txBody>
      <dsp:txXfrm>
        <a:off x="0" y="280439"/>
        <a:ext cx="6496050" cy="1890000"/>
      </dsp:txXfrm>
    </dsp:sp>
    <dsp:sp modelId="{971754C5-ED5D-4802-9C9A-1C055B08F0E4}">
      <dsp:nvSpPr>
        <dsp:cNvPr id="0" name=""/>
        <dsp:cNvSpPr/>
      </dsp:nvSpPr>
      <dsp:spPr>
        <a:xfrm>
          <a:off x="272821" y="43070"/>
          <a:ext cx="4547235" cy="354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1" kern="1200"/>
            <a:t>Requirement</a:t>
          </a:r>
          <a:endParaRPr lang="en-US" sz="1200" kern="1200"/>
        </a:p>
      </dsp:txBody>
      <dsp:txXfrm>
        <a:off x="290114" y="60363"/>
        <a:ext cx="4512649" cy="319654"/>
      </dsp:txXfrm>
    </dsp:sp>
    <dsp:sp modelId="{4CB0400A-684D-4CAC-82B3-0F1F03F947BC}">
      <dsp:nvSpPr>
        <dsp:cNvPr id="0" name=""/>
        <dsp:cNvSpPr/>
      </dsp:nvSpPr>
      <dsp:spPr>
        <a:xfrm>
          <a:off x="0" y="2412359"/>
          <a:ext cx="6496050" cy="718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3283952"/>
              <a:satOff val="-25316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249936" rIns="50416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16 MHz CPU clock speed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Budget ($1000 UBCD + $400 CAD)</a:t>
          </a:r>
          <a:endParaRPr lang="en-US" sz="1200" kern="1200"/>
        </a:p>
      </dsp:txBody>
      <dsp:txXfrm>
        <a:off x="0" y="2412359"/>
        <a:ext cx="6496050" cy="718200"/>
      </dsp:txXfrm>
    </dsp:sp>
    <dsp:sp modelId="{88BD15AD-2DA2-46F1-B0C0-8EDB5B4A2929}">
      <dsp:nvSpPr>
        <dsp:cNvPr id="0" name=""/>
        <dsp:cNvSpPr/>
      </dsp:nvSpPr>
      <dsp:spPr>
        <a:xfrm>
          <a:off x="324802" y="2235239"/>
          <a:ext cx="4547235" cy="354240"/>
        </a:xfrm>
        <a:prstGeom prst="roundRect">
          <a:avLst/>
        </a:prstGeom>
        <a:solidFill>
          <a:schemeClr val="accent3">
            <a:hueOff val="3283952"/>
            <a:satOff val="-25316"/>
            <a:lumOff val="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1" kern="1200"/>
            <a:t>Constraints</a:t>
          </a:r>
          <a:endParaRPr lang="en-US" sz="1200" kern="1200"/>
        </a:p>
      </dsp:txBody>
      <dsp:txXfrm>
        <a:off x="342095" y="2252532"/>
        <a:ext cx="4512649" cy="319654"/>
      </dsp:txXfrm>
    </dsp:sp>
    <dsp:sp modelId="{0AC91A48-B3BE-4CBB-BC9B-54C5EE06F7A1}">
      <dsp:nvSpPr>
        <dsp:cNvPr id="0" name=""/>
        <dsp:cNvSpPr/>
      </dsp:nvSpPr>
      <dsp:spPr>
        <a:xfrm>
          <a:off x="0" y="3372480"/>
          <a:ext cx="6496050" cy="109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6567904"/>
              <a:satOff val="-50632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249936" rIns="50416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b="0" kern="1200" dirty="0"/>
            <a:t>Everything on PCBs</a:t>
          </a:r>
          <a:endParaRPr lang="en-US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b="0" kern="1200" dirty="0"/>
            <a:t>Separate Laser Power – No Dangling Wires from Diode</a:t>
          </a:r>
          <a:endParaRPr lang="en-US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b="0" kern="1200" dirty="0"/>
            <a:t>Animation</a:t>
          </a:r>
          <a:endParaRPr lang="en-US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b="0" kern="1200" dirty="0"/>
            <a:t>Optimal Rise – 25 </a:t>
          </a:r>
          <a:r>
            <a:rPr lang="en-CA" sz="1200" b="0" kern="1200" dirty="0" err="1"/>
            <a:t>ms</a:t>
          </a:r>
          <a:endParaRPr lang="en-US" sz="1200" b="0" kern="1200" dirty="0"/>
        </a:p>
      </dsp:txBody>
      <dsp:txXfrm>
        <a:off x="0" y="3372480"/>
        <a:ext cx="6496050" cy="1096200"/>
      </dsp:txXfrm>
    </dsp:sp>
    <dsp:sp modelId="{A8D62EE4-2EF4-476F-8CD7-D7F47745865E}">
      <dsp:nvSpPr>
        <dsp:cNvPr id="0" name=""/>
        <dsp:cNvSpPr/>
      </dsp:nvSpPr>
      <dsp:spPr>
        <a:xfrm>
          <a:off x="324802" y="3195359"/>
          <a:ext cx="4547235" cy="354240"/>
        </a:xfrm>
        <a:prstGeom prst="roundRect">
          <a:avLst/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1" kern="1200"/>
            <a:t>Goals</a:t>
          </a:r>
          <a:endParaRPr lang="en-US" sz="1200" kern="1200"/>
        </a:p>
      </dsp:txBody>
      <dsp:txXfrm>
        <a:off x="342095" y="3212652"/>
        <a:ext cx="4512649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EE662C-9BA2-4F52-841C-3B899AFD7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DE0AD-72E9-4C35-B98C-F7C3B7212B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C2272-79AD-4C98-ABBC-6A3BBFBF9950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B3792-53F5-480D-B1F1-8CCCE689FD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3B189-6A9C-4D77-9CAB-7D1744F9FD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64B1F-8426-4438-B8D2-6E4AD2951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0855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.png"/><Relationship Id="rId7" Type="http://schemas.openxmlformats.org/officeDocument/2006/relationships/image" Target="../media/image3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29CB95-7FEC-47FA-9D38-32443BDE2C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36711" r="5923" b="105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6EA76-C40A-47E1-AE02-300CF4A61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141" y="3243714"/>
            <a:ext cx="11415562" cy="1139032"/>
          </a:xfrm>
        </p:spPr>
        <p:txBody>
          <a:bodyPr>
            <a:normAutofit fontScale="90000"/>
          </a:bodyPr>
          <a:lstStyle/>
          <a:p>
            <a:r>
              <a:rPr lang="en-CA" dirty="0"/>
              <a:t>B10 – “The Rocket Men”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43790-D7A6-415C-9E39-9315ACF05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CA"/>
              <a:t>Control Group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475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F954FB-25D3-4B97-8B4D-15E939E0EB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917"/>
          <a:stretch/>
        </p:blipFill>
        <p:spPr>
          <a:xfrm>
            <a:off x="-1" y="10"/>
            <a:ext cx="4634681" cy="3428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A0E822-9F9E-40B2-8C33-66D85427A2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7" r="3" b="3140"/>
          <a:stretch/>
        </p:blipFill>
        <p:spPr>
          <a:xfrm>
            <a:off x="3222" y="3429001"/>
            <a:ext cx="4634681" cy="3428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233153-F5E9-4347-969B-CF09EC8AC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505" y="10"/>
            <a:ext cx="5797965" cy="12031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900" b="1" dirty="0"/>
              <a:t>PID – PZ Plot &amp; Zero Placement      			&amp; Root Locus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8CA421-6F80-41BF-A691-BDAFEA8AF7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1126" y="947788"/>
                <a:ext cx="7371202" cy="57898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b="1" dirty="0"/>
                  <a:t> PZ Plot</a:t>
                </a:r>
              </a:p>
              <a:p>
                <a:pPr lvl="1"/>
                <a:r>
                  <a:rPr lang="en-CA" b="1" dirty="0"/>
                  <a:t>Additional Pole at S = -3000</a:t>
                </a:r>
              </a:p>
              <a:p>
                <a:pPr lvl="2"/>
                <a:r>
                  <a:rPr lang="en-CA" b="1" dirty="0"/>
                  <a:t>Assuming contribution is negligible 	</a:t>
                </a:r>
              </a:p>
              <a:p>
                <a:pPr marL="0" indent="0">
                  <a:buNone/>
                </a:pPr>
                <a:r>
                  <a:rPr lang="en-CA" b="1" dirty="0"/>
                  <a:t>Starting Zero Placement </a:t>
                </a:r>
              </a:p>
              <a:p>
                <a:pPr lvl="1"/>
                <a:r>
                  <a:rPr lang="en-CA" dirty="0"/>
                  <a:t>(s + 5)(s+15)</a:t>
                </a:r>
              </a:p>
              <a:p>
                <a:pPr lvl="1"/>
                <a:r>
                  <a:rPr lang="en-CA" dirty="0"/>
                  <a:t>Draw Pole at Zero to left for me stability</a:t>
                </a:r>
              </a:p>
              <a:p>
                <a:pPr lvl="1"/>
                <a:r>
                  <a:rPr lang="en-CA" dirty="0"/>
                  <a:t>Draw Pole on the left to right for improved response time</a:t>
                </a:r>
              </a:p>
              <a:p>
                <a:pPr lvl="1"/>
                <a:r>
                  <a:rPr lang="en-CA" dirty="0"/>
                  <a:t>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b="1" dirty="0"/>
                  <a:t>Starting Gains </a:t>
                </a:r>
              </a:p>
              <a:p>
                <a:pPr marL="0" indent="0">
                  <a:buNone/>
                </a:pPr>
                <a:r>
                  <a:rPr lang="en-CA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0.0400</a:t>
                </a:r>
              </a:p>
              <a:p>
                <a:pPr marL="0" indent="0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       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CA" dirty="0"/>
                  <a:t>0.30</a:t>
                </a:r>
              </a:p>
              <a:p>
                <a:pPr marL="0" indent="0">
                  <a:buNone/>
                </a:pPr>
                <a:r>
                  <a:rPr lang="en-CA" dirty="0"/>
                  <a:t>  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CA" dirty="0"/>
                  <a:t>0.80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8CA421-6F80-41BF-A691-BDAFEA8AF7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1126" y="947788"/>
                <a:ext cx="7371202" cy="5789895"/>
              </a:xfrm>
              <a:blipFill>
                <a:blip r:embed="rId5"/>
                <a:stretch>
                  <a:fillRect l="-826" t="-5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768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1B68C77-138E-4BF7-A276-BD0C78A421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268552-D473-46ED-B1B8-422042C4DE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4AC0CD9D-7610-4620-93B4-798CCD9AB5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9238B3E-24AA-439A-B527-6C5DF6D721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9F01145-BEA3-4CBF-AA21-10077B948C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E4D62F9-188E-4530-84C2-24BDEE4BE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7B325C-3E35-45CF-9D07-3BCB281F3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8810A7-E114-447A-A7D6-69B27CFB56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608F427C-1EC9-4280-9367-F2B3AA063E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4C9BE70-2371-47AD-B28A-738D8B9E0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748059"/>
            <a:ext cx="6270662" cy="5361416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A5EDEA-4C96-48C3-9F91-F39EAFE6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Program Block Diagram</a:t>
            </a:r>
          </a:p>
        </p:txBody>
      </p:sp>
    </p:spTree>
    <p:extLst>
      <p:ext uri="{BB962C8B-B14F-4D97-AF65-F5344CB8AC3E}">
        <p14:creationId xmlns:p14="http://schemas.microsoft.com/office/powerpoint/2010/main" val="2038623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8">
            <a:extLst>
              <a:ext uri="{FF2B5EF4-FFF2-40B4-BE49-F238E27FC236}">
                <a16:creationId xmlns:a16="http://schemas.microsoft.com/office/drawing/2014/main" id="{052BEFF1-896C-45B1-B02C-96A6A1BC38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0BA768A8-4FED-4ED8-9E46-6BE72188EC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8598F259-6F54-47A3-8D13-1603D786A3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0EBFD-4032-4F37-B844-01C2E6C07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PID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EE776-B3F9-4362-8DF3-CFB81225B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 dirty="0">
                <a:solidFill>
                  <a:schemeClr val="bg1"/>
                </a:solidFill>
              </a:rPr>
              <a:t>Record current program time 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 dirty="0">
                <a:solidFill>
                  <a:schemeClr val="bg1"/>
                </a:solidFill>
              </a:rPr>
              <a:t>Calculate </a:t>
            </a:r>
            <a:r>
              <a:rPr lang="en-US" sz="1500" dirty="0" err="1">
                <a:solidFill>
                  <a:schemeClr val="bg1"/>
                </a:solidFill>
              </a:rPr>
              <a:t>dt</a:t>
            </a:r>
            <a:r>
              <a:rPr lang="en-US" sz="1500" dirty="0">
                <a:solidFill>
                  <a:schemeClr val="bg1"/>
                </a:solidFill>
              </a:rPr>
              <a:t> = time – last time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 dirty="0">
                <a:solidFill>
                  <a:schemeClr val="bg1"/>
                </a:solidFill>
              </a:rPr>
              <a:t>Calculate error = desired position – current position 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 dirty="0">
                <a:solidFill>
                  <a:schemeClr val="bg1"/>
                </a:solidFill>
              </a:rPr>
              <a:t>Calculate de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 dirty="0">
                <a:solidFill>
                  <a:schemeClr val="bg1"/>
                </a:solidFill>
              </a:rPr>
              <a:t>IF Setpoint has changed since the last reading,       de = -current position – last error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 dirty="0">
                <a:solidFill>
                  <a:schemeClr val="bg1"/>
                </a:solidFill>
              </a:rPr>
              <a:t>ELSE de = error – last error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 dirty="0">
                <a:solidFill>
                  <a:schemeClr val="bg1"/>
                </a:solidFill>
              </a:rPr>
              <a:t>Calculate total error = total error + error 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 dirty="0">
                <a:solidFill>
                  <a:schemeClr val="bg1"/>
                </a:solidFill>
              </a:rPr>
              <a:t>Calculate output = </a:t>
            </a:r>
            <a:r>
              <a:rPr lang="en-US" sz="1500" dirty="0" err="1">
                <a:solidFill>
                  <a:schemeClr val="bg1"/>
                </a:solidFill>
              </a:rPr>
              <a:t>kp</a:t>
            </a:r>
            <a:r>
              <a:rPr lang="en-US" sz="1500" dirty="0">
                <a:solidFill>
                  <a:schemeClr val="bg1"/>
                </a:solidFill>
              </a:rPr>
              <a:t>*error + </a:t>
            </a:r>
            <a:r>
              <a:rPr lang="en-US" sz="1500" dirty="0" err="1">
                <a:solidFill>
                  <a:schemeClr val="bg1"/>
                </a:solidFill>
              </a:rPr>
              <a:t>ki</a:t>
            </a:r>
            <a:r>
              <a:rPr lang="en-US" sz="1500" dirty="0">
                <a:solidFill>
                  <a:schemeClr val="bg1"/>
                </a:solidFill>
              </a:rPr>
              <a:t>*total error + </a:t>
            </a:r>
            <a:r>
              <a:rPr lang="en-US" sz="1500" dirty="0" err="1">
                <a:solidFill>
                  <a:schemeClr val="bg1"/>
                </a:solidFill>
              </a:rPr>
              <a:t>kd</a:t>
            </a:r>
            <a:r>
              <a:rPr lang="en-US" sz="1500" dirty="0">
                <a:solidFill>
                  <a:schemeClr val="bg1"/>
                </a:solidFill>
              </a:rPr>
              <a:t>*de/</a:t>
            </a:r>
            <a:r>
              <a:rPr lang="en-US" sz="1500" dirty="0" err="1">
                <a:solidFill>
                  <a:schemeClr val="bg1"/>
                </a:solidFill>
              </a:rPr>
              <a:t>dt</a:t>
            </a:r>
            <a:endParaRPr lang="en-US" sz="15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 dirty="0">
                <a:solidFill>
                  <a:schemeClr val="bg1"/>
                </a:solidFill>
              </a:rPr>
              <a:t>Constrain output between ±255 for Arduino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 dirty="0">
                <a:solidFill>
                  <a:schemeClr val="bg1"/>
                </a:solidFill>
              </a:rPr>
              <a:t>Store time, total error, and desired position for next calculation</a:t>
            </a:r>
          </a:p>
        </p:txBody>
      </p:sp>
    </p:spTree>
    <p:extLst>
      <p:ext uri="{BB962C8B-B14F-4D97-AF65-F5344CB8AC3E}">
        <p14:creationId xmlns:p14="http://schemas.microsoft.com/office/powerpoint/2010/main" val="988909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8B4E-CA64-4268-90C7-886DF5F8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C6C14-3D58-4104-854B-3C6886B4F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Arduino Uno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79F540-793F-4F71-9234-B500891484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Interrupt pins: 2</a:t>
            </a:r>
          </a:p>
          <a:p>
            <a:r>
              <a:rPr lang="en-US" dirty="0"/>
              <a:t>PWM pins: 6</a:t>
            </a:r>
          </a:p>
          <a:p>
            <a:r>
              <a:rPr lang="en-US" dirty="0"/>
              <a:t>RAM: 2kB</a:t>
            </a:r>
          </a:p>
          <a:p>
            <a:r>
              <a:rPr lang="en-US" dirty="0"/>
              <a:t>Readily available and easy to build PCB around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408644-5E3C-43C3-87C4-0558BD1BA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Arduino Mega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2149A8-FF15-4BB2-A43B-0E187E63F0C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Interrupt pins:</a:t>
            </a:r>
          </a:p>
          <a:p>
            <a:r>
              <a:rPr lang="en-US" dirty="0"/>
              <a:t>PWM pins: 15</a:t>
            </a:r>
          </a:p>
          <a:p>
            <a:r>
              <a:rPr lang="en-US" dirty="0"/>
              <a:t>RAM: 8kB</a:t>
            </a:r>
          </a:p>
          <a:p>
            <a:r>
              <a:rPr lang="en-US" dirty="0"/>
              <a:t>Need to order in, challenging to build PCB around</a:t>
            </a:r>
          </a:p>
        </p:txBody>
      </p:sp>
    </p:spTree>
    <p:extLst>
      <p:ext uri="{BB962C8B-B14F-4D97-AF65-F5344CB8AC3E}">
        <p14:creationId xmlns:p14="http://schemas.microsoft.com/office/powerpoint/2010/main" val="4183934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66">
            <a:extLst>
              <a:ext uri="{FF2B5EF4-FFF2-40B4-BE49-F238E27FC236}">
                <a16:creationId xmlns:a16="http://schemas.microsoft.com/office/drawing/2014/main" id="{41B68C77-138E-4BF7-A276-BD0C78A421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2" name="Picture 68">
            <a:extLst>
              <a:ext uri="{FF2B5EF4-FFF2-40B4-BE49-F238E27FC236}">
                <a16:creationId xmlns:a16="http://schemas.microsoft.com/office/drawing/2014/main" id="{7C268552-D473-46ED-B1B8-422042C4DE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4" name="Oval 70">
            <a:extLst>
              <a:ext uri="{FF2B5EF4-FFF2-40B4-BE49-F238E27FC236}">
                <a16:creationId xmlns:a16="http://schemas.microsoft.com/office/drawing/2014/main" id="{4AC0CD9D-7610-4620-93B4-798CCD9AB5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5" name="Picture 72">
            <a:extLst>
              <a:ext uri="{FF2B5EF4-FFF2-40B4-BE49-F238E27FC236}">
                <a16:creationId xmlns:a16="http://schemas.microsoft.com/office/drawing/2014/main" id="{B9238B3E-24AA-439A-B527-6C5DF6D721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6" name="Picture 74">
            <a:extLst>
              <a:ext uri="{FF2B5EF4-FFF2-40B4-BE49-F238E27FC236}">
                <a16:creationId xmlns:a16="http://schemas.microsoft.com/office/drawing/2014/main" id="{69F01145-BEA3-4CBF-AA21-10077B948C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7" name="Rectangle 76">
            <a:extLst>
              <a:ext uri="{FF2B5EF4-FFF2-40B4-BE49-F238E27FC236}">
                <a16:creationId xmlns:a16="http://schemas.microsoft.com/office/drawing/2014/main" id="{DE4D62F9-188E-4530-84C2-24BDEE4BE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7CA421-FA2B-47ED-A101-F8BBEBB297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21DB897-A621-4D5F-AC81-91199AC437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12425D82-CD5E-45A4-9542-70951E59F2D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1" name="Content Placeholder 7">
            <a:extLst>
              <a:ext uri="{FF2B5EF4-FFF2-40B4-BE49-F238E27FC236}">
                <a16:creationId xmlns:a16="http://schemas.microsoft.com/office/drawing/2014/main" id="{4BF9C1F2-1997-4C75-B860-F6DE467084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392" y="1517544"/>
            <a:ext cx="6275584" cy="3828104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523050-D83C-4119-8834-4FFA07AF1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PCB Top Level Design</a:t>
            </a:r>
          </a:p>
        </p:txBody>
      </p:sp>
    </p:spTree>
    <p:extLst>
      <p:ext uri="{BB962C8B-B14F-4D97-AF65-F5344CB8AC3E}">
        <p14:creationId xmlns:p14="http://schemas.microsoft.com/office/powerpoint/2010/main" val="2479911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F3FC718-FDE3-4EF7-921E-A5F374EAF8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DCB61BE-FA0F-4EFB-BE0E-268BAD8E30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C3F2AB9-13EC-4807-ACCF-B9E6969E8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1768807"/>
            <a:ext cx="6495847" cy="3929985"/>
          </a:xfrm>
          <a:prstGeom prst="rect">
            <a:avLst/>
          </a:prstGeom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B31EAA-7423-46F7-9B90-4AB2B09C35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434E6-1BCC-4058-8924-888A507D0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PCB Layout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B9FCE2-D69D-4C76-909B-49A7BB32C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All ground connections connected to polygon pour</a:t>
            </a:r>
          </a:p>
        </p:txBody>
      </p:sp>
    </p:spTree>
    <p:extLst>
      <p:ext uri="{BB962C8B-B14F-4D97-AF65-F5344CB8AC3E}">
        <p14:creationId xmlns:p14="http://schemas.microsoft.com/office/powerpoint/2010/main" val="3241281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0">
            <a:extLst>
              <a:ext uri="{FF2B5EF4-FFF2-40B4-BE49-F238E27FC236}">
                <a16:creationId xmlns:a16="http://schemas.microsoft.com/office/drawing/2014/main" id="{412E3267-7ABE-412B-8580-47EC0D1F61F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0B62C5A-2250-4380-AB23-DB87446CCED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D42CF425-7213-4F89-B0FF-4C2BDDD9C6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35DA97D-88F8-4249-B650-4FC9FD50A38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3F38673-6E30-4BAE-AC67-0B283EBF429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02A25CB-1ED1-4C87-AB49-8D3BC684D1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DB8294-BBF5-4EE7-8D08-DDECD12A1E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AA68CD-BBCC-4482-B4F9-3EBE3A75D0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15">
            <a:extLst>
              <a:ext uri="{FF2B5EF4-FFF2-40B4-BE49-F238E27FC236}">
                <a16:creationId xmlns:a16="http://schemas.microsoft.com/office/drawing/2014/main" id="{B58816D9-9E81-4B2B-95D3-C398BF15E1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9" name="Freeform 5">
            <a:extLst>
              <a:ext uri="{FF2B5EF4-FFF2-40B4-BE49-F238E27FC236}">
                <a16:creationId xmlns:a16="http://schemas.microsoft.com/office/drawing/2014/main" id="{BD26E291-370D-448F-BDB9-9A5999D46F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C8CFC7C-11E4-47FC-A62C-AFFC08314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285703" y="1302505"/>
            <a:ext cx="5643182" cy="4232386"/>
          </a:xfrm>
          <a:prstGeom prst="rect">
            <a:avLst/>
          </a:prstGeom>
          <a:effectLst/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09B9C62-91ED-4A8A-A858-808338985A4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7508"/>
          <a:stretch/>
        </p:blipFill>
        <p:spPr>
          <a:xfrm>
            <a:off x="643855" y="636083"/>
            <a:ext cx="5320666" cy="3291844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8F5C93-FCCD-4571-8473-17309646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5694396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PCBA</a:t>
            </a:r>
          </a:p>
        </p:txBody>
      </p:sp>
    </p:spTree>
    <p:extLst>
      <p:ext uri="{BB962C8B-B14F-4D97-AF65-F5344CB8AC3E}">
        <p14:creationId xmlns:p14="http://schemas.microsoft.com/office/powerpoint/2010/main" val="419255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0BA768A8-4FED-4ED8-9E46-6BE72188EC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598F259-6F54-47A3-8D13-1603D786A3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3C000-3E8B-4E09-B324-7566FB13F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/>
              <a:t>Encoder ISR Pseudocode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630E3-488B-4F9A-9077-2D25A25EF1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04109" y="1645920"/>
                <a:ext cx="5919503" cy="4470821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>
                    <a:solidFill>
                      <a:schemeClr val="bg1"/>
                    </a:solidFill>
                  </a:rPr>
                  <a:t>ISR triggers on falling edge of Slot Detector A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>
                    <a:solidFill>
                      <a:schemeClr val="bg1"/>
                    </a:solidFill>
                  </a:rPr>
                  <a:t>Check state of Slot Detector B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>
                    <a:solidFill>
                      <a:schemeClr val="bg1"/>
                    </a:solidFill>
                  </a:rPr>
                  <a:t>If Slot Detector B is high, direction is forwards </a:t>
                </a:r>
              </a:p>
              <a:p>
                <a:pPr marL="1257300" lvl="2" indent="-457200">
                  <a:buFont typeface="+mj-lt"/>
                  <a:buAutoNum type="arabicPeriod"/>
                </a:pPr>
                <a:r>
                  <a:rPr lang="en-US">
                    <a:solidFill>
                      <a:schemeClr val="bg1"/>
                    </a:solidFill>
                  </a:rPr>
                  <a:t>Increment displacement (number of interrupts from initial position)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>
                    <a:solidFill>
                      <a:schemeClr val="bg1"/>
                    </a:solidFill>
                  </a:rPr>
                  <a:t>If Slot Detector B is low, direction is backwards </a:t>
                </a:r>
              </a:p>
              <a:p>
                <a:pPr marL="1257300" lvl="2" indent="-457200">
                  <a:buFont typeface="+mj-lt"/>
                  <a:buAutoNum type="arabicPeriod"/>
                </a:pPr>
                <a:r>
                  <a:rPr lang="en-US">
                    <a:solidFill>
                      <a:schemeClr val="bg1"/>
                    </a:solidFill>
                  </a:rPr>
                  <a:t>Decrement displacement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>
                    <a:solidFill>
                      <a:schemeClr val="bg1"/>
                    </a:solidFill>
                  </a:rPr>
                  <a:t>Convert displacement to radians: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𝐷𝑖𝑠𝑝𝑙𝑎𝑐𝑒𝑚𝑒𝑛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  <m:r>
                        <a:rPr lang="en-U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𝐷𝑖𝑠𝑝𝑙𝑎𝑐𝑒𝑚𝑒𝑛𝑡</m:t>
                      </m:r>
                      <m:r>
                        <a:rPr lang="en-U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3.6</m:t>
                          </m:r>
                        </m:num>
                        <m:den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180</m:t>
                          </m:r>
                        </m:den>
                      </m:f>
                    </m:oMath>
                  </m:oMathPara>
                </a14:m>
                <a:endParaRPr lang="en-US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630E3-488B-4F9A-9077-2D25A25EF1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04109" y="1645920"/>
                <a:ext cx="5919503" cy="4470821"/>
              </a:xfrm>
              <a:blipFill>
                <a:blip r:embed="rId3"/>
                <a:stretch>
                  <a:fillRect l="-515" t="-682" r="-1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163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9B8FD4-CDEB-4EB4-B4DE-C89E119389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4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DAB9C8-EB37-4914-A699-C716FC8FE4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FFB365B-E9DC-4859-B8AB-CB83EEBE4E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B75CE-26F5-4FC3-AA4D-EDC904646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sz="3600">
                <a:solidFill>
                  <a:schemeClr val="bg2"/>
                </a:solidFill>
              </a:rPr>
              <a:t>PCB 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328C3-852E-45B4-8679-F98D379E5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Reduce noise from custom motor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Add mechanical cutout between motors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Replace ground plane with multiple small ground planes that don’t come near motors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Add capacitor across motor terminals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Add small inductors in series with motors to prevent large currents in one motor from affecting the other</a:t>
            </a:r>
          </a:p>
          <a:p>
            <a:pPr>
              <a:lnSpc>
                <a:spcPct val="90000"/>
              </a:lnSpc>
            </a:pPr>
            <a:r>
              <a:rPr lang="en-US" dirty="0"/>
              <a:t>Reduce size of PCB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Remove Arduino daughter board</a:t>
            </a:r>
          </a:p>
          <a:p>
            <a:pPr>
              <a:lnSpc>
                <a:spcPct val="90000"/>
              </a:lnSpc>
            </a:pPr>
            <a:r>
              <a:rPr lang="en-US" dirty="0"/>
              <a:t>Add additional power ports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Banana plugs, barrel connector</a:t>
            </a:r>
          </a:p>
        </p:txBody>
      </p:sp>
    </p:spTree>
    <p:extLst>
      <p:ext uri="{BB962C8B-B14F-4D97-AF65-F5344CB8AC3E}">
        <p14:creationId xmlns:p14="http://schemas.microsoft.com/office/powerpoint/2010/main" val="869452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26C04EF-6428-472D-B316-74A19385B0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C372F-C3D8-476B-97D4-93A08D08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rgbClr val="EBEBEB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2A984-5DA8-4455-8AA2-61D133E4E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620253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1500" dirty="0">
                <a:solidFill>
                  <a:srgbClr val="EBEBEB"/>
                </a:solidFill>
              </a:rPr>
              <a:t>Currently Have Operational Real-Time Controlled 1-DOF System</a:t>
            </a:r>
          </a:p>
          <a:p>
            <a:pPr lvl="1">
              <a:lnSpc>
                <a:spcPct val="90000"/>
              </a:lnSpc>
            </a:pPr>
            <a:r>
              <a:rPr lang="en-CA" sz="1500" dirty="0">
                <a:solidFill>
                  <a:srgbClr val="EBEBEB"/>
                </a:solidFill>
              </a:rPr>
              <a:t>Satisfactory Overshoot</a:t>
            </a:r>
          </a:p>
          <a:p>
            <a:pPr>
              <a:lnSpc>
                <a:spcPct val="90000"/>
              </a:lnSpc>
            </a:pPr>
            <a:endParaRPr lang="en-CA" sz="15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CA" sz="1500" dirty="0">
                <a:solidFill>
                  <a:srgbClr val="EBEBEB"/>
                </a:solidFill>
              </a:rPr>
              <a:t>Fully operational Parameter Acquisition Procedure</a:t>
            </a:r>
          </a:p>
          <a:p>
            <a:pPr>
              <a:lnSpc>
                <a:spcPct val="90000"/>
              </a:lnSpc>
            </a:pPr>
            <a:endParaRPr lang="en-CA" sz="15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CA" sz="1500" dirty="0">
                <a:solidFill>
                  <a:srgbClr val="EBEBEB"/>
                </a:solidFill>
              </a:rPr>
              <a:t>Accurate Model of System</a:t>
            </a:r>
          </a:p>
          <a:p>
            <a:pPr>
              <a:lnSpc>
                <a:spcPct val="90000"/>
              </a:lnSpc>
            </a:pPr>
            <a:endParaRPr lang="en-CA" sz="15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CA" sz="1500" dirty="0">
                <a:solidFill>
                  <a:srgbClr val="EBEBEB"/>
                </a:solidFill>
              </a:rPr>
              <a:t>Alpha Version of PCB designed and manufactured </a:t>
            </a:r>
          </a:p>
          <a:p>
            <a:pPr>
              <a:lnSpc>
                <a:spcPct val="90000"/>
              </a:lnSpc>
            </a:pPr>
            <a:endParaRPr lang="en-CA" sz="1500" dirty="0">
              <a:solidFill>
                <a:srgbClr val="EBEBEB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CA" sz="1500" dirty="0">
              <a:solidFill>
                <a:srgbClr val="EBEBEB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CA" sz="15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endParaRPr lang="en-CA" sz="15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endParaRPr lang="en-CA" sz="15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endParaRPr lang="en-CA" sz="1500" dirty="0">
              <a:solidFill>
                <a:srgbClr val="EBEBE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80CFE-8EFF-47D8-8B82-0D651C0D5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112" y="647698"/>
            <a:ext cx="4811649" cy="55626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95507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C99B912D-1E4B-42AF-A2BE-CFEFEC916E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03D7A-5BAD-4650-96E9-571637557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2" y="956912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CA" sz="6600" dirty="0">
                <a:solidFill>
                  <a:srgbClr val="F2F2F2"/>
                </a:solidFill>
              </a:rPr>
              <a:t>RCGs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19ACDE6A-1FD7-4F6A-8052-282E513312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382895"/>
              </p:ext>
            </p:extLst>
          </p:nvPr>
        </p:nvGraphicFramePr>
        <p:xfrm>
          <a:off x="4928630" y="956912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761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1">
            <a:extLst>
              <a:ext uri="{FF2B5EF4-FFF2-40B4-BE49-F238E27FC236}">
                <a16:creationId xmlns:a16="http://schemas.microsoft.com/office/drawing/2014/main" id="{48882930-80C7-425C-B989-6B36F81F29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7">
            <a:extLst>
              <a:ext uri="{FF2B5EF4-FFF2-40B4-BE49-F238E27FC236}">
                <a16:creationId xmlns:a16="http://schemas.microsoft.com/office/drawing/2014/main" id="{CAD3F096-96F8-44BB-941A-E3FE62E5D0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4B698279-7D78-49E6-BAE1-B228892938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08E4DC8-7E65-4E73-9E54-32FDF72AB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253" y="2291878"/>
            <a:ext cx="2973639" cy="1959374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660D80-3F37-46B0-A10A-03EB8B883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55" y="2957554"/>
            <a:ext cx="1489745" cy="521411"/>
          </a:xfrm>
          <a:prstGeom prst="rect">
            <a:avLst/>
          </a:prstGeom>
          <a:effectLst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444338-DF60-447C-849E-C12DAC4ED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83" y="4426805"/>
            <a:ext cx="1597891" cy="493792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2EE798-4D01-4B96-996F-1877BF92DA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9308" y="4461756"/>
            <a:ext cx="3360584" cy="2275616"/>
          </a:xfrm>
          <a:prstGeom prst="rect">
            <a:avLst/>
          </a:prstGeom>
          <a:effec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CD01A6-E253-4959-94DE-6D9D8F40C10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6111" y="452718"/>
                <a:ext cx="9404723" cy="118071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CA" sz="2600" b="1"/>
                  <a:t>Parameter Identification</a:t>
                </a:r>
                <a:br>
                  <a:rPr lang="en-CA" sz="2600"/>
                </a:br>
                <a:r>
                  <a:rPr lang="en-CA" sz="2600"/>
                  <a:t>Speed Constant and Dynamic Friction Coefficient (B)</a:t>
                </a:r>
                <a:br>
                  <a:rPr lang="en-CA" sz="2600"/>
                </a:br>
                <a:r>
                  <a:rPr lang="en-CA" sz="2600"/>
                  <a:t>	</a:t>
                </a:r>
                <a14:m>
                  <m:oMath xmlns:m="http://schemas.openxmlformats.org/officeDocument/2006/math">
                    <m:r>
                      <a:rPr lang="en-CA" sz="2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CA" sz="2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6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CA" sz="2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en-CA" sz="2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l-GR" sz="2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r>
                      <a:rPr lang="en-CA" sz="2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6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CA" sz="2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endParaRPr lang="en-CA" sz="2600" b="1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CD01A6-E253-4959-94DE-6D9D8F40C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6111" y="452718"/>
                <a:ext cx="9404723" cy="1180711"/>
              </a:xfrm>
              <a:blipFill>
                <a:blip r:embed="rId7"/>
                <a:stretch>
                  <a:fillRect l="-1167" t="-77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F56FA-0991-4705-AC4C-13DFF09D2E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7526" y="2548281"/>
                <a:ext cx="5690680" cy="403539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CA" sz="1400" dirty="0">
                    <a:solidFill>
                      <a:schemeClr val="bg1"/>
                    </a:solidFill>
                  </a:rPr>
                  <a:t>Steady State Unloaded Voltage Tests</a:t>
                </a:r>
                <a14:m>
                  <m:oMath xmlns:m="http://schemas.openxmlformats.org/officeDocument/2006/math">
                    <m:r>
                      <a:rPr lang="en-CA" sz="1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CA" sz="1400" dirty="0">
                  <a:solidFill>
                    <a:schemeClr val="bg1"/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CA" sz="1400" dirty="0">
                    <a:solidFill>
                      <a:schemeClr val="bg1"/>
                    </a:solidFill>
                  </a:rPr>
                  <a:t>Current Draw (I) and Angular Velocity (</a:t>
                </a:r>
                <a14:m>
                  <m:oMath xmlns:m="http://schemas.openxmlformats.org/officeDocument/2006/math">
                    <m:r>
                      <a:rPr lang="en-CA" sz="1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CA" sz="1400" dirty="0">
                    <a:solidFill>
                      <a:schemeClr val="bg1"/>
                    </a:solidFill>
                  </a:rPr>
                  <a:t>) Recorded</a:t>
                </a:r>
              </a:p>
              <a:p>
                <a:pPr>
                  <a:lnSpc>
                    <a:spcPct val="90000"/>
                  </a:lnSpc>
                </a:pPr>
                <a:endParaRPr lang="en-CA" sz="14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CA" sz="1400" dirty="0">
                    <a:solidFill>
                      <a:schemeClr val="bg1"/>
                    </a:solidFill>
                  </a:rPr>
                  <a:t>Back EMF (</a:t>
                </a:r>
                <a14:m>
                  <m:oMath xmlns:m="http://schemas.openxmlformats.org/officeDocument/2006/math">
                    <m:r>
                      <a:rPr lang="en-CA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CA" sz="1400" dirty="0">
                    <a:solidFill>
                      <a:schemeClr val="bg1"/>
                    </a:solidFill>
                  </a:rPr>
                  <a:t>) calculated from current &amp; terminal resistance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CA" sz="1400" dirty="0">
                    <a:solidFill>
                      <a:schemeClr val="bg1"/>
                    </a:solidFill>
                  </a:rPr>
                  <a:t>Terminal Resistance &amp; Inductance measured with RLC meter</a:t>
                </a:r>
              </a:p>
              <a:p>
                <a:pPr>
                  <a:lnSpc>
                    <a:spcPct val="90000"/>
                  </a:lnSpc>
                </a:pPr>
                <a:endParaRPr lang="en-CA" sz="14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CA" sz="1400" dirty="0">
                    <a:solidFill>
                      <a:schemeClr val="bg1"/>
                    </a:solidFill>
                  </a:rPr>
                  <a:t>Speed Constant (K) as slope of Velocity/Back EMF curve</a:t>
                </a:r>
              </a:p>
              <a:p>
                <a:pPr>
                  <a:lnSpc>
                    <a:spcPct val="90000"/>
                  </a:lnSpc>
                </a:pPr>
                <a:endParaRPr lang="en-CA" sz="14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CA" sz="1400" dirty="0">
                    <a:solidFill>
                      <a:schemeClr val="bg1"/>
                    </a:solidFill>
                  </a:rPr>
                  <a:t>Friction Coefficient (B) as Slope of Torque / Speed Curve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CA" sz="1400" dirty="0">
                    <a:solidFill>
                      <a:schemeClr val="bg1"/>
                    </a:solidFill>
                  </a:rPr>
                  <a:t>Torque calculated with: </a:t>
                </a:r>
                <a14:m>
                  <m:oMath xmlns:m="http://schemas.openxmlformats.org/officeDocument/2006/math">
                    <m:r>
                      <a:rPr lang="en-CA" sz="1400" b="0" i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CA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𝑘𝐼</m:t>
                    </m:r>
                  </m:oMath>
                </a14:m>
                <a:endParaRPr lang="en-CA" sz="1400" dirty="0">
                  <a:solidFill>
                    <a:schemeClr val="bg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F56FA-0991-4705-AC4C-13DFF09D2E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7526" y="2548281"/>
                <a:ext cx="5690680" cy="4035399"/>
              </a:xfrm>
              <a:blipFill>
                <a:blip r:embed="rId8"/>
                <a:stretch>
                  <a:fillRect t="-9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88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C1AE5-CEF5-4B05-8CD6-E48B4B166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53" y="193838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900" b="1" dirty="0"/>
              <a:t>Parameter Identification</a:t>
            </a:r>
            <a:br>
              <a:rPr lang="en-CA" sz="3900" dirty="0"/>
            </a:br>
            <a:r>
              <a:rPr lang="en-CA" sz="3900" dirty="0"/>
              <a:t>     </a:t>
            </a:r>
            <a:r>
              <a:rPr lang="en-CA" sz="2200" dirty="0"/>
              <a:t>Rotor Inertia (J) - Deceleration test of unloaded motor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270607-05B8-4D6E-B639-D52B1B0674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48263" y="2117889"/>
                <a:ext cx="5467373" cy="4226667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Angular System with no external Torque:</a:t>
                </a:r>
              </a:p>
              <a:p>
                <a:pPr marL="0" indent="0">
                  <a:buNone/>
                </a:pPr>
                <a:r>
                  <a:rPr lang="en-CA" dirty="0"/>
                  <a:t>		</a:t>
                </a:r>
                <a:r>
                  <a:rPr lang="en-CA" dirty="0">
                    <a:ea typeface="Cambria Math" panose="020405030504060302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𝐽</m:t>
                    </m:r>
                    <m:acc>
                      <m:accPr>
                        <m:chr m:val="̇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acc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			             then:  	</a:t>
                </a:r>
              </a:p>
              <a:p>
                <a:pPr marL="0" indent="0">
                  <a:buNone/>
                </a:pPr>
                <a:r>
                  <a:rPr lang="en-CA" dirty="0"/>
                  <a:t>	   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𝑆𝑙𝑜𝑝𝑒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acc>
                          <m:accPr>
                            <m:chr m:val="̇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𝑐𝑢𝑟𝑣𝑒</m:t>
                    </m:r>
                  </m:oMath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Power is cut to motor running constant velocity and velocity and acceleration is recorded as motor slows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270607-05B8-4D6E-B639-D52B1B0674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48263" y="2117889"/>
                <a:ext cx="5467373" cy="4226667"/>
              </a:xfrm>
              <a:blipFill>
                <a:blip r:embed="rId3"/>
                <a:stretch>
                  <a:fillRect l="-558" t="-720" r="-6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973C73-D9DB-4BF2-B1E1-E410CEDBEF80}"/>
                  </a:ext>
                </a:extLst>
              </p:cNvPr>
              <p:cNvSpPr txBox="1"/>
              <p:nvPr/>
            </p:nvSpPr>
            <p:spPr>
              <a:xfrm>
                <a:off x="1872343" y="1625446"/>
                <a:ext cx="377951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dirty="0"/>
                  <a:t> </a:t>
                </a:r>
                <a:r>
                  <a:rPr lang="en-CA" sz="3200" dirty="0"/>
                  <a:t>J </a:t>
                </a:r>
                <a14:m>
                  <m:oMath xmlns:m="http://schemas.openxmlformats.org/officeDocument/2006/math">
                    <m:r>
                      <a:rPr lang="en-CA" sz="3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8.30 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𝑔</m:t>
                    </m:r>
                    <m:sSup>
                      <m:sSup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973C73-D9DB-4BF2-B1E1-E410CEDBE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343" y="1625446"/>
                <a:ext cx="3779519" cy="492443"/>
              </a:xfrm>
              <a:prstGeom prst="rect">
                <a:avLst/>
              </a:prstGeom>
              <a:blipFill>
                <a:blip r:embed="rId4"/>
                <a:stretch>
                  <a:fillRect l="-4839" t="-26250" b="-5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8D1F34B-F9B3-4BA6-8E21-C00247127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753" y="2325513"/>
            <a:ext cx="6382510" cy="370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1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ED8A8E7-35BC-4471-B4CF-ACFC3E7F06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B0BF28-EC06-4525-BF31-73A9489ADB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2AFDE8-E1ED-4A49-B8B3-4953F4B8A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16823A-FCC1-4B32-BFA6-0A63F023E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38" y="288012"/>
            <a:ext cx="6670727" cy="77519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CA" sz="2800" b="1" dirty="0"/>
              <a:t>Experimental Step Response </a:t>
            </a:r>
            <a:br>
              <a:rPr lang="en-CA" sz="2800" b="1" dirty="0"/>
            </a:br>
            <a:r>
              <a:rPr lang="en-CA" sz="2800" b="1" dirty="0"/>
              <a:t>	 Curve Fitting</a:t>
            </a:r>
            <a:endParaRPr lang="en-CA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C6D941-302E-408C-916A-CD44601B12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30" y="1351215"/>
                <a:ext cx="5064746" cy="6027120"/>
              </a:xfrm>
            </p:spPr>
            <p:txBody>
              <a:bodyPr>
                <a:normAutofit/>
              </a:bodyPr>
              <a:lstStyle/>
              <a:p>
                <a:r>
                  <a:rPr lang="en-CA" sz="1500" b="1" dirty="0"/>
                  <a:t>Step test is conducted by applying a 10V step voltage to motor and recording position of motor</a:t>
                </a:r>
              </a:p>
              <a:p>
                <a:pPr marL="0" indent="0">
                  <a:buNone/>
                </a:pPr>
                <a:endParaRPr lang="en-CA" sz="1500" b="1" dirty="0"/>
              </a:p>
              <a:p>
                <a:r>
                  <a:rPr lang="en-CA" sz="1500" b="1" dirty="0"/>
                  <a:t>The Velocity Step Response is obtained by differentiating the Position Step Response</a:t>
                </a:r>
              </a:p>
              <a:p>
                <a:pPr marL="0" indent="0">
                  <a:buNone/>
                </a:pPr>
                <a:endParaRPr lang="en-CA" sz="1500" b="1" dirty="0"/>
              </a:p>
              <a:p>
                <a:r>
                  <a:rPr lang="en-CA" sz="1500" b="1" dirty="0"/>
                  <a:t>Utilizing MATLAB's System Identification toolkit a transfer function can then be fitted to the Velocity Response</a:t>
                </a:r>
              </a:p>
              <a:p>
                <a:endParaRPr lang="en-CA" sz="1500" b="1" dirty="0"/>
              </a:p>
              <a:p>
                <a:r>
                  <a:rPr lang="en-CA" sz="1500" b="1" dirty="0"/>
                  <a:t>Transfer Function from Velocity Step Response</a:t>
                </a:r>
              </a:p>
              <a:p>
                <a:pPr marL="0" indent="0">
                  <a:buNone/>
                </a:pPr>
                <a:endParaRPr lang="en-CA" sz="1500" b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CA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3600" b="1" i="1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en-CA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𝟕𝟎𝟐</m:t>
                        </m:r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CA" sz="3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600" b="1" i="1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CA" sz="36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CA" sz="3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CA" sz="3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𝟑𝟖</m:t>
                        </m:r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𝟎𝟐</m:t>
                        </m:r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𝟓𝟑𝟏</m:t>
                        </m:r>
                      </m:den>
                    </m:f>
                  </m:oMath>
                </a14:m>
                <a:endParaRPr lang="en-CA" sz="36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C6D941-302E-408C-916A-CD44601B1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30" y="1351215"/>
                <a:ext cx="5064746" cy="6027120"/>
              </a:xfrm>
              <a:blipFill>
                <a:blip r:embed="rId3"/>
                <a:stretch>
                  <a:fillRect t="-2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21A5455-4EB8-4495-89D3-92B557106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912" y="0"/>
            <a:ext cx="5894525" cy="3333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0F2AEE-A9A9-4B57-AE23-E4DEC5655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913" y="3333511"/>
            <a:ext cx="5894524" cy="34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4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DDB36-79DD-4D5D-A0A3-DBDD6E5C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51923" cy="757773"/>
          </a:xfrm>
        </p:spPr>
        <p:txBody>
          <a:bodyPr/>
          <a:lstStyle/>
          <a:p>
            <a:r>
              <a:rPr lang="en-CA" sz="3200" b="1" dirty="0"/>
              <a:t>Model Verification – Step Response Comparison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B20BD9-476B-41D1-A097-C674B3407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0616" y="1909596"/>
            <a:ext cx="6741384" cy="4043084"/>
          </a:xfrm>
          <a:prstGeom prst="rect">
            <a:avLst/>
          </a:prstGeom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9C4226-F072-40AB-92C8-9054840C8BD5}"/>
              </a:ext>
            </a:extLst>
          </p:cNvPr>
          <p:cNvSpPr/>
          <p:nvPr/>
        </p:nvSpPr>
        <p:spPr>
          <a:xfrm>
            <a:off x="-76700" y="1480456"/>
            <a:ext cx="5641477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Comparison between Experimental and Modelled Step Responses helps verify model accuracy</a:t>
            </a:r>
          </a:p>
          <a:p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Possible Causes of Difference between Responses: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CA" dirty="0"/>
              <a:t>Static Friction is unmodeled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CA" dirty="0"/>
              <a:t>Accounts for initial delay of experimental response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CA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CA" dirty="0"/>
              <a:t>Current Driver is unmodeled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CA" dirty="0"/>
              <a:t>Resistance/Capacitance/Inductance that could effect response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CA" sz="1500" b="1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CA" sz="1500" b="1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CA" sz="1500" b="1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CA" sz="1500" b="1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CA" sz="1500" b="1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CA" sz="1500" b="1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CA" sz="1500" b="1" dirty="0"/>
          </a:p>
        </p:txBody>
      </p:sp>
    </p:spTree>
    <p:extLst>
      <p:ext uri="{BB962C8B-B14F-4D97-AF65-F5344CB8AC3E}">
        <p14:creationId xmlns:p14="http://schemas.microsoft.com/office/powerpoint/2010/main" val="289968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6C04EF-6428-472D-B316-74A19385B0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3A871-0375-43A7-ACD4-2A4A9FBF7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607" y="647698"/>
            <a:ext cx="5256658" cy="5562601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061CB-A07C-42D6-A66C-B05473D58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600">
                <a:solidFill>
                  <a:srgbClr val="EBEBEB"/>
                </a:solidFill>
              </a:rPr>
              <a:t>Encoder &amp; Slot Detector Attachment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D1994-ECB2-4DDE-9593-9D3E837E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1700">
                <a:solidFill>
                  <a:srgbClr val="EBEBEB"/>
                </a:solidFill>
              </a:rPr>
              <a:t>Fits directly onto face of Jameco Motor.</a:t>
            </a:r>
          </a:p>
          <a:p>
            <a:pPr>
              <a:lnSpc>
                <a:spcPct val="90000"/>
              </a:lnSpc>
            </a:pPr>
            <a:endParaRPr lang="en-CA" sz="170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CA" sz="1700">
                <a:solidFill>
                  <a:srgbClr val="EBEBEB"/>
                </a:solidFill>
              </a:rPr>
              <a:t>Slot Detector friction fitted into slot at tope of attachment</a:t>
            </a:r>
          </a:p>
          <a:p>
            <a:pPr>
              <a:lnSpc>
                <a:spcPct val="90000"/>
              </a:lnSpc>
            </a:pPr>
            <a:endParaRPr lang="en-CA" sz="170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CA" sz="1700">
                <a:solidFill>
                  <a:srgbClr val="EBEBEB"/>
                </a:solidFill>
              </a:rPr>
              <a:t>Advantages:</a:t>
            </a:r>
          </a:p>
          <a:p>
            <a:pPr lvl="1">
              <a:lnSpc>
                <a:spcPct val="90000"/>
              </a:lnSpc>
            </a:pPr>
            <a:r>
              <a:rPr lang="en-CA" sz="1700">
                <a:solidFill>
                  <a:srgbClr val="EBEBEB"/>
                </a:solidFill>
              </a:rPr>
              <a:t>Usable with motor oriented vertically and horizontally</a:t>
            </a:r>
          </a:p>
          <a:p>
            <a:pPr lvl="1">
              <a:lnSpc>
                <a:spcPct val="90000"/>
              </a:lnSpc>
            </a:pPr>
            <a:r>
              <a:rPr lang="en-CA" sz="1700">
                <a:solidFill>
                  <a:srgbClr val="EBEBEB"/>
                </a:solidFill>
              </a:rPr>
              <a:t>Reusable</a:t>
            </a:r>
          </a:p>
          <a:p>
            <a:pPr lvl="1">
              <a:lnSpc>
                <a:spcPct val="90000"/>
              </a:lnSpc>
            </a:pPr>
            <a:r>
              <a:rPr lang="en-CA" sz="1700">
                <a:solidFill>
                  <a:srgbClr val="EBEBEB"/>
                </a:solidFill>
              </a:rPr>
              <a:t>Adjustable</a:t>
            </a:r>
          </a:p>
          <a:p>
            <a:pPr marL="0" indent="0">
              <a:lnSpc>
                <a:spcPct val="90000"/>
              </a:lnSpc>
              <a:buNone/>
            </a:pPr>
            <a:endParaRPr lang="en-CA" sz="1700">
              <a:solidFill>
                <a:srgbClr val="EBEBEB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CA" sz="170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235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B6DE-6A4A-49F3-B19A-4E4E1132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70" y="194100"/>
            <a:ext cx="9404723" cy="1400530"/>
          </a:xfrm>
        </p:spPr>
        <p:txBody>
          <a:bodyPr/>
          <a:lstStyle/>
          <a:p>
            <a:r>
              <a:rPr lang="en-CA" b="1" dirty="0"/>
              <a:t>Mechanical System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B63B71-A8AC-4D29-90BF-D61039A73B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7951" y="1234312"/>
                <a:ext cx="9198929" cy="5541873"/>
              </a:xfrm>
            </p:spPr>
            <p:txBody>
              <a:bodyPr>
                <a:normAutofit/>
              </a:bodyPr>
              <a:lstStyle/>
              <a:p>
                <a:r>
                  <a:rPr lang="en-CA" b="1" dirty="0"/>
                  <a:t>Encoder Disk</a:t>
                </a:r>
              </a:p>
              <a:p>
                <a:pPr lvl="1"/>
                <a:r>
                  <a:rPr lang="en-CA" dirty="0"/>
                  <a:t>Modelled as Cylinder  rotating about it’s Z-Axis</a:t>
                </a:r>
              </a:p>
              <a:p>
                <a:pPr lvl="1"/>
                <a:r>
                  <a:rPr lang="en-CA" dirty="0"/>
                  <a:t>Mass (m) calculated from Encoder Dimensions &amp; density of FR4 (1.850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𝑐𝑚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𝐸𝑛𝑐𝑜𝑑𝑒𝑟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  </m:t>
                    </m:r>
                    <m:f>
                      <m:f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5.2719</m:t>
                        </m:r>
                      </m:e>
                    </m:d>
                    <m:sSup>
                      <m:sSup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2.4</m:t>
                            </m:r>
                          </m:e>
                        </m:d>
                      </m:e>
                      <m:sup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=15.18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𝑔</m:t>
                    </m:r>
                    <m:sSup>
                      <m:sSup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sz="2000" dirty="0"/>
              </a:p>
              <a:p>
                <a:r>
                  <a:rPr lang="en-CA" b="1" dirty="0"/>
                  <a:t> Laser Diode Bracket</a:t>
                </a:r>
              </a:p>
              <a:p>
                <a:pPr lvl="1"/>
                <a:r>
                  <a:rPr lang="en-CA" dirty="0"/>
                  <a:t>Modelled using SolidWorks Mass Analysis &amp; density of PLA (1.25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𝑐𝑚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𝐵𝑟𝑎𝑐𝑘𝑒𝑡</m:t>
                        </m:r>
                      </m:sub>
                    </m:sSub>
                    <m:r>
                      <a:rPr lang="en-CA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CA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177</m:t>
                    </m:r>
                    <m:r>
                      <a:rPr lang="en-CA" sz="2000" i="1">
                        <a:latin typeface="Cambria Math" panose="02040503050406030204" pitchFamily="18" charset="0"/>
                      </a:rPr>
                      <m:t>𝑔</m:t>
                    </m:r>
                    <m:sSup>
                      <m:sSup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sz="2000" dirty="0"/>
              </a:p>
              <a:p>
                <a:pPr lvl="2"/>
                <a:endParaRPr lang="en-CA" sz="2000" dirty="0"/>
              </a:p>
              <a:p>
                <a:r>
                  <a:rPr lang="en-CA" b="1" dirty="0"/>
                  <a:t>Laser Diode</a:t>
                </a:r>
                <a:endParaRPr lang="en-CA" dirty="0"/>
              </a:p>
              <a:p>
                <a:pPr lvl="1"/>
                <a:r>
                  <a:rPr lang="en-CA" dirty="0"/>
                  <a:t>Modelled as cylinder rotating its y – axis</a:t>
                </a:r>
              </a:p>
              <a:p>
                <a:pPr lvl="1"/>
                <a:r>
                  <a:rPr lang="en-CA" dirty="0"/>
                  <a:t>Mass Measured at 2.00 grams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𝐷𝑖𝑜𝑑𝑒</m:t>
                        </m:r>
                      </m:sub>
                    </m:sSub>
                    <m:r>
                      <a:rPr lang="en-CA" sz="2000" i="1">
                        <a:latin typeface="Cambria Math" panose="02040503050406030204" pitchFamily="18" charset="0"/>
                      </a:rPr>
                      <m:t>=  </m:t>
                    </m:r>
                    <m:f>
                      <m:f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sz="20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CA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CA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2.00</m:t>
                        </m:r>
                      </m:e>
                    </m:d>
                    <m:sSup>
                      <m:sSup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3(0.7</m:t>
                            </m:r>
                          </m:e>
                        </m:d>
                      </m:e>
                      <m:sup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2.1</m:t>
                            </m:r>
                          </m:e>
                        </m:d>
                      </m:e>
                      <m:sup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0.98</m:t>
                    </m:r>
                    <m:r>
                      <a:rPr lang="en-CA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i="1">
                        <a:latin typeface="Cambria Math" panose="02040503050406030204" pitchFamily="18" charset="0"/>
                      </a:rPr>
                      <m:t>𝑔</m:t>
                    </m:r>
                    <m:sSup>
                      <m:sSup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sz="2000" dirty="0"/>
              </a:p>
              <a:p>
                <a:pPr lvl="2"/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B63B71-A8AC-4D29-90BF-D61039A73B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951" y="1234312"/>
                <a:ext cx="9198929" cy="5541873"/>
              </a:xfrm>
              <a:blipFill>
                <a:blip r:embed="rId2"/>
                <a:stretch>
                  <a:fillRect l="-331" t="-5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F7B63B7-680E-4F2B-A507-564E35E46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375" y="183648"/>
            <a:ext cx="2012613" cy="2205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0AB146-1E4D-4033-8AEC-9CA69A3E7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015" y="3059619"/>
            <a:ext cx="3215382" cy="215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09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D7FF9F1B-2FE4-4C47-AE86-61AF9A0A5C5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24">
            <a:extLst>
              <a:ext uri="{FF2B5EF4-FFF2-40B4-BE49-F238E27FC236}">
                <a16:creationId xmlns:a16="http://schemas.microsoft.com/office/drawing/2014/main" id="{1A2AE32A-13F5-4BB2-B882-CD31344A67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C2667D-8AA0-4E71-8ADF-7108E118E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755" y="1670371"/>
            <a:ext cx="4888909" cy="1124448"/>
          </a:xfrm>
          <a:prstGeom prst="rect">
            <a:avLst/>
          </a:prstGeom>
          <a:effectLst/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B339C689-80E0-4CF1-953E-9AFC467262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7" name="Content Placeholder 3">
            <a:extLst>
              <a:ext uri="{FF2B5EF4-FFF2-40B4-BE49-F238E27FC236}">
                <a16:creationId xmlns:a16="http://schemas.microsoft.com/office/drawing/2014/main" id="{2185DA10-07B0-4EF3-9761-B7156C36F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575" y="4080362"/>
            <a:ext cx="4885211" cy="964829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719B1-9607-44AB-8795-1133FA343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9" y="452718"/>
            <a:ext cx="5784783" cy="14005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i="0" kern="1200" dirty="0">
                <a:latin typeface="+mj-lt"/>
                <a:ea typeface="+mj-ea"/>
                <a:cs typeface="+mj-cs"/>
              </a:rPr>
              <a:t>Simulink – Block Diagram  + Kinematics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ontent Placeholder 32">
                <a:extLst>
                  <a:ext uri="{FF2B5EF4-FFF2-40B4-BE49-F238E27FC236}">
                    <a16:creationId xmlns:a16="http://schemas.microsoft.com/office/drawing/2014/main" id="{058FABC0-B429-4889-AEEE-077E9DBE94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6113" y="1670372"/>
                <a:ext cx="4797676" cy="502881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Allows for real time simulation of system</a:t>
                </a:r>
              </a:p>
              <a:p>
                <a:r>
                  <a:rPr lang="en-US" dirty="0"/>
                  <a:t>Builds transfer function blocks from measured parameters</a:t>
                </a:r>
              </a:p>
              <a:p>
                <a:r>
                  <a:rPr lang="en-US" dirty="0"/>
                  <a:t>Parameters in separate MATLAB files to allow for incremental and documented change</a:t>
                </a:r>
              </a:p>
              <a:p>
                <a:r>
                  <a:rPr lang="en-CA" dirty="0"/>
                  <a:t>Single Degree of Freedom for Laser Diode with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CA" dirty="0"/>
              </a:p>
              <a:p>
                <a:pPr marL="457200" lvl="1" indent="0">
                  <a:buNone/>
                </a:pPr>
                <a:r>
                  <a:rPr lang="en-CA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  ⇒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CA" dirty="0"/>
              </a:p>
              <a:p>
                <a:pPr marL="457200" lvl="1" indent="0">
                  <a:buNone/>
                </a:pPr>
                <a:r>
                  <a:rPr lang="en-CA" dirty="0"/>
                  <a:t>	Inverse</a:t>
                </a:r>
              </a:p>
              <a:p>
                <a:pPr marL="457200" lvl="1" indent="0">
                  <a:buNone/>
                </a:pPr>
                <a:r>
                  <a:rPr lang="en-CA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𝑎𝑡𝑎𝑛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/>
                  <a:t> </a:t>
                </a:r>
              </a:p>
              <a:p>
                <a:pPr marL="457200" lvl="1" indent="0">
                  <a:buNone/>
                </a:pPr>
                <a:r>
                  <a:rPr lang="en-CA" dirty="0"/>
                  <a:t>	Direct</a:t>
                </a:r>
              </a:p>
              <a:p>
                <a:pPr marL="457200" lvl="1" indent="0">
                  <a:buNone/>
                </a:pPr>
                <a:r>
                  <a:rPr lang="en-CA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tan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CA" dirty="0"/>
                  <a:t>)*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CA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9" name="Content Placeholder 32">
                <a:extLst>
                  <a:ext uri="{FF2B5EF4-FFF2-40B4-BE49-F238E27FC236}">
                    <a16:creationId xmlns:a16="http://schemas.microsoft.com/office/drawing/2014/main" id="{058FABC0-B429-4889-AEEE-077E9DBE9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3" y="1670372"/>
                <a:ext cx="4797676" cy="5028812"/>
              </a:xfrm>
              <a:blipFill>
                <a:blip r:embed="rId5"/>
                <a:stretch>
                  <a:fillRect l="-508" t="-1212" r="-12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4EC7687-30F0-4E81-8632-85403798FA1F}"/>
              </a:ext>
            </a:extLst>
          </p:cNvPr>
          <p:cNvSpPr txBox="1"/>
          <p:nvPr/>
        </p:nvSpPr>
        <p:spPr>
          <a:xfrm>
            <a:off x="7170821" y="1152983"/>
            <a:ext cx="405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DC Motor Block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AF61A8-8B4B-4C5F-8177-855F29E5EC71}"/>
              </a:ext>
            </a:extLst>
          </p:cNvPr>
          <p:cNvSpPr txBox="1"/>
          <p:nvPr/>
        </p:nvSpPr>
        <p:spPr>
          <a:xfrm>
            <a:off x="7170821" y="3429000"/>
            <a:ext cx="344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PID Control Block + DC Motor</a:t>
            </a:r>
          </a:p>
        </p:txBody>
      </p:sp>
    </p:spTree>
    <p:extLst>
      <p:ext uri="{BB962C8B-B14F-4D97-AF65-F5344CB8AC3E}">
        <p14:creationId xmlns:p14="http://schemas.microsoft.com/office/powerpoint/2010/main" val="1908522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2352</TotalTime>
  <Words>770</Words>
  <Application>Microsoft Office PowerPoint</Application>
  <PresentationFormat>Widescreen</PresentationFormat>
  <Paragraphs>173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Century Gothic</vt:lpstr>
      <vt:lpstr>Wingdings</vt:lpstr>
      <vt:lpstr>Wingdings 3</vt:lpstr>
      <vt:lpstr>Ion</vt:lpstr>
      <vt:lpstr>B10 – “The Rocket Men”</vt:lpstr>
      <vt:lpstr>RCGs</vt:lpstr>
      <vt:lpstr>Parameter Identification Speed Constant and Dynamic Friction Coefficient (B)  ϵ=kω                          τ=Bω</vt:lpstr>
      <vt:lpstr>Parameter Identification      Rotor Inertia (J) - Deceleration test of unloaded motor</vt:lpstr>
      <vt:lpstr>Experimental Step Response    Curve Fitting</vt:lpstr>
      <vt:lpstr>Model Verification – Step Response Comparison</vt:lpstr>
      <vt:lpstr>Encoder &amp; Slot Detector Attachment</vt:lpstr>
      <vt:lpstr>Mechanical System Model</vt:lpstr>
      <vt:lpstr>Simulink – Block Diagram  + Kinematics</vt:lpstr>
      <vt:lpstr>PID – PZ Plot &amp; Zero Placement         &amp; Root Locus</vt:lpstr>
      <vt:lpstr>Program Block Diagram</vt:lpstr>
      <vt:lpstr>PID Pseudocode</vt:lpstr>
      <vt:lpstr>Microcontroller Selection</vt:lpstr>
      <vt:lpstr>PCB Top Level Design</vt:lpstr>
      <vt:lpstr>PCB Layout</vt:lpstr>
      <vt:lpstr>PCBA</vt:lpstr>
      <vt:lpstr>Encoder ISR Pseudocode</vt:lpstr>
      <vt:lpstr>PCB Future Improvements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Team Demo II</dc:title>
  <dc:creator>Matthew Gill</dc:creator>
  <cp:lastModifiedBy>Matthew Gill</cp:lastModifiedBy>
  <cp:revision>43</cp:revision>
  <cp:lastPrinted>2018-03-10T01:30:34Z</cp:lastPrinted>
  <dcterms:created xsi:type="dcterms:W3CDTF">2018-02-22T17:09:03Z</dcterms:created>
  <dcterms:modified xsi:type="dcterms:W3CDTF">2018-03-10T01:32:05Z</dcterms:modified>
</cp:coreProperties>
</file>