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1" r:id="rId4"/>
    <p:sldId id="264" r:id="rId5"/>
    <p:sldId id="257" r:id="rId6"/>
    <p:sldId id="263" r:id="rId7"/>
    <p:sldId id="259" r:id="rId8"/>
    <p:sldId id="268" r:id="rId9"/>
    <p:sldId id="266" r:id="rId10"/>
    <p:sldId id="265" r:id="rId11"/>
    <p:sldId id="269" r:id="rId12"/>
    <p:sldId id="270" r:id="rId13"/>
    <p:sldId id="271" r:id="rId14"/>
    <p:sldId id="272" r:id="rId15"/>
    <p:sldId id="273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06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48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micro.com/ultra-wideband-technolog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hamZhu-NUS/UWB-Worksh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play/wwdc2021/10165/" TargetMode="External"/><Relationship Id="rId2" Type="http://schemas.openxmlformats.org/officeDocument/2006/relationships/hyperlink" Target="https://my.murata.com/en/web/type2bp-002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kotlin/androidx/core/uwb/package-summar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vmobileinternet.com/wp-content/uploads/2019/09/iPhone-11-UWB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micro.com/ultra-wideband-technolog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GB" sz="4050" b="1" dirty="0"/>
              <a:t>Introduction of Ultra-wideband (UWB) Technology</a:t>
            </a:r>
            <a:br>
              <a:rPr lang="en-GB" sz="4050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665" y="2990091"/>
            <a:ext cx="6667647" cy="1241822"/>
          </a:xfrm>
        </p:spPr>
        <p:txBody>
          <a:bodyPr>
            <a:normAutofit/>
          </a:bodyPr>
          <a:lstStyle/>
          <a:p>
            <a:r>
              <a:rPr lang="en-US" altLang="en-US" dirty="0"/>
              <a:t>Graham Zhu</a:t>
            </a:r>
          </a:p>
          <a:p>
            <a:r>
              <a:rPr lang="en-GB" dirty="0"/>
              <a:t>Graham.zhu@nus.edu.sg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218" y="3045718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074" name="Picture 2" descr="profile image">
            <a:extLst>
              <a:ext uri="{FF2B5EF4-FFF2-40B4-BE49-F238E27FC236}">
                <a16:creationId xmlns:a16="http://schemas.microsoft.com/office/drawing/2014/main" id="{276D3C8D-D884-68DC-EB68-7F89B512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6" y="3123718"/>
            <a:ext cx="681465" cy="68146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74E2D-E530-61BC-F949-B61E6790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78C5-142B-4741-69C3-1127039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Applications of UWB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0A03-7436-1726-4603-085545B9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Access Control</a:t>
            </a:r>
          </a:p>
          <a:p>
            <a:pPr lvl="1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car access with smartphone for keyless entry and remote start</a:t>
            </a:r>
          </a:p>
          <a:p>
            <a:pPr lvl="1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combined with BLE for wake-up/initialization prior to secure ranging.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Wireless payments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secure than NFC, and can leave smartphone in the pocket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Location-based Services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tracking in high density environments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Proximity of small objects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&amp; Fitness Tracking</a:t>
            </a:r>
          </a:p>
          <a:p>
            <a:pPr lvl="2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of players and athletes on a field/arena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radar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Health sensors(WBAN)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in-vehicle Networks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1F7A3-9267-9F93-4B44-D88F7AEA25DE}"/>
              </a:ext>
            </a:extLst>
          </p:cNvPr>
          <p:cNvSpPr txBox="1"/>
          <p:nvPr/>
        </p:nvSpPr>
        <p:spPr>
          <a:xfrm>
            <a:off x="4948003" y="4754240"/>
            <a:ext cx="37978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Source: </a:t>
            </a:r>
            <a:r>
              <a:rPr lang="en-SG" sz="900" dirty="0">
                <a:hlinkClick r:id="rId2"/>
              </a:rPr>
              <a:t>Spark Ultra-Wideband Technology | Spark UWB SPARK microsystems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8724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82A2-D526-E9B5-5D59-424D4AD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for B&amp;O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A3F-1721-859E-E184-F40E6343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Locating speakers in the room</a:t>
            </a:r>
          </a:p>
          <a:p>
            <a:r>
              <a:rPr lang="en-SG" dirty="0"/>
              <a:t>Directional or Spatial Sound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What is Your Idea?</a:t>
            </a:r>
          </a:p>
        </p:txBody>
      </p:sp>
    </p:spTree>
    <p:extLst>
      <p:ext uri="{BB962C8B-B14F-4D97-AF65-F5344CB8AC3E}">
        <p14:creationId xmlns:p14="http://schemas.microsoft.com/office/powerpoint/2010/main" val="30192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1951-7DEB-E9A9-E40E-8DD965D0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Hands-on Workshop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2C67C-005E-8989-FD3D-4EB7B95E9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285" y="1370013"/>
            <a:ext cx="5025429" cy="3262312"/>
          </a:xfrm>
        </p:spPr>
      </p:pic>
    </p:spTree>
    <p:extLst>
      <p:ext uri="{BB962C8B-B14F-4D97-AF65-F5344CB8AC3E}">
        <p14:creationId xmlns:p14="http://schemas.microsoft.com/office/powerpoint/2010/main" val="61531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DD2D-602E-DB22-EF74-BFF6DA81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Murata Type 2BP Evaluation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F813-0566-4661-DA37-8554FA90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41DAD-33C8-A6A4-5E89-1D9BF5E8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89" y="1450870"/>
            <a:ext cx="5606047" cy="31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CA96-61E5-940A-1F96-BB726B64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D529-FA2E-6CA8-DA9B-8B0C58F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Go to the following </a:t>
            </a:r>
            <a:r>
              <a:rPr lang="en-SG" dirty="0" err="1"/>
              <a:t>Github</a:t>
            </a:r>
            <a:r>
              <a:rPr lang="en-SG" dirty="0"/>
              <a:t> link for instructions: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https://github.com/GrahamZhu-NUS/UWB-Workshop</a:t>
            </a: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D05E3-AAA8-78F0-1637-655483E1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Arial Unicode MS"/>
                <a:ea typeface="inherit"/>
              </a:rPr>
              <a:t>python3 -m ensurepip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F61C-C463-82A4-7F98-D064EA9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can be done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A039-75A8-00C8-0130-048FA972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Try more sample code and development instructions on </a:t>
            </a:r>
            <a:r>
              <a:rPr lang="en-US" dirty="0">
                <a:hlinkClick r:id="rId2"/>
              </a:rPr>
              <a:t>"My Murata" Website</a:t>
            </a:r>
            <a:endParaRPr lang="en-US" dirty="0"/>
          </a:p>
          <a:p>
            <a:endParaRPr lang="en-US" dirty="0"/>
          </a:p>
          <a:p>
            <a:r>
              <a:rPr lang="en-SG" dirty="0"/>
              <a:t>Develop Apps for UWB application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For IOS</a:t>
            </a:r>
            <a:endParaRPr lang="en-US" dirty="0"/>
          </a:p>
          <a:p>
            <a:pPr marL="0" indent="0">
              <a:buNone/>
            </a:pPr>
            <a:r>
              <a:rPr lang="en-SG" dirty="0">
                <a:hlinkClick r:id="rId4"/>
              </a:rPr>
              <a:t>For Android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0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5FD5-3B9F-C101-2B3E-5A25BD3D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1A919-FE77-E306-4DD8-8DB99193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459" t="3892" r="-1192"/>
          <a:stretch/>
        </p:blipFill>
        <p:spPr>
          <a:xfrm>
            <a:off x="2746726" y="866822"/>
            <a:ext cx="3650547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F14B-B4CD-46E3-8C4E-0A459B31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WHAT’S GOING ON FOR THE NEXT 2-3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822B-599D-22B8-70A6-06ECD2B4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Introduction of Ultra-wideband(UWB)</a:t>
            </a:r>
          </a:p>
          <a:p>
            <a:pPr lvl="1"/>
            <a:r>
              <a:rPr lang="en-SG" sz="1600" dirty="0"/>
              <a:t>History of UWB</a:t>
            </a:r>
          </a:p>
          <a:p>
            <a:pPr lvl="1"/>
            <a:r>
              <a:rPr lang="en-SG" sz="1600" dirty="0"/>
              <a:t>What is Ultra-wideband(UWB)?</a:t>
            </a:r>
          </a:p>
          <a:p>
            <a:pPr lvl="1"/>
            <a:r>
              <a:rPr lang="en-SG" sz="1600" dirty="0"/>
              <a:t>How does UWB work?</a:t>
            </a:r>
          </a:p>
          <a:p>
            <a:pPr lvl="1"/>
            <a:r>
              <a:rPr lang="en-SG" sz="1600" dirty="0"/>
              <a:t>Use Cases for UWB</a:t>
            </a:r>
          </a:p>
          <a:p>
            <a:pPr marL="0" indent="0">
              <a:buNone/>
            </a:pPr>
            <a:r>
              <a:rPr lang="en-SG" dirty="0"/>
              <a:t>Hands-on workshop</a:t>
            </a:r>
          </a:p>
          <a:p>
            <a:pPr lvl="1"/>
            <a:r>
              <a:rPr lang="en-SG" sz="1400" dirty="0"/>
              <a:t>Introduction to Murata UWB development board</a:t>
            </a:r>
          </a:p>
          <a:p>
            <a:pPr lvl="1"/>
            <a:r>
              <a:rPr lang="en-SG" sz="1400" dirty="0"/>
              <a:t>Set up software work environment on computer</a:t>
            </a:r>
          </a:p>
          <a:p>
            <a:pPr lvl="1"/>
            <a:r>
              <a:rPr lang="en-SG" sz="1400" dirty="0"/>
              <a:t>Communication between iPhone and UWB device</a:t>
            </a:r>
          </a:p>
        </p:txBody>
      </p:sp>
    </p:spTree>
    <p:extLst>
      <p:ext uri="{BB962C8B-B14F-4D97-AF65-F5344CB8AC3E}">
        <p14:creationId xmlns:p14="http://schemas.microsoft.com/office/powerpoint/2010/main" val="214473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E69-CFE0-A5E3-9131-4111DE1D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History of Ultra-wideband(UWB)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D539-7CB5-80CF-4FA8-00DAD86E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1960s – was researched primarily for military radar in the U.S.</a:t>
            </a:r>
          </a:p>
          <a:p>
            <a:r>
              <a:rPr lang="en-SG" dirty="0"/>
              <a:t>&lt;1994 – was classified as a military secret</a:t>
            </a:r>
          </a:p>
          <a:p>
            <a:r>
              <a:rPr lang="en-SG" dirty="0"/>
              <a:t>2002 – was approved for civilian use</a:t>
            </a:r>
          </a:p>
          <a:p>
            <a:r>
              <a:rPr lang="en-SG" dirty="0"/>
              <a:t>2019 – was well recognized by society</a:t>
            </a:r>
          </a:p>
          <a:p>
            <a:pPr lvl="1"/>
            <a:r>
              <a:rPr lang="en-SG" dirty="0"/>
              <a:t>Apple-designed U1 TMKA75 UWB chip in iPhone 11</a:t>
            </a:r>
          </a:p>
          <a:p>
            <a:pPr lvl="2"/>
            <a:r>
              <a:rPr lang="en-SG" sz="1400" dirty="0"/>
              <a:t>Enhanced </a:t>
            </a:r>
            <a:r>
              <a:rPr lang="en-SG" sz="1400" dirty="0" err="1"/>
              <a:t>AirDrop</a:t>
            </a:r>
            <a:endParaRPr lang="en-SG" sz="1400" dirty="0"/>
          </a:p>
          <a:p>
            <a:pPr lvl="2"/>
            <a:r>
              <a:rPr lang="en-SG" sz="1400" dirty="0"/>
              <a:t>Improved Directionality</a:t>
            </a:r>
          </a:p>
          <a:p>
            <a:pPr lvl="2"/>
            <a:r>
              <a:rPr lang="en-SG" sz="1400" dirty="0"/>
              <a:t>UWB now in the hands of the consumer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9B35B-73C2-AE90-F365-EF881AFC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9207" y="2657214"/>
            <a:ext cx="1935999" cy="19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B3F13-5022-49E2-FF6A-0EA20C1F3EF3}"/>
              </a:ext>
            </a:extLst>
          </p:cNvPr>
          <p:cNvSpPr txBox="1"/>
          <p:nvPr/>
        </p:nvSpPr>
        <p:spPr>
          <a:xfrm>
            <a:off x="6556391" y="4654212"/>
            <a:ext cx="25876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Picture Source: </a:t>
            </a:r>
            <a:r>
              <a:rPr lang="en-SG" sz="800" dirty="0">
                <a:hlinkClick r:id="rId3"/>
              </a:rPr>
              <a:t>iPhone-11-UWB.png (1458×1486)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7922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Ultra-wideband (UWB)?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4120485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UWB is a </a:t>
            </a:r>
            <a:r>
              <a:rPr lang="en-GB" sz="1800" b="1" dirty="0">
                <a:solidFill>
                  <a:schemeClr val="tx1"/>
                </a:solidFill>
              </a:rPr>
              <a:t>wireless communication technology </a:t>
            </a:r>
            <a:r>
              <a:rPr lang="en-GB" sz="1800" dirty="0">
                <a:solidFill>
                  <a:schemeClr val="tx1"/>
                </a:solidFill>
              </a:rPr>
              <a:t>that operates over a wide frequency spectrum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Uses impulse radio with extremely short pulses (~2ns)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Has a very low power spectral density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Operates in typical 3.1 - 10.6 GHz range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Uses very wide channels(at least 500 MHz)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Data rates of up to 27 Mbps (Bluetooth: 3Mbps Max)</a:t>
            </a:r>
          </a:p>
          <a:p>
            <a:pPr lvl="1"/>
            <a:endParaRPr lang="en-GB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1"/>
                </a:solidFill>
              </a:rPr>
              <a:t>Enables measurement of Time of Flight(</a:t>
            </a:r>
            <a:r>
              <a:rPr lang="en-GB" sz="1500" dirty="0" err="1">
                <a:solidFill>
                  <a:schemeClr val="tx1"/>
                </a:solidFill>
              </a:rPr>
              <a:t>ToF</a:t>
            </a:r>
            <a:r>
              <a:rPr lang="en-GB" sz="1500" dirty="0">
                <a:solidFill>
                  <a:schemeClr val="tx1"/>
                </a:solidFill>
              </a:rPr>
              <a:t>) of radio signals with sub-meter accuracy for ranging/location services and close-proximity communications </a:t>
            </a:r>
          </a:p>
        </p:txBody>
      </p:sp>
      <p:pic>
        <p:nvPicPr>
          <p:cNvPr id="1032" name="Picture 8" descr="uwb-spectrum-graph">
            <a:extLst>
              <a:ext uri="{FF2B5EF4-FFF2-40B4-BE49-F238E27FC236}">
                <a16:creationId xmlns:a16="http://schemas.microsoft.com/office/drawing/2014/main" id="{8A058F3E-B32D-F76C-0549-EE4F5F8A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27" y="2571750"/>
            <a:ext cx="3545478" cy="20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EA98B-CCAA-99DD-FF19-623378EAEE4E}"/>
              </a:ext>
            </a:extLst>
          </p:cNvPr>
          <p:cNvSpPr txBox="1"/>
          <p:nvPr/>
        </p:nvSpPr>
        <p:spPr>
          <a:xfrm>
            <a:off x="2770364" y="4808062"/>
            <a:ext cx="3714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Picture Source: </a:t>
            </a:r>
            <a:r>
              <a:rPr lang="en-SG" sz="800" dirty="0">
                <a:hlinkClick r:id="rId3"/>
              </a:rPr>
              <a:t>Spark Ultra-Wideband Technology | Spark UWB SPARK microsystems</a:t>
            </a:r>
            <a:endParaRPr lang="en-SG" sz="800" dirty="0"/>
          </a:p>
        </p:txBody>
      </p:sp>
      <p:pic>
        <p:nvPicPr>
          <p:cNvPr id="1036" name="Picture 12" descr="Graph of UWB Wireless Pulse Method Waveform">
            <a:extLst>
              <a:ext uri="{FF2B5EF4-FFF2-40B4-BE49-F238E27FC236}">
                <a16:creationId xmlns:a16="http://schemas.microsoft.com/office/drawing/2014/main" id="{D1E873F0-559E-9721-939A-F66C5BB3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76" y="1428378"/>
            <a:ext cx="3743774" cy="9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10A5-878B-461A-99CC-A6928AEA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 of UWB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C9B0-7D6F-0685-68FA-AF4CF7F3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High-precision ranging and positioning</a:t>
            </a:r>
          </a:p>
          <a:p>
            <a:r>
              <a:rPr lang="en-SG" dirty="0"/>
              <a:t>High Security</a:t>
            </a:r>
          </a:p>
          <a:p>
            <a:r>
              <a:rPr lang="en-SG" dirty="0"/>
              <a:t>Low Interference with other communications</a:t>
            </a:r>
          </a:p>
          <a:p>
            <a:r>
              <a:rPr lang="en-SG" dirty="0"/>
              <a:t>Low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182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3FB2-6A0C-0918-C6CB-47C34EC3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8E78-A0E1-F87E-1370-75BD329B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How does UWB Ranging &amp; Localization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C25B-6B60-45A5-027E-875D25F3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3239"/>
            <a:ext cx="7518742" cy="3263504"/>
          </a:xfrm>
        </p:spPr>
        <p:txBody>
          <a:bodyPr/>
          <a:lstStyle/>
          <a:p>
            <a:r>
              <a:rPr lang="en-SG" sz="2000" dirty="0"/>
              <a:t>UWB Ranging &amp; Localization Components </a:t>
            </a:r>
          </a:p>
          <a:p>
            <a:pPr lvl="1"/>
            <a:r>
              <a:rPr lang="en-SG" sz="1600" dirty="0"/>
              <a:t>Anchor (Fixed Unit) – Measures location of Mobile Units</a:t>
            </a:r>
          </a:p>
          <a:p>
            <a:pPr lvl="1"/>
            <a:r>
              <a:rPr lang="en-SG" sz="1600" dirty="0"/>
              <a:t>Tag (mobile unit) – in motion</a:t>
            </a:r>
          </a:p>
          <a:p>
            <a:pPr lvl="1"/>
            <a:r>
              <a:rPr lang="en-SG" sz="1600" dirty="0"/>
              <a:t>Location engine/server</a:t>
            </a:r>
          </a:p>
          <a:p>
            <a:pPr lvl="1"/>
            <a:endParaRPr lang="en-SG" dirty="0"/>
          </a:p>
          <a:p>
            <a:r>
              <a:rPr lang="en-SG" sz="2000" dirty="0"/>
              <a:t>Virous Algorithms for Measurement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ECDB21-4451-9122-CD70-2A7B294BB960}"/>
              </a:ext>
            </a:extLst>
          </p:cNvPr>
          <p:cNvGrpSpPr/>
          <p:nvPr/>
        </p:nvGrpSpPr>
        <p:grpSpPr>
          <a:xfrm>
            <a:off x="6077312" y="2563653"/>
            <a:ext cx="861133" cy="652410"/>
            <a:chOff x="6522539" y="2113636"/>
            <a:chExt cx="861133" cy="652410"/>
          </a:xfrm>
        </p:grpSpPr>
        <p:pic>
          <p:nvPicPr>
            <p:cNvPr id="5" name="Graphic 4" descr="Wireless router with solid fill">
              <a:extLst>
                <a:ext uri="{FF2B5EF4-FFF2-40B4-BE49-F238E27FC236}">
                  <a16:creationId xmlns:a16="http://schemas.microsoft.com/office/drawing/2014/main" id="{7FC9FD76-6769-1A18-A8A6-E85BE633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537DE-1A63-8D89-55A7-1854F58CD768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732D3-CE29-CA39-00B7-D52233BEF485}"/>
              </a:ext>
            </a:extLst>
          </p:cNvPr>
          <p:cNvGrpSpPr/>
          <p:nvPr/>
        </p:nvGrpSpPr>
        <p:grpSpPr>
          <a:xfrm>
            <a:off x="7095180" y="4053326"/>
            <a:ext cx="861133" cy="652410"/>
            <a:chOff x="6522539" y="2113636"/>
            <a:chExt cx="861133" cy="652410"/>
          </a:xfrm>
        </p:grpSpPr>
        <p:pic>
          <p:nvPicPr>
            <p:cNvPr id="9" name="Graphic 8" descr="Wireless router with solid fill">
              <a:extLst>
                <a:ext uri="{FF2B5EF4-FFF2-40B4-BE49-F238E27FC236}">
                  <a16:creationId xmlns:a16="http://schemas.microsoft.com/office/drawing/2014/main" id="{6D75DC44-1483-1C05-AB6F-83965F18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E3361-6AD6-2F23-5906-B5C866C553FF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511821-7FD0-A3F1-EB11-4FED5A8DE39A}"/>
              </a:ext>
            </a:extLst>
          </p:cNvPr>
          <p:cNvGrpSpPr/>
          <p:nvPr/>
        </p:nvGrpSpPr>
        <p:grpSpPr>
          <a:xfrm>
            <a:off x="5123017" y="3936051"/>
            <a:ext cx="861133" cy="652410"/>
            <a:chOff x="6522539" y="2113636"/>
            <a:chExt cx="861133" cy="652410"/>
          </a:xfrm>
        </p:grpSpPr>
        <p:pic>
          <p:nvPicPr>
            <p:cNvPr id="12" name="Graphic 11" descr="Wireless router with solid fill">
              <a:extLst>
                <a:ext uri="{FF2B5EF4-FFF2-40B4-BE49-F238E27FC236}">
                  <a16:creationId xmlns:a16="http://schemas.microsoft.com/office/drawing/2014/main" id="{6CC110CD-426D-7882-19B4-FD6CC54F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9AF49-C7E9-8D23-E4EC-7ED68040B263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6CAB1A-6D8D-B945-7D28-BE428ECE298A}"/>
              </a:ext>
            </a:extLst>
          </p:cNvPr>
          <p:cNvGrpSpPr/>
          <p:nvPr/>
        </p:nvGrpSpPr>
        <p:grpSpPr>
          <a:xfrm>
            <a:off x="6122931" y="3529019"/>
            <a:ext cx="714557" cy="662807"/>
            <a:chOff x="6568158" y="3079002"/>
            <a:chExt cx="714557" cy="662807"/>
          </a:xfrm>
        </p:grpSpPr>
        <p:pic>
          <p:nvPicPr>
            <p:cNvPr id="15" name="Graphic 14" descr="Smart Phone with solid fill">
              <a:extLst>
                <a:ext uri="{FF2B5EF4-FFF2-40B4-BE49-F238E27FC236}">
                  <a16:creationId xmlns:a16="http://schemas.microsoft.com/office/drawing/2014/main" id="{06B06227-6F51-1C46-6E8E-231CD48A1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8158" y="3079002"/>
              <a:ext cx="454697" cy="4546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DA31A3-385F-7506-5D7F-2BE2A7533CC7}"/>
                </a:ext>
              </a:extLst>
            </p:cNvPr>
            <p:cNvSpPr txBox="1"/>
            <p:nvPr/>
          </p:nvSpPr>
          <p:spPr>
            <a:xfrm flipH="1">
              <a:off x="6605294" y="3464810"/>
              <a:ext cx="677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Tag</a:t>
              </a:r>
              <a:endParaRPr lang="en-SG" sz="14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D7E5BD-C714-E83E-2D1D-F813B10DD032}"/>
              </a:ext>
            </a:extLst>
          </p:cNvPr>
          <p:cNvCxnSpPr/>
          <p:nvPr/>
        </p:nvCxnSpPr>
        <p:spPr>
          <a:xfrm flipV="1">
            <a:off x="6370453" y="3216063"/>
            <a:ext cx="0" cy="2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5FFAAB-6AAB-4579-6D6B-1B2740FDCDE7}"/>
              </a:ext>
            </a:extLst>
          </p:cNvPr>
          <p:cNvCxnSpPr>
            <a:cxnSpLocks/>
          </p:cNvCxnSpPr>
          <p:nvPr/>
        </p:nvCxnSpPr>
        <p:spPr>
          <a:xfrm flipH="1">
            <a:off x="5749713" y="3914827"/>
            <a:ext cx="38515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BBEAA-75DA-7220-B770-9DCDB136B845}"/>
              </a:ext>
            </a:extLst>
          </p:cNvPr>
          <p:cNvCxnSpPr>
            <a:cxnSpLocks/>
          </p:cNvCxnSpPr>
          <p:nvPr/>
        </p:nvCxnSpPr>
        <p:spPr>
          <a:xfrm>
            <a:off x="6577628" y="3991905"/>
            <a:ext cx="560441" cy="3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2F56B6-1E17-08D9-0617-F7361488CE42}"/>
              </a:ext>
            </a:extLst>
          </p:cNvPr>
          <p:cNvCxnSpPr>
            <a:cxnSpLocks/>
          </p:cNvCxnSpPr>
          <p:nvPr/>
        </p:nvCxnSpPr>
        <p:spPr>
          <a:xfrm>
            <a:off x="6693184" y="2764812"/>
            <a:ext cx="39378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F7AAD-AF09-DD61-114E-8E2650B385F4}"/>
              </a:ext>
            </a:extLst>
          </p:cNvPr>
          <p:cNvCxnSpPr>
            <a:cxnSpLocks/>
          </p:cNvCxnSpPr>
          <p:nvPr/>
        </p:nvCxnSpPr>
        <p:spPr>
          <a:xfrm flipV="1">
            <a:off x="7413323" y="3216063"/>
            <a:ext cx="0" cy="7199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6EFAE0-9D5F-A1BA-DC8F-749E380C334B}"/>
              </a:ext>
            </a:extLst>
          </p:cNvPr>
          <p:cNvCxnSpPr/>
          <p:nvPr/>
        </p:nvCxnSpPr>
        <p:spPr>
          <a:xfrm flipV="1">
            <a:off x="5416158" y="2476035"/>
            <a:ext cx="1670814" cy="1383569"/>
          </a:xfrm>
          <a:prstGeom prst="bentConnector3">
            <a:avLst>
              <a:gd name="adj1" fmla="val 1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B82D82-06BD-5616-74DB-531818C8AB8B}"/>
              </a:ext>
            </a:extLst>
          </p:cNvPr>
          <p:cNvGrpSpPr/>
          <p:nvPr/>
        </p:nvGrpSpPr>
        <p:grpSpPr>
          <a:xfrm>
            <a:off x="6933416" y="2368794"/>
            <a:ext cx="1629420" cy="727067"/>
            <a:chOff x="7378643" y="1918777"/>
            <a:chExt cx="1629420" cy="727067"/>
          </a:xfrm>
        </p:grpSpPr>
        <p:pic>
          <p:nvPicPr>
            <p:cNvPr id="39" name="Graphic 38" descr="Server with solid fill">
              <a:extLst>
                <a:ext uri="{FF2B5EF4-FFF2-40B4-BE49-F238E27FC236}">
                  <a16:creationId xmlns:a16="http://schemas.microsoft.com/office/drawing/2014/main" id="{E5749472-4A09-2622-369F-1D995628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1353" y="1918777"/>
              <a:ext cx="456267" cy="45626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CEA62D-1EB0-4C7B-1FE8-2065C1008DBC}"/>
                </a:ext>
              </a:extLst>
            </p:cNvPr>
            <p:cNvSpPr txBox="1"/>
            <p:nvPr/>
          </p:nvSpPr>
          <p:spPr>
            <a:xfrm>
              <a:off x="7378643" y="2368845"/>
              <a:ext cx="1629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Location Engine/Server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4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A5053-166F-FEA4-1B73-138A416E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10C6-7A80-9C52-E946-4AA53362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UWB Ranging &amp; Localization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FC56-82EA-00CE-5459-C32AB352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57519"/>
            <a:ext cx="3651734" cy="3263504"/>
          </a:xfrm>
        </p:spPr>
        <p:txBody>
          <a:bodyPr/>
          <a:lstStyle/>
          <a:p>
            <a:r>
              <a:rPr lang="en-SG" dirty="0"/>
              <a:t>Time of Flight (</a:t>
            </a:r>
            <a:r>
              <a:rPr lang="en-SG" dirty="0" err="1"/>
              <a:t>ToF</a:t>
            </a:r>
            <a:r>
              <a:rPr lang="en-SG" dirty="0"/>
              <a:t>)</a:t>
            </a:r>
          </a:p>
          <a:p>
            <a:pPr lvl="1"/>
            <a:r>
              <a:rPr lang="en-SG" sz="1400" dirty="0"/>
              <a:t>SS-TWR (Single-sided Two-Way Ranging)</a:t>
            </a:r>
          </a:p>
          <a:p>
            <a:pPr lvl="2"/>
            <a:r>
              <a:rPr lang="en-SG" sz="1100" dirty="0"/>
              <a:t>Clock synchronization is required</a:t>
            </a:r>
          </a:p>
          <a:p>
            <a:pPr lvl="1"/>
            <a:r>
              <a:rPr lang="en-SG" sz="1400" dirty="0"/>
              <a:t>DS-TWR (Double-Sided Two-Way Ranging)</a:t>
            </a:r>
          </a:p>
          <a:p>
            <a:pPr lvl="2"/>
            <a:r>
              <a:rPr lang="en-SG" sz="900" dirty="0"/>
              <a:t>No clock synchronization is required</a:t>
            </a:r>
          </a:p>
          <a:p>
            <a:pPr lvl="2"/>
            <a:r>
              <a:rPr lang="en-SG" sz="900" dirty="0"/>
              <a:t>Simpler and higher precision measurement</a:t>
            </a:r>
          </a:p>
          <a:p>
            <a:pPr lvl="2"/>
            <a:endParaRPr lang="en-SG" sz="900" dirty="0"/>
          </a:p>
          <a:p>
            <a:r>
              <a:rPr lang="en-SG" dirty="0"/>
              <a:t>Time Difference of Arrival (</a:t>
            </a:r>
            <a:r>
              <a:rPr lang="en-SG" dirty="0" err="1"/>
              <a:t>TDoA</a:t>
            </a:r>
            <a:r>
              <a:rPr lang="en-SG" dirty="0"/>
              <a:t>)</a:t>
            </a:r>
          </a:p>
        </p:txBody>
      </p:sp>
      <p:pic>
        <p:nvPicPr>
          <p:cNvPr id="4" name="Picture 6" descr="Illustration of the Ranging Measurement with ToF (DS-TWR) in UWB">
            <a:extLst>
              <a:ext uri="{FF2B5EF4-FFF2-40B4-BE49-F238E27FC236}">
                <a16:creationId xmlns:a16="http://schemas.microsoft.com/office/drawing/2014/main" id="{FAD97023-7299-ACF1-B60F-797E96A5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87" y="1214585"/>
            <a:ext cx="3890965" cy="14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E005EC-A1AB-F87E-C4A1-2D0C1EE46E70}"/>
              </a:ext>
            </a:extLst>
          </p:cNvPr>
          <p:cNvGrpSpPr/>
          <p:nvPr/>
        </p:nvGrpSpPr>
        <p:grpSpPr>
          <a:xfrm>
            <a:off x="6055504" y="2742890"/>
            <a:ext cx="861133" cy="652410"/>
            <a:chOff x="6522539" y="2113636"/>
            <a:chExt cx="861133" cy="652410"/>
          </a:xfrm>
        </p:grpSpPr>
        <p:pic>
          <p:nvPicPr>
            <p:cNvPr id="6" name="Graphic 5" descr="Wireless router with solid fill">
              <a:extLst>
                <a:ext uri="{FF2B5EF4-FFF2-40B4-BE49-F238E27FC236}">
                  <a16:creationId xmlns:a16="http://schemas.microsoft.com/office/drawing/2014/main" id="{7161DD26-A5B3-8244-43D0-E3C9FD29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97A5E-97DD-FD42-3168-A3DBB83E5FAA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277E96-BD21-C9B8-5915-C855EB6F6D18}"/>
              </a:ext>
            </a:extLst>
          </p:cNvPr>
          <p:cNvGrpSpPr/>
          <p:nvPr/>
        </p:nvGrpSpPr>
        <p:grpSpPr>
          <a:xfrm>
            <a:off x="7035882" y="3990242"/>
            <a:ext cx="861133" cy="652410"/>
            <a:chOff x="6522539" y="2113636"/>
            <a:chExt cx="861133" cy="652410"/>
          </a:xfrm>
        </p:grpSpPr>
        <p:pic>
          <p:nvPicPr>
            <p:cNvPr id="9" name="Graphic 8" descr="Wireless router with solid fill">
              <a:extLst>
                <a:ext uri="{FF2B5EF4-FFF2-40B4-BE49-F238E27FC236}">
                  <a16:creationId xmlns:a16="http://schemas.microsoft.com/office/drawing/2014/main" id="{6E7487DD-B0FE-D928-1457-F69FD015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5AE0B9-AF51-D790-3529-EE65CB5C66E0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D3DB51-FEDB-A73D-4214-5173C086D5D7}"/>
              </a:ext>
            </a:extLst>
          </p:cNvPr>
          <p:cNvGrpSpPr/>
          <p:nvPr/>
        </p:nvGrpSpPr>
        <p:grpSpPr>
          <a:xfrm>
            <a:off x="5101209" y="4115288"/>
            <a:ext cx="861133" cy="652410"/>
            <a:chOff x="6522539" y="2113636"/>
            <a:chExt cx="861133" cy="652410"/>
          </a:xfrm>
        </p:grpSpPr>
        <p:pic>
          <p:nvPicPr>
            <p:cNvPr id="12" name="Graphic 11" descr="Wireless router with solid fill">
              <a:extLst>
                <a:ext uri="{FF2B5EF4-FFF2-40B4-BE49-F238E27FC236}">
                  <a16:creationId xmlns:a16="http://schemas.microsoft.com/office/drawing/2014/main" id="{A60C1AB6-07EB-65B4-5A11-95B4935E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5ABDD7-95CF-86CC-CE4A-99AFBD08AFF9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D87849-DFB3-2A63-783B-8CAF284A86CA}"/>
              </a:ext>
            </a:extLst>
          </p:cNvPr>
          <p:cNvGrpSpPr/>
          <p:nvPr/>
        </p:nvGrpSpPr>
        <p:grpSpPr>
          <a:xfrm>
            <a:off x="6101123" y="3708256"/>
            <a:ext cx="714557" cy="662807"/>
            <a:chOff x="6568158" y="3079002"/>
            <a:chExt cx="714557" cy="662807"/>
          </a:xfrm>
        </p:grpSpPr>
        <p:pic>
          <p:nvPicPr>
            <p:cNvPr id="15" name="Graphic 14" descr="Smart Phone with solid fill">
              <a:extLst>
                <a:ext uri="{FF2B5EF4-FFF2-40B4-BE49-F238E27FC236}">
                  <a16:creationId xmlns:a16="http://schemas.microsoft.com/office/drawing/2014/main" id="{3355E3E1-F1A7-7009-6A44-55CD14D19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8158" y="3079002"/>
              <a:ext cx="454697" cy="4546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51C3F-2F82-B9EE-AB1D-02F1900237BC}"/>
                </a:ext>
              </a:extLst>
            </p:cNvPr>
            <p:cNvSpPr txBox="1"/>
            <p:nvPr/>
          </p:nvSpPr>
          <p:spPr>
            <a:xfrm flipH="1">
              <a:off x="6605294" y="3464810"/>
              <a:ext cx="677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Tag</a:t>
              </a:r>
              <a:endParaRPr lang="en-SG" sz="14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96D07D-494D-58EC-1C86-D7C0CF9CEDC1}"/>
              </a:ext>
            </a:extLst>
          </p:cNvPr>
          <p:cNvCxnSpPr/>
          <p:nvPr/>
        </p:nvCxnSpPr>
        <p:spPr>
          <a:xfrm flipV="1">
            <a:off x="6348645" y="3395300"/>
            <a:ext cx="0" cy="2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6F762-B6DC-3ACE-CD5C-28BFA8AD19AF}"/>
              </a:ext>
            </a:extLst>
          </p:cNvPr>
          <p:cNvCxnSpPr>
            <a:cxnSpLocks/>
          </p:cNvCxnSpPr>
          <p:nvPr/>
        </p:nvCxnSpPr>
        <p:spPr>
          <a:xfrm flipH="1">
            <a:off x="5727905" y="4094064"/>
            <a:ext cx="38515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9D95F2-7414-F108-30C4-18E5324DEDBB}"/>
              </a:ext>
            </a:extLst>
          </p:cNvPr>
          <p:cNvCxnSpPr>
            <a:cxnSpLocks/>
          </p:cNvCxnSpPr>
          <p:nvPr/>
        </p:nvCxnSpPr>
        <p:spPr>
          <a:xfrm>
            <a:off x="6555820" y="4171142"/>
            <a:ext cx="458815" cy="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8ACB90-9C35-8B10-1F50-9848C84CC48E}"/>
              </a:ext>
            </a:extLst>
          </p:cNvPr>
          <p:cNvCxnSpPr>
            <a:cxnSpLocks/>
          </p:cNvCxnSpPr>
          <p:nvPr/>
        </p:nvCxnSpPr>
        <p:spPr>
          <a:xfrm flipH="1" flipV="1">
            <a:off x="6559449" y="4069551"/>
            <a:ext cx="455186" cy="9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C09D626-6596-D67B-AD7D-B5D47AFBA0E9}"/>
              </a:ext>
            </a:extLst>
          </p:cNvPr>
          <p:cNvSpPr/>
          <p:nvPr/>
        </p:nvSpPr>
        <p:spPr>
          <a:xfrm rot="15286593">
            <a:off x="6027403" y="1349270"/>
            <a:ext cx="1031079" cy="1143718"/>
          </a:xfrm>
          <a:prstGeom prst="parallelogram">
            <a:avLst>
              <a:gd name="adj" fmla="val 311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CDDC14-F7E0-62A5-1099-53FF93E05A10}"/>
              </a:ext>
            </a:extLst>
          </p:cNvPr>
          <p:cNvCxnSpPr/>
          <p:nvPr/>
        </p:nvCxnSpPr>
        <p:spPr>
          <a:xfrm>
            <a:off x="5913120" y="1629295"/>
            <a:ext cx="234366" cy="5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9E9BDF-73D0-54D8-4134-2B94EB1BA2EE}"/>
              </a:ext>
            </a:extLst>
          </p:cNvPr>
          <p:cNvCxnSpPr>
            <a:cxnSpLocks/>
          </p:cNvCxnSpPr>
          <p:nvPr/>
        </p:nvCxnSpPr>
        <p:spPr>
          <a:xfrm flipV="1">
            <a:off x="6359786" y="1628113"/>
            <a:ext cx="234366" cy="5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080AC-019A-52DE-B575-FC1C251458C0}"/>
              </a:ext>
            </a:extLst>
          </p:cNvPr>
          <p:cNvCxnSpPr>
            <a:cxnSpLocks/>
          </p:cNvCxnSpPr>
          <p:nvPr/>
        </p:nvCxnSpPr>
        <p:spPr>
          <a:xfrm flipV="1">
            <a:off x="5939304" y="1622960"/>
            <a:ext cx="198955" cy="5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32892D-9077-FC1F-D439-883716BEB440}"/>
              </a:ext>
            </a:extLst>
          </p:cNvPr>
          <p:cNvCxnSpPr>
            <a:cxnSpLocks/>
          </p:cNvCxnSpPr>
          <p:nvPr/>
        </p:nvCxnSpPr>
        <p:spPr>
          <a:xfrm>
            <a:off x="6257644" y="1664405"/>
            <a:ext cx="192173" cy="52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512860-AC89-412C-D812-CC2D70DD5E2E}"/>
              </a:ext>
            </a:extLst>
          </p:cNvPr>
          <p:cNvCxnSpPr>
            <a:cxnSpLocks/>
          </p:cNvCxnSpPr>
          <p:nvPr/>
        </p:nvCxnSpPr>
        <p:spPr>
          <a:xfrm flipV="1">
            <a:off x="6587978" y="1636735"/>
            <a:ext cx="198955" cy="5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FD19-FAA6-048A-EC1C-1CA2462A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800A-3020-5FDE-A9F0-FDA55914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UWB Ranging &amp; Localization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75B-6CA5-48B2-1145-AE347D45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519"/>
            <a:ext cx="3986635" cy="3263504"/>
          </a:xfrm>
        </p:spPr>
        <p:txBody>
          <a:bodyPr/>
          <a:lstStyle/>
          <a:p>
            <a:r>
              <a:rPr lang="en-SG" dirty="0"/>
              <a:t>Angle of Arrival (</a:t>
            </a:r>
            <a:r>
              <a:rPr lang="en-SG" dirty="0" err="1"/>
              <a:t>AoA</a:t>
            </a:r>
            <a:r>
              <a:rPr lang="en-SG" dirty="0"/>
              <a:t>)</a:t>
            </a:r>
          </a:p>
          <a:p>
            <a:pPr lvl="1"/>
            <a:r>
              <a:rPr lang="en-SG" sz="1600" dirty="0"/>
              <a:t>2D </a:t>
            </a:r>
            <a:r>
              <a:rPr lang="en-SG" sz="1600" dirty="0" err="1"/>
              <a:t>AoA</a:t>
            </a:r>
            <a:r>
              <a:rPr lang="en-SG" sz="1600" dirty="0"/>
              <a:t>  with 2 Antennas</a:t>
            </a:r>
          </a:p>
          <a:p>
            <a:pPr lvl="1"/>
            <a:r>
              <a:rPr lang="en-SG" sz="1600" dirty="0"/>
              <a:t>3D </a:t>
            </a:r>
            <a:r>
              <a:rPr lang="en-SG" sz="1600" dirty="0" err="1"/>
              <a:t>AoA</a:t>
            </a:r>
            <a:r>
              <a:rPr lang="en-SG" sz="1600" dirty="0"/>
              <a:t> with 3 Antennas</a:t>
            </a:r>
          </a:p>
        </p:txBody>
      </p:sp>
      <p:pic>
        <p:nvPicPr>
          <p:cNvPr id="5128" name="Picture 8" descr="Illustration of AoA (2D AoA) in UWB Wireless">
            <a:extLst>
              <a:ext uri="{FF2B5EF4-FFF2-40B4-BE49-F238E27FC236}">
                <a16:creationId xmlns:a16="http://schemas.microsoft.com/office/drawing/2014/main" id="{413BD095-0E5B-90EB-3988-2CEDC67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4" y="2571750"/>
            <a:ext cx="3581850" cy="17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6502CF-4B36-62E3-B551-7843CBFFA31E}"/>
              </a:ext>
            </a:extLst>
          </p:cNvPr>
          <p:cNvGrpSpPr/>
          <p:nvPr/>
        </p:nvGrpSpPr>
        <p:grpSpPr>
          <a:xfrm>
            <a:off x="5403460" y="1919340"/>
            <a:ext cx="861133" cy="652410"/>
            <a:chOff x="6522539" y="2113636"/>
            <a:chExt cx="861133" cy="652410"/>
          </a:xfrm>
        </p:grpSpPr>
        <p:pic>
          <p:nvPicPr>
            <p:cNvPr id="6" name="Graphic 5" descr="Wireless router with solid fill">
              <a:extLst>
                <a:ext uri="{FF2B5EF4-FFF2-40B4-BE49-F238E27FC236}">
                  <a16:creationId xmlns:a16="http://schemas.microsoft.com/office/drawing/2014/main" id="{C895017B-8401-6CCA-B611-98D6B23C4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4521" y="2113636"/>
              <a:ext cx="402318" cy="4023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CA382-A2FC-D7D1-0D15-C6FD6C961F5C}"/>
                </a:ext>
              </a:extLst>
            </p:cNvPr>
            <p:cNvSpPr txBox="1"/>
            <p:nvPr/>
          </p:nvSpPr>
          <p:spPr>
            <a:xfrm>
              <a:off x="6522539" y="2489047"/>
              <a:ext cx="86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Anchor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0392AB-0E4A-DFA7-5E58-36BD7FF801DC}"/>
              </a:ext>
            </a:extLst>
          </p:cNvPr>
          <p:cNvGrpSpPr/>
          <p:nvPr/>
        </p:nvGrpSpPr>
        <p:grpSpPr>
          <a:xfrm>
            <a:off x="5449079" y="2884706"/>
            <a:ext cx="714557" cy="662807"/>
            <a:chOff x="6568158" y="3079002"/>
            <a:chExt cx="714557" cy="662807"/>
          </a:xfrm>
        </p:grpSpPr>
        <p:pic>
          <p:nvPicPr>
            <p:cNvPr id="9" name="Graphic 8" descr="Smart Phone with solid fill">
              <a:extLst>
                <a:ext uri="{FF2B5EF4-FFF2-40B4-BE49-F238E27FC236}">
                  <a16:creationId xmlns:a16="http://schemas.microsoft.com/office/drawing/2014/main" id="{DAC4020D-F862-6CE1-18FA-2635CBFFB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8158" y="3079002"/>
              <a:ext cx="454697" cy="454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C508C-B99F-FBF7-A2E8-B0944A539C00}"/>
                </a:ext>
              </a:extLst>
            </p:cNvPr>
            <p:cNvSpPr txBox="1"/>
            <p:nvPr/>
          </p:nvSpPr>
          <p:spPr>
            <a:xfrm flipH="1">
              <a:off x="6605294" y="3464810"/>
              <a:ext cx="677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Tag</a:t>
              </a:r>
              <a:endParaRPr lang="en-SG" sz="14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DE8003-CCDE-6D7E-5FEC-B5577FEB8B48}"/>
              </a:ext>
            </a:extLst>
          </p:cNvPr>
          <p:cNvCxnSpPr/>
          <p:nvPr/>
        </p:nvCxnSpPr>
        <p:spPr>
          <a:xfrm flipV="1">
            <a:off x="5696601" y="2571750"/>
            <a:ext cx="0" cy="2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5476</TotalTime>
  <Words>558</Words>
  <Application>Microsoft Office PowerPoint</Application>
  <PresentationFormat>On-screen Show (16:9)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Unicode MS</vt:lpstr>
      <vt:lpstr>MS PGothic</vt:lpstr>
      <vt:lpstr>Arial</vt:lpstr>
      <vt:lpstr>Office Theme</vt:lpstr>
      <vt:lpstr>Introduction of Ultra-wideband (UWB) Technology </vt:lpstr>
      <vt:lpstr>PowerPoint Presentation</vt:lpstr>
      <vt:lpstr>WHAT’S GOING ON FOR THE NEXT 2-3 HOURS</vt:lpstr>
      <vt:lpstr>History of Ultra-wideband(UWB)</vt:lpstr>
      <vt:lpstr>What is Ultra-wideband (UWB)?</vt:lpstr>
      <vt:lpstr>Features of UWB</vt:lpstr>
      <vt:lpstr>How does UWB Ranging &amp; Localization work?</vt:lpstr>
      <vt:lpstr>UWB Ranging &amp; Localization Algorithm</vt:lpstr>
      <vt:lpstr>UWB Ranging &amp; Localization Algorithm</vt:lpstr>
      <vt:lpstr>Applications of UWB</vt:lpstr>
      <vt:lpstr>Application for B&amp;O products</vt:lpstr>
      <vt:lpstr>Hands-on Workshop</vt:lpstr>
      <vt:lpstr>Murata Type 2BP Evaluation Board</vt:lpstr>
      <vt:lpstr>Workshop</vt:lpstr>
      <vt:lpstr>What can be done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Zhu Hongjiao</cp:lastModifiedBy>
  <cp:revision>23</cp:revision>
  <dcterms:created xsi:type="dcterms:W3CDTF">2018-08-16T03:57:50Z</dcterms:created>
  <dcterms:modified xsi:type="dcterms:W3CDTF">2025-01-06T19:06:41Z</dcterms:modified>
</cp:coreProperties>
</file>