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9" r:id="rId3"/>
    <p:sldId id="267" r:id="rId4"/>
    <p:sldId id="260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4"/>
  </p:normalViewPr>
  <p:slideViewPr>
    <p:cSldViewPr snapToGrid="0" snapToObjects="1">
      <p:cViewPr varScale="1">
        <p:scale>
          <a:sx n="89" d="100"/>
          <a:sy n="89" d="100"/>
        </p:scale>
        <p:origin x="89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9E942-1D31-9945-B799-F14339025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EF0EFA-3653-1E48-8DEB-6AA0E5092B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D4841-7359-6B46-B25A-39BAECB8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CFAE-0421-2A41-9031-AE8080A47584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124FA-54E4-254B-ADF7-AE2EA66C6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81430-E485-CB40-BE08-027529C9E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603F-2D6F-394F-8CAB-BE883F1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21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5CE5D-F6A5-424E-A058-938D4881E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FFAF10-9407-7E4F-9B88-D21B467BA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81524-5376-3843-80FA-D0E415806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CFAE-0421-2A41-9031-AE8080A47584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0BAE2-A5E9-E343-9258-29B1A8064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48D91-C285-4B4B-B775-94BCE522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603F-2D6F-394F-8CAB-BE883F1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9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8AA4F8-9D36-8542-999F-96246AEF0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FE425B-3812-1543-999D-143A731F9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43F64-A2E0-B042-B455-4B6A65A96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CFAE-0421-2A41-9031-AE8080A47584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4D068-7B88-1B4A-8B2E-D55CA0800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6114E-B5A9-3A42-8813-EB3927143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603F-2D6F-394F-8CAB-BE883F1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3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358E1-EEB6-C14F-9988-DEE3954CF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577CD-9441-3D4B-B25F-21A1C3409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0016F-9104-E44D-9E07-0985AB076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CFAE-0421-2A41-9031-AE8080A47584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0EDC9-257F-F645-8B57-5C69F0B19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9D9DF-4FB3-7A4E-BB5E-E17494B00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603F-2D6F-394F-8CAB-BE883F1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00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D829D-F710-BB45-90B3-461333A1E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D92BA-B2DD-D942-A8A4-3043EFF15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AEB0B-7A79-7D40-B560-28C57244E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CFAE-0421-2A41-9031-AE8080A47584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76162-6DFC-7549-9FF8-A59FEA89B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59341-433E-7843-A2E0-61CA4CBF7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603F-2D6F-394F-8CAB-BE883F1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40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831A6-79B9-984C-8074-EEA10469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64804-599A-5144-AB60-6530D44F8E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BA127F-CFB1-7F4B-8A86-D0791E7E5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90ADE-33D1-824F-B9CA-9E6AA6FFC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CFAE-0421-2A41-9031-AE8080A47584}" type="datetimeFigureOut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93A8-6F6F-6548-B580-C246FC3F0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11D07-351E-A34E-89B0-825A67B59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603F-2D6F-394F-8CAB-BE883F1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5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4C1A7-C574-3240-98C8-2AD3CF435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AD679-F1B8-C84A-9BA2-7D330985B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76BE1-9706-F74A-A5A6-018EC5227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0C7C42-8422-1049-928A-214228649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ED92DC-FBE2-6F45-9E7C-1D5A73A2EA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79D613-8F30-5442-AEFF-A70CFAAC2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CFAE-0421-2A41-9031-AE8080A47584}" type="datetimeFigureOut">
              <a:rPr lang="en-US" smtClean="0"/>
              <a:t>12/2/19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FECFC2-1BF9-2243-8A43-7B3EB7592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B55DCD-433D-FF4B-A5BF-B502346C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603F-2D6F-394F-8CAB-BE883F1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1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9794A-BE15-3344-9FB6-05907E3D6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0CDA6F-B981-1E4D-A5B8-FFF966E88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CFAE-0421-2A41-9031-AE8080A47584}" type="datetimeFigureOut">
              <a:rPr lang="en-US" smtClean="0"/>
              <a:t>12/2/19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FC261-12FF-014D-B304-FAD70FB3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DA6AF3-517D-2744-ABFA-ED2CFDF23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603F-2D6F-394F-8CAB-BE883F1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32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D93584-C641-FD48-A5C5-68FA39CD4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CFAE-0421-2A41-9031-AE8080A47584}" type="datetimeFigureOut">
              <a:rPr lang="en-US" smtClean="0"/>
              <a:t>12/2/19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8553F0-08E0-2F47-9BB8-5F09CC1E4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52FAA-62A6-2F44-BA52-D23D1115A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603F-2D6F-394F-8CAB-BE883F1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4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5359C-1498-6D48-8C39-8FB7F84AD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F1882-6CA1-C547-8A4F-ECF5FEA80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39E50E-0210-544A-BCBE-3210D5638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F97AC-96E3-EC4F-94D0-92A929640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CFAE-0421-2A41-9031-AE8080A47584}" type="datetimeFigureOut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C3B0F-2F7B-734F-9C89-7132FA58D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8D555-5648-F84B-9CB9-51EFE6FA5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603F-2D6F-394F-8CAB-BE883F1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14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43F1F-E0EB-8A4E-ABA5-A2CEA9032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364BA-D0F9-294E-9F3B-181EC4AB1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EFD0E-7DE7-A848-825B-9E98E4CB8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758C5-3FC5-2E47-95E3-BF8EFC9B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CFAE-0421-2A41-9031-AE8080A47584}" type="datetimeFigureOut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077F8-C60B-A849-840A-0E95E280A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F5822-20EA-9B4D-9438-28E0CEB8F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603F-2D6F-394F-8CAB-BE883F1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5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B327E4-E409-BE42-BE7B-A8C1CFFFD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A41AD-4EC2-B34C-A0D5-F7A6DC9D4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73DD4-BAB3-E241-A6E7-5F5B3CC66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8CFAE-0421-2A41-9031-AE8080A47584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B8B29-D5F1-7B4C-8292-B9C443041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B2A13-BD2E-A642-8928-5316E457C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F603F-2D6F-394F-8CAB-BE883F1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1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4A6CA2A-4CBD-1C4C-AE90-CF2CF23534CB}"/>
              </a:ext>
            </a:extLst>
          </p:cNvPr>
          <p:cNvGrpSpPr/>
          <p:nvPr/>
        </p:nvGrpSpPr>
        <p:grpSpPr>
          <a:xfrm>
            <a:off x="-876301" y="-31119"/>
            <a:ext cx="13944601" cy="7137891"/>
            <a:chOff x="-876301" y="-31119"/>
            <a:chExt cx="13944601" cy="713789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63AAD3-E10F-3547-8177-B73D21CF5894}"/>
                </a:ext>
              </a:extLst>
            </p:cNvPr>
            <p:cNvSpPr>
              <a:spLocks/>
            </p:cNvSpPr>
            <p:nvPr/>
          </p:nvSpPr>
          <p:spPr>
            <a:xfrm>
              <a:off x="-876301" y="-31119"/>
              <a:ext cx="13944601" cy="7137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5E9EB02-469B-D340-917A-E8E3AA6CA259}"/>
                </a:ext>
              </a:extLst>
            </p:cNvPr>
            <p:cNvSpPr/>
            <p:nvPr/>
          </p:nvSpPr>
          <p:spPr>
            <a:xfrm>
              <a:off x="4000500" y="440835"/>
              <a:ext cx="2857500" cy="2873201"/>
            </a:xfrm>
            <a:prstGeom prst="ellipse">
              <a:avLst/>
            </a:prstGeom>
            <a:solidFill>
              <a:schemeClr val="accent4">
                <a:lumMod val="75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BA33C70-0155-E84F-845F-ABB69789D9E8}"/>
                </a:ext>
              </a:extLst>
            </p:cNvPr>
            <p:cNvSpPr/>
            <p:nvPr/>
          </p:nvSpPr>
          <p:spPr>
            <a:xfrm>
              <a:off x="4329113" y="785636"/>
              <a:ext cx="2214562" cy="222673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D9474D3A-40BB-A44E-AA0D-88865263A5DD}"/>
                </a:ext>
              </a:extLst>
            </p:cNvPr>
            <p:cNvSpPr/>
            <p:nvPr/>
          </p:nvSpPr>
          <p:spPr>
            <a:xfrm>
              <a:off x="6129112" y="2850537"/>
              <a:ext cx="2086077" cy="2149692"/>
            </a:xfrm>
            <a:custGeom>
              <a:avLst/>
              <a:gdLst>
                <a:gd name="connsiteX0" fmla="*/ 226 w 2086077"/>
                <a:gd name="connsiteY0" fmla="*/ 688648 h 2149692"/>
                <a:gd name="connsiteX1" fmla="*/ 614588 w 2086077"/>
                <a:gd name="connsiteY1" fmla="*/ 17135 h 2149692"/>
                <a:gd name="connsiteX2" fmla="*/ 828901 w 2086077"/>
                <a:gd name="connsiteY2" fmla="*/ 288598 h 2149692"/>
                <a:gd name="connsiteX3" fmla="*/ 1986188 w 2086077"/>
                <a:gd name="connsiteY3" fmla="*/ 1231573 h 2149692"/>
                <a:gd name="connsiteX4" fmla="*/ 1986188 w 2086077"/>
                <a:gd name="connsiteY4" fmla="*/ 1988810 h 2149692"/>
                <a:gd name="connsiteX5" fmla="*/ 1643288 w 2086077"/>
                <a:gd name="connsiteY5" fmla="*/ 2031673 h 2149692"/>
                <a:gd name="connsiteX6" fmla="*/ 557438 w 2086077"/>
                <a:gd name="connsiteY6" fmla="*/ 674360 h 2149692"/>
                <a:gd name="connsiteX7" fmla="*/ 226 w 2086077"/>
                <a:gd name="connsiteY7" fmla="*/ 688648 h 2149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86077" h="2149692">
                  <a:moveTo>
                    <a:pt x="226" y="688648"/>
                  </a:moveTo>
                  <a:cubicBezTo>
                    <a:pt x="9751" y="579111"/>
                    <a:pt x="476475" y="83810"/>
                    <a:pt x="614588" y="17135"/>
                  </a:cubicBezTo>
                  <a:cubicBezTo>
                    <a:pt x="752701" y="-49540"/>
                    <a:pt x="600301" y="86192"/>
                    <a:pt x="828901" y="288598"/>
                  </a:cubicBezTo>
                  <a:cubicBezTo>
                    <a:pt x="1057501" y="491004"/>
                    <a:pt x="1793307" y="948204"/>
                    <a:pt x="1986188" y="1231573"/>
                  </a:cubicBezTo>
                  <a:cubicBezTo>
                    <a:pt x="2179069" y="1514942"/>
                    <a:pt x="2043338" y="1855460"/>
                    <a:pt x="1986188" y="1988810"/>
                  </a:cubicBezTo>
                  <a:cubicBezTo>
                    <a:pt x="1929038" y="2122160"/>
                    <a:pt x="1881413" y="2250748"/>
                    <a:pt x="1643288" y="2031673"/>
                  </a:cubicBezTo>
                  <a:cubicBezTo>
                    <a:pt x="1405163" y="1812598"/>
                    <a:pt x="831282" y="893435"/>
                    <a:pt x="557438" y="674360"/>
                  </a:cubicBezTo>
                  <a:cubicBezTo>
                    <a:pt x="283594" y="455285"/>
                    <a:pt x="-9299" y="798185"/>
                    <a:pt x="226" y="688648"/>
                  </a:cubicBezTo>
                  <a:close/>
                </a:path>
              </a:pathLst>
            </a:custGeom>
            <a:solidFill>
              <a:schemeClr val="accent4">
                <a:lumMod val="75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07E4626-E821-7746-9F3A-1C3358DDC491}"/>
                </a:ext>
              </a:extLst>
            </p:cNvPr>
            <p:cNvSpPr txBox="1"/>
            <p:nvPr/>
          </p:nvSpPr>
          <p:spPr>
            <a:xfrm>
              <a:off x="0" y="1311279"/>
              <a:ext cx="1219200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500" b="1" spc="200" dirty="0">
                  <a:solidFill>
                    <a:srgbClr val="C00000"/>
                  </a:solidFill>
                  <a:effectLst>
                    <a:outerShdw blurRad="50800" dist="38100" dir="18900000" sx="101000" sy="101000" algn="bl" rotWithShape="0">
                      <a:prstClr val="black"/>
                    </a:outerShdw>
                  </a:effectLst>
                  <a:latin typeface="Bahiana" pitchFamily="2" charset="77"/>
                </a:rPr>
                <a:t>Merder Misstery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3613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ED36099-F1E1-D043-9CF0-251B01E653E9}"/>
              </a:ext>
            </a:extLst>
          </p:cNvPr>
          <p:cNvGrpSpPr/>
          <p:nvPr/>
        </p:nvGrpSpPr>
        <p:grpSpPr>
          <a:xfrm>
            <a:off x="-876301" y="-31119"/>
            <a:ext cx="13944601" cy="7137891"/>
            <a:chOff x="-876301" y="-31119"/>
            <a:chExt cx="13944601" cy="713789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663849E-2016-374B-9C0D-CB651F4B5CA0}"/>
                </a:ext>
              </a:extLst>
            </p:cNvPr>
            <p:cNvGrpSpPr/>
            <p:nvPr/>
          </p:nvGrpSpPr>
          <p:grpSpPr>
            <a:xfrm>
              <a:off x="-876301" y="-31119"/>
              <a:ext cx="13944601" cy="7137891"/>
              <a:chOff x="-876301" y="-31119"/>
              <a:chExt cx="13944601" cy="7137891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6AA8AFC1-D856-DF4E-A989-F6992C8D223D}"/>
                  </a:ext>
                </a:extLst>
              </p:cNvPr>
              <p:cNvGrpSpPr/>
              <p:nvPr/>
            </p:nvGrpSpPr>
            <p:grpSpPr>
              <a:xfrm>
                <a:off x="-876301" y="-31119"/>
                <a:ext cx="13944601" cy="7137891"/>
                <a:chOff x="-876301" y="-31119"/>
                <a:chExt cx="13944601" cy="7137891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4AEF0390-6954-C64E-AC6C-15C83A17400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-876301" y="-31119"/>
                  <a:ext cx="13944601" cy="713789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CD318F0D-CDA1-4C4F-8297-93F3B2D9F596}"/>
                    </a:ext>
                  </a:extLst>
                </p:cNvPr>
                <p:cNvSpPr/>
                <p:nvPr/>
              </p:nvSpPr>
              <p:spPr>
                <a:xfrm>
                  <a:off x="4000500" y="440835"/>
                  <a:ext cx="2857500" cy="2873201"/>
                </a:xfrm>
                <a:prstGeom prst="ellipse">
                  <a:avLst/>
                </a:prstGeom>
                <a:solidFill>
                  <a:schemeClr val="accent4">
                    <a:lumMod val="75000"/>
                    <a:alpha val="49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954D9103-6A61-0E4B-A195-08EC5AB1E310}"/>
                    </a:ext>
                  </a:extLst>
                </p:cNvPr>
                <p:cNvSpPr/>
                <p:nvPr/>
              </p:nvSpPr>
              <p:spPr>
                <a:xfrm>
                  <a:off x="4329113" y="785636"/>
                  <a:ext cx="2214562" cy="222673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" name="Freeform 25">
                  <a:extLst>
                    <a:ext uri="{FF2B5EF4-FFF2-40B4-BE49-F238E27FC236}">
                      <a16:creationId xmlns:a16="http://schemas.microsoft.com/office/drawing/2014/main" id="{A51BA3DF-DC99-CD4F-A3AD-F1BF3721AC46}"/>
                    </a:ext>
                  </a:extLst>
                </p:cNvPr>
                <p:cNvSpPr/>
                <p:nvPr/>
              </p:nvSpPr>
              <p:spPr>
                <a:xfrm>
                  <a:off x="6129112" y="2850537"/>
                  <a:ext cx="2086077" cy="2149692"/>
                </a:xfrm>
                <a:custGeom>
                  <a:avLst/>
                  <a:gdLst>
                    <a:gd name="connsiteX0" fmla="*/ 226 w 2086077"/>
                    <a:gd name="connsiteY0" fmla="*/ 688648 h 2149692"/>
                    <a:gd name="connsiteX1" fmla="*/ 614588 w 2086077"/>
                    <a:gd name="connsiteY1" fmla="*/ 17135 h 2149692"/>
                    <a:gd name="connsiteX2" fmla="*/ 828901 w 2086077"/>
                    <a:gd name="connsiteY2" fmla="*/ 288598 h 2149692"/>
                    <a:gd name="connsiteX3" fmla="*/ 1986188 w 2086077"/>
                    <a:gd name="connsiteY3" fmla="*/ 1231573 h 2149692"/>
                    <a:gd name="connsiteX4" fmla="*/ 1986188 w 2086077"/>
                    <a:gd name="connsiteY4" fmla="*/ 1988810 h 2149692"/>
                    <a:gd name="connsiteX5" fmla="*/ 1643288 w 2086077"/>
                    <a:gd name="connsiteY5" fmla="*/ 2031673 h 2149692"/>
                    <a:gd name="connsiteX6" fmla="*/ 557438 w 2086077"/>
                    <a:gd name="connsiteY6" fmla="*/ 674360 h 2149692"/>
                    <a:gd name="connsiteX7" fmla="*/ 226 w 2086077"/>
                    <a:gd name="connsiteY7" fmla="*/ 688648 h 21496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86077" h="2149692">
                      <a:moveTo>
                        <a:pt x="226" y="688648"/>
                      </a:moveTo>
                      <a:cubicBezTo>
                        <a:pt x="9751" y="579111"/>
                        <a:pt x="476475" y="83810"/>
                        <a:pt x="614588" y="17135"/>
                      </a:cubicBezTo>
                      <a:cubicBezTo>
                        <a:pt x="752701" y="-49540"/>
                        <a:pt x="600301" y="86192"/>
                        <a:pt x="828901" y="288598"/>
                      </a:cubicBezTo>
                      <a:cubicBezTo>
                        <a:pt x="1057501" y="491004"/>
                        <a:pt x="1793307" y="948204"/>
                        <a:pt x="1986188" y="1231573"/>
                      </a:cubicBezTo>
                      <a:cubicBezTo>
                        <a:pt x="2179069" y="1514942"/>
                        <a:pt x="2043338" y="1855460"/>
                        <a:pt x="1986188" y="1988810"/>
                      </a:cubicBezTo>
                      <a:cubicBezTo>
                        <a:pt x="1929038" y="2122160"/>
                        <a:pt x="1881413" y="2250748"/>
                        <a:pt x="1643288" y="2031673"/>
                      </a:cubicBezTo>
                      <a:cubicBezTo>
                        <a:pt x="1405163" y="1812598"/>
                        <a:pt x="831282" y="893435"/>
                        <a:pt x="557438" y="674360"/>
                      </a:cubicBezTo>
                      <a:cubicBezTo>
                        <a:pt x="283594" y="455285"/>
                        <a:pt x="-9299" y="798185"/>
                        <a:pt x="226" y="688648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  <a:alpha val="49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56E9005-D6CE-B441-8BF9-7506E561D8C4}"/>
                    </a:ext>
                  </a:extLst>
                </p:cNvPr>
                <p:cNvSpPr txBox="1"/>
                <p:nvPr/>
              </p:nvSpPr>
              <p:spPr>
                <a:xfrm>
                  <a:off x="0" y="1311279"/>
                  <a:ext cx="12192000" cy="2862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7500" b="1" spc="200" dirty="0">
                      <a:solidFill>
                        <a:srgbClr val="C00000"/>
                      </a:solidFill>
                      <a:effectLst>
                        <a:outerShdw blurRad="50800" dist="38100" dir="18900000" sx="101000" sy="101000" algn="bl" rotWithShape="0">
                          <a:prstClr val="black"/>
                        </a:outerShdw>
                      </a:effectLst>
                      <a:latin typeface="Bahiana" pitchFamily="2" charset="77"/>
                    </a:rPr>
                    <a:t>Merder Misstery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409E7013-2450-DC4C-9494-7862973F518A}"/>
                  </a:ext>
                </a:extLst>
              </p:cNvPr>
              <p:cNvGrpSpPr/>
              <p:nvPr/>
            </p:nvGrpSpPr>
            <p:grpSpPr>
              <a:xfrm>
                <a:off x="300264" y="5216424"/>
                <a:ext cx="11591472" cy="1566641"/>
                <a:chOff x="300264" y="5216424"/>
                <a:chExt cx="11591472" cy="1566641"/>
              </a:xfrm>
            </p:grpSpPr>
            <p:sp>
              <p:nvSpPr>
                <p:cNvPr id="2" name="Rounded Rectangle 1">
                  <a:extLst>
                    <a:ext uri="{FF2B5EF4-FFF2-40B4-BE49-F238E27FC236}">
                      <a16:creationId xmlns:a16="http://schemas.microsoft.com/office/drawing/2014/main" id="{867358D6-E3C4-7D41-86E0-F033F41487CC}"/>
                    </a:ext>
                  </a:extLst>
                </p:cNvPr>
                <p:cNvSpPr/>
                <p:nvPr/>
              </p:nvSpPr>
              <p:spPr>
                <a:xfrm>
                  <a:off x="4524375" y="5216424"/>
                  <a:ext cx="3143250" cy="845375"/>
                </a:xfrm>
                <a:prstGeom prst="roundRect">
                  <a:avLst/>
                </a:prstGeom>
                <a:solidFill>
                  <a:schemeClr val="accent4">
                    <a:lumMod val="75000"/>
                    <a:alpha val="49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600" dirty="0">
                      <a:solidFill>
                        <a:schemeClr val="accent3"/>
                      </a:solidFill>
                      <a:latin typeface="Bahiana" pitchFamily="2" charset="77"/>
                    </a:rPr>
                    <a:t>Start Game</a:t>
                  </a:r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6D80F72-8C27-F349-8332-21DA3C74179C}"/>
                    </a:ext>
                  </a:extLst>
                </p:cNvPr>
                <p:cNvSpPr txBox="1"/>
                <p:nvPr/>
              </p:nvSpPr>
              <p:spPr>
                <a:xfrm>
                  <a:off x="4524375" y="6136734"/>
                  <a:ext cx="314325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600" dirty="0">
                      <a:solidFill>
                        <a:schemeClr val="accent3"/>
                      </a:solidFill>
                      <a:latin typeface="Bahiana" pitchFamily="2" charset="77"/>
                    </a:rPr>
                    <a:t>Press c for chat</a:t>
                  </a:r>
                </a:p>
              </p:txBody>
            </p:sp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AF505674-49F0-8F4F-AC65-38ED4C334613}"/>
                    </a:ext>
                  </a:extLst>
                </p:cNvPr>
                <p:cNvSpPr/>
                <p:nvPr/>
              </p:nvSpPr>
              <p:spPr>
                <a:xfrm>
                  <a:off x="300264" y="5242049"/>
                  <a:ext cx="3143250" cy="845375"/>
                </a:xfrm>
                <a:prstGeom prst="roundRect">
                  <a:avLst/>
                </a:prstGeom>
                <a:solidFill>
                  <a:schemeClr val="accent4">
                    <a:lumMod val="75000"/>
                    <a:alpha val="49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600" dirty="0">
                      <a:solidFill>
                        <a:schemeClr val="accent3"/>
                      </a:solidFill>
                      <a:latin typeface="Bahiana" pitchFamily="2" charset="77"/>
                    </a:rPr>
                    <a:t>Enter Seed</a:t>
                  </a:r>
                </a:p>
              </p:txBody>
            </p:sp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64D84F14-8928-C046-AAA6-F63F05BB47B2}"/>
                    </a:ext>
                  </a:extLst>
                </p:cNvPr>
                <p:cNvSpPr/>
                <p:nvPr/>
              </p:nvSpPr>
              <p:spPr>
                <a:xfrm>
                  <a:off x="8748486" y="5242049"/>
                  <a:ext cx="3143250" cy="845375"/>
                </a:xfrm>
                <a:prstGeom prst="roundRect">
                  <a:avLst/>
                </a:prstGeom>
                <a:solidFill>
                  <a:schemeClr val="accent4">
                    <a:lumMod val="75000"/>
                    <a:alpha val="49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600" dirty="0">
                      <a:solidFill>
                        <a:schemeClr val="accent3"/>
                      </a:solidFill>
                      <a:latin typeface="Bahiana" pitchFamily="2" charset="77"/>
                    </a:rPr>
                    <a:t>Roll Credits</a:t>
                  </a:r>
                </a:p>
              </p:txBody>
            </p:sp>
          </p:grpSp>
        </p:grp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D2853B7-A326-934E-8414-C8E9D5A3A659}"/>
                </a:ext>
              </a:extLst>
            </p:cNvPr>
            <p:cNvSpPr/>
            <p:nvPr/>
          </p:nvSpPr>
          <p:spPr>
            <a:xfrm>
              <a:off x="10858500" y="399940"/>
              <a:ext cx="590776" cy="59446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err="1">
                  <a:solidFill>
                    <a:schemeClr val="accent4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sz="36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2734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ED36099-F1E1-D043-9CF0-251B01E653E9}"/>
              </a:ext>
            </a:extLst>
          </p:cNvPr>
          <p:cNvGrpSpPr/>
          <p:nvPr/>
        </p:nvGrpSpPr>
        <p:grpSpPr>
          <a:xfrm>
            <a:off x="-876301" y="-31119"/>
            <a:ext cx="13944601" cy="7137891"/>
            <a:chOff x="-876301" y="-31119"/>
            <a:chExt cx="13944601" cy="713789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663849E-2016-374B-9C0D-CB651F4B5CA0}"/>
                </a:ext>
              </a:extLst>
            </p:cNvPr>
            <p:cNvGrpSpPr/>
            <p:nvPr/>
          </p:nvGrpSpPr>
          <p:grpSpPr>
            <a:xfrm>
              <a:off x="-876301" y="-31119"/>
              <a:ext cx="13944601" cy="7137891"/>
              <a:chOff x="-876301" y="-31119"/>
              <a:chExt cx="13944601" cy="7137891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6AA8AFC1-D856-DF4E-A989-F6992C8D223D}"/>
                  </a:ext>
                </a:extLst>
              </p:cNvPr>
              <p:cNvGrpSpPr/>
              <p:nvPr/>
            </p:nvGrpSpPr>
            <p:grpSpPr>
              <a:xfrm>
                <a:off x="-876301" y="-31119"/>
                <a:ext cx="13944601" cy="7137891"/>
                <a:chOff x="-876301" y="-31119"/>
                <a:chExt cx="13944601" cy="7137891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4AEF0390-6954-C64E-AC6C-15C83A17400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-876301" y="-31119"/>
                  <a:ext cx="13944601" cy="713789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CD318F0D-CDA1-4C4F-8297-93F3B2D9F596}"/>
                    </a:ext>
                  </a:extLst>
                </p:cNvPr>
                <p:cNvSpPr/>
                <p:nvPr/>
              </p:nvSpPr>
              <p:spPr>
                <a:xfrm>
                  <a:off x="4000500" y="440835"/>
                  <a:ext cx="2857500" cy="2873201"/>
                </a:xfrm>
                <a:prstGeom prst="ellipse">
                  <a:avLst/>
                </a:prstGeom>
                <a:solidFill>
                  <a:schemeClr val="accent4">
                    <a:lumMod val="75000"/>
                    <a:alpha val="49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954D9103-6A61-0E4B-A195-08EC5AB1E310}"/>
                    </a:ext>
                  </a:extLst>
                </p:cNvPr>
                <p:cNvSpPr/>
                <p:nvPr/>
              </p:nvSpPr>
              <p:spPr>
                <a:xfrm>
                  <a:off x="4329113" y="785636"/>
                  <a:ext cx="2214562" cy="222673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" name="Freeform 25">
                  <a:extLst>
                    <a:ext uri="{FF2B5EF4-FFF2-40B4-BE49-F238E27FC236}">
                      <a16:creationId xmlns:a16="http://schemas.microsoft.com/office/drawing/2014/main" id="{A51BA3DF-DC99-CD4F-A3AD-F1BF3721AC46}"/>
                    </a:ext>
                  </a:extLst>
                </p:cNvPr>
                <p:cNvSpPr/>
                <p:nvPr/>
              </p:nvSpPr>
              <p:spPr>
                <a:xfrm>
                  <a:off x="6129112" y="2850537"/>
                  <a:ext cx="2086077" cy="2149692"/>
                </a:xfrm>
                <a:custGeom>
                  <a:avLst/>
                  <a:gdLst>
                    <a:gd name="connsiteX0" fmla="*/ 226 w 2086077"/>
                    <a:gd name="connsiteY0" fmla="*/ 688648 h 2149692"/>
                    <a:gd name="connsiteX1" fmla="*/ 614588 w 2086077"/>
                    <a:gd name="connsiteY1" fmla="*/ 17135 h 2149692"/>
                    <a:gd name="connsiteX2" fmla="*/ 828901 w 2086077"/>
                    <a:gd name="connsiteY2" fmla="*/ 288598 h 2149692"/>
                    <a:gd name="connsiteX3" fmla="*/ 1986188 w 2086077"/>
                    <a:gd name="connsiteY3" fmla="*/ 1231573 h 2149692"/>
                    <a:gd name="connsiteX4" fmla="*/ 1986188 w 2086077"/>
                    <a:gd name="connsiteY4" fmla="*/ 1988810 h 2149692"/>
                    <a:gd name="connsiteX5" fmla="*/ 1643288 w 2086077"/>
                    <a:gd name="connsiteY5" fmla="*/ 2031673 h 2149692"/>
                    <a:gd name="connsiteX6" fmla="*/ 557438 w 2086077"/>
                    <a:gd name="connsiteY6" fmla="*/ 674360 h 2149692"/>
                    <a:gd name="connsiteX7" fmla="*/ 226 w 2086077"/>
                    <a:gd name="connsiteY7" fmla="*/ 688648 h 21496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86077" h="2149692">
                      <a:moveTo>
                        <a:pt x="226" y="688648"/>
                      </a:moveTo>
                      <a:cubicBezTo>
                        <a:pt x="9751" y="579111"/>
                        <a:pt x="476475" y="83810"/>
                        <a:pt x="614588" y="17135"/>
                      </a:cubicBezTo>
                      <a:cubicBezTo>
                        <a:pt x="752701" y="-49540"/>
                        <a:pt x="600301" y="86192"/>
                        <a:pt x="828901" y="288598"/>
                      </a:cubicBezTo>
                      <a:cubicBezTo>
                        <a:pt x="1057501" y="491004"/>
                        <a:pt x="1793307" y="948204"/>
                        <a:pt x="1986188" y="1231573"/>
                      </a:cubicBezTo>
                      <a:cubicBezTo>
                        <a:pt x="2179069" y="1514942"/>
                        <a:pt x="2043338" y="1855460"/>
                        <a:pt x="1986188" y="1988810"/>
                      </a:cubicBezTo>
                      <a:cubicBezTo>
                        <a:pt x="1929038" y="2122160"/>
                        <a:pt x="1881413" y="2250748"/>
                        <a:pt x="1643288" y="2031673"/>
                      </a:cubicBezTo>
                      <a:cubicBezTo>
                        <a:pt x="1405163" y="1812598"/>
                        <a:pt x="831282" y="893435"/>
                        <a:pt x="557438" y="674360"/>
                      </a:cubicBezTo>
                      <a:cubicBezTo>
                        <a:pt x="283594" y="455285"/>
                        <a:pt x="-9299" y="798185"/>
                        <a:pt x="226" y="688648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  <a:alpha val="49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56E9005-D6CE-B441-8BF9-7506E561D8C4}"/>
                    </a:ext>
                  </a:extLst>
                </p:cNvPr>
                <p:cNvSpPr txBox="1"/>
                <p:nvPr/>
              </p:nvSpPr>
              <p:spPr>
                <a:xfrm>
                  <a:off x="0" y="1311279"/>
                  <a:ext cx="12192000" cy="2862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7500" b="1" spc="200" dirty="0">
                      <a:solidFill>
                        <a:srgbClr val="C00000"/>
                      </a:solidFill>
                      <a:effectLst>
                        <a:outerShdw blurRad="50800" dist="38100" dir="18900000" sx="101000" sy="101000" algn="bl" rotWithShape="0">
                          <a:prstClr val="black"/>
                        </a:outerShdw>
                      </a:effectLst>
                      <a:latin typeface="Bahiana" pitchFamily="2" charset="77"/>
                    </a:rPr>
                    <a:t>Merder Misstery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409E7013-2450-DC4C-9494-7862973F518A}"/>
                  </a:ext>
                </a:extLst>
              </p:cNvPr>
              <p:cNvGrpSpPr/>
              <p:nvPr/>
            </p:nvGrpSpPr>
            <p:grpSpPr>
              <a:xfrm>
                <a:off x="300264" y="5216424"/>
                <a:ext cx="11591472" cy="1566641"/>
                <a:chOff x="300264" y="5216424"/>
                <a:chExt cx="11591472" cy="1566641"/>
              </a:xfrm>
            </p:grpSpPr>
            <p:sp>
              <p:nvSpPr>
                <p:cNvPr id="2" name="Rounded Rectangle 1">
                  <a:extLst>
                    <a:ext uri="{FF2B5EF4-FFF2-40B4-BE49-F238E27FC236}">
                      <a16:creationId xmlns:a16="http://schemas.microsoft.com/office/drawing/2014/main" id="{867358D6-E3C4-7D41-86E0-F033F41487CC}"/>
                    </a:ext>
                  </a:extLst>
                </p:cNvPr>
                <p:cNvSpPr/>
                <p:nvPr/>
              </p:nvSpPr>
              <p:spPr>
                <a:xfrm>
                  <a:off x="4524375" y="5216424"/>
                  <a:ext cx="3143250" cy="845375"/>
                </a:xfrm>
                <a:prstGeom prst="roundRect">
                  <a:avLst/>
                </a:prstGeom>
                <a:solidFill>
                  <a:schemeClr val="accent4">
                    <a:lumMod val="75000"/>
                    <a:alpha val="49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600" dirty="0">
                      <a:solidFill>
                        <a:schemeClr val="accent3"/>
                      </a:solidFill>
                      <a:latin typeface="Bahiana" pitchFamily="2" charset="77"/>
                    </a:rPr>
                    <a:t>continue</a:t>
                  </a:r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6D80F72-8C27-F349-8332-21DA3C74179C}"/>
                    </a:ext>
                  </a:extLst>
                </p:cNvPr>
                <p:cNvSpPr txBox="1"/>
                <p:nvPr/>
              </p:nvSpPr>
              <p:spPr>
                <a:xfrm>
                  <a:off x="4524375" y="6136734"/>
                  <a:ext cx="314325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600" dirty="0">
                      <a:solidFill>
                        <a:schemeClr val="accent3"/>
                      </a:solidFill>
                      <a:latin typeface="Bahiana" pitchFamily="2" charset="77"/>
                    </a:rPr>
                    <a:t>Press c for chat</a:t>
                  </a:r>
                </a:p>
              </p:txBody>
            </p:sp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AF505674-49F0-8F4F-AC65-38ED4C334613}"/>
                    </a:ext>
                  </a:extLst>
                </p:cNvPr>
                <p:cNvSpPr/>
                <p:nvPr/>
              </p:nvSpPr>
              <p:spPr>
                <a:xfrm>
                  <a:off x="300264" y="5242049"/>
                  <a:ext cx="3143250" cy="845375"/>
                </a:xfrm>
                <a:prstGeom prst="roundRect">
                  <a:avLst/>
                </a:prstGeom>
                <a:solidFill>
                  <a:schemeClr val="accent4">
                    <a:lumMod val="75000"/>
                    <a:alpha val="49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600" dirty="0">
                      <a:solidFill>
                        <a:schemeClr val="accent3"/>
                      </a:solidFill>
                      <a:latin typeface="Bahiana" pitchFamily="2" charset="77"/>
                    </a:rPr>
                    <a:t>Abort save</a:t>
                  </a:r>
                </a:p>
              </p:txBody>
            </p:sp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64D84F14-8928-C046-AAA6-F63F05BB47B2}"/>
                    </a:ext>
                  </a:extLst>
                </p:cNvPr>
                <p:cNvSpPr/>
                <p:nvPr/>
              </p:nvSpPr>
              <p:spPr>
                <a:xfrm>
                  <a:off x="8748486" y="5242049"/>
                  <a:ext cx="3143250" cy="845375"/>
                </a:xfrm>
                <a:prstGeom prst="roundRect">
                  <a:avLst/>
                </a:prstGeom>
                <a:solidFill>
                  <a:schemeClr val="accent4">
                    <a:lumMod val="75000"/>
                    <a:alpha val="49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600" dirty="0">
                      <a:solidFill>
                        <a:schemeClr val="accent3"/>
                      </a:solidFill>
                      <a:latin typeface="Bahiana" pitchFamily="2" charset="77"/>
                    </a:rPr>
                    <a:t>Roll Credits</a:t>
                  </a:r>
                </a:p>
              </p:txBody>
            </p:sp>
          </p:grpSp>
        </p:grp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D2853B7-A326-934E-8414-C8E9D5A3A659}"/>
                </a:ext>
              </a:extLst>
            </p:cNvPr>
            <p:cNvSpPr/>
            <p:nvPr/>
          </p:nvSpPr>
          <p:spPr>
            <a:xfrm>
              <a:off x="10858500" y="399940"/>
              <a:ext cx="590776" cy="59446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err="1">
                  <a:solidFill>
                    <a:schemeClr val="accent4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sz="36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3959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41F9286-2D07-FA42-89A0-0AC35C66161E}"/>
              </a:ext>
            </a:extLst>
          </p:cNvPr>
          <p:cNvGrpSpPr/>
          <p:nvPr/>
        </p:nvGrpSpPr>
        <p:grpSpPr>
          <a:xfrm>
            <a:off x="-876301" y="-31119"/>
            <a:ext cx="13944601" cy="7137891"/>
            <a:chOff x="-876301" y="-31119"/>
            <a:chExt cx="13944601" cy="713789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A4A1352-1666-7248-A21F-65C0C5890919}"/>
                </a:ext>
              </a:extLst>
            </p:cNvPr>
            <p:cNvGrpSpPr/>
            <p:nvPr/>
          </p:nvGrpSpPr>
          <p:grpSpPr>
            <a:xfrm>
              <a:off x="-876301" y="-31119"/>
              <a:ext cx="13944601" cy="7137891"/>
              <a:chOff x="-876301" y="-31119"/>
              <a:chExt cx="13944601" cy="7137891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DE7272C-6897-2445-B3C7-4EF628A748E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-876301" y="-31119"/>
                <a:ext cx="13944601" cy="71378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4D0AC79-0305-294A-8A27-997429825929}"/>
                  </a:ext>
                </a:extLst>
              </p:cNvPr>
              <p:cNvSpPr/>
              <p:nvPr/>
            </p:nvSpPr>
            <p:spPr>
              <a:xfrm>
                <a:off x="4000500" y="440835"/>
                <a:ext cx="2857500" cy="2873201"/>
              </a:xfrm>
              <a:prstGeom prst="ellipse">
                <a:avLst/>
              </a:prstGeom>
              <a:solidFill>
                <a:schemeClr val="accent4">
                  <a:lumMod val="75000"/>
                  <a:alpha val="4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A8B3E5E-85A7-B647-80E9-A24BD66D558B}"/>
                  </a:ext>
                </a:extLst>
              </p:cNvPr>
              <p:cNvSpPr/>
              <p:nvPr/>
            </p:nvSpPr>
            <p:spPr>
              <a:xfrm>
                <a:off x="4329113" y="785636"/>
                <a:ext cx="2214562" cy="222673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05B8023C-75B1-D242-A1AC-998EC653D122}"/>
                  </a:ext>
                </a:extLst>
              </p:cNvPr>
              <p:cNvSpPr/>
              <p:nvPr/>
            </p:nvSpPr>
            <p:spPr>
              <a:xfrm>
                <a:off x="6129112" y="2850537"/>
                <a:ext cx="2086077" cy="2149692"/>
              </a:xfrm>
              <a:custGeom>
                <a:avLst/>
                <a:gdLst>
                  <a:gd name="connsiteX0" fmla="*/ 226 w 2086077"/>
                  <a:gd name="connsiteY0" fmla="*/ 688648 h 2149692"/>
                  <a:gd name="connsiteX1" fmla="*/ 614588 w 2086077"/>
                  <a:gd name="connsiteY1" fmla="*/ 17135 h 2149692"/>
                  <a:gd name="connsiteX2" fmla="*/ 828901 w 2086077"/>
                  <a:gd name="connsiteY2" fmla="*/ 288598 h 2149692"/>
                  <a:gd name="connsiteX3" fmla="*/ 1986188 w 2086077"/>
                  <a:gd name="connsiteY3" fmla="*/ 1231573 h 2149692"/>
                  <a:gd name="connsiteX4" fmla="*/ 1986188 w 2086077"/>
                  <a:gd name="connsiteY4" fmla="*/ 1988810 h 2149692"/>
                  <a:gd name="connsiteX5" fmla="*/ 1643288 w 2086077"/>
                  <a:gd name="connsiteY5" fmla="*/ 2031673 h 2149692"/>
                  <a:gd name="connsiteX6" fmla="*/ 557438 w 2086077"/>
                  <a:gd name="connsiteY6" fmla="*/ 674360 h 2149692"/>
                  <a:gd name="connsiteX7" fmla="*/ 226 w 2086077"/>
                  <a:gd name="connsiteY7" fmla="*/ 688648 h 2149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86077" h="2149692">
                    <a:moveTo>
                      <a:pt x="226" y="688648"/>
                    </a:moveTo>
                    <a:cubicBezTo>
                      <a:pt x="9751" y="579111"/>
                      <a:pt x="476475" y="83810"/>
                      <a:pt x="614588" y="17135"/>
                    </a:cubicBezTo>
                    <a:cubicBezTo>
                      <a:pt x="752701" y="-49540"/>
                      <a:pt x="600301" y="86192"/>
                      <a:pt x="828901" y="288598"/>
                    </a:cubicBezTo>
                    <a:cubicBezTo>
                      <a:pt x="1057501" y="491004"/>
                      <a:pt x="1793307" y="948204"/>
                      <a:pt x="1986188" y="1231573"/>
                    </a:cubicBezTo>
                    <a:cubicBezTo>
                      <a:pt x="2179069" y="1514942"/>
                      <a:pt x="2043338" y="1855460"/>
                      <a:pt x="1986188" y="1988810"/>
                    </a:cubicBezTo>
                    <a:cubicBezTo>
                      <a:pt x="1929038" y="2122160"/>
                      <a:pt x="1881413" y="2250748"/>
                      <a:pt x="1643288" y="2031673"/>
                    </a:cubicBezTo>
                    <a:cubicBezTo>
                      <a:pt x="1405163" y="1812598"/>
                      <a:pt x="831282" y="893435"/>
                      <a:pt x="557438" y="674360"/>
                    </a:cubicBezTo>
                    <a:cubicBezTo>
                      <a:pt x="283594" y="455285"/>
                      <a:pt x="-9299" y="798185"/>
                      <a:pt x="226" y="688648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  <a:alpha val="4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94F662B-DF2D-FA45-A6FA-AAC0EC7F38B2}"/>
                  </a:ext>
                </a:extLst>
              </p:cNvPr>
              <p:cNvSpPr txBox="1"/>
              <p:nvPr/>
            </p:nvSpPr>
            <p:spPr>
              <a:xfrm>
                <a:off x="0" y="1311279"/>
                <a:ext cx="1219200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500" b="1" spc="200" dirty="0">
                    <a:solidFill>
                      <a:srgbClr val="C00000"/>
                    </a:solidFill>
                    <a:effectLst>
                      <a:outerShdw blurRad="50800" dist="38100" dir="18900000" sx="101000" sy="101000" algn="bl" rotWithShape="0">
                        <a:prstClr val="black"/>
                      </a:outerShdw>
                    </a:effectLst>
                    <a:latin typeface="Bahiana" pitchFamily="2" charset="77"/>
                  </a:rPr>
                  <a:t>Merder Misstery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6D80F72-8C27-F349-8332-21DA3C74179C}"/>
                </a:ext>
              </a:extLst>
            </p:cNvPr>
            <p:cNvSpPr txBox="1"/>
            <p:nvPr/>
          </p:nvSpPr>
          <p:spPr>
            <a:xfrm>
              <a:off x="0" y="5430901"/>
              <a:ext cx="121920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0" dirty="0">
                  <a:solidFill>
                    <a:schemeClr val="accent3"/>
                  </a:solidFill>
                  <a:latin typeface="Bahiana" pitchFamily="2" charset="77"/>
                </a:rPr>
                <a:t>Generating characters . . . Please wait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053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5D25FA4-9C2D-E642-8977-F9DB1BFAA748}"/>
              </a:ext>
            </a:extLst>
          </p:cNvPr>
          <p:cNvGrpSpPr/>
          <p:nvPr/>
        </p:nvGrpSpPr>
        <p:grpSpPr>
          <a:xfrm>
            <a:off x="-876301" y="-31119"/>
            <a:ext cx="13944601" cy="7137891"/>
            <a:chOff x="-876301" y="-31119"/>
            <a:chExt cx="13944601" cy="713789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4A6CA2A-4CBD-1C4C-AE90-CF2CF23534CB}"/>
                </a:ext>
              </a:extLst>
            </p:cNvPr>
            <p:cNvGrpSpPr/>
            <p:nvPr/>
          </p:nvGrpSpPr>
          <p:grpSpPr>
            <a:xfrm>
              <a:off x="-876301" y="-31119"/>
              <a:ext cx="13944601" cy="7137891"/>
              <a:chOff x="-876301" y="-31119"/>
              <a:chExt cx="13944601" cy="7137891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63AAD3-E10F-3547-8177-B73D21CF589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-876301" y="-31119"/>
                <a:ext cx="13944601" cy="71378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5E9EB02-469B-D340-917A-E8E3AA6CA259}"/>
                  </a:ext>
                </a:extLst>
              </p:cNvPr>
              <p:cNvSpPr/>
              <p:nvPr/>
            </p:nvSpPr>
            <p:spPr>
              <a:xfrm>
                <a:off x="4000500" y="440835"/>
                <a:ext cx="2857500" cy="2873201"/>
              </a:xfrm>
              <a:prstGeom prst="ellipse">
                <a:avLst/>
              </a:prstGeom>
              <a:solidFill>
                <a:schemeClr val="accent4">
                  <a:lumMod val="75000"/>
                  <a:alpha val="4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BA33C70-0155-E84F-845F-ABB69789D9E8}"/>
                  </a:ext>
                </a:extLst>
              </p:cNvPr>
              <p:cNvSpPr/>
              <p:nvPr/>
            </p:nvSpPr>
            <p:spPr>
              <a:xfrm>
                <a:off x="4329113" y="785636"/>
                <a:ext cx="2214562" cy="222673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D9474D3A-40BB-A44E-AA0D-88865263A5DD}"/>
                  </a:ext>
                </a:extLst>
              </p:cNvPr>
              <p:cNvSpPr/>
              <p:nvPr/>
            </p:nvSpPr>
            <p:spPr>
              <a:xfrm>
                <a:off x="6129112" y="2850537"/>
                <a:ext cx="2086077" cy="2149692"/>
              </a:xfrm>
              <a:custGeom>
                <a:avLst/>
                <a:gdLst>
                  <a:gd name="connsiteX0" fmla="*/ 226 w 2086077"/>
                  <a:gd name="connsiteY0" fmla="*/ 688648 h 2149692"/>
                  <a:gd name="connsiteX1" fmla="*/ 614588 w 2086077"/>
                  <a:gd name="connsiteY1" fmla="*/ 17135 h 2149692"/>
                  <a:gd name="connsiteX2" fmla="*/ 828901 w 2086077"/>
                  <a:gd name="connsiteY2" fmla="*/ 288598 h 2149692"/>
                  <a:gd name="connsiteX3" fmla="*/ 1986188 w 2086077"/>
                  <a:gd name="connsiteY3" fmla="*/ 1231573 h 2149692"/>
                  <a:gd name="connsiteX4" fmla="*/ 1986188 w 2086077"/>
                  <a:gd name="connsiteY4" fmla="*/ 1988810 h 2149692"/>
                  <a:gd name="connsiteX5" fmla="*/ 1643288 w 2086077"/>
                  <a:gd name="connsiteY5" fmla="*/ 2031673 h 2149692"/>
                  <a:gd name="connsiteX6" fmla="*/ 557438 w 2086077"/>
                  <a:gd name="connsiteY6" fmla="*/ 674360 h 2149692"/>
                  <a:gd name="connsiteX7" fmla="*/ 226 w 2086077"/>
                  <a:gd name="connsiteY7" fmla="*/ 688648 h 2149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86077" h="2149692">
                    <a:moveTo>
                      <a:pt x="226" y="688648"/>
                    </a:moveTo>
                    <a:cubicBezTo>
                      <a:pt x="9751" y="579111"/>
                      <a:pt x="476475" y="83810"/>
                      <a:pt x="614588" y="17135"/>
                    </a:cubicBezTo>
                    <a:cubicBezTo>
                      <a:pt x="752701" y="-49540"/>
                      <a:pt x="600301" y="86192"/>
                      <a:pt x="828901" y="288598"/>
                    </a:cubicBezTo>
                    <a:cubicBezTo>
                      <a:pt x="1057501" y="491004"/>
                      <a:pt x="1793307" y="948204"/>
                      <a:pt x="1986188" y="1231573"/>
                    </a:cubicBezTo>
                    <a:cubicBezTo>
                      <a:pt x="2179069" y="1514942"/>
                      <a:pt x="2043338" y="1855460"/>
                      <a:pt x="1986188" y="1988810"/>
                    </a:cubicBezTo>
                    <a:cubicBezTo>
                      <a:pt x="1929038" y="2122160"/>
                      <a:pt x="1881413" y="2250748"/>
                      <a:pt x="1643288" y="2031673"/>
                    </a:cubicBezTo>
                    <a:cubicBezTo>
                      <a:pt x="1405163" y="1812598"/>
                      <a:pt x="831282" y="893435"/>
                      <a:pt x="557438" y="674360"/>
                    </a:cubicBezTo>
                    <a:cubicBezTo>
                      <a:pt x="283594" y="455285"/>
                      <a:pt x="-9299" y="798185"/>
                      <a:pt x="226" y="688648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  <a:alpha val="4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7E4626-E821-7746-9F3A-1C3358DDC491}"/>
                  </a:ext>
                </a:extLst>
              </p:cNvPr>
              <p:cNvSpPr txBox="1"/>
              <p:nvPr/>
            </p:nvSpPr>
            <p:spPr>
              <a:xfrm>
                <a:off x="0" y="1311279"/>
                <a:ext cx="1219200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500" b="1" spc="200" dirty="0">
                    <a:solidFill>
                      <a:srgbClr val="C00000"/>
                    </a:solidFill>
                    <a:effectLst>
                      <a:outerShdw blurRad="50800" dist="38100" dir="18900000" sx="101000" sy="101000" algn="bl" rotWithShape="0">
                        <a:prstClr val="black"/>
                      </a:outerShdw>
                    </a:effectLst>
                    <a:latin typeface="Bahiana" pitchFamily="2" charset="77"/>
                  </a:rPr>
                  <a:t>Merder Misstery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E1B1324-333A-F642-AACA-3FAB0865B8E6}"/>
                </a:ext>
              </a:extLst>
            </p:cNvPr>
            <p:cNvSpPr txBox="1"/>
            <p:nvPr/>
          </p:nvSpPr>
          <p:spPr>
            <a:xfrm>
              <a:off x="-819150" y="5076326"/>
              <a:ext cx="13887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accent3"/>
                  </a:solidFill>
                  <a:latin typeface="Bahiana" pitchFamily="2" charset="77"/>
                </a:rPr>
                <a:t>Type/paste generation seed and press enter (leave blank to solve a new </a:t>
              </a:r>
              <a:r>
                <a:rPr lang="en-US" sz="3200" dirty="0" err="1">
                  <a:solidFill>
                    <a:schemeClr val="accent3"/>
                  </a:solidFill>
                  <a:latin typeface="Bahiana" pitchFamily="2" charset="77"/>
                </a:rPr>
                <a:t>misstery</a:t>
              </a:r>
              <a:r>
                <a:rPr lang="en-US" sz="3200" dirty="0">
                  <a:solidFill>
                    <a:schemeClr val="accent3"/>
                  </a:solidFill>
                  <a:latin typeface="Bahiana" pitchFamily="2" charset="77"/>
                </a:rPr>
                <a:t>)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8950FBF6-7783-134C-A266-F492D6FBC77E}"/>
                </a:ext>
              </a:extLst>
            </p:cNvPr>
            <p:cNvSpPr/>
            <p:nvPr/>
          </p:nvSpPr>
          <p:spPr>
            <a:xfrm>
              <a:off x="1553763" y="5718451"/>
              <a:ext cx="9147575" cy="845375"/>
            </a:xfrm>
            <a:prstGeom prst="roundRect">
              <a:avLst/>
            </a:prstGeom>
            <a:solidFill>
              <a:schemeClr val="accent4">
                <a:lumMod val="75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00" dirty="0">
                <a:solidFill>
                  <a:schemeClr val="accent3"/>
                </a:solidFill>
                <a:latin typeface="Bahiana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4520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4FBC7DA-F8DF-6C47-BDD6-850C37D31486}"/>
              </a:ext>
            </a:extLst>
          </p:cNvPr>
          <p:cNvGrpSpPr/>
          <p:nvPr/>
        </p:nvGrpSpPr>
        <p:grpSpPr>
          <a:xfrm>
            <a:off x="-876301" y="-31119"/>
            <a:ext cx="13944601" cy="7137891"/>
            <a:chOff x="-876301" y="-31119"/>
            <a:chExt cx="13944601" cy="713789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63AAD3-E10F-3547-8177-B73D21CF5894}"/>
                </a:ext>
              </a:extLst>
            </p:cNvPr>
            <p:cNvSpPr>
              <a:spLocks/>
            </p:cNvSpPr>
            <p:nvPr/>
          </p:nvSpPr>
          <p:spPr>
            <a:xfrm>
              <a:off x="-876301" y="-31119"/>
              <a:ext cx="13944601" cy="7137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5C73240-A7E3-E549-8882-E83AA83952B3}"/>
                </a:ext>
              </a:extLst>
            </p:cNvPr>
            <p:cNvGrpSpPr/>
            <p:nvPr/>
          </p:nvGrpSpPr>
          <p:grpSpPr>
            <a:xfrm>
              <a:off x="0" y="197946"/>
              <a:ext cx="4586288" cy="1788015"/>
              <a:chOff x="33112" y="440835"/>
              <a:chExt cx="12192000" cy="4559394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5E9EB02-469B-D340-917A-E8E3AA6CA259}"/>
                  </a:ext>
                </a:extLst>
              </p:cNvPr>
              <p:cNvSpPr/>
              <p:nvPr/>
            </p:nvSpPr>
            <p:spPr>
              <a:xfrm>
                <a:off x="4000500" y="440835"/>
                <a:ext cx="2857500" cy="2873201"/>
              </a:xfrm>
              <a:prstGeom prst="ellipse">
                <a:avLst/>
              </a:prstGeom>
              <a:solidFill>
                <a:schemeClr val="accent4">
                  <a:lumMod val="75000"/>
                  <a:alpha val="4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BA33C70-0155-E84F-845F-ABB69789D9E8}"/>
                  </a:ext>
                </a:extLst>
              </p:cNvPr>
              <p:cNvSpPr/>
              <p:nvPr/>
            </p:nvSpPr>
            <p:spPr>
              <a:xfrm>
                <a:off x="4329113" y="785636"/>
                <a:ext cx="2214562" cy="222673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D9474D3A-40BB-A44E-AA0D-88865263A5DD}"/>
                  </a:ext>
                </a:extLst>
              </p:cNvPr>
              <p:cNvSpPr/>
              <p:nvPr/>
            </p:nvSpPr>
            <p:spPr>
              <a:xfrm>
                <a:off x="6129112" y="2850537"/>
                <a:ext cx="2086077" cy="2149692"/>
              </a:xfrm>
              <a:custGeom>
                <a:avLst/>
                <a:gdLst>
                  <a:gd name="connsiteX0" fmla="*/ 226 w 2086077"/>
                  <a:gd name="connsiteY0" fmla="*/ 688648 h 2149692"/>
                  <a:gd name="connsiteX1" fmla="*/ 614588 w 2086077"/>
                  <a:gd name="connsiteY1" fmla="*/ 17135 h 2149692"/>
                  <a:gd name="connsiteX2" fmla="*/ 828901 w 2086077"/>
                  <a:gd name="connsiteY2" fmla="*/ 288598 h 2149692"/>
                  <a:gd name="connsiteX3" fmla="*/ 1986188 w 2086077"/>
                  <a:gd name="connsiteY3" fmla="*/ 1231573 h 2149692"/>
                  <a:gd name="connsiteX4" fmla="*/ 1986188 w 2086077"/>
                  <a:gd name="connsiteY4" fmla="*/ 1988810 h 2149692"/>
                  <a:gd name="connsiteX5" fmla="*/ 1643288 w 2086077"/>
                  <a:gd name="connsiteY5" fmla="*/ 2031673 h 2149692"/>
                  <a:gd name="connsiteX6" fmla="*/ 557438 w 2086077"/>
                  <a:gd name="connsiteY6" fmla="*/ 674360 h 2149692"/>
                  <a:gd name="connsiteX7" fmla="*/ 226 w 2086077"/>
                  <a:gd name="connsiteY7" fmla="*/ 688648 h 2149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86077" h="2149692">
                    <a:moveTo>
                      <a:pt x="226" y="688648"/>
                    </a:moveTo>
                    <a:cubicBezTo>
                      <a:pt x="9751" y="579111"/>
                      <a:pt x="476475" y="83810"/>
                      <a:pt x="614588" y="17135"/>
                    </a:cubicBezTo>
                    <a:cubicBezTo>
                      <a:pt x="752701" y="-49540"/>
                      <a:pt x="600301" y="86192"/>
                      <a:pt x="828901" y="288598"/>
                    </a:cubicBezTo>
                    <a:cubicBezTo>
                      <a:pt x="1057501" y="491004"/>
                      <a:pt x="1793307" y="948204"/>
                      <a:pt x="1986188" y="1231573"/>
                    </a:cubicBezTo>
                    <a:cubicBezTo>
                      <a:pt x="2179069" y="1514942"/>
                      <a:pt x="2043338" y="1855460"/>
                      <a:pt x="1986188" y="1988810"/>
                    </a:cubicBezTo>
                    <a:cubicBezTo>
                      <a:pt x="1929038" y="2122160"/>
                      <a:pt x="1881413" y="2250748"/>
                      <a:pt x="1643288" y="2031673"/>
                    </a:cubicBezTo>
                    <a:cubicBezTo>
                      <a:pt x="1405163" y="1812598"/>
                      <a:pt x="831282" y="893435"/>
                      <a:pt x="557438" y="674360"/>
                    </a:cubicBezTo>
                    <a:cubicBezTo>
                      <a:pt x="283594" y="455285"/>
                      <a:pt x="-9299" y="798185"/>
                      <a:pt x="226" y="688648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  <a:alpha val="4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7E4626-E821-7746-9F3A-1C3358DDC491}"/>
                  </a:ext>
                </a:extLst>
              </p:cNvPr>
              <p:cNvSpPr txBox="1"/>
              <p:nvPr/>
            </p:nvSpPr>
            <p:spPr>
              <a:xfrm>
                <a:off x="33112" y="1877435"/>
                <a:ext cx="121920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spc="200" dirty="0">
                    <a:solidFill>
                      <a:srgbClr val="C00000"/>
                    </a:solidFill>
                    <a:effectLst>
                      <a:outerShdw blurRad="50800" dist="38100" dir="18900000" sx="101000" sy="101000" algn="bl" rotWithShape="0">
                        <a:prstClr val="black"/>
                      </a:outerShdw>
                    </a:effectLst>
                    <a:latin typeface="Bahiana" pitchFamily="2" charset="77"/>
                  </a:rPr>
                  <a:t>Merder Misstery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D9E9117-AB1F-5049-BE33-9EFCD9441291}"/>
                </a:ext>
              </a:extLst>
            </p:cNvPr>
            <p:cNvSpPr txBox="1"/>
            <p:nvPr/>
          </p:nvSpPr>
          <p:spPr>
            <a:xfrm>
              <a:off x="4586940" y="623430"/>
              <a:ext cx="29835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Bahiana" pitchFamily="2" charset="77"/>
                </a:rPr>
                <a:t>About the game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18A4C39-1F04-874D-B94D-C3003BB1DB94}"/>
                </a:ext>
              </a:extLst>
            </p:cNvPr>
            <p:cNvSpPr txBox="1"/>
            <p:nvPr/>
          </p:nvSpPr>
          <p:spPr>
            <a:xfrm>
              <a:off x="0" y="2228850"/>
              <a:ext cx="12192000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Bahiana" pitchFamily="2" charset="77"/>
                </a:rPr>
                <a:t>Welcome to </a:t>
              </a:r>
              <a:r>
                <a:rPr lang="en-US" sz="3200" dirty="0" err="1">
                  <a:solidFill>
                    <a:schemeClr val="bg1"/>
                  </a:solidFill>
                  <a:latin typeface="Bahiana" pitchFamily="2" charset="77"/>
                </a:rPr>
                <a:t>MerderMisstery</a:t>
              </a:r>
              <a:r>
                <a:rPr lang="en-US" sz="3200" dirty="0">
                  <a:solidFill>
                    <a:schemeClr val="bg1"/>
                  </a:solidFill>
                  <a:latin typeface="Bahiana" pitchFamily="2" charset="77"/>
                </a:rPr>
                <a:t>:</a:t>
              </a:r>
            </a:p>
            <a:p>
              <a:pPr algn="ctr"/>
              <a:endParaRPr lang="en-US" sz="3200" dirty="0">
                <a:solidFill>
                  <a:schemeClr val="bg1"/>
                </a:solidFill>
                <a:latin typeface="Bahiana" pitchFamily="2" charset="77"/>
              </a:endParaRPr>
            </a:p>
            <a:p>
              <a:pPr algn="ctr"/>
              <a:r>
                <a:rPr lang="en-US" sz="3200" dirty="0">
                  <a:solidFill>
                    <a:schemeClr val="bg1"/>
                  </a:solidFill>
                  <a:latin typeface="Bahiana" pitchFamily="2" charset="77"/>
                </a:rPr>
                <a:t>A </a:t>
              </a:r>
              <a:r>
                <a:rPr lang="en-US" sz="3200" dirty="0" err="1">
                  <a:solidFill>
                    <a:schemeClr val="bg1"/>
                  </a:solidFill>
                  <a:latin typeface="Bahiana" pitchFamily="2" charset="77"/>
                </a:rPr>
                <a:t>merder</a:t>
              </a:r>
              <a:r>
                <a:rPr lang="en-US" sz="3200" dirty="0">
                  <a:solidFill>
                    <a:schemeClr val="bg1"/>
                  </a:solidFill>
                  <a:latin typeface="Bahiana" pitchFamily="2" charset="77"/>
                </a:rPr>
                <a:t> has occurred. As the detective, it is your job to find the </a:t>
              </a:r>
              <a:r>
                <a:rPr lang="en-US" sz="3200" dirty="0" err="1">
                  <a:solidFill>
                    <a:schemeClr val="bg1"/>
                  </a:solidFill>
                  <a:latin typeface="Bahiana" pitchFamily="2" charset="77"/>
                </a:rPr>
                <a:t>merderer</a:t>
              </a:r>
              <a:r>
                <a:rPr lang="en-US" sz="3200" dirty="0">
                  <a:solidFill>
                    <a:schemeClr val="bg1"/>
                  </a:solidFill>
                  <a:latin typeface="Bahiana" pitchFamily="2" charset="77"/>
                </a:rPr>
                <a:t>.</a:t>
              </a:r>
            </a:p>
            <a:p>
              <a:pPr algn="ctr"/>
              <a:endParaRPr lang="en-US" sz="3200" dirty="0">
                <a:solidFill>
                  <a:schemeClr val="bg1"/>
                </a:solidFill>
                <a:latin typeface="Bahiana" pitchFamily="2" charset="77"/>
              </a:endParaRPr>
            </a:p>
            <a:p>
              <a:pPr algn="ctr"/>
              <a:r>
                <a:rPr lang="en-US" sz="3200" dirty="0">
                  <a:solidFill>
                    <a:schemeClr val="bg1"/>
                  </a:solidFill>
                  <a:latin typeface="Bahiana" pitchFamily="2" charset="77"/>
                </a:rPr>
                <a:t>To find the </a:t>
              </a:r>
              <a:r>
                <a:rPr lang="en-US" sz="3200" dirty="0" err="1">
                  <a:solidFill>
                    <a:schemeClr val="bg1"/>
                  </a:solidFill>
                  <a:latin typeface="Bahiana" pitchFamily="2" charset="77"/>
                </a:rPr>
                <a:t>merderer</a:t>
              </a:r>
              <a:r>
                <a:rPr lang="en-US" sz="3200" dirty="0">
                  <a:solidFill>
                    <a:schemeClr val="bg1"/>
                  </a:solidFill>
                  <a:latin typeface="Bahiana" pitchFamily="2" charset="77"/>
                </a:rPr>
                <a:t>, you will need to interrogate members of the town.</a:t>
              </a:r>
            </a:p>
            <a:p>
              <a:pPr algn="ctr"/>
              <a:endParaRPr lang="en-US" sz="3200" dirty="0">
                <a:solidFill>
                  <a:schemeClr val="bg1"/>
                </a:solidFill>
                <a:latin typeface="Bahiana" pitchFamily="2" charset="77"/>
              </a:endParaRPr>
            </a:p>
            <a:p>
              <a:pPr algn="ctr"/>
              <a:r>
                <a:rPr lang="en-US" sz="3200" dirty="0">
                  <a:solidFill>
                    <a:schemeClr val="bg1"/>
                  </a:solidFill>
                  <a:latin typeface="Bahiana" pitchFamily="2" charset="77"/>
                </a:rPr>
                <a:t>The </a:t>
              </a:r>
              <a:r>
                <a:rPr lang="en-US" sz="3200" dirty="0" err="1">
                  <a:solidFill>
                    <a:schemeClr val="bg1"/>
                  </a:solidFill>
                  <a:latin typeface="Bahiana" pitchFamily="2" charset="77"/>
                </a:rPr>
                <a:t>merderer</a:t>
              </a:r>
              <a:r>
                <a:rPr lang="en-US" sz="3200" dirty="0">
                  <a:solidFill>
                    <a:schemeClr val="bg1"/>
                  </a:solidFill>
                  <a:latin typeface="Bahiana" pitchFamily="2" charset="77"/>
                </a:rPr>
                <a:t> is a person who significantly dislikes the victim.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6B37D3C-DD49-7D43-9DFF-E596D19DB51D}"/>
                </a:ext>
              </a:extLst>
            </p:cNvPr>
            <p:cNvSpPr txBox="1"/>
            <p:nvPr/>
          </p:nvSpPr>
          <p:spPr>
            <a:xfrm>
              <a:off x="9079548" y="667790"/>
              <a:ext cx="298353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Bahiana" pitchFamily="2" charset="77"/>
                </a:rPr>
                <a:t>Press ctrl-e to return to menu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23D7238-68B2-CE41-A600-476A65C2CE48}"/>
                </a:ext>
              </a:extLst>
            </p:cNvPr>
            <p:cNvSpPr txBox="1"/>
            <p:nvPr/>
          </p:nvSpPr>
          <p:spPr>
            <a:xfrm>
              <a:off x="4604231" y="6488668"/>
              <a:ext cx="2983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Bahiana" pitchFamily="2" charset="77"/>
                </a:rPr>
                <a:t>1 of 4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B0CB78E5-A7C1-C240-B3DD-B187891D6713}"/>
                </a:ext>
              </a:extLst>
            </p:cNvPr>
            <p:cNvSpPr/>
            <p:nvPr/>
          </p:nvSpPr>
          <p:spPr>
            <a:xfrm>
              <a:off x="6727029" y="6401640"/>
              <a:ext cx="1040057" cy="456360"/>
            </a:xfrm>
            <a:prstGeom prst="roundRect">
              <a:avLst/>
            </a:prstGeom>
            <a:solidFill>
              <a:schemeClr val="accent4">
                <a:lumMod val="75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3"/>
                  </a:solidFill>
                  <a:latin typeface="Bahiana" pitchFamily="2" charset="77"/>
                </a:rPr>
                <a:t>Next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3269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16505D0-E54A-9445-B65F-7A448844F0C5}"/>
              </a:ext>
            </a:extLst>
          </p:cNvPr>
          <p:cNvGrpSpPr/>
          <p:nvPr/>
        </p:nvGrpSpPr>
        <p:grpSpPr>
          <a:xfrm>
            <a:off x="-876301" y="-31119"/>
            <a:ext cx="13944601" cy="7137891"/>
            <a:chOff x="-876301" y="-31119"/>
            <a:chExt cx="13944601" cy="713789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63AAD3-E10F-3547-8177-B73D21CF5894}"/>
                </a:ext>
              </a:extLst>
            </p:cNvPr>
            <p:cNvSpPr>
              <a:spLocks/>
            </p:cNvSpPr>
            <p:nvPr/>
          </p:nvSpPr>
          <p:spPr>
            <a:xfrm>
              <a:off x="-876301" y="-31119"/>
              <a:ext cx="13944601" cy="7137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5C73240-A7E3-E549-8882-E83AA83952B3}"/>
                </a:ext>
              </a:extLst>
            </p:cNvPr>
            <p:cNvGrpSpPr/>
            <p:nvPr/>
          </p:nvGrpSpPr>
          <p:grpSpPr>
            <a:xfrm>
              <a:off x="0" y="197946"/>
              <a:ext cx="4586288" cy="1788015"/>
              <a:chOff x="33112" y="440835"/>
              <a:chExt cx="12192000" cy="4559394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5E9EB02-469B-D340-917A-E8E3AA6CA259}"/>
                  </a:ext>
                </a:extLst>
              </p:cNvPr>
              <p:cNvSpPr/>
              <p:nvPr/>
            </p:nvSpPr>
            <p:spPr>
              <a:xfrm>
                <a:off x="4000500" y="440835"/>
                <a:ext cx="2857500" cy="2873201"/>
              </a:xfrm>
              <a:prstGeom prst="ellipse">
                <a:avLst/>
              </a:prstGeom>
              <a:solidFill>
                <a:schemeClr val="accent4">
                  <a:lumMod val="75000"/>
                  <a:alpha val="4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BA33C70-0155-E84F-845F-ABB69789D9E8}"/>
                  </a:ext>
                </a:extLst>
              </p:cNvPr>
              <p:cNvSpPr/>
              <p:nvPr/>
            </p:nvSpPr>
            <p:spPr>
              <a:xfrm>
                <a:off x="4329113" y="785636"/>
                <a:ext cx="2214562" cy="222673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D9474D3A-40BB-A44E-AA0D-88865263A5DD}"/>
                  </a:ext>
                </a:extLst>
              </p:cNvPr>
              <p:cNvSpPr/>
              <p:nvPr/>
            </p:nvSpPr>
            <p:spPr>
              <a:xfrm>
                <a:off x="6129112" y="2850537"/>
                <a:ext cx="2086077" cy="2149692"/>
              </a:xfrm>
              <a:custGeom>
                <a:avLst/>
                <a:gdLst>
                  <a:gd name="connsiteX0" fmla="*/ 226 w 2086077"/>
                  <a:gd name="connsiteY0" fmla="*/ 688648 h 2149692"/>
                  <a:gd name="connsiteX1" fmla="*/ 614588 w 2086077"/>
                  <a:gd name="connsiteY1" fmla="*/ 17135 h 2149692"/>
                  <a:gd name="connsiteX2" fmla="*/ 828901 w 2086077"/>
                  <a:gd name="connsiteY2" fmla="*/ 288598 h 2149692"/>
                  <a:gd name="connsiteX3" fmla="*/ 1986188 w 2086077"/>
                  <a:gd name="connsiteY3" fmla="*/ 1231573 h 2149692"/>
                  <a:gd name="connsiteX4" fmla="*/ 1986188 w 2086077"/>
                  <a:gd name="connsiteY4" fmla="*/ 1988810 h 2149692"/>
                  <a:gd name="connsiteX5" fmla="*/ 1643288 w 2086077"/>
                  <a:gd name="connsiteY5" fmla="*/ 2031673 h 2149692"/>
                  <a:gd name="connsiteX6" fmla="*/ 557438 w 2086077"/>
                  <a:gd name="connsiteY6" fmla="*/ 674360 h 2149692"/>
                  <a:gd name="connsiteX7" fmla="*/ 226 w 2086077"/>
                  <a:gd name="connsiteY7" fmla="*/ 688648 h 2149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86077" h="2149692">
                    <a:moveTo>
                      <a:pt x="226" y="688648"/>
                    </a:moveTo>
                    <a:cubicBezTo>
                      <a:pt x="9751" y="579111"/>
                      <a:pt x="476475" y="83810"/>
                      <a:pt x="614588" y="17135"/>
                    </a:cubicBezTo>
                    <a:cubicBezTo>
                      <a:pt x="752701" y="-49540"/>
                      <a:pt x="600301" y="86192"/>
                      <a:pt x="828901" y="288598"/>
                    </a:cubicBezTo>
                    <a:cubicBezTo>
                      <a:pt x="1057501" y="491004"/>
                      <a:pt x="1793307" y="948204"/>
                      <a:pt x="1986188" y="1231573"/>
                    </a:cubicBezTo>
                    <a:cubicBezTo>
                      <a:pt x="2179069" y="1514942"/>
                      <a:pt x="2043338" y="1855460"/>
                      <a:pt x="1986188" y="1988810"/>
                    </a:cubicBezTo>
                    <a:cubicBezTo>
                      <a:pt x="1929038" y="2122160"/>
                      <a:pt x="1881413" y="2250748"/>
                      <a:pt x="1643288" y="2031673"/>
                    </a:cubicBezTo>
                    <a:cubicBezTo>
                      <a:pt x="1405163" y="1812598"/>
                      <a:pt x="831282" y="893435"/>
                      <a:pt x="557438" y="674360"/>
                    </a:cubicBezTo>
                    <a:cubicBezTo>
                      <a:pt x="283594" y="455285"/>
                      <a:pt x="-9299" y="798185"/>
                      <a:pt x="226" y="688648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  <a:alpha val="4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7E4626-E821-7746-9F3A-1C3358DDC491}"/>
                  </a:ext>
                </a:extLst>
              </p:cNvPr>
              <p:cNvSpPr txBox="1"/>
              <p:nvPr/>
            </p:nvSpPr>
            <p:spPr>
              <a:xfrm>
                <a:off x="33112" y="1877435"/>
                <a:ext cx="121920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spc="200" dirty="0">
                    <a:solidFill>
                      <a:srgbClr val="C00000"/>
                    </a:solidFill>
                    <a:effectLst>
                      <a:outerShdw blurRad="50800" dist="38100" dir="18900000" sx="101000" sy="101000" algn="bl" rotWithShape="0">
                        <a:prstClr val="black"/>
                      </a:outerShdw>
                    </a:effectLst>
                    <a:latin typeface="Bahiana" pitchFamily="2" charset="77"/>
                  </a:rPr>
                  <a:t>Merder Misstery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D9E9117-AB1F-5049-BE33-9EFCD9441291}"/>
                </a:ext>
              </a:extLst>
            </p:cNvPr>
            <p:cNvSpPr txBox="1"/>
            <p:nvPr/>
          </p:nvSpPr>
          <p:spPr>
            <a:xfrm>
              <a:off x="4586940" y="623430"/>
              <a:ext cx="29835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Bahiana" pitchFamily="2" charset="77"/>
                </a:rPr>
                <a:t>About The game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18A4C39-1F04-874D-B94D-C3003BB1DB94}"/>
                </a:ext>
              </a:extLst>
            </p:cNvPr>
            <p:cNvSpPr txBox="1"/>
            <p:nvPr/>
          </p:nvSpPr>
          <p:spPr>
            <a:xfrm>
              <a:off x="163682" y="2134369"/>
              <a:ext cx="11830051" cy="3587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ctr">
                <a:lnSpc>
                  <a:spcPct val="150000"/>
                </a:lnSpc>
                <a:buSzPct val="90000"/>
                <a:buFont typeface="Wingdings" pitchFamily="2" charset="2"/>
                <a:buChar char="§"/>
              </a:pPr>
              <a:r>
                <a:rPr lang="en-US" sz="2200" dirty="0">
                  <a:solidFill>
                    <a:schemeClr val="bg1"/>
                  </a:solidFill>
                  <a:latin typeface="Bahiana" pitchFamily="2" charset="77"/>
                </a:rPr>
                <a:t>People will tell the truth about the gossip they hear.</a:t>
              </a:r>
            </a:p>
            <a:p>
              <a:pPr marL="342900" indent="-342900" algn="ctr">
                <a:lnSpc>
                  <a:spcPct val="150000"/>
                </a:lnSpc>
                <a:buSzPct val="90000"/>
                <a:buFont typeface="Wingdings" pitchFamily="2" charset="2"/>
                <a:buChar char="§"/>
              </a:pPr>
              <a:r>
                <a:rPr lang="en-US" sz="2200" dirty="0">
                  <a:solidFill>
                    <a:schemeClr val="bg1"/>
                  </a:solidFill>
                  <a:latin typeface="Bahiana" pitchFamily="2" charset="77"/>
                </a:rPr>
                <a:t>People will never withhold information about things they have observed others do.</a:t>
              </a:r>
            </a:p>
            <a:p>
              <a:pPr marL="342900" indent="-342900" algn="ctr">
                <a:lnSpc>
                  <a:spcPct val="150000"/>
                </a:lnSpc>
                <a:buSzPct val="90000"/>
                <a:buFont typeface="Wingdings" pitchFamily="2" charset="2"/>
                <a:buChar char="§"/>
              </a:pPr>
              <a:r>
                <a:rPr lang="en-US" sz="2200" dirty="0">
                  <a:solidFill>
                    <a:schemeClr val="bg1"/>
                  </a:solidFill>
                  <a:latin typeface="Bahiana" pitchFamily="2" charset="77"/>
                </a:rPr>
                <a:t>People will never withhold information about  whether someone else disliked the person who was </a:t>
              </a:r>
              <a:r>
                <a:rPr lang="en-US" sz="2200" dirty="0" err="1">
                  <a:solidFill>
                    <a:schemeClr val="bg1"/>
                  </a:solidFill>
                  <a:latin typeface="Bahiana" pitchFamily="2" charset="77"/>
                </a:rPr>
                <a:t>merdered</a:t>
              </a:r>
              <a:r>
                <a:rPr lang="en-US" sz="2200" dirty="0">
                  <a:solidFill>
                    <a:schemeClr val="bg1"/>
                  </a:solidFill>
                  <a:latin typeface="Bahiana" pitchFamily="2" charset="77"/>
                </a:rPr>
                <a:t>.</a:t>
              </a:r>
            </a:p>
            <a:p>
              <a:pPr marL="342900" indent="-342900" algn="ctr">
                <a:lnSpc>
                  <a:spcPct val="150000"/>
                </a:lnSpc>
                <a:buSzPct val="90000"/>
                <a:buFont typeface="Wingdings" pitchFamily="2" charset="2"/>
                <a:buChar char="§"/>
              </a:pPr>
              <a:r>
                <a:rPr lang="en-US" sz="2200" dirty="0">
                  <a:solidFill>
                    <a:schemeClr val="bg1"/>
                  </a:solidFill>
                  <a:latin typeface="Bahiana" pitchFamily="2" charset="77"/>
                </a:rPr>
                <a:t>People will sometimes withhold information about themselves if they think it makes them look suspicious. The </a:t>
              </a:r>
              <a:r>
                <a:rPr lang="en-US" sz="2200" dirty="0" err="1">
                  <a:solidFill>
                    <a:schemeClr val="bg1"/>
                  </a:solidFill>
                  <a:latin typeface="Bahiana" pitchFamily="2" charset="77"/>
                </a:rPr>
                <a:t>merderer</a:t>
              </a:r>
              <a:r>
                <a:rPr lang="en-US" sz="2200" dirty="0">
                  <a:solidFill>
                    <a:schemeClr val="bg1"/>
                  </a:solidFill>
                  <a:latin typeface="Bahiana" pitchFamily="2" charset="77"/>
                </a:rPr>
                <a:t>, and only the </a:t>
              </a:r>
              <a:r>
                <a:rPr lang="en-US" sz="2200" dirty="0" err="1">
                  <a:solidFill>
                    <a:schemeClr val="bg1"/>
                  </a:solidFill>
                  <a:latin typeface="Bahiana" pitchFamily="2" charset="77"/>
                </a:rPr>
                <a:t>merderer</a:t>
              </a:r>
              <a:r>
                <a:rPr lang="en-US" sz="2200" dirty="0">
                  <a:solidFill>
                    <a:schemeClr val="bg1"/>
                  </a:solidFill>
                  <a:latin typeface="Bahiana" pitchFamily="2" charset="77"/>
                </a:rPr>
                <a:t>, will make up events that happened between other people that make it look like they are the </a:t>
              </a:r>
              <a:r>
                <a:rPr lang="en-US" sz="2200" dirty="0" err="1">
                  <a:solidFill>
                    <a:schemeClr val="bg1"/>
                  </a:solidFill>
                  <a:latin typeface="Bahiana" pitchFamily="2" charset="77"/>
                </a:rPr>
                <a:t>merderers</a:t>
              </a:r>
              <a:r>
                <a:rPr lang="en-US" sz="2200" dirty="0">
                  <a:solidFill>
                    <a:schemeClr val="bg1"/>
                  </a:solidFill>
                  <a:latin typeface="Bahiana" pitchFamily="2" charset="77"/>
                </a:rPr>
                <a:t>.</a:t>
              </a:r>
            </a:p>
            <a:p>
              <a:pPr marL="342900" indent="-342900" algn="ctr">
                <a:lnSpc>
                  <a:spcPct val="150000"/>
                </a:lnSpc>
                <a:buSzPct val="90000"/>
                <a:buFont typeface="Wingdings" pitchFamily="2" charset="2"/>
                <a:buChar char="§"/>
              </a:pPr>
              <a:r>
                <a:rPr lang="en-US" sz="2200" dirty="0">
                  <a:solidFill>
                    <a:schemeClr val="bg1"/>
                  </a:solidFill>
                  <a:latin typeface="Bahiana" pitchFamily="2" charset="77"/>
                </a:rPr>
                <a:t>The </a:t>
              </a:r>
              <a:r>
                <a:rPr lang="en-US" sz="2200" dirty="0" err="1">
                  <a:solidFill>
                    <a:schemeClr val="bg1"/>
                  </a:solidFill>
                  <a:latin typeface="Bahiana" pitchFamily="2" charset="77"/>
                </a:rPr>
                <a:t>merderer</a:t>
              </a:r>
              <a:r>
                <a:rPr lang="en-US" sz="2200" dirty="0">
                  <a:solidFill>
                    <a:schemeClr val="bg1"/>
                  </a:solidFill>
                  <a:latin typeface="Bahiana" pitchFamily="2" charset="77"/>
                </a:rPr>
                <a:t> is more likely to withhold information than others.</a:t>
              </a:r>
            </a:p>
            <a:p>
              <a:pPr marL="342900" indent="-342900" algn="ctr">
                <a:lnSpc>
                  <a:spcPct val="150000"/>
                </a:lnSpc>
                <a:buSzPct val="90000"/>
                <a:buFont typeface="Wingdings" pitchFamily="2" charset="2"/>
                <a:buChar char="§"/>
              </a:pPr>
              <a:r>
                <a:rPr lang="en-US" sz="2200" dirty="0">
                  <a:solidFill>
                    <a:schemeClr val="bg1"/>
                  </a:solidFill>
                  <a:latin typeface="Bahiana" pitchFamily="2" charset="77"/>
                </a:rPr>
                <a:t>Each person can perform only one action at a given time (For example, a person cannot both socialize with and rob someone in the same morning)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6B37D3C-DD49-7D43-9DFF-E596D19DB51D}"/>
                </a:ext>
              </a:extLst>
            </p:cNvPr>
            <p:cNvSpPr txBox="1"/>
            <p:nvPr/>
          </p:nvSpPr>
          <p:spPr>
            <a:xfrm>
              <a:off x="9079548" y="667790"/>
              <a:ext cx="298353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Bahiana" pitchFamily="2" charset="77"/>
                </a:rPr>
                <a:t>Press ctrl-e to return to menu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23D7238-68B2-CE41-A600-476A65C2CE48}"/>
                </a:ext>
              </a:extLst>
            </p:cNvPr>
            <p:cNvSpPr txBox="1"/>
            <p:nvPr/>
          </p:nvSpPr>
          <p:spPr>
            <a:xfrm>
              <a:off x="4604231" y="6488668"/>
              <a:ext cx="2983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Bahiana" pitchFamily="2" charset="77"/>
                </a:rPr>
                <a:t>2 of 4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5B1C976-0290-A145-9553-0AAA9CCBE18E}"/>
                </a:ext>
              </a:extLst>
            </p:cNvPr>
            <p:cNvSpPr/>
            <p:nvPr/>
          </p:nvSpPr>
          <p:spPr>
            <a:xfrm>
              <a:off x="4424915" y="6401640"/>
              <a:ext cx="1040057" cy="456360"/>
            </a:xfrm>
            <a:prstGeom prst="roundRect">
              <a:avLst/>
            </a:prstGeom>
            <a:solidFill>
              <a:schemeClr val="accent4">
                <a:lumMod val="75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3"/>
                  </a:solidFill>
                  <a:latin typeface="Bahiana" pitchFamily="2" charset="77"/>
                </a:rPr>
                <a:t>previous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B0CB78E5-A7C1-C240-B3DD-B187891D6713}"/>
                </a:ext>
              </a:extLst>
            </p:cNvPr>
            <p:cNvSpPr/>
            <p:nvPr/>
          </p:nvSpPr>
          <p:spPr>
            <a:xfrm>
              <a:off x="6727029" y="6401640"/>
              <a:ext cx="1040057" cy="456360"/>
            </a:xfrm>
            <a:prstGeom prst="roundRect">
              <a:avLst/>
            </a:prstGeom>
            <a:solidFill>
              <a:schemeClr val="accent4">
                <a:lumMod val="75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3"/>
                  </a:solidFill>
                  <a:latin typeface="Bahiana" pitchFamily="2" charset="77"/>
                </a:rPr>
                <a:t>Next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3083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5F16F97-7BA7-9E4D-B78F-CEB9925B9B5E}"/>
              </a:ext>
            </a:extLst>
          </p:cNvPr>
          <p:cNvGrpSpPr/>
          <p:nvPr/>
        </p:nvGrpSpPr>
        <p:grpSpPr>
          <a:xfrm>
            <a:off x="-876301" y="-31119"/>
            <a:ext cx="13944601" cy="7137891"/>
            <a:chOff x="-876301" y="-31119"/>
            <a:chExt cx="13944601" cy="713789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63AAD3-E10F-3547-8177-B73D21CF5894}"/>
                </a:ext>
              </a:extLst>
            </p:cNvPr>
            <p:cNvSpPr>
              <a:spLocks/>
            </p:cNvSpPr>
            <p:nvPr/>
          </p:nvSpPr>
          <p:spPr>
            <a:xfrm>
              <a:off x="-876301" y="-31119"/>
              <a:ext cx="13944601" cy="7137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5C73240-A7E3-E549-8882-E83AA83952B3}"/>
                </a:ext>
              </a:extLst>
            </p:cNvPr>
            <p:cNvGrpSpPr/>
            <p:nvPr/>
          </p:nvGrpSpPr>
          <p:grpSpPr>
            <a:xfrm>
              <a:off x="0" y="197946"/>
              <a:ext cx="4586288" cy="1788015"/>
              <a:chOff x="33112" y="440835"/>
              <a:chExt cx="12192000" cy="4559394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5E9EB02-469B-D340-917A-E8E3AA6CA259}"/>
                  </a:ext>
                </a:extLst>
              </p:cNvPr>
              <p:cNvSpPr/>
              <p:nvPr/>
            </p:nvSpPr>
            <p:spPr>
              <a:xfrm>
                <a:off x="4000500" y="440835"/>
                <a:ext cx="2857500" cy="2873201"/>
              </a:xfrm>
              <a:prstGeom prst="ellipse">
                <a:avLst/>
              </a:prstGeom>
              <a:solidFill>
                <a:schemeClr val="accent4">
                  <a:lumMod val="75000"/>
                  <a:alpha val="4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BA33C70-0155-E84F-845F-ABB69789D9E8}"/>
                  </a:ext>
                </a:extLst>
              </p:cNvPr>
              <p:cNvSpPr/>
              <p:nvPr/>
            </p:nvSpPr>
            <p:spPr>
              <a:xfrm>
                <a:off x="4329113" y="785636"/>
                <a:ext cx="2214562" cy="222673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D9474D3A-40BB-A44E-AA0D-88865263A5DD}"/>
                  </a:ext>
                </a:extLst>
              </p:cNvPr>
              <p:cNvSpPr/>
              <p:nvPr/>
            </p:nvSpPr>
            <p:spPr>
              <a:xfrm>
                <a:off x="6129112" y="2850537"/>
                <a:ext cx="2086077" cy="2149692"/>
              </a:xfrm>
              <a:custGeom>
                <a:avLst/>
                <a:gdLst>
                  <a:gd name="connsiteX0" fmla="*/ 226 w 2086077"/>
                  <a:gd name="connsiteY0" fmla="*/ 688648 h 2149692"/>
                  <a:gd name="connsiteX1" fmla="*/ 614588 w 2086077"/>
                  <a:gd name="connsiteY1" fmla="*/ 17135 h 2149692"/>
                  <a:gd name="connsiteX2" fmla="*/ 828901 w 2086077"/>
                  <a:gd name="connsiteY2" fmla="*/ 288598 h 2149692"/>
                  <a:gd name="connsiteX3" fmla="*/ 1986188 w 2086077"/>
                  <a:gd name="connsiteY3" fmla="*/ 1231573 h 2149692"/>
                  <a:gd name="connsiteX4" fmla="*/ 1986188 w 2086077"/>
                  <a:gd name="connsiteY4" fmla="*/ 1988810 h 2149692"/>
                  <a:gd name="connsiteX5" fmla="*/ 1643288 w 2086077"/>
                  <a:gd name="connsiteY5" fmla="*/ 2031673 h 2149692"/>
                  <a:gd name="connsiteX6" fmla="*/ 557438 w 2086077"/>
                  <a:gd name="connsiteY6" fmla="*/ 674360 h 2149692"/>
                  <a:gd name="connsiteX7" fmla="*/ 226 w 2086077"/>
                  <a:gd name="connsiteY7" fmla="*/ 688648 h 2149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86077" h="2149692">
                    <a:moveTo>
                      <a:pt x="226" y="688648"/>
                    </a:moveTo>
                    <a:cubicBezTo>
                      <a:pt x="9751" y="579111"/>
                      <a:pt x="476475" y="83810"/>
                      <a:pt x="614588" y="17135"/>
                    </a:cubicBezTo>
                    <a:cubicBezTo>
                      <a:pt x="752701" y="-49540"/>
                      <a:pt x="600301" y="86192"/>
                      <a:pt x="828901" y="288598"/>
                    </a:cubicBezTo>
                    <a:cubicBezTo>
                      <a:pt x="1057501" y="491004"/>
                      <a:pt x="1793307" y="948204"/>
                      <a:pt x="1986188" y="1231573"/>
                    </a:cubicBezTo>
                    <a:cubicBezTo>
                      <a:pt x="2179069" y="1514942"/>
                      <a:pt x="2043338" y="1855460"/>
                      <a:pt x="1986188" y="1988810"/>
                    </a:cubicBezTo>
                    <a:cubicBezTo>
                      <a:pt x="1929038" y="2122160"/>
                      <a:pt x="1881413" y="2250748"/>
                      <a:pt x="1643288" y="2031673"/>
                    </a:cubicBezTo>
                    <a:cubicBezTo>
                      <a:pt x="1405163" y="1812598"/>
                      <a:pt x="831282" y="893435"/>
                      <a:pt x="557438" y="674360"/>
                    </a:cubicBezTo>
                    <a:cubicBezTo>
                      <a:pt x="283594" y="455285"/>
                      <a:pt x="-9299" y="798185"/>
                      <a:pt x="226" y="688648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  <a:alpha val="4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7E4626-E821-7746-9F3A-1C3358DDC491}"/>
                  </a:ext>
                </a:extLst>
              </p:cNvPr>
              <p:cNvSpPr txBox="1"/>
              <p:nvPr/>
            </p:nvSpPr>
            <p:spPr>
              <a:xfrm>
                <a:off x="33112" y="1877435"/>
                <a:ext cx="121920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spc="200" dirty="0">
                    <a:solidFill>
                      <a:srgbClr val="C00000"/>
                    </a:solidFill>
                    <a:effectLst>
                      <a:outerShdw blurRad="50800" dist="38100" dir="18900000" sx="101000" sy="101000" algn="bl" rotWithShape="0">
                        <a:prstClr val="black"/>
                      </a:outerShdw>
                    </a:effectLst>
                    <a:latin typeface="Bahiana" pitchFamily="2" charset="77"/>
                  </a:rPr>
                  <a:t>Merder Misstery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D9E9117-AB1F-5049-BE33-9EFCD9441291}"/>
                </a:ext>
              </a:extLst>
            </p:cNvPr>
            <p:cNvSpPr txBox="1"/>
            <p:nvPr/>
          </p:nvSpPr>
          <p:spPr>
            <a:xfrm>
              <a:off x="4586940" y="623430"/>
              <a:ext cx="29835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Bahiana" pitchFamily="2" charset="77"/>
                </a:rPr>
                <a:t>About The game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18A4C39-1F04-874D-B94D-C3003BB1DB94}"/>
                </a:ext>
              </a:extLst>
            </p:cNvPr>
            <p:cNvSpPr txBox="1"/>
            <p:nvPr/>
          </p:nvSpPr>
          <p:spPr>
            <a:xfrm>
              <a:off x="142875" y="2117145"/>
              <a:ext cx="5443538" cy="2243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buSzPct val="90000"/>
              </a:pPr>
              <a:r>
                <a:rPr lang="en-US" sz="2400" dirty="0">
                  <a:solidFill>
                    <a:schemeClr val="bg1"/>
                  </a:solidFill>
                  <a:latin typeface="Bahiana" pitchFamily="2" charset="77"/>
                </a:rPr>
                <a:t>If people are on either side of these events:</a:t>
              </a:r>
            </a:p>
            <a:p>
              <a:pPr marL="342900" indent="-342900">
                <a:lnSpc>
                  <a:spcPct val="150000"/>
                </a:lnSpc>
                <a:buSzPct val="90000"/>
                <a:buFont typeface="Wingdings" pitchFamily="2" charset="2"/>
                <a:buChar char="§"/>
              </a:pPr>
              <a:r>
                <a:rPr lang="en-US" sz="2400" dirty="0">
                  <a:solidFill>
                    <a:schemeClr val="bg1"/>
                  </a:solidFill>
                  <a:latin typeface="Bahiana" pitchFamily="2" charset="77"/>
                </a:rPr>
                <a:t>Robbery, Physical fighting, Breaking up, Verbal fighting, Asking for Distance, Glaring</a:t>
              </a:r>
            </a:p>
            <a:p>
              <a:pPr>
                <a:lnSpc>
                  <a:spcPct val="150000"/>
                </a:lnSpc>
                <a:buSzPct val="90000"/>
              </a:pPr>
              <a:r>
                <a:rPr lang="en-US" sz="2400" dirty="0">
                  <a:solidFill>
                    <a:schemeClr val="bg1"/>
                  </a:solidFill>
                  <a:latin typeface="Bahiana" pitchFamily="2" charset="77"/>
                </a:rPr>
                <a:t>They will dislike the person on the other side.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6B37D3C-DD49-7D43-9DFF-E596D19DB51D}"/>
                </a:ext>
              </a:extLst>
            </p:cNvPr>
            <p:cNvSpPr txBox="1"/>
            <p:nvPr/>
          </p:nvSpPr>
          <p:spPr>
            <a:xfrm>
              <a:off x="9079548" y="667790"/>
              <a:ext cx="298353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Bahiana" pitchFamily="2" charset="77"/>
                </a:rPr>
                <a:t>Press ctrl-e to return to menu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23D7238-68B2-CE41-A600-476A65C2CE48}"/>
                </a:ext>
              </a:extLst>
            </p:cNvPr>
            <p:cNvSpPr txBox="1"/>
            <p:nvPr/>
          </p:nvSpPr>
          <p:spPr>
            <a:xfrm>
              <a:off x="4604231" y="6488668"/>
              <a:ext cx="2983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Bahiana" pitchFamily="2" charset="77"/>
                </a:rPr>
                <a:t>3 of 4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5B1C976-0290-A145-9553-0AAA9CCBE18E}"/>
                </a:ext>
              </a:extLst>
            </p:cNvPr>
            <p:cNvSpPr/>
            <p:nvPr/>
          </p:nvSpPr>
          <p:spPr>
            <a:xfrm>
              <a:off x="4424915" y="6401640"/>
              <a:ext cx="1040057" cy="456360"/>
            </a:xfrm>
            <a:prstGeom prst="roundRect">
              <a:avLst/>
            </a:prstGeom>
            <a:solidFill>
              <a:schemeClr val="accent4">
                <a:lumMod val="75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3"/>
                  </a:solidFill>
                  <a:latin typeface="Bahiana" pitchFamily="2" charset="77"/>
                </a:rPr>
                <a:t>previous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B0CB78E5-A7C1-C240-B3DD-B187891D6713}"/>
                </a:ext>
              </a:extLst>
            </p:cNvPr>
            <p:cNvSpPr/>
            <p:nvPr/>
          </p:nvSpPr>
          <p:spPr>
            <a:xfrm>
              <a:off x="6727029" y="6401640"/>
              <a:ext cx="1040057" cy="456360"/>
            </a:xfrm>
            <a:prstGeom prst="roundRect">
              <a:avLst/>
            </a:prstGeom>
            <a:solidFill>
              <a:schemeClr val="accent4">
                <a:lumMod val="75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3"/>
                  </a:solidFill>
                  <a:latin typeface="Bahiana" pitchFamily="2" charset="77"/>
                </a:rPr>
                <a:t>Next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F06375B-1B44-CD47-B4F3-ABB104B2F4FF}"/>
                </a:ext>
              </a:extLst>
            </p:cNvPr>
            <p:cNvSpPr txBox="1"/>
            <p:nvPr/>
          </p:nvSpPr>
          <p:spPr>
            <a:xfrm>
              <a:off x="6262036" y="2117145"/>
              <a:ext cx="5787089" cy="2797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buSzPct val="90000"/>
              </a:pPr>
              <a:r>
                <a:rPr lang="en-US" sz="2400" dirty="0">
                  <a:solidFill>
                    <a:schemeClr val="bg1"/>
                  </a:solidFill>
                  <a:latin typeface="Bahiana" pitchFamily="2" charset="77"/>
                </a:rPr>
                <a:t>If a person witnesses:</a:t>
              </a:r>
            </a:p>
            <a:p>
              <a:pPr marL="342900" indent="-342900">
                <a:lnSpc>
                  <a:spcPct val="150000"/>
                </a:lnSpc>
                <a:buSzPct val="90000"/>
                <a:buFont typeface="Wingdings" pitchFamily="2" charset="2"/>
                <a:buChar char="§"/>
              </a:pPr>
              <a:r>
                <a:rPr lang="en-US" sz="2400" dirty="0">
                  <a:solidFill>
                    <a:schemeClr val="bg1"/>
                  </a:solidFill>
                  <a:latin typeface="Bahiana" pitchFamily="2" charset="77"/>
                </a:rPr>
                <a:t>A person sleeping with someone who they have dated (disliked more than robbery)</a:t>
              </a:r>
            </a:p>
            <a:p>
              <a:pPr marL="342900" indent="-342900">
                <a:lnSpc>
                  <a:spcPct val="150000"/>
                </a:lnSpc>
                <a:buSzPct val="90000"/>
                <a:buFont typeface="Wingdings" pitchFamily="2" charset="2"/>
                <a:buChar char="§"/>
              </a:pPr>
              <a:r>
                <a:rPr lang="en-US" sz="2400" dirty="0">
                  <a:solidFill>
                    <a:schemeClr val="bg1"/>
                  </a:solidFill>
                  <a:latin typeface="Bahiana" pitchFamily="2" charset="77"/>
                </a:rPr>
                <a:t>A physical fight (disliked as much as glaring)</a:t>
              </a:r>
            </a:p>
            <a:p>
              <a:pPr>
                <a:lnSpc>
                  <a:spcPct val="150000"/>
                </a:lnSpc>
                <a:buSzPct val="90000"/>
              </a:pPr>
              <a:r>
                <a:rPr lang="en-US" sz="2400" dirty="0">
                  <a:solidFill>
                    <a:schemeClr val="bg1"/>
                  </a:solidFill>
                  <a:latin typeface="Bahiana" pitchFamily="2" charset="77"/>
                </a:rPr>
                <a:t>They will dislike both people involved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638145B-D80F-224A-95AB-315BE0C50013}"/>
                </a:ext>
              </a:extLst>
            </p:cNvPr>
            <p:cNvSpPr txBox="1"/>
            <p:nvPr/>
          </p:nvSpPr>
          <p:spPr>
            <a:xfrm>
              <a:off x="142874" y="4581687"/>
              <a:ext cx="8443914" cy="1689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buSzPct val="90000"/>
              </a:pPr>
              <a:r>
                <a:rPr lang="en-US" sz="2400" dirty="0">
                  <a:solidFill>
                    <a:schemeClr val="bg1"/>
                  </a:solidFill>
                  <a:latin typeface="Bahiana" pitchFamily="2" charset="77"/>
                </a:rPr>
                <a:t>If a person hears about:</a:t>
              </a:r>
            </a:p>
            <a:p>
              <a:pPr marL="342900" indent="-342900">
                <a:lnSpc>
                  <a:spcPct val="150000"/>
                </a:lnSpc>
                <a:buSzPct val="90000"/>
                <a:buFont typeface="Wingdings" pitchFamily="2" charset="2"/>
                <a:buChar char="§"/>
              </a:pPr>
              <a:r>
                <a:rPr lang="en-US" sz="2400" dirty="0">
                  <a:solidFill>
                    <a:schemeClr val="bg1"/>
                  </a:solidFill>
                  <a:latin typeface="Bahiana" pitchFamily="2" charset="77"/>
                </a:rPr>
                <a:t>Someone sleeping with someone they have dated (disliked as much as a verbal fight)</a:t>
              </a:r>
            </a:p>
            <a:p>
              <a:pPr>
                <a:lnSpc>
                  <a:spcPct val="150000"/>
                </a:lnSpc>
                <a:buSzPct val="90000"/>
              </a:pPr>
              <a:r>
                <a:rPr lang="en-US" sz="2400" dirty="0">
                  <a:solidFill>
                    <a:schemeClr val="bg1"/>
                  </a:solidFill>
                  <a:latin typeface="Bahiana" pitchFamily="2" charset="77"/>
                </a:rPr>
                <a:t>They will dislike both people involved.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8717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7BAF22D-78EF-F44F-B759-DAA44E0E428B}"/>
              </a:ext>
            </a:extLst>
          </p:cNvPr>
          <p:cNvGrpSpPr/>
          <p:nvPr/>
        </p:nvGrpSpPr>
        <p:grpSpPr>
          <a:xfrm>
            <a:off x="-876301" y="-31119"/>
            <a:ext cx="13944601" cy="7137891"/>
            <a:chOff x="-876301" y="-31119"/>
            <a:chExt cx="13944601" cy="713789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63AAD3-E10F-3547-8177-B73D21CF5894}"/>
                </a:ext>
              </a:extLst>
            </p:cNvPr>
            <p:cNvSpPr>
              <a:spLocks/>
            </p:cNvSpPr>
            <p:nvPr/>
          </p:nvSpPr>
          <p:spPr>
            <a:xfrm>
              <a:off x="-876301" y="-31119"/>
              <a:ext cx="13944601" cy="7137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5C73240-A7E3-E549-8882-E83AA83952B3}"/>
                </a:ext>
              </a:extLst>
            </p:cNvPr>
            <p:cNvGrpSpPr/>
            <p:nvPr/>
          </p:nvGrpSpPr>
          <p:grpSpPr>
            <a:xfrm>
              <a:off x="0" y="197946"/>
              <a:ext cx="4586288" cy="1788015"/>
              <a:chOff x="33112" y="440835"/>
              <a:chExt cx="12192000" cy="4559394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5E9EB02-469B-D340-917A-E8E3AA6CA259}"/>
                  </a:ext>
                </a:extLst>
              </p:cNvPr>
              <p:cNvSpPr/>
              <p:nvPr/>
            </p:nvSpPr>
            <p:spPr>
              <a:xfrm>
                <a:off x="4000500" y="440835"/>
                <a:ext cx="2857500" cy="2873201"/>
              </a:xfrm>
              <a:prstGeom prst="ellipse">
                <a:avLst/>
              </a:prstGeom>
              <a:solidFill>
                <a:schemeClr val="accent4">
                  <a:lumMod val="75000"/>
                  <a:alpha val="4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BA33C70-0155-E84F-845F-ABB69789D9E8}"/>
                  </a:ext>
                </a:extLst>
              </p:cNvPr>
              <p:cNvSpPr/>
              <p:nvPr/>
            </p:nvSpPr>
            <p:spPr>
              <a:xfrm>
                <a:off x="4329113" y="785636"/>
                <a:ext cx="2214562" cy="222673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D9474D3A-40BB-A44E-AA0D-88865263A5DD}"/>
                  </a:ext>
                </a:extLst>
              </p:cNvPr>
              <p:cNvSpPr/>
              <p:nvPr/>
            </p:nvSpPr>
            <p:spPr>
              <a:xfrm>
                <a:off x="6129112" y="2850537"/>
                <a:ext cx="2086077" cy="2149692"/>
              </a:xfrm>
              <a:custGeom>
                <a:avLst/>
                <a:gdLst>
                  <a:gd name="connsiteX0" fmla="*/ 226 w 2086077"/>
                  <a:gd name="connsiteY0" fmla="*/ 688648 h 2149692"/>
                  <a:gd name="connsiteX1" fmla="*/ 614588 w 2086077"/>
                  <a:gd name="connsiteY1" fmla="*/ 17135 h 2149692"/>
                  <a:gd name="connsiteX2" fmla="*/ 828901 w 2086077"/>
                  <a:gd name="connsiteY2" fmla="*/ 288598 h 2149692"/>
                  <a:gd name="connsiteX3" fmla="*/ 1986188 w 2086077"/>
                  <a:gd name="connsiteY3" fmla="*/ 1231573 h 2149692"/>
                  <a:gd name="connsiteX4" fmla="*/ 1986188 w 2086077"/>
                  <a:gd name="connsiteY4" fmla="*/ 1988810 h 2149692"/>
                  <a:gd name="connsiteX5" fmla="*/ 1643288 w 2086077"/>
                  <a:gd name="connsiteY5" fmla="*/ 2031673 h 2149692"/>
                  <a:gd name="connsiteX6" fmla="*/ 557438 w 2086077"/>
                  <a:gd name="connsiteY6" fmla="*/ 674360 h 2149692"/>
                  <a:gd name="connsiteX7" fmla="*/ 226 w 2086077"/>
                  <a:gd name="connsiteY7" fmla="*/ 688648 h 2149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86077" h="2149692">
                    <a:moveTo>
                      <a:pt x="226" y="688648"/>
                    </a:moveTo>
                    <a:cubicBezTo>
                      <a:pt x="9751" y="579111"/>
                      <a:pt x="476475" y="83810"/>
                      <a:pt x="614588" y="17135"/>
                    </a:cubicBezTo>
                    <a:cubicBezTo>
                      <a:pt x="752701" y="-49540"/>
                      <a:pt x="600301" y="86192"/>
                      <a:pt x="828901" y="288598"/>
                    </a:cubicBezTo>
                    <a:cubicBezTo>
                      <a:pt x="1057501" y="491004"/>
                      <a:pt x="1793307" y="948204"/>
                      <a:pt x="1986188" y="1231573"/>
                    </a:cubicBezTo>
                    <a:cubicBezTo>
                      <a:pt x="2179069" y="1514942"/>
                      <a:pt x="2043338" y="1855460"/>
                      <a:pt x="1986188" y="1988810"/>
                    </a:cubicBezTo>
                    <a:cubicBezTo>
                      <a:pt x="1929038" y="2122160"/>
                      <a:pt x="1881413" y="2250748"/>
                      <a:pt x="1643288" y="2031673"/>
                    </a:cubicBezTo>
                    <a:cubicBezTo>
                      <a:pt x="1405163" y="1812598"/>
                      <a:pt x="831282" y="893435"/>
                      <a:pt x="557438" y="674360"/>
                    </a:cubicBezTo>
                    <a:cubicBezTo>
                      <a:pt x="283594" y="455285"/>
                      <a:pt x="-9299" y="798185"/>
                      <a:pt x="226" y="688648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  <a:alpha val="4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7E4626-E821-7746-9F3A-1C3358DDC491}"/>
                  </a:ext>
                </a:extLst>
              </p:cNvPr>
              <p:cNvSpPr txBox="1"/>
              <p:nvPr/>
            </p:nvSpPr>
            <p:spPr>
              <a:xfrm>
                <a:off x="33112" y="1877435"/>
                <a:ext cx="121920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spc="200" dirty="0">
                    <a:solidFill>
                      <a:srgbClr val="C00000"/>
                    </a:solidFill>
                    <a:effectLst>
                      <a:outerShdw blurRad="50800" dist="38100" dir="18900000" sx="101000" sy="101000" algn="bl" rotWithShape="0">
                        <a:prstClr val="black"/>
                      </a:outerShdw>
                    </a:effectLst>
                    <a:latin typeface="Bahiana" pitchFamily="2" charset="77"/>
                  </a:rPr>
                  <a:t>Merder Misstery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D9E9117-AB1F-5049-BE33-9EFCD9441291}"/>
                </a:ext>
              </a:extLst>
            </p:cNvPr>
            <p:cNvSpPr txBox="1"/>
            <p:nvPr/>
          </p:nvSpPr>
          <p:spPr>
            <a:xfrm>
              <a:off x="4586940" y="623430"/>
              <a:ext cx="29835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Bahiana" pitchFamily="2" charset="77"/>
                </a:rPr>
                <a:t>About The game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18A4C39-1F04-874D-B94D-C3003BB1DB94}"/>
                </a:ext>
              </a:extLst>
            </p:cNvPr>
            <p:cNvSpPr txBox="1"/>
            <p:nvPr/>
          </p:nvSpPr>
          <p:spPr>
            <a:xfrm>
              <a:off x="1827864" y="1744003"/>
              <a:ext cx="8501687" cy="4165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ctr">
                <a:lnSpc>
                  <a:spcPct val="150000"/>
                </a:lnSpc>
                <a:buSzPct val="90000"/>
                <a:buFont typeface="Wingdings" pitchFamily="2" charset="2"/>
                <a:buChar char="§"/>
              </a:pPr>
              <a:r>
                <a:rPr lang="en-US" sz="3000" dirty="0">
                  <a:solidFill>
                    <a:schemeClr val="bg1"/>
                  </a:solidFill>
                  <a:latin typeface="Bahiana" pitchFamily="2" charset="77"/>
                </a:rPr>
                <a:t>People will like people more who:</a:t>
              </a:r>
            </a:p>
            <a:p>
              <a:pPr marL="342900" indent="-342900" algn="ctr">
                <a:lnSpc>
                  <a:spcPct val="150000"/>
                </a:lnSpc>
                <a:buSzPct val="90000"/>
                <a:buFont typeface="Wingdings" pitchFamily="2" charset="2"/>
                <a:buChar char="§"/>
              </a:pPr>
              <a:r>
                <a:rPr lang="en-US" sz="3000" dirty="0">
                  <a:solidFill>
                    <a:schemeClr val="bg1"/>
                  </a:solidFill>
                  <a:latin typeface="Bahiana" pitchFamily="2" charset="77"/>
                </a:rPr>
                <a:t>Sleep with them</a:t>
              </a:r>
            </a:p>
            <a:p>
              <a:pPr marL="342900" indent="-342900" algn="ctr">
                <a:lnSpc>
                  <a:spcPct val="150000"/>
                </a:lnSpc>
                <a:buSzPct val="90000"/>
                <a:buFont typeface="Wingdings" pitchFamily="2" charset="2"/>
                <a:buChar char="§"/>
              </a:pPr>
              <a:r>
                <a:rPr lang="en-US" sz="3000" dirty="0">
                  <a:solidFill>
                    <a:schemeClr val="bg1"/>
                  </a:solidFill>
                  <a:latin typeface="Bahiana" pitchFamily="2" charset="77"/>
                </a:rPr>
                <a:t>Date them</a:t>
              </a:r>
            </a:p>
            <a:p>
              <a:pPr marL="342900" indent="-342900" algn="ctr">
                <a:lnSpc>
                  <a:spcPct val="150000"/>
                </a:lnSpc>
                <a:buSzPct val="90000"/>
                <a:buFont typeface="Wingdings" pitchFamily="2" charset="2"/>
                <a:buChar char="§"/>
              </a:pPr>
              <a:r>
                <a:rPr lang="en-US" sz="3000" dirty="0">
                  <a:solidFill>
                    <a:schemeClr val="bg1"/>
                  </a:solidFill>
                  <a:latin typeface="Bahiana" pitchFamily="2" charset="77"/>
                </a:rPr>
                <a:t>Flirt with them</a:t>
              </a:r>
            </a:p>
            <a:p>
              <a:pPr marL="342900" indent="-342900" algn="ctr">
                <a:lnSpc>
                  <a:spcPct val="150000"/>
                </a:lnSpc>
                <a:buSzPct val="90000"/>
                <a:buFont typeface="Wingdings" pitchFamily="2" charset="2"/>
                <a:buChar char="§"/>
              </a:pPr>
              <a:r>
                <a:rPr lang="en-US" sz="3000" dirty="0">
                  <a:solidFill>
                    <a:schemeClr val="bg1"/>
                  </a:solidFill>
                  <a:latin typeface="Bahiana" pitchFamily="2" charset="77"/>
                </a:rPr>
                <a:t>The higher up an event is on its list, the more significantly a person will like/dislike the other person/people involved.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6B37D3C-DD49-7D43-9DFF-E596D19DB51D}"/>
                </a:ext>
              </a:extLst>
            </p:cNvPr>
            <p:cNvSpPr txBox="1"/>
            <p:nvPr/>
          </p:nvSpPr>
          <p:spPr>
            <a:xfrm>
              <a:off x="9079548" y="667790"/>
              <a:ext cx="298353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Bahiana" pitchFamily="2" charset="77"/>
                </a:rPr>
                <a:t>Press ctrl-e to return to menu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23D7238-68B2-CE41-A600-476A65C2CE48}"/>
                </a:ext>
              </a:extLst>
            </p:cNvPr>
            <p:cNvSpPr txBox="1"/>
            <p:nvPr/>
          </p:nvSpPr>
          <p:spPr>
            <a:xfrm>
              <a:off x="4604231" y="6488668"/>
              <a:ext cx="2983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Bahiana" pitchFamily="2" charset="77"/>
                </a:rPr>
                <a:t>4 of 4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5B1C976-0290-A145-9553-0AAA9CCBE18E}"/>
                </a:ext>
              </a:extLst>
            </p:cNvPr>
            <p:cNvSpPr/>
            <p:nvPr/>
          </p:nvSpPr>
          <p:spPr>
            <a:xfrm>
              <a:off x="4424915" y="6401640"/>
              <a:ext cx="1040057" cy="456360"/>
            </a:xfrm>
            <a:prstGeom prst="roundRect">
              <a:avLst/>
            </a:prstGeom>
            <a:solidFill>
              <a:schemeClr val="accent4">
                <a:lumMod val="75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3"/>
                  </a:solidFill>
                  <a:latin typeface="Bahiana" pitchFamily="2" charset="77"/>
                </a:rPr>
                <a:t>previous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0175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430</Words>
  <Application>Microsoft Macintosh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Bahiana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Kohli, Darpun</dc:creator>
  <cp:lastModifiedBy>Vesely, Dorian</cp:lastModifiedBy>
  <cp:revision>53</cp:revision>
  <dcterms:created xsi:type="dcterms:W3CDTF">2019-11-10T18:57:52Z</dcterms:created>
  <dcterms:modified xsi:type="dcterms:W3CDTF">2019-12-03T04:19:33Z</dcterms:modified>
</cp:coreProperties>
</file>