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58" r:id="rId5"/>
    <p:sldId id="259" r:id="rId6"/>
    <p:sldId id="264" r:id="rId7"/>
    <p:sldId id="265" r:id="rId8"/>
    <p:sldId id="266" r:id="rId9"/>
    <p:sldId id="267" r:id="rId10"/>
    <p:sldId id="268" r:id="rId11"/>
    <p:sldId id="262" r:id="rId12"/>
    <p:sldId id="261" r:id="rId13"/>
    <p:sldId id="263" r:id="rId14"/>
    <p:sldId id="277" r:id="rId15"/>
    <p:sldId id="278" r:id="rId16"/>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333A"/>
    <a:srgbClr val="E8E9E8"/>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7008" autoAdjust="0"/>
    <p:restoredTop sz="98520" autoAdjust="0"/>
  </p:normalViewPr>
  <p:slideViewPr>
    <p:cSldViewPr snapToGrid="0" snapToObjects="1">
      <p:cViewPr varScale="1">
        <p:scale>
          <a:sx n="135" d="100"/>
          <a:sy n="135" d="100"/>
        </p:scale>
        <p:origin x="-1440" y="-96"/>
      </p:cViewPr>
      <p:guideLst>
        <p:guide orient="horz" pos="180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2932B0-AE6B-0544-BC5F-B5FEA0D65C9D}" type="datetimeFigureOut">
              <a:rPr lang="en-US" smtClean="0"/>
              <a:t>10/28/16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4A7-BFEF-5940-B1FD-686DEED53DE6}" type="slidenum">
              <a:rPr lang="en-US" smtClean="0"/>
              <a:t>‹#›</a:t>
            </a:fld>
            <a:endParaRPr lang="en-US"/>
          </a:p>
        </p:txBody>
      </p:sp>
    </p:spTree>
    <p:extLst>
      <p:ext uri="{BB962C8B-B14F-4D97-AF65-F5344CB8AC3E}">
        <p14:creationId xmlns:p14="http://schemas.microsoft.com/office/powerpoint/2010/main" val="3981436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2932B0-AE6B-0544-BC5F-B5FEA0D65C9D}" type="datetimeFigureOut">
              <a:rPr lang="en-US" smtClean="0"/>
              <a:t>10/28/16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4A7-BFEF-5940-B1FD-686DEED53DE6}" type="slidenum">
              <a:rPr lang="en-US" smtClean="0"/>
              <a:t>‹#›</a:t>
            </a:fld>
            <a:endParaRPr lang="en-US"/>
          </a:p>
        </p:txBody>
      </p:sp>
    </p:spTree>
    <p:extLst>
      <p:ext uri="{BB962C8B-B14F-4D97-AF65-F5344CB8AC3E}">
        <p14:creationId xmlns:p14="http://schemas.microsoft.com/office/powerpoint/2010/main" val="2599751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866"/>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2932B0-AE6B-0544-BC5F-B5FEA0D65C9D}" type="datetimeFigureOut">
              <a:rPr lang="en-US" smtClean="0"/>
              <a:t>10/28/16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4A7-BFEF-5940-B1FD-686DEED53DE6}" type="slidenum">
              <a:rPr lang="en-US" smtClean="0"/>
              <a:t>‹#›</a:t>
            </a:fld>
            <a:endParaRPr lang="en-US"/>
          </a:p>
        </p:txBody>
      </p:sp>
    </p:spTree>
    <p:extLst>
      <p:ext uri="{BB962C8B-B14F-4D97-AF65-F5344CB8AC3E}">
        <p14:creationId xmlns:p14="http://schemas.microsoft.com/office/powerpoint/2010/main" val="3002103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2932B0-AE6B-0544-BC5F-B5FEA0D65C9D}" type="datetimeFigureOut">
              <a:rPr lang="en-US" smtClean="0"/>
              <a:t>10/28/16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4A7-BFEF-5940-B1FD-686DEED53DE6}" type="slidenum">
              <a:rPr lang="en-US" smtClean="0"/>
              <a:t>‹#›</a:t>
            </a:fld>
            <a:endParaRPr lang="en-US"/>
          </a:p>
        </p:txBody>
      </p:sp>
    </p:spTree>
    <p:extLst>
      <p:ext uri="{BB962C8B-B14F-4D97-AF65-F5344CB8AC3E}">
        <p14:creationId xmlns:p14="http://schemas.microsoft.com/office/powerpoint/2010/main" val="2355691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2932B0-AE6B-0544-BC5F-B5FEA0D65C9D}" type="datetimeFigureOut">
              <a:rPr lang="en-US" smtClean="0"/>
              <a:t>10/28/16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4A7-BFEF-5940-B1FD-686DEED53DE6}" type="slidenum">
              <a:rPr lang="en-US" smtClean="0"/>
              <a:t>‹#›</a:t>
            </a:fld>
            <a:endParaRPr lang="en-US"/>
          </a:p>
        </p:txBody>
      </p:sp>
    </p:spTree>
    <p:extLst>
      <p:ext uri="{BB962C8B-B14F-4D97-AF65-F5344CB8AC3E}">
        <p14:creationId xmlns:p14="http://schemas.microsoft.com/office/powerpoint/2010/main" val="592790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2932B0-AE6B-0544-BC5F-B5FEA0D65C9D}" type="datetimeFigureOut">
              <a:rPr lang="en-US" smtClean="0"/>
              <a:t>10/28/16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4A7-BFEF-5940-B1FD-686DEED53DE6}" type="slidenum">
              <a:rPr lang="en-US" smtClean="0"/>
              <a:t>‹#›</a:t>
            </a:fld>
            <a:endParaRPr lang="en-US"/>
          </a:p>
        </p:txBody>
      </p:sp>
    </p:spTree>
    <p:extLst>
      <p:ext uri="{BB962C8B-B14F-4D97-AF65-F5344CB8AC3E}">
        <p14:creationId xmlns:p14="http://schemas.microsoft.com/office/powerpoint/2010/main" val="695513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2932B0-AE6B-0544-BC5F-B5FEA0D65C9D}" type="datetimeFigureOut">
              <a:rPr lang="en-US" smtClean="0"/>
              <a:t>10/28/16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DE74A7-BFEF-5940-B1FD-686DEED53DE6}" type="slidenum">
              <a:rPr lang="en-US" smtClean="0"/>
              <a:t>‹#›</a:t>
            </a:fld>
            <a:endParaRPr lang="en-US"/>
          </a:p>
        </p:txBody>
      </p:sp>
    </p:spTree>
    <p:extLst>
      <p:ext uri="{BB962C8B-B14F-4D97-AF65-F5344CB8AC3E}">
        <p14:creationId xmlns:p14="http://schemas.microsoft.com/office/powerpoint/2010/main" val="3645954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2932B0-AE6B-0544-BC5F-B5FEA0D65C9D}" type="datetimeFigureOut">
              <a:rPr lang="en-US" smtClean="0"/>
              <a:t>10/28/16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DE74A7-BFEF-5940-B1FD-686DEED53DE6}" type="slidenum">
              <a:rPr lang="en-US" smtClean="0"/>
              <a:t>‹#›</a:t>
            </a:fld>
            <a:endParaRPr lang="en-US"/>
          </a:p>
        </p:txBody>
      </p:sp>
    </p:spTree>
    <p:extLst>
      <p:ext uri="{BB962C8B-B14F-4D97-AF65-F5344CB8AC3E}">
        <p14:creationId xmlns:p14="http://schemas.microsoft.com/office/powerpoint/2010/main" val="2342517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2932B0-AE6B-0544-BC5F-B5FEA0D65C9D}" type="datetimeFigureOut">
              <a:rPr lang="en-US" smtClean="0"/>
              <a:t>10/28/16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DE74A7-BFEF-5940-B1FD-686DEED53DE6}" type="slidenum">
              <a:rPr lang="en-US" smtClean="0"/>
              <a:t>‹#›</a:t>
            </a:fld>
            <a:endParaRPr lang="en-US"/>
          </a:p>
        </p:txBody>
      </p:sp>
    </p:spTree>
    <p:extLst>
      <p:ext uri="{BB962C8B-B14F-4D97-AF65-F5344CB8AC3E}">
        <p14:creationId xmlns:p14="http://schemas.microsoft.com/office/powerpoint/2010/main" val="2740959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27541"/>
            <a:ext cx="3008313" cy="968376"/>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2932B0-AE6B-0544-BC5F-B5FEA0D65C9D}" type="datetimeFigureOut">
              <a:rPr lang="en-US" smtClean="0"/>
              <a:t>10/28/16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4A7-BFEF-5940-B1FD-686DEED53DE6}" type="slidenum">
              <a:rPr lang="en-US" smtClean="0"/>
              <a:t>‹#›</a:t>
            </a:fld>
            <a:endParaRPr lang="en-US"/>
          </a:p>
        </p:txBody>
      </p:sp>
    </p:spTree>
    <p:extLst>
      <p:ext uri="{BB962C8B-B14F-4D97-AF65-F5344CB8AC3E}">
        <p14:creationId xmlns:p14="http://schemas.microsoft.com/office/powerpoint/2010/main" val="3093553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2932B0-AE6B-0544-BC5F-B5FEA0D65C9D}" type="datetimeFigureOut">
              <a:rPr lang="en-US" smtClean="0"/>
              <a:t>10/28/16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4A7-BFEF-5940-B1FD-686DEED53DE6}" type="slidenum">
              <a:rPr lang="en-US" smtClean="0"/>
              <a:t>‹#›</a:t>
            </a:fld>
            <a:endParaRPr lang="en-US"/>
          </a:p>
        </p:txBody>
      </p:sp>
    </p:spTree>
    <p:extLst>
      <p:ext uri="{BB962C8B-B14F-4D97-AF65-F5344CB8AC3E}">
        <p14:creationId xmlns:p14="http://schemas.microsoft.com/office/powerpoint/2010/main" val="21309873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5C2932B0-AE6B-0544-BC5F-B5FEA0D65C9D}" type="datetimeFigureOut">
              <a:rPr lang="en-US" smtClean="0"/>
              <a:t>10/28/16</a:t>
            </a:fld>
            <a:endParaRPr lang="en-US"/>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00DE74A7-BFEF-5940-B1FD-686DEED53DE6}" type="slidenum">
              <a:rPr lang="en-US" smtClean="0"/>
              <a:t>‹#›</a:t>
            </a:fld>
            <a:endParaRPr lang="en-US"/>
          </a:p>
        </p:txBody>
      </p:sp>
    </p:spTree>
    <p:extLst>
      <p:ext uri="{BB962C8B-B14F-4D97-AF65-F5344CB8AC3E}">
        <p14:creationId xmlns:p14="http://schemas.microsoft.com/office/powerpoint/2010/main" val="3886305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8E9E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 y="1926"/>
            <a:ext cx="7327317" cy="1225021"/>
          </a:xfrm>
        </p:spPr>
        <p:txBody>
          <a:bodyPr>
            <a:normAutofit/>
          </a:bodyPr>
          <a:lstStyle/>
          <a:p>
            <a:pPr algn="l"/>
            <a:r>
              <a:rPr lang="en-US" sz="3600" dirty="0" smtClean="0">
                <a:solidFill>
                  <a:srgbClr val="31859C"/>
                </a:solidFill>
                <a:latin typeface="Avenir Black"/>
                <a:cs typeface="Avenir Black"/>
              </a:rPr>
              <a:t>NOW 2.0 A/B Testing Results</a:t>
            </a:r>
            <a:endParaRPr lang="en-US" sz="3600" dirty="0">
              <a:solidFill>
                <a:srgbClr val="31859C"/>
              </a:solidFill>
              <a:latin typeface="Avenir Black"/>
              <a:cs typeface="Avenir Black"/>
            </a:endParaRPr>
          </a:p>
        </p:txBody>
      </p:sp>
      <p:sp>
        <p:nvSpPr>
          <p:cNvPr id="3" name="Subtitle 2"/>
          <p:cNvSpPr>
            <a:spLocks noGrp="1"/>
          </p:cNvSpPr>
          <p:nvPr>
            <p:ph type="subTitle" idx="1"/>
          </p:nvPr>
        </p:nvSpPr>
        <p:spPr>
          <a:xfrm>
            <a:off x="22478" y="894248"/>
            <a:ext cx="5266070" cy="1460500"/>
          </a:xfrm>
        </p:spPr>
        <p:txBody>
          <a:bodyPr/>
          <a:lstStyle/>
          <a:p>
            <a:pPr algn="l"/>
            <a:r>
              <a:rPr lang="en-US" dirty="0" smtClean="0">
                <a:solidFill>
                  <a:schemeClr val="tx1">
                    <a:lumMod val="75000"/>
                    <a:lumOff val="25000"/>
                  </a:schemeClr>
                </a:solidFill>
              </a:rPr>
              <a:t>May 2016</a:t>
            </a:r>
            <a:endParaRPr lang="en-US" dirty="0">
              <a:solidFill>
                <a:schemeClr val="tx1">
                  <a:lumMod val="75000"/>
                  <a:lumOff val="25000"/>
                </a:schemeClr>
              </a:solidFill>
            </a:endParaRPr>
          </a:p>
        </p:txBody>
      </p:sp>
      <p:pic>
        <p:nvPicPr>
          <p:cNvPr id="5" name="Picture 4"/>
          <p:cNvPicPr>
            <a:picLocks noChangeAspect="1"/>
          </p:cNvPicPr>
          <p:nvPr/>
        </p:nvPicPr>
        <p:blipFill>
          <a:blip r:embed="rId2"/>
          <a:stretch>
            <a:fillRect/>
          </a:stretch>
        </p:blipFill>
        <p:spPr>
          <a:xfrm>
            <a:off x="2828636" y="1626471"/>
            <a:ext cx="3821546" cy="2297766"/>
          </a:xfrm>
          <a:prstGeom prst="rect">
            <a:avLst/>
          </a:prstGeom>
        </p:spPr>
      </p:pic>
    </p:spTree>
    <p:extLst>
      <p:ext uri="{BB962C8B-B14F-4D97-AF65-F5344CB8AC3E}">
        <p14:creationId xmlns:p14="http://schemas.microsoft.com/office/powerpoint/2010/main" val="30858066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65" y="56191"/>
            <a:ext cx="8229600" cy="567161"/>
          </a:xfrm>
        </p:spPr>
        <p:txBody>
          <a:bodyPr>
            <a:normAutofit fontScale="90000"/>
          </a:bodyPr>
          <a:lstStyle/>
          <a:p>
            <a:pPr algn="l"/>
            <a:r>
              <a:rPr lang="en-US" sz="3600" dirty="0" smtClean="0">
                <a:latin typeface="Avenir Black"/>
                <a:cs typeface="Avenir Black"/>
              </a:rPr>
              <a:t>Issue </a:t>
            </a:r>
            <a:r>
              <a:rPr lang="en-US" sz="3600" dirty="0" smtClean="0">
                <a:latin typeface="Avenir Book"/>
                <a:cs typeface="Avenir Book"/>
              </a:rPr>
              <a:t>Trust, Fear and the NOW Way</a:t>
            </a:r>
            <a:endParaRPr lang="en-US" sz="3600" dirty="0">
              <a:latin typeface="Avenir Book"/>
              <a:cs typeface="Avenir Book"/>
            </a:endParaRPr>
          </a:p>
        </p:txBody>
      </p:sp>
      <p:sp>
        <p:nvSpPr>
          <p:cNvPr id="3" name="Content Placeholder 2"/>
          <p:cNvSpPr>
            <a:spLocks noGrp="1"/>
          </p:cNvSpPr>
          <p:nvPr>
            <p:ph idx="1"/>
          </p:nvPr>
        </p:nvSpPr>
        <p:spPr>
          <a:xfrm>
            <a:off x="97565" y="749201"/>
            <a:ext cx="8792162" cy="4822982"/>
          </a:xfrm>
        </p:spPr>
        <p:txBody>
          <a:bodyPr>
            <a:normAutofit/>
          </a:bodyPr>
          <a:lstStyle/>
          <a:p>
            <a:r>
              <a:rPr lang="en-US" dirty="0"/>
              <a:t>Users are afraid of the chat disrupting their </a:t>
            </a:r>
            <a:r>
              <a:rPr lang="en-US" dirty="0" smtClean="0"/>
              <a:t>day (Both Designs)</a:t>
            </a:r>
            <a:endParaRPr lang="en-US" dirty="0"/>
          </a:p>
          <a:p>
            <a:r>
              <a:rPr lang="en-US" dirty="0"/>
              <a:t>Users are afraid of </a:t>
            </a:r>
            <a:r>
              <a:rPr lang="en-US" i="1" dirty="0"/>
              <a:t>being the </a:t>
            </a:r>
            <a:r>
              <a:rPr lang="en-US" i="1" dirty="0" smtClean="0"/>
              <a:t>answer </a:t>
            </a:r>
            <a:r>
              <a:rPr lang="en-US" dirty="0" smtClean="0"/>
              <a:t>(Both Designs)</a:t>
            </a:r>
            <a:endParaRPr lang="en-US" dirty="0"/>
          </a:p>
          <a:p>
            <a:r>
              <a:rPr lang="en-US" dirty="0"/>
              <a:t>Testing showed it will be hard to establish trust that this is the right answer on “first load”</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4388768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E333A"/>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53362" y="838748"/>
            <a:ext cx="6224938" cy="3890586"/>
          </a:xfrm>
          <a:prstGeom prst="rect">
            <a:avLst/>
          </a:prstGeom>
        </p:spPr>
      </p:pic>
      <p:sp>
        <p:nvSpPr>
          <p:cNvPr id="4" name="Title 1"/>
          <p:cNvSpPr>
            <a:spLocks noGrp="1"/>
          </p:cNvSpPr>
          <p:nvPr>
            <p:ph type="title"/>
          </p:nvPr>
        </p:nvSpPr>
        <p:spPr>
          <a:xfrm>
            <a:off x="97566" y="56191"/>
            <a:ext cx="9432763" cy="567161"/>
          </a:xfrm>
        </p:spPr>
        <p:txBody>
          <a:bodyPr>
            <a:normAutofit fontScale="90000"/>
          </a:bodyPr>
          <a:lstStyle/>
          <a:p>
            <a:pPr algn="l"/>
            <a:r>
              <a:rPr lang="en-US" sz="3600" dirty="0" smtClean="0">
                <a:solidFill>
                  <a:srgbClr val="FFFFFF"/>
                </a:solidFill>
                <a:latin typeface="Avenir Black"/>
                <a:cs typeface="Avenir Black"/>
              </a:rPr>
              <a:t>Results Sketching Workshop (Remote Edition)</a:t>
            </a:r>
            <a:endParaRPr lang="en-US" sz="3600" dirty="0">
              <a:solidFill>
                <a:srgbClr val="FFFFFF"/>
              </a:solidFill>
              <a:latin typeface="Avenir Book"/>
              <a:cs typeface="Avenir Book"/>
            </a:endParaRPr>
          </a:p>
        </p:txBody>
      </p:sp>
    </p:spTree>
    <p:extLst>
      <p:ext uri="{BB962C8B-B14F-4D97-AF65-F5344CB8AC3E}">
        <p14:creationId xmlns:p14="http://schemas.microsoft.com/office/powerpoint/2010/main" val="212307696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65" y="56191"/>
            <a:ext cx="8229600" cy="567161"/>
          </a:xfrm>
        </p:spPr>
        <p:txBody>
          <a:bodyPr>
            <a:normAutofit fontScale="90000"/>
          </a:bodyPr>
          <a:lstStyle/>
          <a:p>
            <a:pPr algn="l"/>
            <a:r>
              <a:rPr lang="en-US" sz="3600" dirty="0" smtClean="0">
                <a:latin typeface="Avenir Black"/>
                <a:cs typeface="Avenir Black"/>
              </a:rPr>
              <a:t>Questions </a:t>
            </a:r>
            <a:r>
              <a:rPr lang="en-US" sz="3600" dirty="0" smtClean="0">
                <a:latin typeface="Avenir Book"/>
                <a:cs typeface="Avenir Book"/>
              </a:rPr>
              <a:t>From Design Assessment Results</a:t>
            </a:r>
            <a:r>
              <a:rPr lang="en-US" sz="3600" dirty="0" smtClean="0">
                <a:latin typeface="Avenir Black"/>
                <a:cs typeface="Avenir Black"/>
              </a:rPr>
              <a:t> </a:t>
            </a:r>
            <a:endParaRPr lang="en-US" sz="3600" dirty="0">
              <a:latin typeface="Avenir Book"/>
              <a:cs typeface="Avenir Book"/>
            </a:endParaRPr>
          </a:p>
        </p:txBody>
      </p:sp>
      <p:sp>
        <p:nvSpPr>
          <p:cNvPr id="3" name="Content Placeholder 2"/>
          <p:cNvSpPr>
            <a:spLocks noGrp="1"/>
          </p:cNvSpPr>
          <p:nvPr>
            <p:ph idx="1"/>
          </p:nvPr>
        </p:nvSpPr>
        <p:spPr>
          <a:xfrm>
            <a:off x="97565" y="749201"/>
            <a:ext cx="8792162" cy="4822982"/>
          </a:xfrm>
        </p:spPr>
        <p:txBody>
          <a:bodyPr>
            <a:normAutofit fontScale="55000" lnSpcReduction="20000"/>
          </a:bodyPr>
          <a:lstStyle/>
          <a:p>
            <a:r>
              <a:rPr lang="en-US" dirty="0" smtClean="0"/>
              <a:t>Users are afraid of being the answer.  How can we address/positively spin and mitigate the fear of increased commination? </a:t>
            </a:r>
          </a:p>
          <a:p>
            <a:r>
              <a:rPr lang="en-US" dirty="0" smtClean="0"/>
              <a:t>Users like the “Search as a Browser” approach.  Can we leverage this more?</a:t>
            </a:r>
          </a:p>
          <a:p>
            <a:r>
              <a:rPr lang="en-US" dirty="0" smtClean="0"/>
              <a:t>Users liked the updates from their network feature, but felt it doesn’t belong in this offering. What do we do?</a:t>
            </a:r>
            <a:endParaRPr lang="en-US" dirty="0"/>
          </a:p>
          <a:p>
            <a:r>
              <a:rPr lang="en-US" dirty="0" smtClean="0"/>
              <a:t>Popups are out (duh) How can we make answering questions more engaging?</a:t>
            </a:r>
          </a:p>
          <a:p>
            <a:pPr lvl="1"/>
            <a:r>
              <a:rPr lang="en-US" dirty="0" smtClean="0"/>
              <a:t>Tell me how many questions I would have gotten</a:t>
            </a:r>
          </a:p>
          <a:p>
            <a:pPr lvl="1"/>
            <a:r>
              <a:rPr lang="en-US" dirty="0" smtClean="0"/>
              <a:t>Tell me how many conversations have been avoided because I am awesome</a:t>
            </a:r>
          </a:p>
          <a:p>
            <a:pPr lvl="1"/>
            <a:r>
              <a:rPr lang="en-US" dirty="0" smtClean="0"/>
              <a:t>Continue to push the “Community Driven” persona</a:t>
            </a:r>
          </a:p>
          <a:p>
            <a:r>
              <a:rPr lang="en-US" dirty="0" smtClean="0"/>
              <a:t>Users like the idea of Community Driven Information because they believe it will help their main concern (outdated/inaccurate information) but no one wants to do the updating because:</a:t>
            </a:r>
          </a:p>
          <a:p>
            <a:pPr lvl="1"/>
            <a:r>
              <a:rPr lang="en-US" dirty="0" smtClean="0"/>
              <a:t>Not my place or I don’t have the authority </a:t>
            </a:r>
          </a:p>
          <a:p>
            <a:pPr lvl="1"/>
            <a:r>
              <a:rPr lang="en-US" dirty="0" smtClean="0"/>
              <a:t>Who is to say I actually have the Best Right Answer or mine is better that what is already there</a:t>
            </a:r>
          </a:p>
          <a:p>
            <a:pPr lvl="1"/>
            <a:r>
              <a:rPr lang="en-US" dirty="0" smtClean="0"/>
              <a:t>Not sure what effect my update will have (where does it go?)</a:t>
            </a:r>
          </a:p>
          <a:p>
            <a:r>
              <a:rPr lang="en-US" dirty="0" smtClean="0"/>
              <a:t>Users like being able to choose between the best “thing” and the best “person”.  How does this influence our design/process?</a:t>
            </a:r>
          </a:p>
          <a:p>
            <a:r>
              <a:rPr lang="en-US" dirty="0" smtClean="0"/>
              <a:t>Users who found the personalization settings trusted/were more comfortable with the solution.  How can we make everyone feel that way?</a:t>
            </a:r>
          </a:p>
        </p:txBody>
      </p:sp>
      <p:sp>
        <p:nvSpPr>
          <p:cNvPr id="4" name="TextBox 3"/>
          <p:cNvSpPr txBox="1"/>
          <p:nvPr/>
        </p:nvSpPr>
        <p:spPr>
          <a:xfrm>
            <a:off x="2427536" y="40269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73048367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65" y="56191"/>
            <a:ext cx="8229600" cy="567161"/>
          </a:xfrm>
        </p:spPr>
        <p:txBody>
          <a:bodyPr>
            <a:normAutofit fontScale="90000"/>
          </a:bodyPr>
          <a:lstStyle/>
          <a:p>
            <a:pPr algn="l"/>
            <a:r>
              <a:rPr lang="en-US" sz="3600" dirty="0" smtClean="0">
                <a:latin typeface="Avenir Black"/>
                <a:cs typeface="Avenir Black"/>
              </a:rPr>
              <a:t>Questions </a:t>
            </a:r>
            <a:r>
              <a:rPr lang="en-US" sz="3600" dirty="0" smtClean="0">
                <a:latin typeface="Avenir Book"/>
                <a:cs typeface="Avenir Book"/>
              </a:rPr>
              <a:t>From Design Assessment Results</a:t>
            </a:r>
            <a:r>
              <a:rPr lang="en-US" sz="3600" dirty="0" smtClean="0">
                <a:latin typeface="Avenir Black"/>
                <a:cs typeface="Avenir Black"/>
              </a:rPr>
              <a:t> </a:t>
            </a:r>
            <a:endParaRPr lang="en-US" sz="3600" dirty="0">
              <a:latin typeface="Avenir Book"/>
              <a:cs typeface="Avenir Book"/>
            </a:endParaRPr>
          </a:p>
        </p:txBody>
      </p:sp>
      <p:sp>
        <p:nvSpPr>
          <p:cNvPr id="3" name="Content Placeholder 2"/>
          <p:cNvSpPr>
            <a:spLocks noGrp="1"/>
          </p:cNvSpPr>
          <p:nvPr>
            <p:ph idx="1"/>
          </p:nvPr>
        </p:nvSpPr>
        <p:spPr>
          <a:xfrm>
            <a:off x="97565" y="749201"/>
            <a:ext cx="8792162" cy="4822982"/>
          </a:xfrm>
        </p:spPr>
        <p:txBody>
          <a:bodyPr>
            <a:normAutofit fontScale="70000" lnSpcReduction="20000"/>
          </a:bodyPr>
          <a:lstStyle/>
          <a:p>
            <a:r>
              <a:rPr lang="en-US" dirty="0" smtClean="0"/>
              <a:t>Users want to help make GE better. How can we use that to help make NOW better? How to we leverage that driver?</a:t>
            </a:r>
          </a:p>
          <a:p>
            <a:r>
              <a:rPr lang="en-US" dirty="0" smtClean="0"/>
              <a:t>NLP is cool, Modifying Assumptions is cool, Traverse Answer Structure by Q&amp;A is cool, Searching by Knowledge Dump is cool. All are different than traditional search and there is a learning curve. How can we decrease that learning curve?</a:t>
            </a:r>
          </a:p>
          <a:p>
            <a:r>
              <a:rPr lang="en-US" dirty="0" smtClean="0"/>
              <a:t>Users liked the in depth information of Alec, but found it overwhelming and hard to digest.  How can we improve?</a:t>
            </a:r>
          </a:p>
          <a:p>
            <a:r>
              <a:rPr lang="en-US" dirty="0" smtClean="0"/>
              <a:t>Trust that we have presented the right answer to the user is hard to establish.  How can we improve trust our offering is sending the user in the right direction from the very first search they conduct?</a:t>
            </a:r>
          </a:p>
          <a:p>
            <a:r>
              <a:rPr lang="en-US" dirty="0" smtClean="0"/>
              <a:t>Users liked being able to modify assumptions, but the users aren’t able to predict what effect that modification will have.</a:t>
            </a:r>
          </a:p>
          <a:p>
            <a:r>
              <a:rPr lang="en-US" dirty="0" smtClean="0"/>
              <a:t>Users who skip the </a:t>
            </a:r>
            <a:r>
              <a:rPr lang="en-US" dirty="0" err="1" smtClean="0"/>
              <a:t>AnswerForge</a:t>
            </a:r>
            <a:r>
              <a:rPr lang="en-US" dirty="0" smtClean="0"/>
              <a:t> web presence have a hard time determining what the system does. How can we improve this?</a:t>
            </a:r>
          </a:p>
        </p:txBody>
      </p:sp>
      <p:sp>
        <p:nvSpPr>
          <p:cNvPr id="4" name="TextBox 3"/>
          <p:cNvSpPr txBox="1"/>
          <p:nvPr/>
        </p:nvSpPr>
        <p:spPr>
          <a:xfrm>
            <a:off x="2427536" y="40269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165574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044520" y="40848"/>
            <a:ext cx="2516343" cy="369332"/>
          </a:xfrm>
          <a:prstGeom prst="rect">
            <a:avLst/>
          </a:prstGeom>
          <a:noFill/>
        </p:spPr>
        <p:txBody>
          <a:bodyPr wrap="square" rtlCol="0">
            <a:spAutoFit/>
          </a:bodyPr>
          <a:lstStyle/>
          <a:p>
            <a:r>
              <a:rPr lang="en-US" dirty="0" smtClean="0"/>
              <a:t>Design A - Max</a:t>
            </a:r>
            <a:endParaRPr lang="en-US" dirty="0"/>
          </a:p>
        </p:txBody>
      </p:sp>
      <p:sp>
        <p:nvSpPr>
          <p:cNvPr id="11" name="TextBox 10"/>
          <p:cNvSpPr txBox="1"/>
          <p:nvPr/>
        </p:nvSpPr>
        <p:spPr>
          <a:xfrm>
            <a:off x="5721121" y="40848"/>
            <a:ext cx="2516343" cy="369332"/>
          </a:xfrm>
          <a:prstGeom prst="rect">
            <a:avLst/>
          </a:prstGeom>
          <a:noFill/>
        </p:spPr>
        <p:txBody>
          <a:bodyPr wrap="square" rtlCol="0">
            <a:spAutoFit/>
          </a:bodyPr>
          <a:lstStyle/>
          <a:p>
            <a:r>
              <a:rPr lang="en-US" dirty="0" smtClean="0"/>
              <a:t>Design B - Craig</a:t>
            </a:r>
            <a:endParaRPr lang="en-US" dirty="0"/>
          </a:p>
        </p:txBody>
      </p:sp>
      <p:sp>
        <p:nvSpPr>
          <p:cNvPr id="12" name="TextBox 11"/>
          <p:cNvSpPr txBox="1"/>
          <p:nvPr/>
        </p:nvSpPr>
        <p:spPr>
          <a:xfrm>
            <a:off x="0" y="410180"/>
            <a:ext cx="4537432" cy="5078312"/>
          </a:xfrm>
          <a:prstGeom prst="rect">
            <a:avLst/>
          </a:prstGeom>
          <a:noFill/>
        </p:spPr>
        <p:txBody>
          <a:bodyPr wrap="square" rtlCol="0">
            <a:spAutoFit/>
          </a:bodyPr>
          <a:lstStyle/>
          <a:p>
            <a:r>
              <a:rPr lang="en-US" sz="1200" dirty="0" smtClean="0"/>
              <a:t>Drill Down Questions – with graphical related information links</a:t>
            </a:r>
          </a:p>
          <a:p>
            <a:endParaRPr lang="en-US" sz="1200" dirty="0"/>
          </a:p>
          <a:p>
            <a:r>
              <a:rPr lang="en-US" sz="1200" dirty="0" smtClean="0"/>
              <a:t>Hey Did You Know – Lower Importance	</a:t>
            </a:r>
          </a:p>
          <a:p>
            <a:endParaRPr lang="en-US" sz="1200" dirty="0"/>
          </a:p>
          <a:p>
            <a:r>
              <a:rPr lang="en-US" sz="1200" dirty="0" smtClean="0"/>
              <a:t>Edit In Place (Crowd Source)</a:t>
            </a:r>
          </a:p>
          <a:p>
            <a:endParaRPr lang="en-US" sz="1200" dirty="0"/>
          </a:p>
          <a:p>
            <a:r>
              <a:rPr lang="en-US" sz="1200" dirty="0" smtClean="0"/>
              <a:t>Low important on Expert, More on Answer</a:t>
            </a:r>
          </a:p>
          <a:p>
            <a:endParaRPr lang="en-US" sz="1200" dirty="0"/>
          </a:p>
          <a:p>
            <a:r>
              <a:rPr lang="en-US" sz="1200" dirty="0" smtClean="0"/>
              <a:t>Show Reviews (Included as Related Information)</a:t>
            </a:r>
          </a:p>
          <a:p>
            <a:endParaRPr lang="en-US" sz="1200" dirty="0" smtClean="0"/>
          </a:p>
          <a:p>
            <a:r>
              <a:rPr lang="en-US" sz="1200" dirty="0" smtClean="0"/>
              <a:t>Community Driven (Action Based)</a:t>
            </a:r>
          </a:p>
          <a:p>
            <a:endParaRPr lang="en-US" sz="1200" dirty="0"/>
          </a:p>
          <a:p>
            <a:r>
              <a:rPr lang="en-US" sz="1200" dirty="0" smtClean="0"/>
              <a:t>Offset Fear: Response Score – Drive traffic to the people who actually want to answer</a:t>
            </a:r>
          </a:p>
          <a:p>
            <a:endParaRPr lang="en-US" sz="1200" dirty="0"/>
          </a:p>
          <a:p>
            <a:r>
              <a:rPr lang="en-US" sz="1200" dirty="0" smtClean="0"/>
              <a:t>Real-Time “Did you mean” syntax highlighting (Learning Curve Reduction)</a:t>
            </a:r>
          </a:p>
          <a:p>
            <a:endParaRPr lang="en-US" sz="1200" dirty="0"/>
          </a:p>
          <a:p>
            <a:r>
              <a:rPr lang="en-US" sz="1200" dirty="0" smtClean="0"/>
              <a:t>Mapping information and Previous search quality information through - Chat-Driven Search</a:t>
            </a:r>
          </a:p>
          <a:p>
            <a:endParaRPr lang="en-US" sz="1200" dirty="0" smtClean="0"/>
          </a:p>
          <a:p>
            <a:endParaRPr lang="en-US" sz="1200" dirty="0" smtClean="0"/>
          </a:p>
          <a:p>
            <a:r>
              <a:rPr lang="en-US" sz="1200" dirty="0" smtClean="0"/>
              <a:t>Established Trust in Answer	</a:t>
            </a:r>
          </a:p>
          <a:p>
            <a:endParaRPr lang="en-US" sz="1200" dirty="0"/>
          </a:p>
          <a:p>
            <a:r>
              <a:rPr lang="en-US" sz="1200" dirty="0" smtClean="0"/>
              <a:t>Same Aesthetics – (White background answer page.  Primary Color: Green, Secondary: Blue, Third: Grey. Homepage Solid Primary Color) </a:t>
            </a:r>
            <a:endParaRPr lang="en-US" sz="1200" dirty="0"/>
          </a:p>
          <a:p>
            <a:endParaRPr lang="en-US" sz="1200" dirty="0" smtClean="0"/>
          </a:p>
        </p:txBody>
      </p:sp>
      <p:sp>
        <p:nvSpPr>
          <p:cNvPr id="13" name="TextBox 12"/>
          <p:cNvSpPr txBox="1"/>
          <p:nvPr/>
        </p:nvSpPr>
        <p:spPr>
          <a:xfrm>
            <a:off x="4606568" y="410076"/>
            <a:ext cx="4537432" cy="5078312"/>
          </a:xfrm>
          <a:prstGeom prst="rect">
            <a:avLst/>
          </a:prstGeom>
          <a:noFill/>
        </p:spPr>
        <p:txBody>
          <a:bodyPr wrap="square" rtlCol="0">
            <a:spAutoFit/>
          </a:bodyPr>
          <a:lstStyle/>
          <a:p>
            <a:r>
              <a:rPr lang="en-US" sz="1200" dirty="0" smtClean="0"/>
              <a:t>Just Drill Down Questions</a:t>
            </a:r>
            <a:endParaRPr lang="en-US" sz="1200" dirty="0"/>
          </a:p>
          <a:p>
            <a:endParaRPr lang="en-US" sz="1200" dirty="0" smtClean="0"/>
          </a:p>
          <a:p>
            <a:r>
              <a:rPr lang="en-US" sz="1200" dirty="0" smtClean="0"/>
              <a:t>Hey Did you know – Higher Importance</a:t>
            </a:r>
          </a:p>
          <a:p>
            <a:endParaRPr lang="en-US" sz="1200" dirty="0"/>
          </a:p>
          <a:p>
            <a:r>
              <a:rPr lang="en-US" sz="1200" dirty="0" smtClean="0"/>
              <a:t>Submit Improvement</a:t>
            </a:r>
          </a:p>
          <a:p>
            <a:endParaRPr lang="en-US" sz="1200" dirty="0"/>
          </a:p>
          <a:p>
            <a:r>
              <a:rPr lang="en-US" sz="1200" dirty="0" smtClean="0"/>
              <a:t>Answer &amp; Expert – Equal Weight </a:t>
            </a:r>
          </a:p>
          <a:p>
            <a:endParaRPr lang="en-US" sz="1200" dirty="0"/>
          </a:p>
          <a:p>
            <a:r>
              <a:rPr lang="en-US" sz="1200" dirty="0" smtClean="0"/>
              <a:t>No Reviews</a:t>
            </a:r>
          </a:p>
          <a:p>
            <a:endParaRPr lang="en-US" sz="1200" dirty="0" smtClean="0"/>
          </a:p>
          <a:p>
            <a:r>
              <a:rPr lang="en-US" sz="1200" dirty="0" smtClean="0"/>
              <a:t>Community Driven (Theme)</a:t>
            </a:r>
          </a:p>
          <a:p>
            <a:endParaRPr lang="en-US" sz="1200" dirty="0"/>
          </a:p>
          <a:p>
            <a:r>
              <a:rPr lang="en-US" sz="1200" dirty="0" smtClean="0"/>
              <a:t>Offset Fear: Show Benefits and give user control to stop questions</a:t>
            </a:r>
          </a:p>
          <a:p>
            <a:endParaRPr lang="en-US" sz="1200" dirty="0" smtClean="0"/>
          </a:p>
          <a:p>
            <a:endParaRPr lang="en-US" sz="1200" dirty="0"/>
          </a:p>
          <a:p>
            <a:r>
              <a:rPr lang="en-US" sz="1200" dirty="0" smtClean="0"/>
              <a:t>Real-Time Syntax Highlighting with on-click modifications (Feedback Capture)</a:t>
            </a:r>
          </a:p>
          <a:p>
            <a:endParaRPr lang="en-US" sz="1200" dirty="0"/>
          </a:p>
          <a:p>
            <a:r>
              <a:rPr lang="en-US" sz="1200" dirty="0" smtClean="0"/>
              <a:t>Current </a:t>
            </a:r>
            <a:r>
              <a:rPr lang="en-US" sz="1200" dirty="0" err="1" smtClean="0"/>
              <a:t>AnswerForge</a:t>
            </a:r>
            <a:r>
              <a:rPr lang="en-US" sz="1200" dirty="0" smtClean="0"/>
              <a:t> Approach to Mapping Information, In-app approach for </a:t>
            </a:r>
            <a:r>
              <a:rPr lang="en-US" sz="1200" dirty="0" smtClean="0">
                <a:solidFill>
                  <a:srgbClr val="008000"/>
                </a:solidFill>
              </a:rPr>
              <a:t>previous search quality – ONLY if I can make it very different from chat</a:t>
            </a:r>
          </a:p>
          <a:p>
            <a:endParaRPr lang="en-US" sz="1200" dirty="0" smtClean="0"/>
          </a:p>
          <a:p>
            <a:r>
              <a:rPr lang="en-US" sz="1200" dirty="0" smtClean="0"/>
              <a:t>Established Trust in Answer</a:t>
            </a:r>
            <a:endParaRPr lang="en-US" sz="1200" dirty="0"/>
          </a:p>
          <a:p>
            <a:endParaRPr lang="en-US" sz="1200" dirty="0" smtClean="0"/>
          </a:p>
          <a:p>
            <a:r>
              <a:rPr lang="en-US" sz="1200" dirty="0" smtClean="0"/>
              <a:t>Same Aesthetics – (White </a:t>
            </a:r>
            <a:r>
              <a:rPr lang="en-US" sz="1200" dirty="0"/>
              <a:t>background answer page.  Primary Color: Green, Secondary: Blue, Third: Grey. Homepage Solid Primary Color) </a:t>
            </a:r>
          </a:p>
          <a:p>
            <a:endParaRPr lang="en-US" sz="1200" dirty="0" smtClean="0"/>
          </a:p>
        </p:txBody>
      </p:sp>
    </p:spTree>
    <p:extLst>
      <p:ext uri="{BB962C8B-B14F-4D97-AF65-F5344CB8AC3E}">
        <p14:creationId xmlns:p14="http://schemas.microsoft.com/office/powerpoint/2010/main" val="320113050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Scenarios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Searching for a person who has recently changed jobs (Max Scenario)</a:t>
            </a:r>
          </a:p>
          <a:p>
            <a:r>
              <a:rPr lang="en-US" dirty="0" smtClean="0"/>
              <a:t>General Person Search</a:t>
            </a:r>
          </a:p>
          <a:p>
            <a:r>
              <a:rPr lang="en-US" dirty="0" smtClean="0"/>
              <a:t>Previous Search (Asking how it went)</a:t>
            </a:r>
          </a:p>
          <a:p>
            <a:r>
              <a:rPr lang="en-US" b="1" dirty="0" smtClean="0"/>
              <a:t>Not A Person </a:t>
            </a:r>
            <a:r>
              <a:rPr lang="en-US" dirty="0" smtClean="0"/>
              <a:t>– How do I migrate an application to AWS at GE?</a:t>
            </a:r>
          </a:p>
          <a:p>
            <a:pPr lvl="1"/>
            <a:r>
              <a:rPr lang="en-US" dirty="0" smtClean="0"/>
              <a:t>Answer is CoreTech Public Cloud Services </a:t>
            </a:r>
          </a:p>
          <a:p>
            <a:r>
              <a:rPr lang="en-US" b="1" dirty="0" smtClean="0"/>
              <a:t>Answer is totally wrong/Inaccurate/outdated </a:t>
            </a:r>
            <a:r>
              <a:rPr lang="en-US" dirty="0" smtClean="0"/>
              <a:t>– Holiday Schedule for last year</a:t>
            </a:r>
          </a:p>
          <a:p>
            <a:pPr lvl="1"/>
            <a:r>
              <a:rPr lang="en-US" dirty="0" smtClean="0"/>
              <a:t>Does the user: Improve/Edit Answer/Review</a:t>
            </a:r>
          </a:p>
          <a:p>
            <a:r>
              <a:rPr lang="en-US" b="1" dirty="0" smtClean="0"/>
              <a:t>Answer is incomplete </a:t>
            </a:r>
            <a:r>
              <a:rPr lang="en-US" dirty="0" smtClean="0"/>
              <a:t>– The Badging example (we know your site, but not others)</a:t>
            </a:r>
          </a:p>
          <a:p>
            <a:pPr lvl="1"/>
            <a:r>
              <a:rPr lang="en-US" dirty="0" smtClean="0"/>
              <a:t>Does the user: Improve/Edit/Review</a:t>
            </a:r>
            <a:endParaRPr lang="en-US" dirty="0"/>
          </a:p>
        </p:txBody>
      </p:sp>
    </p:spTree>
    <p:extLst>
      <p:ext uri="{BB962C8B-B14F-4D97-AF65-F5344CB8AC3E}">
        <p14:creationId xmlns:p14="http://schemas.microsoft.com/office/powerpoint/2010/main" val="2532361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65" y="56191"/>
            <a:ext cx="8229600" cy="567161"/>
          </a:xfrm>
        </p:spPr>
        <p:txBody>
          <a:bodyPr>
            <a:normAutofit fontScale="90000"/>
          </a:bodyPr>
          <a:lstStyle/>
          <a:p>
            <a:pPr algn="l"/>
            <a:r>
              <a:rPr lang="en-US" sz="3600" dirty="0" smtClean="0">
                <a:latin typeface="Avenir Black"/>
                <a:cs typeface="Avenir Black"/>
              </a:rPr>
              <a:t>Process</a:t>
            </a:r>
            <a:endParaRPr lang="en-US" sz="3600" dirty="0">
              <a:latin typeface="Avenir Book"/>
              <a:cs typeface="Avenir Book"/>
            </a:endParaRPr>
          </a:p>
        </p:txBody>
      </p:sp>
      <p:sp>
        <p:nvSpPr>
          <p:cNvPr id="3" name="Content Placeholder 2"/>
          <p:cNvSpPr>
            <a:spLocks noGrp="1"/>
          </p:cNvSpPr>
          <p:nvPr>
            <p:ph idx="1"/>
          </p:nvPr>
        </p:nvSpPr>
        <p:spPr>
          <a:xfrm>
            <a:off x="97565" y="749201"/>
            <a:ext cx="8792162" cy="4822982"/>
          </a:xfrm>
        </p:spPr>
        <p:txBody>
          <a:bodyPr>
            <a:normAutofit/>
          </a:bodyPr>
          <a:lstStyle/>
          <a:p>
            <a:r>
              <a:rPr lang="en-US" sz="2400" dirty="0" smtClean="0"/>
              <a:t>3 members of the development team conducted A/B tests with a total </a:t>
            </a:r>
            <a:r>
              <a:rPr lang="en-US" sz="2400" smtClean="0"/>
              <a:t>of 9 </a:t>
            </a:r>
            <a:r>
              <a:rPr lang="en-US" sz="2400" dirty="0" smtClean="0"/>
              <a:t>Individuals</a:t>
            </a:r>
          </a:p>
          <a:p>
            <a:pPr marL="0" indent="0">
              <a:buNone/>
            </a:pPr>
            <a:endParaRPr lang="en-US" sz="2400" dirty="0" smtClean="0"/>
          </a:p>
          <a:p>
            <a:r>
              <a:rPr lang="en-US" sz="2400" dirty="0" smtClean="0"/>
              <a:t>Each test participant was asked to pick a number between 1 &amp; 10 in order to determine which design they saw first ( &lt;= 5 – Design A)</a:t>
            </a:r>
          </a:p>
          <a:p>
            <a:endParaRPr lang="en-US" sz="2400" dirty="0" smtClean="0"/>
          </a:p>
          <a:p>
            <a:r>
              <a:rPr lang="en-US" sz="2400" dirty="0" smtClean="0"/>
              <a:t>Each participant was asked to go through “Get It” testing with each design and answer a few follow up questions afterward (2 Sentence Summary, Valuable for Job Responsibilities &amp; Estimated Usage) </a:t>
            </a:r>
            <a:endParaRPr lang="en-US" sz="2400" dirty="0"/>
          </a:p>
        </p:txBody>
      </p:sp>
    </p:spTree>
    <p:extLst>
      <p:ext uri="{BB962C8B-B14F-4D97-AF65-F5344CB8AC3E}">
        <p14:creationId xmlns:p14="http://schemas.microsoft.com/office/powerpoint/2010/main" val="70451418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65" y="56191"/>
            <a:ext cx="8229600" cy="567161"/>
          </a:xfrm>
        </p:spPr>
        <p:txBody>
          <a:bodyPr>
            <a:normAutofit fontScale="90000"/>
          </a:bodyPr>
          <a:lstStyle/>
          <a:p>
            <a:pPr algn="l"/>
            <a:r>
              <a:rPr lang="en-US" sz="3600" dirty="0" smtClean="0">
                <a:latin typeface="Avenir Black"/>
                <a:cs typeface="Avenir Black"/>
              </a:rPr>
              <a:t>Design A - </a:t>
            </a:r>
            <a:r>
              <a:rPr lang="en-US" sz="3600" dirty="0" smtClean="0">
                <a:latin typeface="Avenir Book"/>
                <a:cs typeface="Avenir Book"/>
              </a:rPr>
              <a:t>Observations</a:t>
            </a:r>
            <a:endParaRPr lang="en-US" sz="3600" dirty="0">
              <a:latin typeface="Avenir Book"/>
              <a:cs typeface="Avenir Book"/>
            </a:endParaRPr>
          </a:p>
        </p:txBody>
      </p:sp>
      <p:sp>
        <p:nvSpPr>
          <p:cNvPr id="3" name="Content Placeholder 2"/>
          <p:cNvSpPr>
            <a:spLocks noGrp="1"/>
          </p:cNvSpPr>
          <p:nvPr>
            <p:ph idx="1"/>
          </p:nvPr>
        </p:nvSpPr>
        <p:spPr>
          <a:xfrm>
            <a:off x="97565" y="749201"/>
            <a:ext cx="8792162" cy="4822982"/>
          </a:xfrm>
        </p:spPr>
        <p:txBody>
          <a:bodyPr>
            <a:normAutofit fontScale="62500" lnSpcReduction="20000"/>
          </a:bodyPr>
          <a:lstStyle/>
          <a:p>
            <a:r>
              <a:rPr lang="en-US" dirty="0" smtClean="0"/>
              <a:t>Users liked the </a:t>
            </a:r>
            <a:r>
              <a:rPr lang="en-US" i="1" dirty="0" smtClean="0"/>
              <a:t>Updates from your network</a:t>
            </a:r>
            <a:r>
              <a:rPr lang="en-US" dirty="0" smtClean="0"/>
              <a:t> but felt they didn’t belong there. (more </a:t>
            </a:r>
            <a:r>
              <a:rPr lang="en-US" dirty="0" err="1" smtClean="0"/>
              <a:t>my.ge.com</a:t>
            </a:r>
            <a:r>
              <a:rPr lang="en-US" dirty="0" smtClean="0"/>
              <a:t>)</a:t>
            </a:r>
          </a:p>
          <a:p>
            <a:r>
              <a:rPr lang="en-US" dirty="0" smtClean="0"/>
              <a:t>Users Don’t Like Pop-ups (Duh)</a:t>
            </a:r>
          </a:p>
          <a:p>
            <a:r>
              <a:rPr lang="en-US" dirty="0" smtClean="0"/>
              <a:t>Users aren’t sure what effect updating a answer will have</a:t>
            </a:r>
          </a:p>
          <a:p>
            <a:r>
              <a:rPr lang="en-US" dirty="0" smtClean="0"/>
              <a:t>Navigation on the Answer page is strange (left/right and up/down)</a:t>
            </a:r>
          </a:p>
          <a:p>
            <a:r>
              <a:rPr lang="en-US" dirty="0" smtClean="0"/>
              <a:t>Information presented is helpful, but hard to digest and the amount is overwhelming</a:t>
            </a:r>
          </a:p>
          <a:p>
            <a:r>
              <a:rPr lang="en-US" dirty="0" smtClean="0"/>
              <a:t>Design doesn’t encourage interaction and commitment - high interaction cost, more like a traditional search. Type and pray</a:t>
            </a:r>
          </a:p>
          <a:p>
            <a:r>
              <a:rPr lang="en-US" dirty="0" smtClean="0"/>
              <a:t>Didn’t like seeing reviews – faster to just check out the site</a:t>
            </a:r>
          </a:p>
          <a:p>
            <a:r>
              <a:rPr lang="en-US" dirty="0" smtClean="0"/>
              <a:t>Users liked being able to personalize the offering</a:t>
            </a:r>
          </a:p>
          <a:p>
            <a:r>
              <a:rPr lang="en-US" dirty="0" smtClean="0"/>
              <a:t>Users liked being able to opt-in and out of chat</a:t>
            </a:r>
          </a:p>
          <a:p>
            <a:r>
              <a:rPr lang="en-US" dirty="0" smtClean="0"/>
              <a:t>Users liked the categories, once they understood them</a:t>
            </a:r>
          </a:p>
          <a:p>
            <a:r>
              <a:rPr lang="en-US" dirty="0" smtClean="0"/>
              <a:t>Most interest was expressed in Best Answer and Expert</a:t>
            </a:r>
          </a:p>
          <a:p>
            <a:r>
              <a:rPr lang="en-US" dirty="0" smtClean="0"/>
              <a:t>Not quite sure why the Best Answer is the Best Answer (Where did this come from?)</a:t>
            </a:r>
          </a:p>
          <a:p>
            <a:endParaRPr lang="en-US" dirty="0"/>
          </a:p>
        </p:txBody>
      </p:sp>
    </p:spTree>
    <p:extLst>
      <p:ext uri="{BB962C8B-B14F-4D97-AF65-F5344CB8AC3E}">
        <p14:creationId xmlns:p14="http://schemas.microsoft.com/office/powerpoint/2010/main" val="240475666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65" y="56191"/>
            <a:ext cx="8229600" cy="567161"/>
          </a:xfrm>
        </p:spPr>
        <p:txBody>
          <a:bodyPr>
            <a:normAutofit fontScale="90000"/>
          </a:bodyPr>
          <a:lstStyle/>
          <a:p>
            <a:pPr algn="l"/>
            <a:r>
              <a:rPr lang="en-US" sz="3600" dirty="0" smtClean="0">
                <a:latin typeface="Avenir Black"/>
                <a:cs typeface="Avenir Black"/>
              </a:rPr>
              <a:t>Design B - </a:t>
            </a:r>
            <a:r>
              <a:rPr lang="en-US" sz="3600" dirty="0" smtClean="0">
                <a:latin typeface="Avenir Book"/>
                <a:cs typeface="Avenir Book"/>
              </a:rPr>
              <a:t>Observations</a:t>
            </a:r>
            <a:endParaRPr lang="en-US" sz="3600" dirty="0">
              <a:latin typeface="Avenir Book"/>
              <a:cs typeface="Avenir Book"/>
            </a:endParaRPr>
          </a:p>
        </p:txBody>
      </p:sp>
      <p:sp>
        <p:nvSpPr>
          <p:cNvPr id="3" name="Content Placeholder 2"/>
          <p:cNvSpPr>
            <a:spLocks noGrp="1"/>
          </p:cNvSpPr>
          <p:nvPr>
            <p:ph idx="1"/>
          </p:nvPr>
        </p:nvSpPr>
        <p:spPr>
          <a:xfrm>
            <a:off x="97565" y="749201"/>
            <a:ext cx="8792162" cy="4822982"/>
          </a:xfrm>
        </p:spPr>
        <p:txBody>
          <a:bodyPr>
            <a:normAutofit fontScale="47500" lnSpcReduction="20000"/>
          </a:bodyPr>
          <a:lstStyle/>
          <a:p>
            <a:r>
              <a:rPr lang="en-US" dirty="0" smtClean="0"/>
              <a:t>No Duplicates &amp; No Outdated/Inaccurate Information struck a cord with users</a:t>
            </a:r>
          </a:p>
          <a:p>
            <a:r>
              <a:rPr lang="en-US" dirty="0" smtClean="0"/>
              <a:t>Users ask: “What do the different colors mean when I type?” “How do I use that to build my query?”</a:t>
            </a:r>
          </a:p>
          <a:p>
            <a:r>
              <a:rPr lang="en-US" dirty="0" smtClean="0"/>
              <a:t>Users feel it is a completely different way to search, but they state they are ok with fumbling through it the first couple of times</a:t>
            </a:r>
          </a:p>
          <a:p>
            <a:r>
              <a:rPr lang="en-US" dirty="0" smtClean="0"/>
              <a:t>Users did a pretty good job exploring the different engagement points (why is this so big, help us map, </a:t>
            </a:r>
            <a:r>
              <a:rPr lang="en-US" dirty="0" err="1" smtClean="0"/>
              <a:t>etc</a:t>
            </a:r>
            <a:r>
              <a:rPr lang="en-US" dirty="0" smtClean="0"/>
              <a:t>)</a:t>
            </a:r>
          </a:p>
          <a:p>
            <a:r>
              <a:rPr lang="en-US" dirty="0" smtClean="0"/>
              <a:t>Users generally liked the idea of being able to help map GE – one even thought it was fun</a:t>
            </a:r>
          </a:p>
          <a:p>
            <a:r>
              <a:rPr lang="en-US" dirty="0" smtClean="0"/>
              <a:t>Liked having other options than Chat, in addition to it</a:t>
            </a:r>
          </a:p>
          <a:p>
            <a:r>
              <a:rPr lang="en-US" dirty="0" smtClean="0"/>
              <a:t>Users liked being able to narrow down to the right answer by answering follow-up questions</a:t>
            </a:r>
          </a:p>
          <a:p>
            <a:r>
              <a:rPr lang="en-US" dirty="0" smtClean="0"/>
              <a:t>Most Users claim they would use the modify assumptions hover boxes</a:t>
            </a:r>
          </a:p>
          <a:p>
            <a:r>
              <a:rPr lang="en-US" dirty="0" smtClean="0"/>
              <a:t>User’s would like a “Don’t Know” Option when answering questions</a:t>
            </a:r>
          </a:p>
          <a:p>
            <a:r>
              <a:rPr lang="en-US" dirty="0" smtClean="0"/>
              <a:t>Users thought the “Why we picked this answer” facts would be valuable in order to have an intelligent conversation with the expert</a:t>
            </a:r>
          </a:p>
          <a:p>
            <a:r>
              <a:rPr lang="en-US" dirty="0" smtClean="0"/>
              <a:t>“Gets you where you need in order to do work” – nice!</a:t>
            </a:r>
          </a:p>
          <a:p>
            <a:r>
              <a:rPr lang="en-US" dirty="0" smtClean="0"/>
              <a:t>Want to see the source of the information being presented </a:t>
            </a:r>
          </a:p>
          <a:p>
            <a:r>
              <a:rPr lang="en-US" dirty="0" smtClean="0"/>
              <a:t>Want to be able to confirm they found the right answer (help more)</a:t>
            </a:r>
          </a:p>
          <a:p>
            <a:r>
              <a:rPr lang="en-US" dirty="0" smtClean="0"/>
              <a:t>Users aren't sure the effect changing assumptions will have (New search? New page?)</a:t>
            </a:r>
          </a:p>
          <a:p>
            <a:r>
              <a:rPr lang="en-US" dirty="0" smtClean="0"/>
              <a:t>Users who skip the web presence are not clear what the offering does</a:t>
            </a:r>
            <a:endParaRPr lang="en-US" dirty="0"/>
          </a:p>
        </p:txBody>
      </p:sp>
    </p:spTree>
    <p:extLst>
      <p:ext uri="{BB962C8B-B14F-4D97-AF65-F5344CB8AC3E}">
        <p14:creationId xmlns:p14="http://schemas.microsoft.com/office/powerpoint/2010/main" val="263694645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65" y="56191"/>
            <a:ext cx="8229600" cy="567161"/>
          </a:xfrm>
        </p:spPr>
        <p:txBody>
          <a:bodyPr>
            <a:normAutofit fontScale="90000"/>
          </a:bodyPr>
          <a:lstStyle/>
          <a:p>
            <a:pPr algn="l"/>
            <a:r>
              <a:rPr lang="en-US" sz="3600" dirty="0" smtClean="0">
                <a:latin typeface="Avenir Black"/>
                <a:cs typeface="Avenir Black"/>
              </a:rPr>
              <a:t>Overall </a:t>
            </a:r>
            <a:r>
              <a:rPr lang="en-US" sz="3600" dirty="0" smtClean="0">
                <a:latin typeface="Avenir Book"/>
                <a:cs typeface="Avenir Book"/>
              </a:rPr>
              <a:t>Observations</a:t>
            </a:r>
            <a:endParaRPr lang="en-US" sz="3600" dirty="0">
              <a:latin typeface="Avenir Book"/>
              <a:cs typeface="Avenir Book"/>
            </a:endParaRPr>
          </a:p>
        </p:txBody>
      </p:sp>
      <p:sp>
        <p:nvSpPr>
          <p:cNvPr id="3" name="Content Placeholder 2"/>
          <p:cNvSpPr>
            <a:spLocks noGrp="1"/>
          </p:cNvSpPr>
          <p:nvPr>
            <p:ph idx="1"/>
          </p:nvPr>
        </p:nvSpPr>
        <p:spPr>
          <a:xfrm>
            <a:off x="97565" y="749201"/>
            <a:ext cx="8792162" cy="4822982"/>
          </a:xfrm>
        </p:spPr>
        <p:txBody>
          <a:bodyPr>
            <a:normAutofit fontScale="55000" lnSpcReduction="20000"/>
          </a:bodyPr>
          <a:lstStyle/>
          <a:p>
            <a:r>
              <a:rPr lang="en-US" dirty="0" smtClean="0"/>
              <a:t>Users are afraid of the chat disrupting their day</a:t>
            </a:r>
          </a:p>
          <a:p>
            <a:r>
              <a:rPr lang="en-US" dirty="0" smtClean="0"/>
              <a:t>Users are afraid of </a:t>
            </a:r>
            <a:r>
              <a:rPr lang="en-US" i="1" dirty="0" smtClean="0"/>
              <a:t>being the answer</a:t>
            </a:r>
            <a:endParaRPr lang="en-US" dirty="0" smtClean="0"/>
          </a:p>
          <a:p>
            <a:r>
              <a:rPr lang="en-US" dirty="0" smtClean="0"/>
              <a:t>Users liked the additional information in Design A (Alec) but were overwhelmed by it – needs a reorganization or allow users to dig for additional info.</a:t>
            </a:r>
          </a:p>
          <a:p>
            <a:r>
              <a:rPr lang="en-US" dirty="0" smtClean="0"/>
              <a:t>Users have mixed feelings on the chat.  Those who do like it don’t want it to be in the browser (lots of tabs, not another tool)</a:t>
            </a:r>
          </a:p>
          <a:p>
            <a:pPr lvl="1"/>
            <a:r>
              <a:rPr lang="en-US" dirty="0" smtClean="0"/>
              <a:t>Users also had mixed feelings about seeing chat logs as answers.  Cool &amp; Creepy</a:t>
            </a:r>
          </a:p>
          <a:p>
            <a:r>
              <a:rPr lang="en-US" dirty="0" smtClean="0"/>
              <a:t>Users aren’t sure about editing content.  They seem to feel like it might not be their place or they don’t have the authority to do so</a:t>
            </a:r>
          </a:p>
          <a:p>
            <a:r>
              <a:rPr lang="en-US" dirty="0" smtClean="0"/>
              <a:t>Users want to see what else a person knows besides what they were the expert in that made them the answer</a:t>
            </a:r>
          </a:p>
          <a:p>
            <a:r>
              <a:rPr lang="en-US" dirty="0" smtClean="0"/>
              <a:t>Users want to see Experts 2</a:t>
            </a:r>
            <a:r>
              <a:rPr lang="en-US" baseline="30000" dirty="0" smtClean="0"/>
              <a:t>nd</a:t>
            </a:r>
            <a:r>
              <a:rPr lang="en-US" dirty="0"/>
              <a:t> </a:t>
            </a:r>
            <a:endParaRPr lang="en-US" dirty="0" smtClean="0"/>
          </a:p>
          <a:p>
            <a:r>
              <a:rPr lang="en-US" dirty="0" err="1" smtClean="0"/>
              <a:t>AnswerForge</a:t>
            </a:r>
            <a:r>
              <a:rPr lang="en-US" dirty="0" smtClean="0"/>
              <a:t> (Design B) gave the impression it would get the user to the right answer</a:t>
            </a:r>
          </a:p>
          <a:p>
            <a:pPr lvl="1"/>
            <a:r>
              <a:rPr lang="en-US" dirty="0" smtClean="0"/>
              <a:t>Users had higher confidence using it </a:t>
            </a:r>
          </a:p>
          <a:p>
            <a:pPr lvl="1"/>
            <a:r>
              <a:rPr lang="en-US" dirty="0" smtClean="0"/>
              <a:t>Users saw a higher potential payoff for their interactions (interaction cost)</a:t>
            </a:r>
          </a:p>
          <a:p>
            <a:r>
              <a:rPr lang="en-US" dirty="0" smtClean="0"/>
              <a:t>Testing showed it will be hard to establish trust that this is the right answer on “first load”</a:t>
            </a:r>
          </a:p>
          <a:p>
            <a:r>
              <a:rPr lang="en-US" dirty="0" smtClean="0"/>
              <a:t>Users like having information presented to them that they would normally have to browse further to see (Search as a Browser)</a:t>
            </a:r>
          </a:p>
          <a:p>
            <a:endParaRPr lang="en-US" dirty="0"/>
          </a:p>
        </p:txBody>
      </p:sp>
    </p:spTree>
    <p:extLst>
      <p:ext uri="{BB962C8B-B14F-4D97-AF65-F5344CB8AC3E}">
        <p14:creationId xmlns:p14="http://schemas.microsoft.com/office/powerpoint/2010/main" val="63459628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65" y="56191"/>
            <a:ext cx="8229600" cy="567161"/>
          </a:xfrm>
        </p:spPr>
        <p:txBody>
          <a:bodyPr>
            <a:normAutofit fontScale="90000"/>
          </a:bodyPr>
          <a:lstStyle/>
          <a:p>
            <a:pPr algn="l"/>
            <a:r>
              <a:rPr lang="en-US" sz="3600" dirty="0" smtClean="0">
                <a:latin typeface="Avenir Black"/>
                <a:cs typeface="Avenir Black"/>
              </a:rPr>
              <a:t>Issue </a:t>
            </a:r>
            <a:r>
              <a:rPr lang="en-US" sz="3600" dirty="0" smtClean="0">
                <a:latin typeface="Avenir Book"/>
                <a:cs typeface="Avenir Book"/>
              </a:rPr>
              <a:t>Learning Curve</a:t>
            </a:r>
            <a:endParaRPr lang="en-US" sz="3600" dirty="0">
              <a:latin typeface="Avenir Book"/>
              <a:cs typeface="Avenir Book"/>
            </a:endParaRPr>
          </a:p>
        </p:txBody>
      </p:sp>
      <p:sp>
        <p:nvSpPr>
          <p:cNvPr id="3" name="Content Placeholder 2"/>
          <p:cNvSpPr>
            <a:spLocks noGrp="1"/>
          </p:cNvSpPr>
          <p:nvPr>
            <p:ph idx="1"/>
          </p:nvPr>
        </p:nvSpPr>
        <p:spPr>
          <a:xfrm>
            <a:off x="97565" y="749201"/>
            <a:ext cx="8792162" cy="4822982"/>
          </a:xfrm>
        </p:spPr>
        <p:txBody>
          <a:bodyPr>
            <a:normAutofit fontScale="92500" lnSpcReduction="20000"/>
          </a:bodyPr>
          <a:lstStyle/>
          <a:p>
            <a:r>
              <a:rPr lang="en-US" dirty="0"/>
              <a:t>Design doesn’t encourage interaction and commitment - high interaction cost, more like a traditional search. Type and </a:t>
            </a:r>
            <a:r>
              <a:rPr lang="en-US" dirty="0" smtClean="0"/>
              <a:t>pray (Design A)</a:t>
            </a:r>
          </a:p>
          <a:p>
            <a:r>
              <a:rPr lang="en-US" dirty="0"/>
              <a:t>Users feel it is a completely different way to search, but they state they are ok with fumbling through it the first couple of </a:t>
            </a:r>
            <a:r>
              <a:rPr lang="en-US" dirty="0" smtClean="0"/>
              <a:t>times (Design B)</a:t>
            </a:r>
          </a:p>
          <a:p>
            <a:r>
              <a:rPr lang="en-US" dirty="0"/>
              <a:t>Users did a pretty good job exploring the different engagement points (why is this so big, help us map, </a:t>
            </a:r>
            <a:r>
              <a:rPr lang="en-US" dirty="0" err="1"/>
              <a:t>etc</a:t>
            </a:r>
            <a:r>
              <a:rPr lang="en-US" dirty="0" smtClean="0"/>
              <a:t>) (Design B)</a:t>
            </a:r>
            <a:endParaRPr lang="en-US" dirty="0"/>
          </a:p>
          <a:p>
            <a:r>
              <a:rPr lang="en-US" dirty="0"/>
              <a:t>Users who skip the web presence are not clear what the offering </a:t>
            </a:r>
            <a:r>
              <a:rPr lang="en-US" dirty="0" smtClean="0"/>
              <a:t>does (Design B)</a:t>
            </a:r>
            <a:endParaRPr lang="en-US" dirty="0"/>
          </a:p>
          <a:p>
            <a:endParaRPr lang="en-US" dirty="0"/>
          </a:p>
        </p:txBody>
      </p:sp>
    </p:spTree>
    <p:extLst>
      <p:ext uri="{BB962C8B-B14F-4D97-AF65-F5344CB8AC3E}">
        <p14:creationId xmlns:p14="http://schemas.microsoft.com/office/powerpoint/2010/main" val="93063801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65" y="56191"/>
            <a:ext cx="8229600" cy="567161"/>
          </a:xfrm>
        </p:spPr>
        <p:txBody>
          <a:bodyPr>
            <a:normAutofit fontScale="90000"/>
          </a:bodyPr>
          <a:lstStyle/>
          <a:p>
            <a:pPr algn="l"/>
            <a:r>
              <a:rPr lang="en-US" sz="3600" dirty="0" smtClean="0">
                <a:latin typeface="Avenir Black"/>
                <a:cs typeface="Avenir Black"/>
              </a:rPr>
              <a:t>Issue </a:t>
            </a:r>
            <a:r>
              <a:rPr lang="en-US" sz="3600" dirty="0" smtClean="0">
                <a:latin typeface="Avenir Book"/>
                <a:cs typeface="Avenir Book"/>
              </a:rPr>
              <a:t>Information Architecture </a:t>
            </a:r>
            <a:endParaRPr lang="en-US" sz="3600" dirty="0">
              <a:latin typeface="Avenir Book"/>
              <a:cs typeface="Avenir Book"/>
            </a:endParaRPr>
          </a:p>
        </p:txBody>
      </p:sp>
      <p:sp>
        <p:nvSpPr>
          <p:cNvPr id="3" name="Content Placeholder 2"/>
          <p:cNvSpPr>
            <a:spLocks noGrp="1"/>
          </p:cNvSpPr>
          <p:nvPr>
            <p:ph idx="1"/>
          </p:nvPr>
        </p:nvSpPr>
        <p:spPr>
          <a:xfrm>
            <a:off x="97565" y="749201"/>
            <a:ext cx="8792162" cy="4822982"/>
          </a:xfrm>
        </p:spPr>
        <p:txBody>
          <a:bodyPr>
            <a:normAutofit fontScale="47500" lnSpcReduction="20000"/>
          </a:bodyPr>
          <a:lstStyle/>
          <a:p>
            <a:r>
              <a:rPr lang="en-US" dirty="0"/>
              <a:t>Information presented is helpful, but hard to digest and the amount is </a:t>
            </a:r>
            <a:r>
              <a:rPr lang="en-US" dirty="0" smtClean="0"/>
              <a:t>overwhelming (Design A)</a:t>
            </a:r>
            <a:endParaRPr lang="en-US" dirty="0"/>
          </a:p>
          <a:p>
            <a:r>
              <a:rPr lang="en-US" dirty="0"/>
              <a:t>Users liked the categories, once they understood </a:t>
            </a:r>
            <a:r>
              <a:rPr lang="en-US" dirty="0" smtClean="0"/>
              <a:t>them (Design A)</a:t>
            </a:r>
            <a:endParaRPr lang="en-US" dirty="0"/>
          </a:p>
          <a:p>
            <a:r>
              <a:rPr lang="en-US" dirty="0"/>
              <a:t>Most interest was expressed in Best Answer and </a:t>
            </a:r>
            <a:r>
              <a:rPr lang="en-US" dirty="0" smtClean="0"/>
              <a:t>Expert (Design A)</a:t>
            </a:r>
            <a:endParaRPr lang="en-US" dirty="0"/>
          </a:p>
          <a:p>
            <a:r>
              <a:rPr lang="en-US" dirty="0"/>
              <a:t>Not quite sure why the Best Answer is the Best Answer (Where did this come from?</a:t>
            </a:r>
            <a:r>
              <a:rPr lang="en-US" dirty="0" smtClean="0"/>
              <a:t>) (Design A)</a:t>
            </a:r>
          </a:p>
          <a:p>
            <a:r>
              <a:rPr lang="en-US" dirty="0"/>
              <a:t>Didn’t like seeing reviews – faster to just check out the </a:t>
            </a:r>
            <a:r>
              <a:rPr lang="en-US" dirty="0" smtClean="0"/>
              <a:t>site (Design A)</a:t>
            </a:r>
          </a:p>
          <a:p>
            <a:r>
              <a:rPr lang="en-US" dirty="0"/>
              <a:t>Users ask: “What do the different colors mean when I type?” “How do I use that to build my query?</a:t>
            </a:r>
            <a:r>
              <a:rPr lang="en-US" dirty="0" smtClean="0"/>
              <a:t>” (Design B)</a:t>
            </a:r>
          </a:p>
          <a:p>
            <a:r>
              <a:rPr lang="en-US" dirty="0"/>
              <a:t>Want to see the source of the information being presented </a:t>
            </a:r>
            <a:r>
              <a:rPr lang="en-US" dirty="0" smtClean="0"/>
              <a:t>(Both Designs)</a:t>
            </a:r>
          </a:p>
          <a:p>
            <a:r>
              <a:rPr lang="en-US" dirty="0"/>
              <a:t>Users thought the “Why we picked this answer” facts would be valuable in order to have an intelligent conversation with the </a:t>
            </a:r>
            <a:r>
              <a:rPr lang="en-US" dirty="0" smtClean="0"/>
              <a:t>expert (Design B)</a:t>
            </a:r>
            <a:endParaRPr lang="en-US" dirty="0"/>
          </a:p>
          <a:p>
            <a:r>
              <a:rPr lang="en-US" dirty="0"/>
              <a:t>Users liked the additional information in Design A (Alec) but were overwhelmed by it – needs a reorganization or allow users to dig for additional info.</a:t>
            </a:r>
          </a:p>
          <a:p>
            <a:r>
              <a:rPr lang="en-US" dirty="0"/>
              <a:t>Users want to see what else a person knows besides what they were the expert in that made them the answer</a:t>
            </a:r>
          </a:p>
          <a:p>
            <a:r>
              <a:rPr lang="en-US" dirty="0"/>
              <a:t>Users want to see Experts 2</a:t>
            </a:r>
            <a:r>
              <a:rPr lang="en-US" baseline="30000" dirty="0"/>
              <a:t>nd</a:t>
            </a:r>
            <a:r>
              <a:rPr lang="en-US" dirty="0"/>
              <a:t> </a:t>
            </a:r>
          </a:p>
          <a:p>
            <a:r>
              <a:rPr lang="en-US" dirty="0"/>
              <a:t>Users like having information presented to them that they would normally have to browse further to see (Search as a Browser)</a:t>
            </a:r>
          </a:p>
          <a:p>
            <a:endParaRPr lang="en-US" dirty="0" smtClean="0"/>
          </a:p>
          <a:p>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243466557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65" y="56191"/>
            <a:ext cx="8229600" cy="567161"/>
          </a:xfrm>
        </p:spPr>
        <p:txBody>
          <a:bodyPr>
            <a:normAutofit fontScale="90000"/>
          </a:bodyPr>
          <a:lstStyle/>
          <a:p>
            <a:pPr algn="l"/>
            <a:r>
              <a:rPr lang="en-US" sz="3600" dirty="0" smtClean="0">
                <a:latin typeface="Avenir Black"/>
                <a:cs typeface="Avenir Black"/>
              </a:rPr>
              <a:t>Issue </a:t>
            </a:r>
            <a:r>
              <a:rPr lang="en-US" sz="3600" dirty="0" smtClean="0">
                <a:latin typeface="Avenir Book"/>
                <a:cs typeface="Avenir Book"/>
              </a:rPr>
              <a:t>Community Driven</a:t>
            </a:r>
            <a:endParaRPr lang="en-US" sz="3600" dirty="0">
              <a:latin typeface="Avenir Book"/>
              <a:cs typeface="Avenir Book"/>
            </a:endParaRPr>
          </a:p>
        </p:txBody>
      </p:sp>
      <p:sp>
        <p:nvSpPr>
          <p:cNvPr id="3" name="Content Placeholder 2"/>
          <p:cNvSpPr>
            <a:spLocks noGrp="1"/>
          </p:cNvSpPr>
          <p:nvPr>
            <p:ph idx="1"/>
          </p:nvPr>
        </p:nvSpPr>
        <p:spPr>
          <a:xfrm>
            <a:off x="97565" y="749201"/>
            <a:ext cx="8792162" cy="4822982"/>
          </a:xfrm>
        </p:spPr>
        <p:txBody>
          <a:bodyPr>
            <a:normAutofit fontScale="70000" lnSpcReduction="20000"/>
          </a:bodyPr>
          <a:lstStyle/>
          <a:p>
            <a:r>
              <a:rPr lang="en-US" dirty="0"/>
              <a:t>Users aren’t sure what effect updating a answer will </a:t>
            </a:r>
            <a:r>
              <a:rPr lang="en-US" dirty="0" smtClean="0"/>
              <a:t>have (Both Designs)</a:t>
            </a:r>
          </a:p>
          <a:p>
            <a:r>
              <a:rPr lang="en-US" dirty="0"/>
              <a:t>Users liked being able to personalize the </a:t>
            </a:r>
            <a:r>
              <a:rPr lang="en-US" dirty="0" smtClean="0"/>
              <a:t>offering (Both Designs)</a:t>
            </a:r>
            <a:endParaRPr lang="en-US" dirty="0"/>
          </a:p>
          <a:p>
            <a:r>
              <a:rPr lang="en-US" dirty="0"/>
              <a:t>Users liked being able to opt-in and out of </a:t>
            </a:r>
            <a:r>
              <a:rPr lang="en-US" dirty="0" smtClean="0"/>
              <a:t>chat (Both Designs)</a:t>
            </a:r>
          </a:p>
          <a:p>
            <a:r>
              <a:rPr lang="en-US" dirty="0"/>
              <a:t>No Duplicates &amp; No Outdated/Inaccurate Information struck a cord with </a:t>
            </a:r>
            <a:r>
              <a:rPr lang="en-US" dirty="0" smtClean="0"/>
              <a:t>users (Design B)</a:t>
            </a:r>
          </a:p>
          <a:p>
            <a:r>
              <a:rPr lang="en-US" dirty="0"/>
              <a:t>Users generally liked the idea of being able to help map GE – one even thought it was </a:t>
            </a:r>
            <a:r>
              <a:rPr lang="en-US" dirty="0" smtClean="0"/>
              <a:t>fun (Design B)</a:t>
            </a:r>
          </a:p>
          <a:p>
            <a:r>
              <a:rPr lang="en-US" dirty="0"/>
              <a:t>Users aren't sure the effect changing assumptions will have (New search? New page?</a:t>
            </a:r>
            <a:r>
              <a:rPr lang="en-US" dirty="0" smtClean="0"/>
              <a:t>) (Design B)</a:t>
            </a:r>
          </a:p>
          <a:p>
            <a:r>
              <a:rPr lang="en-US" dirty="0"/>
              <a:t>Users have mixed feelings on the chat.  Those who do like it don’t want it to be in the browser (lots of tabs, not another tool)</a:t>
            </a:r>
          </a:p>
          <a:p>
            <a:pPr lvl="1"/>
            <a:r>
              <a:rPr lang="en-US" dirty="0"/>
              <a:t>Users also had mixed feelings about seeing chat logs as answers.  Cool &amp; Creepy</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6847736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65" y="56191"/>
            <a:ext cx="8229600" cy="567161"/>
          </a:xfrm>
        </p:spPr>
        <p:txBody>
          <a:bodyPr>
            <a:normAutofit fontScale="90000"/>
          </a:bodyPr>
          <a:lstStyle/>
          <a:p>
            <a:pPr algn="l"/>
            <a:r>
              <a:rPr lang="en-US" sz="3600" dirty="0" smtClean="0">
                <a:latin typeface="Avenir Black"/>
                <a:cs typeface="Avenir Black"/>
              </a:rPr>
              <a:t>Issue </a:t>
            </a:r>
            <a:r>
              <a:rPr lang="en-US" sz="3600" dirty="0" smtClean="0">
                <a:latin typeface="Avenir Book"/>
                <a:cs typeface="Avenir Book"/>
              </a:rPr>
              <a:t>Getting Information From Users</a:t>
            </a:r>
            <a:endParaRPr lang="en-US" sz="3600" dirty="0">
              <a:latin typeface="Avenir Book"/>
              <a:cs typeface="Avenir Book"/>
            </a:endParaRPr>
          </a:p>
        </p:txBody>
      </p:sp>
      <p:sp>
        <p:nvSpPr>
          <p:cNvPr id="3" name="Content Placeholder 2"/>
          <p:cNvSpPr>
            <a:spLocks noGrp="1"/>
          </p:cNvSpPr>
          <p:nvPr>
            <p:ph idx="1"/>
          </p:nvPr>
        </p:nvSpPr>
        <p:spPr>
          <a:xfrm>
            <a:off x="97565" y="749201"/>
            <a:ext cx="8792162" cy="4822982"/>
          </a:xfrm>
        </p:spPr>
        <p:txBody>
          <a:bodyPr>
            <a:normAutofit fontScale="77500" lnSpcReduction="20000"/>
          </a:bodyPr>
          <a:lstStyle/>
          <a:p>
            <a:r>
              <a:rPr lang="en-US" dirty="0"/>
              <a:t>Users Don’t Like Pop-ups (Duh)</a:t>
            </a:r>
          </a:p>
          <a:p>
            <a:r>
              <a:rPr lang="en-US" dirty="0"/>
              <a:t>Users liked being able to narrow down to the right answer by answering follow-up questions</a:t>
            </a:r>
          </a:p>
          <a:p>
            <a:r>
              <a:rPr lang="en-US" dirty="0"/>
              <a:t>Most Users claim they would use the modify assumptions hover </a:t>
            </a:r>
            <a:r>
              <a:rPr lang="en-US" dirty="0" smtClean="0"/>
              <a:t>boxes</a:t>
            </a:r>
          </a:p>
          <a:p>
            <a:r>
              <a:rPr lang="en-US" dirty="0"/>
              <a:t>User’s would like a “Don’t Know” Option when answering questions</a:t>
            </a:r>
          </a:p>
          <a:p>
            <a:r>
              <a:rPr lang="en-US" dirty="0"/>
              <a:t>Want to be able to confirm they found the right answer (help more</a:t>
            </a:r>
            <a:r>
              <a:rPr lang="en-US" dirty="0" smtClean="0"/>
              <a:t>)</a:t>
            </a:r>
          </a:p>
          <a:p>
            <a:r>
              <a:rPr lang="en-US" dirty="0"/>
              <a:t>Users aren't sure the effect changing assumptions will have (New search? New page?</a:t>
            </a:r>
            <a:r>
              <a:rPr lang="en-US" dirty="0" smtClean="0"/>
              <a:t>)</a:t>
            </a:r>
          </a:p>
          <a:p>
            <a:r>
              <a:rPr lang="en-US" dirty="0"/>
              <a:t>Users aren’t sure about editing content.  They seem to feel like it might not be their place or they don’t have the authority to do </a:t>
            </a:r>
            <a:r>
              <a:rPr lang="en-US" dirty="0" smtClean="0"/>
              <a:t>so</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4099990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3561</TotalTime>
  <Words>2056</Words>
  <Application>Microsoft Macintosh PowerPoint</Application>
  <PresentationFormat>On-screen Show (16:10)</PresentationFormat>
  <Paragraphs>180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NOW 2.0 A/B Testing Results</vt:lpstr>
      <vt:lpstr>Process</vt:lpstr>
      <vt:lpstr>Design A - Observations</vt:lpstr>
      <vt:lpstr>Design B - Observations</vt:lpstr>
      <vt:lpstr>Overall Observations</vt:lpstr>
      <vt:lpstr>Issue Learning Curve</vt:lpstr>
      <vt:lpstr>Issue Information Architecture </vt:lpstr>
      <vt:lpstr>Issue Community Driven</vt:lpstr>
      <vt:lpstr>Issue Getting Information From Users</vt:lpstr>
      <vt:lpstr>Issue Trust, Fear and the NOW Way</vt:lpstr>
      <vt:lpstr>Results Sketching Workshop (Remote Edition)</vt:lpstr>
      <vt:lpstr>Questions From Design Assessment Results </vt:lpstr>
      <vt:lpstr>Questions From Design Assessment Results </vt:lpstr>
      <vt:lpstr>PowerPoint Presentation</vt:lpstr>
      <vt:lpstr>Test Scenarios </vt:lpstr>
    </vt:vector>
  </TitlesOfParts>
  <Company>General Electric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NOW 2.0 A/B Testing Results</dc:title>
  <dc:creator>Craig Graham</dc:creator>
  <cp:lastModifiedBy>Craig Graham</cp:lastModifiedBy>
  <cp:revision>38</cp:revision>
  <dcterms:created xsi:type="dcterms:W3CDTF">2016-05-27T16:20:45Z</dcterms:created>
  <dcterms:modified xsi:type="dcterms:W3CDTF">2016-10-28T16:33:14Z</dcterms:modified>
</cp:coreProperties>
</file>