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5" r:id="rId4"/>
    <p:sldId id="264" r:id="rId5"/>
    <p:sldId id="26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A3E1"/>
    <a:srgbClr val="96010E"/>
    <a:srgbClr val="68B7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5" d="100"/>
          <a:sy n="125" d="100"/>
        </p:scale>
        <p:origin x="-158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04EC17-FFCF-154F-AC01-059F1BE0FBE6}" type="datetimeFigureOut">
              <a:rPr lang="en-US" smtClean="0"/>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364150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4EC17-FFCF-154F-AC01-059F1BE0FBE6}" type="datetimeFigureOut">
              <a:rPr lang="en-US" smtClean="0"/>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214361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4EC17-FFCF-154F-AC01-059F1BE0FBE6}" type="datetimeFigureOut">
              <a:rPr lang="en-US" smtClean="0"/>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248805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4EC17-FFCF-154F-AC01-059F1BE0FBE6}" type="datetimeFigureOut">
              <a:rPr lang="en-US" smtClean="0"/>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302899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4EC17-FFCF-154F-AC01-059F1BE0FBE6}" type="datetimeFigureOut">
              <a:rPr lang="en-US" smtClean="0"/>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33268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04EC17-FFCF-154F-AC01-059F1BE0FBE6}" type="datetimeFigureOut">
              <a:rPr lang="en-US" smtClean="0"/>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138269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04EC17-FFCF-154F-AC01-059F1BE0FBE6}" type="datetimeFigureOut">
              <a:rPr lang="en-US" smtClean="0"/>
              <a:t>4/12/16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248848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4EC17-FFCF-154F-AC01-059F1BE0FBE6}" type="datetimeFigureOut">
              <a:rPr lang="en-US" smtClean="0"/>
              <a:t>4/12/16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330109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4EC17-FFCF-154F-AC01-059F1BE0FBE6}" type="datetimeFigureOut">
              <a:rPr lang="en-US" smtClean="0"/>
              <a:t>4/12/16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51583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4EC17-FFCF-154F-AC01-059F1BE0FBE6}" type="datetimeFigureOut">
              <a:rPr lang="en-US" smtClean="0"/>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289291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4EC17-FFCF-154F-AC01-059F1BE0FBE6}" type="datetimeFigureOut">
              <a:rPr lang="en-US" smtClean="0"/>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0CFDEC-8EE1-F94D-BD52-26B9712943EA}" type="slidenum">
              <a:rPr lang="en-US" smtClean="0"/>
              <a:t>‹#›</a:t>
            </a:fld>
            <a:endParaRPr lang="en-US" dirty="0"/>
          </a:p>
        </p:txBody>
      </p:sp>
    </p:spTree>
    <p:extLst>
      <p:ext uri="{BB962C8B-B14F-4D97-AF65-F5344CB8AC3E}">
        <p14:creationId xmlns:p14="http://schemas.microsoft.com/office/powerpoint/2010/main" val="10475366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4EC17-FFCF-154F-AC01-059F1BE0FBE6}" type="datetimeFigureOut">
              <a:rPr lang="en-US" smtClean="0"/>
              <a:t>4/12/16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CFDEC-8EE1-F94D-BD52-26B9712943EA}" type="slidenum">
              <a:rPr lang="en-US" smtClean="0"/>
              <a:t>‹#›</a:t>
            </a:fld>
            <a:endParaRPr lang="en-US" dirty="0"/>
          </a:p>
        </p:txBody>
      </p:sp>
    </p:spTree>
    <p:extLst>
      <p:ext uri="{BB962C8B-B14F-4D97-AF65-F5344CB8AC3E}">
        <p14:creationId xmlns:p14="http://schemas.microsoft.com/office/powerpoint/2010/main" val="306825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A3E1"/>
        </a:solidFill>
        <a:effectLst/>
      </p:bgPr>
    </p:bg>
    <p:spTree>
      <p:nvGrpSpPr>
        <p:cNvPr id="1" name=""/>
        <p:cNvGrpSpPr/>
        <p:nvPr/>
      </p:nvGrpSpPr>
      <p:grpSpPr>
        <a:xfrm>
          <a:off x="0" y="0"/>
          <a:ext cx="0" cy="0"/>
          <a:chOff x="0" y="0"/>
          <a:chExt cx="0" cy="0"/>
        </a:xfrm>
      </p:grpSpPr>
      <p:pic>
        <p:nvPicPr>
          <p:cNvPr id="7" name="Picture 6" descr="ge_dc_header_background_blue.png"/>
          <p:cNvPicPr>
            <a:picLocks noChangeAspect="1"/>
          </p:cNvPicPr>
          <p:nvPr/>
        </p:nvPicPr>
        <p:blipFill rotWithShape="1">
          <a:blip r:embed="rId2">
            <a:extLst>
              <a:ext uri="{28A0092B-C50C-407E-A947-70E740481C1C}">
                <a14:useLocalDpi xmlns:a14="http://schemas.microsoft.com/office/drawing/2010/main" val="0"/>
              </a:ext>
            </a:extLst>
          </a:blip>
          <a:srcRect l="3824"/>
          <a:stretch/>
        </p:blipFill>
        <p:spPr>
          <a:xfrm>
            <a:off x="0" y="447041"/>
            <a:ext cx="5554220" cy="6410960"/>
          </a:xfrm>
          <a:prstGeom prst="rect">
            <a:avLst/>
          </a:prstGeom>
        </p:spPr>
      </p:pic>
      <p:sp>
        <p:nvSpPr>
          <p:cNvPr id="8" name="Title 1"/>
          <p:cNvSpPr>
            <a:spLocks noGrp="1"/>
          </p:cNvSpPr>
          <p:nvPr>
            <p:ph type="ctrTitle"/>
          </p:nvPr>
        </p:nvSpPr>
        <p:spPr>
          <a:xfrm>
            <a:off x="4514192" y="678675"/>
            <a:ext cx="4629808" cy="1470025"/>
          </a:xfrm>
        </p:spPr>
        <p:txBody>
          <a:bodyPr/>
          <a:lstStyle/>
          <a:p>
            <a:r>
              <a:rPr lang="en-US" dirty="0" smtClean="0">
                <a:solidFill>
                  <a:srgbClr val="FFFFFF"/>
                </a:solidFill>
              </a:rPr>
              <a:t>GE DC Personas</a:t>
            </a:r>
            <a:endParaRPr lang="en-US" dirty="0">
              <a:solidFill>
                <a:srgbClr val="FFFFFF"/>
              </a:solidFill>
            </a:endParaRPr>
          </a:p>
        </p:txBody>
      </p:sp>
      <p:sp>
        <p:nvSpPr>
          <p:cNvPr id="9" name="Subtitle 2"/>
          <p:cNvSpPr>
            <a:spLocks noGrp="1"/>
          </p:cNvSpPr>
          <p:nvPr>
            <p:ph type="subTitle" idx="1"/>
          </p:nvPr>
        </p:nvSpPr>
        <p:spPr>
          <a:xfrm>
            <a:off x="5107803" y="1794376"/>
            <a:ext cx="3525418" cy="1752600"/>
          </a:xfrm>
        </p:spPr>
        <p:txBody>
          <a:bodyPr>
            <a:normAutofit/>
          </a:bodyPr>
          <a:lstStyle/>
          <a:p>
            <a:r>
              <a:rPr lang="en-US" sz="1800" dirty="0" smtClean="0">
                <a:solidFill>
                  <a:srgbClr val="FFFFFF"/>
                </a:solidFill>
              </a:rPr>
              <a:t>Craig Graham</a:t>
            </a:r>
          </a:p>
          <a:p>
            <a:r>
              <a:rPr lang="en-US" sz="1200" dirty="0" smtClean="0">
                <a:solidFill>
                  <a:srgbClr val="FFFFFF"/>
                </a:solidFill>
              </a:rPr>
              <a:t>UX/UI Engineer</a:t>
            </a:r>
            <a:endParaRPr lang="en-US" sz="1200" dirty="0">
              <a:solidFill>
                <a:srgbClr val="FFFFFF"/>
              </a:solidFill>
            </a:endParaRPr>
          </a:p>
        </p:txBody>
      </p:sp>
    </p:spTree>
    <p:extLst>
      <p:ext uri="{BB962C8B-B14F-4D97-AF65-F5344CB8AC3E}">
        <p14:creationId xmlns:p14="http://schemas.microsoft.com/office/powerpoint/2010/main" val="32925113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198" y="2410473"/>
            <a:ext cx="2606042" cy="1569660"/>
          </a:xfrm>
          <a:prstGeom prst="rect">
            <a:avLst/>
          </a:prstGeom>
          <a:noFill/>
        </p:spPr>
        <p:txBody>
          <a:bodyPr wrap="square" rtlCol="0">
            <a:spAutoFit/>
          </a:bodyPr>
          <a:lstStyle/>
          <a:p>
            <a:r>
              <a:rPr lang="en-US" sz="1600" b="1" dirty="0" smtClean="0">
                <a:solidFill>
                  <a:srgbClr val="FF6600"/>
                </a:solidFill>
              </a:rPr>
              <a:t>Age: </a:t>
            </a:r>
            <a:r>
              <a:rPr lang="en-US" sz="1600" dirty="0" smtClean="0">
                <a:solidFill>
                  <a:srgbClr val="FF6600"/>
                </a:solidFill>
              </a:rPr>
              <a:t>34</a:t>
            </a:r>
          </a:p>
          <a:p>
            <a:r>
              <a:rPr lang="en-US" sz="1600" b="1" dirty="0" smtClean="0">
                <a:solidFill>
                  <a:srgbClr val="FF6600"/>
                </a:solidFill>
              </a:rPr>
              <a:t>Location: </a:t>
            </a:r>
            <a:r>
              <a:rPr lang="en-US" sz="1600" dirty="0" smtClean="0">
                <a:solidFill>
                  <a:srgbClr val="FF6600"/>
                </a:solidFill>
              </a:rPr>
              <a:t>Charlottesville</a:t>
            </a:r>
            <a:r>
              <a:rPr lang="en-US" sz="1600" dirty="0">
                <a:solidFill>
                  <a:srgbClr val="FF6600"/>
                </a:solidFill>
              </a:rPr>
              <a:t>, </a:t>
            </a:r>
            <a:r>
              <a:rPr lang="en-US" sz="1600" dirty="0" smtClean="0">
                <a:solidFill>
                  <a:srgbClr val="FF6600"/>
                </a:solidFill>
              </a:rPr>
              <a:t>NC</a:t>
            </a:r>
          </a:p>
          <a:p>
            <a:r>
              <a:rPr lang="en-US" sz="1600" b="1" dirty="0" smtClean="0">
                <a:solidFill>
                  <a:srgbClr val="FF6600"/>
                </a:solidFill>
              </a:rPr>
              <a:t>Tech Exp: </a:t>
            </a:r>
            <a:r>
              <a:rPr lang="en-US" sz="1600" dirty="0" smtClean="0">
                <a:solidFill>
                  <a:srgbClr val="FF6600"/>
                </a:solidFill>
              </a:rPr>
              <a:t>Moderate</a:t>
            </a:r>
          </a:p>
          <a:p>
            <a:r>
              <a:rPr lang="en-US" sz="1600" b="1" dirty="0" smtClean="0">
                <a:solidFill>
                  <a:srgbClr val="FF6600"/>
                </a:solidFill>
              </a:rPr>
              <a:t>Position: </a:t>
            </a:r>
            <a:r>
              <a:rPr lang="en-US" sz="1600" dirty="0" smtClean="0">
                <a:solidFill>
                  <a:srgbClr val="FF6600"/>
                </a:solidFill>
              </a:rPr>
              <a:t>Aviation Strategic Innovations Leader </a:t>
            </a:r>
            <a:endParaRPr lang="en-US" sz="1600" b="1" dirty="0" smtClean="0">
              <a:solidFill>
                <a:srgbClr val="FF6600"/>
              </a:solidFill>
            </a:endParaRPr>
          </a:p>
          <a:p>
            <a:endParaRPr lang="en-US" sz="1600" b="1" dirty="0">
              <a:solidFill>
                <a:srgbClr val="FF6600"/>
              </a:solidFill>
            </a:endParaRPr>
          </a:p>
        </p:txBody>
      </p:sp>
      <p:cxnSp>
        <p:nvCxnSpPr>
          <p:cNvPr id="10" name="Straight Connector 9"/>
          <p:cNvCxnSpPr/>
          <p:nvPr/>
        </p:nvCxnSpPr>
        <p:spPr>
          <a:xfrm>
            <a:off x="76199" y="2339909"/>
            <a:ext cx="2322806"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76281" y="3739550"/>
            <a:ext cx="2292574" cy="2554545"/>
          </a:xfrm>
          <a:prstGeom prst="rect">
            <a:avLst/>
          </a:prstGeom>
          <a:noFill/>
        </p:spPr>
        <p:txBody>
          <a:bodyPr wrap="square" rtlCol="0">
            <a:spAutoFit/>
          </a:bodyPr>
          <a:lstStyle/>
          <a:p>
            <a:pPr algn="ctr"/>
            <a:r>
              <a:rPr lang="en-US" sz="2000" b="1" dirty="0" smtClean="0">
                <a:solidFill>
                  <a:srgbClr val="FF6600"/>
                </a:solidFill>
              </a:rPr>
              <a:t>“I want to keep my team successful and establish them as technical leaders in the ever-changing GE Software Landscape”</a:t>
            </a:r>
            <a:endParaRPr lang="en-US" sz="2000" b="1" dirty="0">
              <a:solidFill>
                <a:srgbClr val="FF6600"/>
              </a:solidFill>
            </a:endParaRPr>
          </a:p>
        </p:txBody>
      </p:sp>
      <p:sp>
        <p:nvSpPr>
          <p:cNvPr id="13" name="TextBox 12"/>
          <p:cNvSpPr txBox="1"/>
          <p:nvPr/>
        </p:nvSpPr>
        <p:spPr>
          <a:xfrm>
            <a:off x="2586680" y="89774"/>
            <a:ext cx="1806202" cy="400110"/>
          </a:xfrm>
          <a:prstGeom prst="rect">
            <a:avLst/>
          </a:prstGeom>
          <a:noFill/>
        </p:spPr>
        <p:txBody>
          <a:bodyPr wrap="square" rtlCol="0">
            <a:spAutoFit/>
          </a:bodyPr>
          <a:lstStyle/>
          <a:p>
            <a:r>
              <a:rPr lang="en-US" sz="2000" b="1" dirty="0" smtClean="0">
                <a:solidFill>
                  <a:srgbClr val="FF6600"/>
                </a:solidFill>
              </a:rPr>
              <a:t>About Joanna:</a:t>
            </a:r>
            <a:endParaRPr lang="en-US" sz="2000" b="1" dirty="0">
              <a:solidFill>
                <a:srgbClr val="FF6600"/>
              </a:solidFill>
            </a:endParaRPr>
          </a:p>
        </p:txBody>
      </p:sp>
      <p:sp>
        <p:nvSpPr>
          <p:cNvPr id="14" name="TextBox 13"/>
          <p:cNvSpPr txBox="1"/>
          <p:nvPr/>
        </p:nvSpPr>
        <p:spPr>
          <a:xfrm>
            <a:off x="2586679" y="2035582"/>
            <a:ext cx="3022757" cy="400110"/>
          </a:xfrm>
          <a:prstGeom prst="rect">
            <a:avLst/>
          </a:prstGeom>
          <a:noFill/>
        </p:spPr>
        <p:txBody>
          <a:bodyPr wrap="square" rtlCol="0">
            <a:spAutoFit/>
          </a:bodyPr>
          <a:lstStyle/>
          <a:p>
            <a:r>
              <a:rPr lang="en-US" sz="2000" b="1" dirty="0" smtClean="0">
                <a:solidFill>
                  <a:srgbClr val="FF6600"/>
                </a:solidFill>
              </a:rPr>
              <a:t>Behavioral Considerations:</a:t>
            </a:r>
            <a:endParaRPr lang="en-US" sz="2000" b="1" dirty="0">
              <a:solidFill>
                <a:srgbClr val="FF6600"/>
              </a:solidFill>
            </a:endParaRPr>
          </a:p>
        </p:txBody>
      </p:sp>
      <p:sp>
        <p:nvSpPr>
          <p:cNvPr id="15" name="TextBox 14"/>
          <p:cNvSpPr txBox="1"/>
          <p:nvPr/>
        </p:nvSpPr>
        <p:spPr>
          <a:xfrm>
            <a:off x="2576520" y="3586834"/>
            <a:ext cx="3022757" cy="400110"/>
          </a:xfrm>
          <a:prstGeom prst="rect">
            <a:avLst/>
          </a:prstGeom>
          <a:noFill/>
        </p:spPr>
        <p:txBody>
          <a:bodyPr wrap="square" rtlCol="0">
            <a:spAutoFit/>
          </a:bodyPr>
          <a:lstStyle/>
          <a:p>
            <a:r>
              <a:rPr lang="en-US" sz="2000" b="1" dirty="0" smtClean="0">
                <a:solidFill>
                  <a:srgbClr val="FF6600"/>
                </a:solidFill>
              </a:rPr>
              <a:t>Goals:</a:t>
            </a:r>
            <a:endParaRPr lang="en-US" sz="2000" b="1" dirty="0">
              <a:solidFill>
                <a:srgbClr val="FF6600"/>
              </a:solidFill>
            </a:endParaRPr>
          </a:p>
        </p:txBody>
      </p:sp>
      <p:sp>
        <p:nvSpPr>
          <p:cNvPr id="16" name="TextBox 15"/>
          <p:cNvSpPr txBox="1"/>
          <p:nvPr/>
        </p:nvSpPr>
        <p:spPr>
          <a:xfrm>
            <a:off x="2586680" y="4732748"/>
            <a:ext cx="3022757" cy="400110"/>
          </a:xfrm>
          <a:prstGeom prst="rect">
            <a:avLst/>
          </a:prstGeom>
          <a:noFill/>
        </p:spPr>
        <p:txBody>
          <a:bodyPr wrap="square" rtlCol="0">
            <a:spAutoFit/>
          </a:bodyPr>
          <a:lstStyle/>
          <a:p>
            <a:r>
              <a:rPr lang="en-US" sz="2000" b="1" dirty="0" smtClean="0">
                <a:solidFill>
                  <a:srgbClr val="FF6600"/>
                </a:solidFill>
              </a:rPr>
              <a:t>Tasks:</a:t>
            </a:r>
            <a:endParaRPr lang="en-US" sz="2000" b="1" dirty="0">
              <a:solidFill>
                <a:srgbClr val="FF6600"/>
              </a:solidFill>
            </a:endParaRPr>
          </a:p>
        </p:txBody>
      </p:sp>
      <p:sp>
        <p:nvSpPr>
          <p:cNvPr id="17" name="TextBox 16"/>
          <p:cNvSpPr txBox="1"/>
          <p:nvPr/>
        </p:nvSpPr>
        <p:spPr>
          <a:xfrm>
            <a:off x="2586680" y="5697182"/>
            <a:ext cx="3022757" cy="400110"/>
          </a:xfrm>
          <a:prstGeom prst="rect">
            <a:avLst/>
          </a:prstGeom>
          <a:noFill/>
        </p:spPr>
        <p:txBody>
          <a:bodyPr wrap="square" rtlCol="0">
            <a:spAutoFit/>
          </a:bodyPr>
          <a:lstStyle/>
          <a:p>
            <a:r>
              <a:rPr lang="en-US" sz="2000" b="1" dirty="0" smtClean="0">
                <a:solidFill>
                  <a:srgbClr val="FF6600"/>
                </a:solidFill>
              </a:rPr>
              <a:t>Frustrations:</a:t>
            </a:r>
            <a:endParaRPr lang="en-US" sz="2000" b="1" dirty="0">
              <a:solidFill>
                <a:srgbClr val="FF6600"/>
              </a:solidFill>
            </a:endParaRPr>
          </a:p>
        </p:txBody>
      </p:sp>
      <p:sp>
        <p:nvSpPr>
          <p:cNvPr id="22" name="TextBox 21"/>
          <p:cNvSpPr txBox="1"/>
          <p:nvPr/>
        </p:nvSpPr>
        <p:spPr>
          <a:xfrm>
            <a:off x="2798838" y="6016463"/>
            <a:ext cx="6345161" cy="738664"/>
          </a:xfrm>
          <a:prstGeom prst="rect">
            <a:avLst/>
          </a:prstGeom>
          <a:noFill/>
        </p:spPr>
        <p:txBody>
          <a:bodyPr wrap="square" rtlCol="0">
            <a:spAutoFit/>
          </a:bodyPr>
          <a:lstStyle/>
          <a:p>
            <a:pPr marL="285750" indent="-285750">
              <a:buFont typeface="Arial"/>
              <a:buChar char="•"/>
            </a:pPr>
            <a:r>
              <a:rPr lang="en-US" sz="1400" dirty="0" smtClean="0"/>
              <a:t>Annoyed when she cannot get her team what they need in order to be successful</a:t>
            </a:r>
          </a:p>
          <a:p>
            <a:pPr marL="285750" indent="-285750">
              <a:buFont typeface="Arial"/>
              <a:buChar char="•"/>
            </a:pPr>
            <a:r>
              <a:rPr lang="en-US" sz="1400" dirty="0" smtClean="0"/>
              <a:t>Frustrated when information is not clearly accessible, doesn’t like to “play a game” to get critical information</a:t>
            </a:r>
            <a:endParaRPr lang="en-US" sz="1400" dirty="0"/>
          </a:p>
        </p:txBody>
      </p:sp>
      <p:sp>
        <p:nvSpPr>
          <p:cNvPr id="23" name="TextBox 22"/>
          <p:cNvSpPr txBox="1"/>
          <p:nvPr/>
        </p:nvSpPr>
        <p:spPr>
          <a:xfrm>
            <a:off x="2573478" y="413148"/>
            <a:ext cx="6574961" cy="1600438"/>
          </a:xfrm>
          <a:prstGeom prst="rect">
            <a:avLst/>
          </a:prstGeom>
          <a:noFill/>
        </p:spPr>
        <p:txBody>
          <a:bodyPr wrap="square" rtlCol="0">
            <a:spAutoFit/>
          </a:bodyPr>
          <a:lstStyle/>
          <a:p>
            <a:r>
              <a:rPr lang="en-US" sz="1400" dirty="0" smtClean="0"/>
              <a:t>Joanna is a manager of well-size, focused and highly dedicated group of software engineers working on the next iteration of internal, supplier &amp; customer portals for Aviation.  As a result she has to be able to keep up with an ever changing landscape of requirements, new technologies and regulations in order to effectively lead and advocate for her team.  With her busy schedule it is hard to find time to do a lot of independent research and frustrating to have to put everything she reads “in the context of GE” when does have a free moment. </a:t>
            </a:r>
            <a:endParaRPr lang="en-US" sz="1400" dirty="0"/>
          </a:p>
        </p:txBody>
      </p:sp>
      <p:sp>
        <p:nvSpPr>
          <p:cNvPr id="24" name="TextBox 23"/>
          <p:cNvSpPr txBox="1"/>
          <p:nvPr/>
        </p:nvSpPr>
        <p:spPr>
          <a:xfrm>
            <a:off x="2803278" y="2358045"/>
            <a:ext cx="6362803" cy="1600438"/>
          </a:xfrm>
          <a:prstGeom prst="rect">
            <a:avLst/>
          </a:prstGeom>
          <a:noFill/>
        </p:spPr>
        <p:txBody>
          <a:bodyPr wrap="square" rtlCol="0">
            <a:spAutoFit/>
          </a:bodyPr>
          <a:lstStyle/>
          <a:p>
            <a:pPr marL="285750" indent="-285750">
              <a:buFont typeface="Arial"/>
              <a:buChar char="•"/>
            </a:pPr>
            <a:r>
              <a:rPr lang="en-US" sz="1400" dirty="0" smtClean="0"/>
              <a:t>Joanna cares about her success and the success of her direct reports, so finding the resources necessary for her team’s success is critical </a:t>
            </a:r>
          </a:p>
          <a:p>
            <a:pPr marL="285750" indent="-285750">
              <a:buFont typeface="Arial"/>
              <a:buChar char="•"/>
            </a:pPr>
            <a:r>
              <a:rPr lang="en-US" sz="1400" dirty="0" smtClean="0"/>
              <a:t>While technical, Joanna is also very business knowledgeable and benefits from training materials which balance the two</a:t>
            </a:r>
          </a:p>
          <a:p>
            <a:pPr marL="285750" indent="-285750">
              <a:buFont typeface="Arial"/>
              <a:buChar char="•"/>
            </a:pPr>
            <a:r>
              <a:rPr lang="en-US" sz="1400" dirty="0" smtClean="0"/>
              <a:t>Joanna is proud of her teams accomplishments to date</a:t>
            </a:r>
          </a:p>
          <a:p>
            <a:pPr marL="285750" indent="-285750">
              <a:buFont typeface="Arial"/>
              <a:buChar char="•"/>
            </a:pPr>
            <a:endParaRPr lang="en-US" sz="1400" dirty="0" smtClean="0"/>
          </a:p>
          <a:p>
            <a:pPr marL="285750" indent="-285750">
              <a:buFont typeface="Arial"/>
              <a:buChar char="•"/>
            </a:pPr>
            <a:endParaRPr lang="en-US" sz="1400" dirty="0" smtClean="0"/>
          </a:p>
        </p:txBody>
      </p:sp>
      <p:sp>
        <p:nvSpPr>
          <p:cNvPr id="25" name="TextBox 24"/>
          <p:cNvSpPr txBox="1"/>
          <p:nvPr/>
        </p:nvSpPr>
        <p:spPr>
          <a:xfrm>
            <a:off x="2793118" y="3940176"/>
            <a:ext cx="6362803" cy="738664"/>
          </a:xfrm>
          <a:prstGeom prst="rect">
            <a:avLst/>
          </a:prstGeom>
          <a:noFill/>
        </p:spPr>
        <p:txBody>
          <a:bodyPr wrap="square" rtlCol="0">
            <a:spAutoFit/>
          </a:bodyPr>
          <a:lstStyle/>
          <a:p>
            <a:pPr marL="285750" indent="-285750">
              <a:buFont typeface="Arial"/>
              <a:buChar char="•"/>
            </a:pPr>
            <a:r>
              <a:rPr lang="en-US" sz="1400" dirty="0" smtClean="0"/>
              <a:t>Wants to be able to get her team connected with the information &amp; contacts the will need in order to be successful in the ever-changing GE Software landscape</a:t>
            </a:r>
          </a:p>
          <a:p>
            <a:pPr marL="285750" indent="-285750">
              <a:buFont typeface="Arial"/>
              <a:buChar char="•"/>
            </a:pPr>
            <a:r>
              <a:rPr lang="en-US" sz="1400" dirty="0" smtClean="0"/>
              <a:t>Wants to promote the good learning’s of her team within GE</a:t>
            </a:r>
            <a:endParaRPr lang="en-US" sz="1400" dirty="0"/>
          </a:p>
        </p:txBody>
      </p:sp>
      <p:sp>
        <p:nvSpPr>
          <p:cNvPr id="26" name="TextBox 25"/>
          <p:cNvSpPr txBox="1"/>
          <p:nvPr/>
        </p:nvSpPr>
        <p:spPr>
          <a:xfrm>
            <a:off x="2803278" y="5082335"/>
            <a:ext cx="6362803" cy="523220"/>
          </a:xfrm>
          <a:prstGeom prst="rect">
            <a:avLst/>
          </a:prstGeom>
          <a:noFill/>
        </p:spPr>
        <p:txBody>
          <a:bodyPr wrap="square" rtlCol="0">
            <a:spAutoFit/>
          </a:bodyPr>
          <a:lstStyle/>
          <a:p>
            <a:pPr marL="285750" indent="-285750">
              <a:buFont typeface="Arial"/>
              <a:buChar char="•"/>
            </a:pPr>
            <a:r>
              <a:rPr lang="en-US" sz="1400" dirty="0" smtClean="0"/>
              <a:t>Identify resources that can help guide the overall, high-level direction of her team’s efforts</a:t>
            </a:r>
          </a:p>
        </p:txBody>
      </p:sp>
      <p:sp>
        <p:nvSpPr>
          <p:cNvPr id="27" name="TextBox 26"/>
          <p:cNvSpPr txBox="1"/>
          <p:nvPr/>
        </p:nvSpPr>
        <p:spPr>
          <a:xfrm>
            <a:off x="39209" y="1958172"/>
            <a:ext cx="2322806" cy="400110"/>
          </a:xfrm>
          <a:prstGeom prst="rect">
            <a:avLst/>
          </a:prstGeom>
          <a:noFill/>
        </p:spPr>
        <p:txBody>
          <a:bodyPr wrap="square" rtlCol="0">
            <a:spAutoFit/>
          </a:bodyPr>
          <a:lstStyle/>
          <a:p>
            <a:pPr algn="ctr"/>
            <a:r>
              <a:rPr lang="en-US" sz="2000" b="1" dirty="0" smtClean="0">
                <a:solidFill>
                  <a:srgbClr val="FF6600"/>
                </a:solidFill>
              </a:rPr>
              <a:t>Joanna Johnson</a:t>
            </a:r>
            <a:endParaRPr lang="en-US" sz="2000" b="1" dirty="0">
              <a:solidFill>
                <a:srgbClr val="FF6600"/>
              </a:solidFill>
            </a:endParaRPr>
          </a:p>
        </p:txBody>
      </p:sp>
      <p:pic>
        <p:nvPicPr>
          <p:cNvPr id="2" name="Picture 1"/>
          <p:cNvPicPr>
            <a:picLocks noChangeAspect="1"/>
          </p:cNvPicPr>
          <p:nvPr/>
        </p:nvPicPr>
        <p:blipFill>
          <a:blip r:embed="rId2"/>
          <a:stretch>
            <a:fillRect/>
          </a:stretch>
        </p:blipFill>
        <p:spPr>
          <a:xfrm>
            <a:off x="204069" y="89774"/>
            <a:ext cx="1901034" cy="1868398"/>
          </a:xfrm>
          <a:prstGeom prst="rect">
            <a:avLst/>
          </a:prstGeom>
        </p:spPr>
      </p:pic>
    </p:spTree>
    <p:extLst>
      <p:ext uri="{BB962C8B-B14F-4D97-AF65-F5344CB8AC3E}">
        <p14:creationId xmlns:p14="http://schemas.microsoft.com/office/powerpoint/2010/main" val="1118276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198" y="2410473"/>
            <a:ext cx="2606042" cy="1323439"/>
          </a:xfrm>
          <a:prstGeom prst="rect">
            <a:avLst/>
          </a:prstGeom>
          <a:noFill/>
        </p:spPr>
        <p:txBody>
          <a:bodyPr wrap="square" rtlCol="0">
            <a:spAutoFit/>
          </a:bodyPr>
          <a:lstStyle/>
          <a:p>
            <a:r>
              <a:rPr lang="en-US" sz="1600" b="1" dirty="0" smtClean="0">
                <a:solidFill>
                  <a:srgbClr val="FF6600"/>
                </a:solidFill>
              </a:rPr>
              <a:t>Age: </a:t>
            </a:r>
            <a:r>
              <a:rPr lang="en-US" sz="1600" dirty="0" smtClean="0">
                <a:solidFill>
                  <a:srgbClr val="FF6600"/>
                </a:solidFill>
              </a:rPr>
              <a:t>23</a:t>
            </a:r>
          </a:p>
          <a:p>
            <a:r>
              <a:rPr lang="en-US" sz="1600" b="1" dirty="0" smtClean="0">
                <a:solidFill>
                  <a:srgbClr val="FF6600"/>
                </a:solidFill>
              </a:rPr>
              <a:t>Location: </a:t>
            </a:r>
            <a:r>
              <a:rPr lang="en-US" sz="1600" dirty="0" smtClean="0">
                <a:solidFill>
                  <a:srgbClr val="FF6600"/>
                </a:solidFill>
              </a:rPr>
              <a:t>Bucyrus, OH</a:t>
            </a:r>
          </a:p>
          <a:p>
            <a:r>
              <a:rPr lang="en-US" sz="1600" b="1" dirty="0" smtClean="0">
                <a:solidFill>
                  <a:srgbClr val="FF6600"/>
                </a:solidFill>
              </a:rPr>
              <a:t>Tech Exp: </a:t>
            </a:r>
            <a:r>
              <a:rPr lang="en-US" sz="1600" dirty="0" smtClean="0">
                <a:solidFill>
                  <a:srgbClr val="FF6600"/>
                </a:solidFill>
              </a:rPr>
              <a:t>Moderate/High</a:t>
            </a:r>
          </a:p>
          <a:p>
            <a:r>
              <a:rPr lang="en-US" sz="1600" b="1" dirty="0" smtClean="0">
                <a:solidFill>
                  <a:srgbClr val="FF6600"/>
                </a:solidFill>
              </a:rPr>
              <a:t>Position: </a:t>
            </a:r>
            <a:r>
              <a:rPr lang="en-US" sz="1600" dirty="0" smtClean="0">
                <a:solidFill>
                  <a:srgbClr val="FF6600"/>
                </a:solidFill>
              </a:rPr>
              <a:t>Software Engineer</a:t>
            </a:r>
            <a:endParaRPr lang="en-US" sz="1600" b="1" dirty="0" smtClean="0">
              <a:solidFill>
                <a:srgbClr val="FF6600"/>
              </a:solidFill>
            </a:endParaRPr>
          </a:p>
          <a:p>
            <a:endParaRPr lang="en-US" sz="1600" b="1" dirty="0">
              <a:solidFill>
                <a:srgbClr val="FF6600"/>
              </a:solidFill>
            </a:endParaRPr>
          </a:p>
        </p:txBody>
      </p:sp>
      <p:cxnSp>
        <p:nvCxnSpPr>
          <p:cNvPr id="10" name="Straight Connector 9"/>
          <p:cNvCxnSpPr/>
          <p:nvPr/>
        </p:nvCxnSpPr>
        <p:spPr>
          <a:xfrm>
            <a:off x="76199" y="2339909"/>
            <a:ext cx="2322806"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76281" y="3739550"/>
            <a:ext cx="2292574" cy="1323439"/>
          </a:xfrm>
          <a:prstGeom prst="rect">
            <a:avLst/>
          </a:prstGeom>
          <a:noFill/>
        </p:spPr>
        <p:txBody>
          <a:bodyPr wrap="square" rtlCol="0">
            <a:spAutoFit/>
          </a:bodyPr>
          <a:lstStyle/>
          <a:p>
            <a:pPr algn="ctr"/>
            <a:r>
              <a:rPr lang="en-US" sz="2000" b="1" dirty="0" smtClean="0">
                <a:solidFill>
                  <a:srgbClr val="FF6600"/>
                </a:solidFill>
              </a:rPr>
              <a:t>“ Where is the GE Software Developer Quick-Start Readme file?”</a:t>
            </a:r>
            <a:endParaRPr lang="en-US" sz="2000" b="1" dirty="0">
              <a:solidFill>
                <a:srgbClr val="FF6600"/>
              </a:solidFill>
            </a:endParaRPr>
          </a:p>
        </p:txBody>
      </p:sp>
      <p:sp>
        <p:nvSpPr>
          <p:cNvPr id="13" name="TextBox 12"/>
          <p:cNvSpPr txBox="1"/>
          <p:nvPr/>
        </p:nvSpPr>
        <p:spPr>
          <a:xfrm>
            <a:off x="2586680" y="89774"/>
            <a:ext cx="1806202" cy="400110"/>
          </a:xfrm>
          <a:prstGeom prst="rect">
            <a:avLst/>
          </a:prstGeom>
          <a:noFill/>
        </p:spPr>
        <p:txBody>
          <a:bodyPr wrap="square" rtlCol="0">
            <a:spAutoFit/>
          </a:bodyPr>
          <a:lstStyle/>
          <a:p>
            <a:r>
              <a:rPr lang="en-US" sz="2000" b="1" dirty="0" smtClean="0">
                <a:solidFill>
                  <a:srgbClr val="FF6600"/>
                </a:solidFill>
              </a:rPr>
              <a:t>About Marty:</a:t>
            </a:r>
            <a:endParaRPr lang="en-US" sz="2000" b="1" dirty="0">
              <a:solidFill>
                <a:srgbClr val="FF6600"/>
              </a:solidFill>
            </a:endParaRPr>
          </a:p>
        </p:txBody>
      </p:sp>
      <p:sp>
        <p:nvSpPr>
          <p:cNvPr id="14" name="TextBox 13"/>
          <p:cNvSpPr txBox="1"/>
          <p:nvPr/>
        </p:nvSpPr>
        <p:spPr>
          <a:xfrm>
            <a:off x="2586679" y="1547902"/>
            <a:ext cx="3022757" cy="400110"/>
          </a:xfrm>
          <a:prstGeom prst="rect">
            <a:avLst/>
          </a:prstGeom>
          <a:noFill/>
        </p:spPr>
        <p:txBody>
          <a:bodyPr wrap="square" rtlCol="0">
            <a:spAutoFit/>
          </a:bodyPr>
          <a:lstStyle/>
          <a:p>
            <a:r>
              <a:rPr lang="en-US" sz="2000" b="1" dirty="0" smtClean="0">
                <a:solidFill>
                  <a:srgbClr val="FF6600"/>
                </a:solidFill>
              </a:rPr>
              <a:t>Behavioral Considerations:</a:t>
            </a:r>
            <a:endParaRPr lang="en-US" sz="2000" b="1" dirty="0">
              <a:solidFill>
                <a:srgbClr val="FF6600"/>
              </a:solidFill>
            </a:endParaRPr>
          </a:p>
        </p:txBody>
      </p:sp>
      <p:sp>
        <p:nvSpPr>
          <p:cNvPr id="15" name="TextBox 14"/>
          <p:cNvSpPr txBox="1"/>
          <p:nvPr/>
        </p:nvSpPr>
        <p:spPr>
          <a:xfrm>
            <a:off x="2586680" y="3292194"/>
            <a:ext cx="3022757" cy="400110"/>
          </a:xfrm>
          <a:prstGeom prst="rect">
            <a:avLst/>
          </a:prstGeom>
          <a:noFill/>
        </p:spPr>
        <p:txBody>
          <a:bodyPr wrap="square" rtlCol="0">
            <a:spAutoFit/>
          </a:bodyPr>
          <a:lstStyle/>
          <a:p>
            <a:r>
              <a:rPr lang="en-US" sz="2000" b="1" dirty="0" smtClean="0">
                <a:solidFill>
                  <a:srgbClr val="FF6600"/>
                </a:solidFill>
              </a:rPr>
              <a:t>Goals:</a:t>
            </a:r>
            <a:endParaRPr lang="en-US" sz="2000" b="1" dirty="0">
              <a:solidFill>
                <a:srgbClr val="FF6600"/>
              </a:solidFill>
            </a:endParaRPr>
          </a:p>
        </p:txBody>
      </p:sp>
      <p:sp>
        <p:nvSpPr>
          <p:cNvPr id="16" name="TextBox 15"/>
          <p:cNvSpPr txBox="1"/>
          <p:nvPr/>
        </p:nvSpPr>
        <p:spPr>
          <a:xfrm>
            <a:off x="2586680" y="5007068"/>
            <a:ext cx="3022757" cy="400110"/>
          </a:xfrm>
          <a:prstGeom prst="rect">
            <a:avLst/>
          </a:prstGeom>
          <a:noFill/>
        </p:spPr>
        <p:txBody>
          <a:bodyPr wrap="square" rtlCol="0">
            <a:spAutoFit/>
          </a:bodyPr>
          <a:lstStyle/>
          <a:p>
            <a:r>
              <a:rPr lang="en-US" sz="2000" b="1" dirty="0" smtClean="0">
                <a:solidFill>
                  <a:srgbClr val="FF6600"/>
                </a:solidFill>
              </a:rPr>
              <a:t>Tasks:</a:t>
            </a:r>
            <a:endParaRPr lang="en-US" sz="2000" b="1" dirty="0">
              <a:solidFill>
                <a:srgbClr val="FF6600"/>
              </a:solidFill>
            </a:endParaRPr>
          </a:p>
        </p:txBody>
      </p:sp>
      <p:sp>
        <p:nvSpPr>
          <p:cNvPr id="17" name="TextBox 16"/>
          <p:cNvSpPr txBox="1"/>
          <p:nvPr/>
        </p:nvSpPr>
        <p:spPr>
          <a:xfrm>
            <a:off x="2586680" y="5900382"/>
            <a:ext cx="3022757" cy="400110"/>
          </a:xfrm>
          <a:prstGeom prst="rect">
            <a:avLst/>
          </a:prstGeom>
          <a:noFill/>
        </p:spPr>
        <p:txBody>
          <a:bodyPr wrap="square" rtlCol="0">
            <a:spAutoFit/>
          </a:bodyPr>
          <a:lstStyle/>
          <a:p>
            <a:r>
              <a:rPr lang="en-US" sz="2000" b="1" dirty="0" smtClean="0">
                <a:solidFill>
                  <a:srgbClr val="FF6600"/>
                </a:solidFill>
              </a:rPr>
              <a:t>Frustrations:</a:t>
            </a:r>
            <a:endParaRPr lang="en-US" sz="2000" b="1" dirty="0">
              <a:solidFill>
                <a:srgbClr val="FF6600"/>
              </a:solidFill>
            </a:endParaRPr>
          </a:p>
        </p:txBody>
      </p:sp>
      <p:sp>
        <p:nvSpPr>
          <p:cNvPr id="19" name="TextBox 18"/>
          <p:cNvSpPr txBox="1"/>
          <p:nvPr/>
        </p:nvSpPr>
        <p:spPr>
          <a:xfrm>
            <a:off x="2798838" y="2193151"/>
            <a:ext cx="6362803" cy="307777"/>
          </a:xfrm>
          <a:prstGeom prst="rect">
            <a:avLst/>
          </a:prstGeom>
          <a:noFill/>
        </p:spPr>
        <p:txBody>
          <a:bodyPr wrap="square" rtlCol="0">
            <a:spAutoFit/>
          </a:bodyPr>
          <a:lstStyle/>
          <a:p>
            <a:pPr marL="285750" indent="-285750">
              <a:buFont typeface="Arial"/>
              <a:buChar char="•"/>
            </a:pPr>
            <a:endParaRPr lang="en-US" sz="1400" dirty="0" smtClean="0"/>
          </a:p>
        </p:txBody>
      </p:sp>
      <p:sp>
        <p:nvSpPr>
          <p:cNvPr id="22" name="TextBox 21"/>
          <p:cNvSpPr txBox="1"/>
          <p:nvPr/>
        </p:nvSpPr>
        <p:spPr>
          <a:xfrm>
            <a:off x="2798838" y="6219663"/>
            <a:ext cx="6345161" cy="954107"/>
          </a:xfrm>
          <a:prstGeom prst="rect">
            <a:avLst/>
          </a:prstGeom>
          <a:noFill/>
        </p:spPr>
        <p:txBody>
          <a:bodyPr wrap="square" rtlCol="0">
            <a:spAutoFit/>
          </a:bodyPr>
          <a:lstStyle/>
          <a:p>
            <a:pPr marL="285750" indent="-285750">
              <a:buFont typeface="Arial"/>
              <a:buChar char="•"/>
            </a:pPr>
            <a:r>
              <a:rPr lang="en-US" sz="1400" dirty="0" smtClean="0"/>
              <a:t>Annoyed by the Sunday/Monday Line</a:t>
            </a:r>
          </a:p>
          <a:p>
            <a:pPr marL="285750" indent="-285750">
              <a:buFont typeface="Arial"/>
              <a:buChar char="•"/>
            </a:pPr>
            <a:r>
              <a:rPr lang="en-US" sz="1400" dirty="0" smtClean="0"/>
              <a:t>Frustrated when information is available that seems like it logically should be</a:t>
            </a:r>
          </a:p>
          <a:p>
            <a:pPr marL="285750" indent="-285750">
              <a:buFont typeface="Arial"/>
              <a:buChar char="•"/>
            </a:pPr>
            <a:endParaRPr lang="en-US" sz="1400" dirty="0" smtClean="0"/>
          </a:p>
          <a:p>
            <a:pPr marL="285750" indent="-285750">
              <a:buFont typeface="Arial"/>
              <a:buChar char="•"/>
            </a:pPr>
            <a:endParaRPr lang="en-US" sz="1400" dirty="0"/>
          </a:p>
        </p:txBody>
      </p:sp>
      <p:sp>
        <p:nvSpPr>
          <p:cNvPr id="23" name="TextBox 22"/>
          <p:cNvSpPr txBox="1"/>
          <p:nvPr/>
        </p:nvSpPr>
        <p:spPr>
          <a:xfrm>
            <a:off x="2573478" y="413148"/>
            <a:ext cx="6574961" cy="1169551"/>
          </a:xfrm>
          <a:prstGeom prst="rect">
            <a:avLst/>
          </a:prstGeom>
          <a:noFill/>
        </p:spPr>
        <p:txBody>
          <a:bodyPr wrap="square" rtlCol="0">
            <a:spAutoFit/>
          </a:bodyPr>
          <a:lstStyle/>
          <a:p>
            <a:r>
              <a:rPr lang="en-US" sz="1400" dirty="0" smtClean="0"/>
              <a:t>Marty is a fresh Computer Science graduate at his first full time job as a Software Engineer. He is a wiz in his area of expertise, but now has the challenge of translating and applying that knowledge within the scope of his responsibilities here at GE.  He has been brought on a mostly business-centered team and works heavily with GE Contractors.</a:t>
            </a:r>
            <a:endParaRPr lang="en-US" sz="1400" dirty="0"/>
          </a:p>
        </p:txBody>
      </p:sp>
      <p:sp>
        <p:nvSpPr>
          <p:cNvPr id="24" name="TextBox 23"/>
          <p:cNvSpPr txBox="1"/>
          <p:nvPr/>
        </p:nvSpPr>
        <p:spPr>
          <a:xfrm>
            <a:off x="2803278" y="1941485"/>
            <a:ext cx="6362803" cy="1384995"/>
          </a:xfrm>
          <a:prstGeom prst="rect">
            <a:avLst/>
          </a:prstGeom>
          <a:noFill/>
        </p:spPr>
        <p:txBody>
          <a:bodyPr wrap="square" rtlCol="0">
            <a:spAutoFit/>
          </a:bodyPr>
          <a:lstStyle/>
          <a:p>
            <a:pPr marL="285750" indent="-285750">
              <a:buFont typeface="Arial"/>
              <a:buChar char="•"/>
            </a:pPr>
            <a:r>
              <a:rPr lang="en-US" sz="1400" dirty="0" smtClean="0"/>
              <a:t>Marty is motivated to succeed at GE</a:t>
            </a:r>
          </a:p>
          <a:p>
            <a:pPr marL="285750" indent="-285750">
              <a:buFont typeface="Arial"/>
              <a:buChar char="•"/>
            </a:pPr>
            <a:r>
              <a:rPr lang="en-US" sz="1400" dirty="0" smtClean="0"/>
              <a:t>Marty has little experience navigating the GE Environment </a:t>
            </a:r>
          </a:p>
          <a:p>
            <a:pPr marL="285750" indent="-285750">
              <a:buFont typeface="Arial"/>
              <a:buChar char="•"/>
            </a:pPr>
            <a:r>
              <a:rPr lang="en-US" sz="1400" dirty="0" smtClean="0"/>
              <a:t>Marty is an “isolated developer” working on a mostly business-specific team and at a remote facility. </a:t>
            </a:r>
          </a:p>
          <a:p>
            <a:pPr marL="285750" indent="-285750">
              <a:buFont typeface="Arial"/>
              <a:buChar char="•"/>
            </a:pPr>
            <a:r>
              <a:rPr lang="en-US" sz="1400" dirty="0" smtClean="0"/>
              <a:t>Marty is experienced with Non-GE approaches to learning and exploring new technology and has the expectation he will have similar experiences here.</a:t>
            </a:r>
          </a:p>
        </p:txBody>
      </p:sp>
      <p:sp>
        <p:nvSpPr>
          <p:cNvPr id="25" name="TextBox 24"/>
          <p:cNvSpPr txBox="1"/>
          <p:nvPr/>
        </p:nvSpPr>
        <p:spPr>
          <a:xfrm>
            <a:off x="2803278" y="3645536"/>
            <a:ext cx="6362803" cy="1384995"/>
          </a:xfrm>
          <a:prstGeom prst="rect">
            <a:avLst/>
          </a:prstGeom>
          <a:noFill/>
        </p:spPr>
        <p:txBody>
          <a:bodyPr wrap="square" rtlCol="0">
            <a:spAutoFit/>
          </a:bodyPr>
          <a:lstStyle/>
          <a:p>
            <a:pPr marL="285750" indent="-285750">
              <a:buFont typeface="Arial"/>
              <a:buChar char="•"/>
            </a:pPr>
            <a:r>
              <a:rPr lang="en-US" sz="1400" dirty="0" smtClean="0"/>
              <a:t>To become familiar with the GE Software Development Landscape as quick as possible</a:t>
            </a:r>
          </a:p>
          <a:p>
            <a:pPr marL="285750" indent="-285750">
              <a:buFont typeface="Arial"/>
              <a:buChar char="•"/>
            </a:pPr>
            <a:r>
              <a:rPr lang="en-US" sz="1400" dirty="0" smtClean="0"/>
              <a:t>Make </a:t>
            </a:r>
            <a:r>
              <a:rPr lang="en-US" sz="1400" i="1" dirty="0" smtClean="0"/>
              <a:t>valuable connections</a:t>
            </a:r>
            <a:r>
              <a:rPr lang="en-US" sz="1400" dirty="0" smtClean="0"/>
              <a:t> which actually result in beneficial interactions with more experienced coworkers outside his geographical area.</a:t>
            </a:r>
          </a:p>
          <a:p>
            <a:pPr marL="285750" indent="-285750">
              <a:buFont typeface="Arial"/>
              <a:buChar char="•"/>
            </a:pPr>
            <a:r>
              <a:rPr lang="en-US" sz="1400" dirty="0" smtClean="0"/>
              <a:t>Learn how he can take advantage of the best GE has to offer within the scope of his own responsibilities. </a:t>
            </a:r>
            <a:endParaRPr lang="en-US" sz="1400" dirty="0"/>
          </a:p>
        </p:txBody>
      </p:sp>
      <p:sp>
        <p:nvSpPr>
          <p:cNvPr id="26" name="TextBox 25"/>
          <p:cNvSpPr txBox="1"/>
          <p:nvPr/>
        </p:nvSpPr>
        <p:spPr>
          <a:xfrm>
            <a:off x="2803278" y="5356655"/>
            <a:ext cx="6362803" cy="523220"/>
          </a:xfrm>
          <a:prstGeom prst="rect">
            <a:avLst/>
          </a:prstGeom>
          <a:noFill/>
        </p:spPr>
        <p:txBody>
          <a:bodyPr wrap="square" rtlCol="0">
            <a:spAutoFit/>
          </a:bodyPr>
          <a:lstStyle/>
          <a:p>
            <a:pPr marL="285750" indent="-285750">
              <a:buFont typeface="Arial"/>
              <a:buChar char="•"/>
            </a:pPr>
            <a:r>
              <a:rPr lang="en-US" sz="1400" dirty="0" smtClean="0"/>
              <a:t>Find the information he needs in order to get started developing custom applications at GE</a:t>
            </a:r>
          </a:p>
        </p:txBody>
      </p:sp>
      <p:sp>
        <p:nvSpPr>
          <p:cNvPr id="27" name="TextBox 26"/>
          <p:cNvSpPr txBox="1"/>
          <p:nvPr/>
        </p:nvSpPr>
        <p:spPr>
          <a:xfrm>
            <a:off x="39209" y="1958172"/>
            <a:ext cx="2322806" cy="400110"/>
          </a:xfrm>
          <a:prstGeom prst="rect">
            <a:avLst/>
          </a:prstGeom>
          <a:noFill/>
        </p:spPr>
        <p:txBody>
          <a:bodyPr wrap="square" rtlCol="0">
            <a:spAutoFit/>
          </a:bodyPr>
          <a:lstStyle/>
          <a:p>
            <a:pPr algn="ctr"/>
            <a:r>
              <a:rPr lang="en-US" sz="2000" b="1" dirty="0" smtClean="0">
                <a:solidFill>
                  <a:srgbClr val="FF6600"/>
                </a:solidFill>
              </a:rPr>
              <a:t>Marty Marne</a:t>
            </a:r>
            <a:endParaRPr lang="en-US" sz="2000" b="1" dirty="0">
              <a:solidFill>
                <a:srgbClr val="FF6600"/>
              </a:solidFill>
            </a:endParaRPr>
          </a:p>
        </p:txBody>
      </p:sp>
      <p:pic>
        <p:nvPicPr>
          <p:cNvPr id="2" name="Picture 1"/>
          <p:cNvPicPr>
            <a:picLocks noChangeAspect="1"/>
          </p:cNvPicPr>
          <p:nvPr/>
        </p:nvPicPr>
        <p:blipFill rotWithShape="1">
          <a:blip r:embed="rId2"/>
          <a:srcRect l="21925"/>
          <a:stretch/>
        </p:blipFill>
        <p:spPr>
          <a:xfrm>
            <a:off x="215257" y="111673"/>
            <a:ext cx="2146758" cy="1836339"/>
          </a:xfrm>
          <a:prstGeom prst="rect">
            <a:avLst/>
          </a:prstGeom>
        </p:spPr>
      </p:pic>
    </p:spTree>
    <p:extLst>
      <p:ext uri="{BB962C8B-B14F-4D97-AF65-F5344CB8AC3E}">
        <p14:creationId xmlns:p14="http://schemas.microsoft.com/office/powerpoint/2010/main" val="11541184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600" y="1958172"/>
            <a:ext cx="1806202" cy="400110"/>
          </a:xfrm>
          <a:prstGeom prst="rect">
            <a:avLst/>
          </a:prstGeom>
          <a:noFill/>
        </p:spPr>
        <p:txBody>
          <a:bodyPr wrap="square" rtlCol="0">
            <a:spAutoFit/>
          </a:bodyPr>
          <a:lstStyle/>
          <a:p>
            <a:pPr algn="ctr"/>
            <a:r>
              <a:rPr lang="en-US" sz="2000" b="1" dirty="0" smtClean="0">
                <a:solidFill>
                  <a:srgbClr val="FF6600"/>
                </a:solidFill>
              </a:rPr>
              <a:t>Curtis </a:t>
            </a:r>
            <a:r>
              <a:rPr lang="en-US" sz="2000" b="1" dirty="0" err="1" smtClean="0">
                <a:solidFill>
                  <a:srgbClr val="FF6600"/>
                </a:solidFill>
              </a:rPr>
              <a:t>Crim</a:t>
            </a:r>
            <a:endParaRPr lang="en-US" sz="2000" b="1" dirty="0">
              <a:solidFill>
                <a:srgbClr val="FF6600"/>
              </a:solidFill>
            </a:endParaRPr>
          </a:p>
        </p:txBody>
      </p:sp>
      <p:sp>
        <p:nvSpPr>
          <p:cNvPr id="8" name="TextBox 7"/>
          <p:cNvSpPr txBox="1"/>
          <p:nvPr/>
        </p:nvSpPr>
        <p:spPr>
          <a:xfrm>
            <a:off x="76199" y="2410473"/>
            <a:ext cx="2322806" cy="1569660"/>
          </a:xfrm>
          <a:prstGeom prst="rect">
            <a:avLst/>
          </a:prstGeom>
          <a:noFill/>
        </p:spPr>
        <p:txBody>
          <a:bodyPr wrap="square" rtlCol="0">
            <a:spAutoFit/>
          </a:bodyPr>
          <a:lstStyle/>
          <a:p>
            <a:r>
              <a:rPr lang="en-US" sz="1600" b="1" dirty="0" smtClean="0">
                <a:solidFill>
                  <a:srgbClr val="FF6600"/>
                </a:solidFill>
              </a:rPr>
              <a:t>Age: </a:t>
            </a:r>
            <a:r>
              <a:rPr lang="en-US" sz="1600" dirty="0" smtClean="0">
                <a:solidFill>
                  <a:srgbClr val="FF6600"/>
                </a:solidFill>
              </a:rPr>
              <a:t>36</a:t>
            </a:r>
          </a:p>
          <a:p>
            <a:r>
              <a:rPr lang="en-US" sz="1600" b="1" dirty="0" smtClean="0">
                <a:solidFill>
                  <a:srgbClr val="FF6600"/>
                </a:solidFill>
              </a:rPr>
              <a:t>Location: </a:t>
            </a:r>
            <a:r>
              <a:rPr lang="en-US" sz="1600" dirty="0" smtClean="0">
                <a:solidFill>
                  <a:srgbClr val="FF6600"/>
                </a:solidFill>
              </a:rPr>
              <a:t>ISTC, VA</a:t>
            </a:r>
          </a:p>
          <a:p>
            <a:r>
              <a:rPr lang="en-US" sz="1600" b="1" dirty="0" smtClean="0">
                <a:solidFill>
                  <a:srgbClr val="FF6600"/>
                </a:solidFill>
              </a:rPr>
              <a:t>Tech Exp: </a:t>
            </a:r>
            <a:r>
              <a:rPr lang="en-US" sz="1600" dirty="0" smtClean="0">
                <a:solidFill>
                  <a:srgbClr val="FF6600"/>
                </a:solidFill>
              </a:rPr>
              <a:t>High</a:t>
            </a:r>
          </a:p>
          <a:p>
            <a:r>
              <a:rPr lang="en-US" sz="1600" b="1" dirty="0" smtClean="0">
                <a:solidFill>
                  <a:srgbClr val="FF6600"/>
                </a:solidFill>
              </a:rPr>
              <a:t>Position: </a:t>
            </a:r>
            <a:r>
              <a:rPr lang="en-US" sz="1600" dirty="0" smtClean="0">
                <a:solidFill>
                  <a:srgbClr val="FF6600"/>
                </a:solidFill>
              </a:rPr>
              <a:t>Systems Engineer</a:t>
            </a:r>
            <a:endParaRPr lang="en-US" sz="1600" b="1" dirty="0" smtClean="0">
              <a:solidFill>
                <a:srgbClr val="FF6600"/>
              </a:solidFill>
            </a:endParaRPr>
          </a:p>
          <a:p>
            <a:endParaRPr lang="en-US" sz="1600" b="1" dirty="0">
              <a:solidFill>
                <a:srgbClr val="FF6600"/>
              </a:solidFill>
            </a:endParaRPr>
          </a:p>
        </p:txBody>
      </p:sp>
      <p:cxnSp>
        <p:nvCxnSpPr>
          <p:cNvPr id="10" name="Straight Connector 9"/>
          <p:cNvCxnSpPr/>
          <p:nvPr/>
        </p:nvCxnSpPr>
        <p:spPr>
          <a:xfrm>
            <a:off x="76199" y="2339909"/>
            <a:ext cx="2322806"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143184" y="3750220"/>
            <a:ext cx="2292574" cy="1938992"/>
          </a:xfrm>
          <a:prstGeom prst="rect">
            <a:avLst/>
          </a:prstGeom>
          <a:noFill/>
        </p:spPr>
        <p:txBody>
          <a:bodyPr wrap="square" rtlCol="0">
            <a:spAutoFit/>
          </a:bodyPr>
          <a:lstStyle/>
          <a:p>
            <a:pPr algn="ctr"/>
            <a:r>
              <a:rPr lang="en-US" sz="2000" b="1" dirty="0" smtClean="0">
                <a:solidFill>
                  <a:srgbClr val="FF6600"/>
                </a:solidFill>
              </a:rPr>
              <a:t>“There is a lot of knowledge and useful tools at GE, but no effective way of connecting them all”</a:t>
            </a:r>
            <a:endParaRPr lang="en-US" sz="2000" b="1" dirty="0">
              <a:solidFill>
                <a:srgbClr val="FF6600"/>
              </a:solidFill>
            </a:endParaRPr>
          </a:p>
        </p:txBody>
      </p:sp>
      <p:sp>
        <p:nvSpPr>
          <p:cNvPr id="13" name="TextBox 12"/>
          <p:cNvSpPr txBox="1"/>
          <p:nvPr/>
        </p:nvSpPr>
        <p:spPr>
          <a:xfrm>
            <a:off x="2586680" y="211694"/>
            <a:ext cx="1806202" cy="400110"/>
          </a:xfrm>
          <a:prstGeom prst="rect">
            <a:avLst/>
          </a:prstGeom>
          <a:noFill/>
        </p:spPr>
        <p:txBody>
          <a:bodyPr wrap="square" rtlCol="0">
            <a:spAutoFit/>
          </a:bodyPr>
          <a:lstStyle/>
          <a:p>
            <a:r>
              <a:rPr lang="en-US" sz="2000" b="1" dirty="0" smtClean="0">
                <a:solidFill>
                  <a:srgbClr val="FF6600"/>
                </a:solidFill>
              </a:rPr>
              <a:t>About Curtis:</a:t>
            </a:r>
            <a:endParaRPr lang="en-US" sz="2000" b="1" dirty="0">
              <a:solidFill>
                <a:srgbClr val="FF6600"/>
              </a:solidFill>
            </a:endParaRPr>
          </a:p>
        </p:txBody>
      </p:sp>
      <p:sp>
        <p:nvSpPr>
          <p:cNvPr id="14" name="TextBox 13"/>
          <p:cNvSpPr txBox="1"/>
          <p:nvPr/>
        </p:nvSpPr>
        <p:spPr>
          <a:xfrm>
            <a:off x="2586679" y="1923684"/>
            <a:ext cx="3022757" cy="140235"/>
          </a:xfrm>
          <a:prstGeom prst="rect">
            <a:avLst/>
          </a:prstGeom>
          <a:noFill/>
        </p:spPr>
        <p:txBody>
          <a:bodyPr wrap="square" rtlCol="0">
            <a:spAutoFit/>
          </a:bodyPr>
          <a:lstStyle/>
          <a:p>
            <a:r>
              <a:rPr lang="en-US" sz="2000" b="1" dirty="0" smtClean="0">
                <a:solidFill>
                  <a:srgbClr val="FF6600"/>
                </a:solidFill>
              </a:rPr>
              <a:t>Behavioral Considerations:</a:t>
            </a:r>
            <a:endParaRPr lang="en-US" sz="2000" b="1" dirty="0">
              <a:solidFill>
                <a:srgbClr val="FF6600"/>
              </a:solidFill>
            </a:endParaRPr>
          </a:p>
        </p:txBody>
      </p:sp>
      <p:sp>
        <p:nvSpPr>
          <p:cNvPr id="15" name="TextBox 14"/>
          <p:cNvSpPr txBox="1"/>
          <p:nvPr/>
        </p:nvSpPr>
        <p:spPr>
          <a:xfrm>
            <a:off x="2586680" y="3498236"/>
            <a:ext cx="3022757" cy="140235"/>
          </a:xfrm>
          <a:prstGeom prst="rect">
            <a:avLst/>
          </a:prstGeom>
          <a:noFill/>
        </p:spPr>
        <p:txBody>
          <a:bodyPr wrap="square" rtlCol="0">
            <a:spAutoFit/>
          </a:bodyPr>
          <a:lstStyle/>
          <a:p>
            <a:r>
              <a:rPr lang="en-US" sz="2000" b="1" dirty="0" smtClean="0">
                <a:solidFill>
                  <a:srgbClr val="FF6600"/>
                </a:solidFill>
              </a:rPr>
              <a:t>Goals:</a:t>
            </a:r>
            <a:endParaRPr lang="en-US" sz="2000" b="1" dirty="0">
              <a:solidFill>
                <a:srgbClr val="FF6600"/>
              </a:solidFill>
            </a:endParaRPr>
          </a:p>
        </p:txBody>
      </p:sp>
      <p:sp>
        <p:nvSpPr>
          <p:cNvPr id="16" name="TextBox 15"/>
          <p:cNvSpPr txBox="1"/>
          <p:nvPr/>
        </p:nvSpPr>
        <p:spPr>
          <a:xfrm>
            <a:off x="2586680" y="4849570"/>
            <a:ext cx="3022757" cy="140235"/>
          </a:xfrm>
          <a:prstGeom prst="rect">
            <a:avLst/>
          </a:prstGeom>
          <a:noFill/>
        </p:spPr>
        <p:txBody>
          <a:bodyPr wrap="square" rtlCol="0">
            <a:spAutoFit/>
          </a:bodyPr>
          <a:lstStyle/>
          <a:p>
            <a:r>
              <a:rPr lang="en-US" sz="2000" b="1" dirty="0" smtClean="0">
                <a:solidFill>
                  <a:srgbClr val="FF6600"/>
                </a:solidFill>
              </a:rPr>
              <a:t>Tasks:</a:t>
            </a:r>
            <a:endParaRPr lang="en-US" sz="2000" b="1" dirty="0">
              <a:solidFill>
                <a:srgbClr val="FF6600"/>
              </a:solidFill>
            </a:endParaRPr>
          </a:p>
        </p:txBody>
      </p:sp>
      <p:sp>
        <p:nvSpPr>
          <p:cNvPr id="17" name="TextBox 16"/>
          <p:cNvSpPr txBox="1"/>
          <p:nvPr/>
        </p:nvSpPr>
        <p:spPr>
          <a:xfrm>
            <a:off x="2586680" y="5740703"/>
            <a:ext cx="3022757" cy="140235"/>
          </a:xfrm>
          <a:prstGeom prst="rect">
            <a:avLst/>
          </a:prstGeom>
          <a:noFill/>
        </p:spPr>
        <p:txBody>
          <a:bodyPr wrap="square" rtlCol="0">
            <a:spAutoFit/>
          </a:bodyPr>
          <a:lstStyle/>
          <a:p>
            <a:r>
              <a:rPr lang="en-US" sz="2000" b="1" dirty="0" smtClean="0">
                <a:solidFill>
                  <a:srgbClr val="FF6600"/>
                </a:solidFill>
              </a:rPr>
              <a:t>Frustrations:</a:t>
            </a:r>
            <a:endParaRPr lang="en-US" sz="2000" b="1" dirty="0">
              <a:solidFill>
                <a:srgbClr val="FF6600"/>
              </a:solidFill>
            </a:endParaRPr>
          </a:p>
        </p:txBody>
      </p:sp>
      <p:sp>
        <p:nvSpPr>
          <p:cNvPr id="18" name="TextBox 17"/>
          <p:cNvSpPr txBox="1"/>
          <p:nvPr/>
        </p:nvSpPr>
        <p:spPr>
          <a:xfrm>
            <a:off x="2569038" y="505958"/>
            <a:ext cx="6574961" cy="307777"/>
          </a:xfrm>
          <a:prstGeom prst="rect">
            <a:avLst/>
          </a:prstGeom>
          <a:noFill/>
        </p:spPr>
        <p:txBody>
          <a:bodyPr wrap="square" rtlCol="0">
            <a:spAutoFit/>
          </a:bodyPr>
          <a:lstStyle/>
          <a:p>
            <a:endParaRPr lang="en-US" sz="1400" dirty="0"/>
          </a:p>
        </p:txBody>
      </p:sp>
      <p:sp>
        <p:nvSpPr>
          <p:cNvPr id="22" name="TextBox 21"/>
          <p:cNvSpPr txBox="1"/>
          <p:nvPr/>
        </p:nvSpPr>
        <p:spPr>
          <a:xfrm>
            <a:off x="2840268" y="6077849"/>
            <a:ext cx="6345161" cy="523220"/>
          </a:xfrm>
          <a:prstGeom prst="rect">
            <a:avLst/>
          </a:prstGeom>
          <a:noFill/>
        </p:spPr>
        <p:txBody>
          <a:bodyPr wrap="square" rtlCol="0">
            <a:spAutoFit/>
          </a:bodyPr>
          <a:lstStyle/>
          <a:p>
            <a:pPr marL="285750" indent="-285750">
              <a:buFont typeface="Arial"/>
              <a:buChar char="•"/>
            </a:pPr>
            <a:r>
              <a:rPr lang="en-US" sz="1400" dirty="0" smtClean="0"/>
              <a:t>When the reasoning for using a particular offering is not made clear or does not make sense based on what he knows of the GE Landscape</a:t>
            </a:r>
            <a:endParaRPr lang="en-US" sz="1400" dirty="0"/>
          </a:p>
        </p:txBody>
      </p:sp>
      <p:sp>
        <p:nvSpPr>
          <p:cNvPr id="23" name="TextBox 22"/>
          <p:cNvSpPr txBox="1"/>
          <p:nvPr/>
        </p:nvSpPr>
        <p:spPr>
          <a:xfrm>
            <a:off x="2721438" y="546598"/>
            <a:ext cx="6422561" cy="1384995"/>
          </a:xfrm>
          <a:prstGeom prst="rect">
            <a:avLst/>
          </a:prstGeom>
          <a:noFill/>
        </p:spPr>
        <p:txBody>
          <a:bodyPr wrap="square" rtlCol="0">
            <a:spAutoFit/>
          </a:bodyPr>
          <a:lstStyle/>
          <a:p>
            <a:r>
              <a:rPr lang="en-US" sz="1400" dirty="0" smtClean="0"/>
              <a:t>Curtis is a long-time GE employee with a wealth of contacts within GE Digital, especially at his site.  Over his tenure, Curtis has shown that he is able to quickly adapt to new initiatives and technologies as they are adopted by GE. He is the go-to-guy for software development questions within his circle of influence, a title he is proud to carry. In his spare time he works on one of several personal technology projects related to what he does at GE.</a:t>
            </a:r>
            <a:endParaRPr lang="en-US" sz="1400" dirty="0"/>
          </a:p>
        </p:txBody>
      </p:sp>
      <p:sp>
        <p:nvSpPr>
          <p:cNvPr id="24" name="TextBox 23"/>
          <p:cNvSpPr txBox="1"/>
          <p:nvPr/>
        </p:nvSpPr>
        <p:spPr>
          <a:xfrm>
            <a:off x="2827938" y="2270810"/>
            <a:ext cx="6362803" cy="1384995"/>
          </a:xfrm>
          <a:prstGeom prst="rect">
            <a:avLst/>
          </a:prstGeom>
          <a:noFill/>
        </p:spPr>
        <p:txBody>
          <a:bodyPr wrap="square" rtlCol="0">
            <a:spAutoFit/>
          </a:bodyPr>
          <a:lstStyle/>
          <a:p>
            <a:pPr marL="285750" indent="-285750">
              <a:buFont typeface="Arial"/>
              <a:buChar char="•"/>
            </a:pPr>
            <a:r>
              <a:rPr lang="en-US" sz="1400" dirty="0" smtClean="0"/>
              <a:t>Very committed to technology and works hard to understand the benefits of each new technology he encounters </a:t>
            </a:r>
          </a:p>
          <a:p>
            <a:pPr marL="285750" indent="-285750">
              <a:buFont typeface="Arial"/>
              <a:buChar char="•"/>
            </a:pPr>
            <a:r>
              <a:rPr lang="en-US" sz="1400" dirty="0" smtClean="0"/>
              <a:t>Extremely technical and personable – likes to be the expert others turn to</a:t>
            </a:r>
          </a:p>
          <a:p>
            <a:pPr marL="285750" indent="-285750">
              <a:buFont typeface="Arial"/>
              <a:buChar char="•"/>
            </a:pPr>
            <a:r>
              <a:rPr lang="en-US" sz="1400" dirty="0" smtClean="0"/>
              <a:t>Knows where to go in order to get the information he needs in order to be successful.  </a:t>
            </a:r>
          </a:p>
          <a:p>
            <a:pPr marL="285750" indent="-285750">
              <a:buFont typeface="Arial"/>
              <a:buChar char="•"/>
            </a:pPr>
            <a:endParaRPr lang="en-US" sz="1400" dirty="0" smtClean="0"/>
          </a:p>
        </p:txBody>
      </p:sp>
      <p:sp>
        <p:nvSpPr>
          <p:cNvPr id="25" name="TextBox 24"/>
          <p:cNvSpPr txBox="1"/>
          <p:nvPr/>
        </p:nvSpPr>
        <p:spPr>
          <a:xfrm>
            <a:off x="2827938" y="3782871"/>
            <a:ext cx="6362803" cy="1169551"/>
          </a:xfrm>
          <a:prstGeom prst="rect">
            <a:avLst/>
          </a:prstGeom>
          <a:noFill/>
        </p:spPr>
        <p:txBody>
          <a:bodyPr wrap="square" rtlCol="0">
            <a:spAutoFit/>
          </a:bodyPr>
          <a:lstStyle/>
          <a:p>
            <a:pPr marL="285750" indent="-285750">
              <a:buFont typeface="Arial"/>
              <a:buChar char="•"/>
            </a:pPr>
            <a:r>
              <a:rPr lang="en-US" sz="1400" dirty="0" smtClean="0"/>
              <a:t>Continue to establish himself as an expert in his realm of expertise </a:t>
            </a:r>
          </a:p>
          <a:p>
            <a:pPr marL="285750" indent="-285750">
              <a:buFont typeface="Arial"/>
              <a:buChar char="•"/>
            </a:pPr>
            <a:r>
              <a:rPr lang="en-US" sz="1400" dirty="0" smtClean="0"/>
              <a:t>Share his findings with others who might not have the opportunities to connect he enjoys at a GE Tech Center</a:t>
            </a:r>
          </a:p>
          <a:p>
            <a:pPr marL="285750" indent="-285750">
              <a:buFont typeface="Arial"/>
              <a:buChar char="•"/>
            </a:pPr>
            <a:r>
              <a:rPr lang="en-US" sz="1400" dirty="0" smtClean="0"/>
              <a:t>Continue to learn how GE is taking advantage of the new offerings they are implementing </a:t>
            </a:r>
          </a:p>
        </p:txBody>
      </p:sp>
      <p:sp>
        <p:nvSpPr>
          <p:cNvPr id="26" name="TextBox 25"/>
          <p:cNvSpPr txBox="1"/>
          <p:nvPr/>
        </p:nvSpPr>
        <p:spPr>
          <a:xfrm>
            <a:off x="2827938" y="5213152"/>
            <a:ext cx="6362803" cy="523220"/>
          </a:xfrm>
          <a:prstGeom prst="rect">
            <a:avLst/>
          </a:prstGeom>
          <a:noFill/>
        </p:spPr>
        <p:txBody>
          <a:bodyPr wrap="square" rtlCol="0">
            <a:spAutoFit/>
          </a:bodyPr>
          <a:lstStyle/>
          <a:p>
            <a:pPr marL="285750" indent="-285750">
              <a:buFont typeface="Arial"/>
              <a:buChar char="•"/>
            </a:pPr>
            <a:r>
              <a:rPr lang="en-US" sz="1400" dirty="0" smtClean="0"/>
              <a:t>Publish training material based on learning's which are important to him</a:t>
            </a:r>
          </a:p>
          <a:p>
            <a:pPr marL="285750" indent="-285750">
              <a:buFont typeface="Arial"/>
              <a:buChar char="•"/>
            </a:pPr>
            <a:r>
              <a:rPr lang="en-US" sz="1400" dirty="0" smtClean="0"/>
              <a:t>Connect with individuals who could provide valuable information</a:t>
            </a:r>
            <a:endParaRPr lang="en-US" sz="1400" dirty="0"/>
          </a:p>
        </p:txBody>
      </p:sp>
      <p:pic>
        <p:nvPicPr>
          <p:cNvPr id="2" name="Picture 1"/>
          <p:cNvPicPr>
            <a:picLocks noChangeAspect="1"/>
          </p:cNvPicPr>
          <p:nvPr/>
        </p:nvPicPr>
        <p:blipFill>
          <a:blip r:embed="rId2"/>
          <a:stretch>
            <a:fillRect/>
          </a:stretch>
        </p:blipFill>
        <p:spPr>
          <a:xfrm>
            <a:off x="345794" y="85629"/>
            <a:ext cx="1845964" cy="1845964"/>
          </a:xfrm>
          <a:prstGeom prst="rect">
            <a:avLst/>
          </a:prstGeom>
        </p:spPr>
      </p:pic>
    </p:spTree>
    <p:extLst>
      <p:ext uri="{BB962C8B-B14F-4D97-AF65-F5344CB8AC3E}">
        <p14:creationId xmlns:p14="http://schemas.microsoft.com/office/powerpoint/2010/main" val="24314737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5794" y="1939799"/>
            <a:ext cx="1806202" cy="400110"/>
          </a:xfrm>
          <a:prstGeom prst="rect">
            <a:avLst/>
          </a:prstGeom>
          <a:noFill/>
        </p:spPr>
        <p:txBody>
          <a:bodyPr wrap="square" rtlCol="0">
            <a:spAutoFit/>
          </a:bodyPr>
          <a:lstStyle/>
          <a:p>
            <a:pPr algn="ctr"/>
            <a:r>
              <a:rPr lang="en-US" sz="2000" b="1" dirty="0" smtClean="0">
                <a:solidFill>
                  <a:srgbClr val="FF6600"/>
                </a:solidFill>
              </a:rPr>
              <a:t>Leonard Scotts</a:t>
            </a:r>
            <a:endParaRPr lang="en-US" sz="2000" b="1" dirty="0">
              <a:solidFill>
                <a:srgbClr val="FF6600"/>
              </a:solidFill>
            </a:endParaRPr>
          </a:p>
        </p:txBody>
      </p:sp>
      <p:sp>
        <p:nvSpPr>
          <p:cNvPr id="8" name="TextBox 7"/>
          <p:cNvSpPr txBox="1"/>
          <p:nvPr/>
        </p:nvSpPr>
        <p:spPr>
          <a:xfrm>
            <a:off x="76199" y="2410473"/>
            <a:ext cx="2322806" cy="1569660"/>
          </a:xfrm>
          <a:prstGeom prst="rect">
            <a:avLst/>
          </a:prstGeom>
          <a:noFill/>
        </p:spPr>
        <p:txBody>
          <a:bodyPr wrap="square" rtlCol="0">
            <a:spAutoFit/>
          </a:bodyPr>
          <a:lstStyle/>
          <a:p>
            <a:r>
              <a:rPr lang="en-US" sz="1600" b="1" dirty="0" smtClean="0">
                <a:solidFill>
                  <a:srgbClr val="FF6600"/>
                </a:solidFill>
              </a:rPr>
              <a:t>Age: </a:t>
            </a:r>
            <a:r>
              <a:rPr lang="en-US" sz="1600" dirty="0" smtClean="0">
                <a:solidFill>
                  <a:srgbClr val="FF6600"/>
                </a:solidFill>
              </a:rPr>
              <a:t>44</a:t>
            </a:r>
          </a:p>
          <a:p>
            <a:r>
              <a:rPr lang="en-US" sz="1600" b="1" dirty="0" smtClean="0">
                <a:solidFill>
                  <a:srgbClr val="FF6600"/>
                </a:solidFill>
              </a:rPr>
              <a:t>Location: </a:t>
            </a:r>
            <a:r>
              <a:rPr lang="en-US" sz="1600" dirty="0" smtClean="0">
                <a:solidFill>
                  <a:srgbClr val="FF6600"/>
                </a:solidFill>
              </a:rPr>
              <a:t>Governor Hill</a:t>
            </a:r>
          </a:p>
          <a:p>
            <a:r>
              <a:rPr lang="en-US" sz="1600" b="1" dirty="0" smtClean="0">
                <a:solidFill>
                  <a:srgbClr val="FF6600"/>
                </a:solidFill>
              </a:rPr>
              <a:t>Tech Exp: </a:t>
            </a:r>
            <a:r>
              <a:rPr lang="en-US" sz="1600" dirty="0" smtClean="0">
                <a:solidFill>
                  <a:srgbClr val="FF6600"/>
                </a:solidFill>
              </a:rPr>
              <a:t>High</a:t>
            </a:r>
          </a:p>
          <a:p>
            <a:r>
              <a:rPr lang="en-US" sz="1600" b="1" dirty="0" smtClean="0">
                <a:solidFill>
                  <a:srgbClr val="FF6600"/>
                </a:solidFill>
              </a:rPr>
              <a:t>Position: </a:t>
            </a:r>
            <a:r>
              <a:rPr lang="en-US" sz="1600" dirty="0" smtClean="0">
                <a:solidFill>
                  <a:srgbClr val="FF6600"/>
                </a:solidFill>
              </a:rPr>
              <a:t>Sr. System Architect </a:t>
            </a:r>
            <a:endParaRPr lang="en-US" sz="1600" b="1" dirty="0" smtClean="0">
              <a:solidFill>
                <a:srgbClr val="FF6600"/>
              </a:solidFill>
            </a:endParaRPr>
          </a:p>
          <a:p>
            <a:endParaRPr lang="en-US" sz="1600" b="1" dirty="0">
              <a:solidFill>
                <a:srgbClr val="FF6600"/>
              </a:solidFill>
            </a:endParaRPr>
          </a:p>
        </p:txBody>
      </p:sp>
      <p:cxnSp>
        <p:nvCxnSpPr>
          <p:cNvPr id="10" name="Straight Connector 9"/>
          <p:cNvCxnSpPr/>
          <p:nvPr/>
        </p:nvCxnSpPr>
        <p:spPr>
          <a:xfrm>
            <a:off x="76199" y="2339909"/>
            <a:ext cx="2322806"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143184" y="3750220"/>
            <a:ext cx="2292574" cy="1323439"/>
          </a:xfrm>
          <a:prstGeom prst="rect">
            <a:avLst/>
          </a:prstGeom>
          <a:noFill/>
        </p:spPr>
        <p:txBody>
          <a:bodyPr wrap="square" rtlCol="0">
            <a:spAutoFit/>
          </a:bodyPr>
          <a:lstStyle/>
          <a:p>
            <a:pPr algn="ctr"/>
            <a:r>
              <a:rPr lang="en-US" sz="2000" b="1" dirty="0" smtClean="0">
                <a:solidFill>
                  <a:srgbClr val="FF6600"/>
                </a:solidFill>
              </a:rPr>
              <a:t>“Lets just get this over with, it will change in 3 months anyway”</a:t>
            </a:r>
            <a:endParaRPr lang="en-US" sz="2000" b="1" dirty="0">
              <a:solidFill>
                <a:srgbClr val="FF6600"/>
              </a:solidFill>
            </a:endParaRPr>
          </a:p>
        </p:txBody>
      </p:sp>
      <p:sp>
        <p:nvSpPr>
          <p:cNvPr id="13" name="TextBox 12"/>
          <p:cNvSpPr txBox="1"/>
          <p:nvPr/>
        </p:nvSpPr>
        <p:spPr>
          <a:xfrm>
            <a:off x="2586680" y="211694"/>
            <a:ext cx="2086920" cy="400110"/>
          </a:xfrm>
          <a:prstGeom prst="rect">
            <a:avLst/>
          </a:prstGeom>
          <a:noFill/>
        </p:spPr>
        <p:txBody>
          <a:bodyPr wrap="square" rtlCol="0">
            <a:spAutoFit/>
          </a:bodyPr>
          <a:lstStyle/>
          <a:p>
            <a:r>
              <a:rPr lang="en-US" sz="2000" b="1" dirty="0" smtClean="0">
                <a:solidFill>
                  <a:srgbClr val="FF6600"/>
                </a:solidFill>
              </a:rPr>
              <a:t>About Leonard:</a:t>
            </a:r>
            <a:endParaRPr lang="en-US" sz="2000" b="1" dirty="0">
              <a:solidFill>
                <a:srgbClr val="FF6600"/>
              </a:solidFill>
            </a:endParaRPr>
          </a:p>
        </p:txBody>
      </p:sp>
      <p:sp>
        <p:nvSpPr>
          <p:cNvPr id="14" name="TextBox 13"/>
          <p:cNvSpPr txBox="1"/>
          <p:nvPr/>
        </p:nvSpPr>
        <p:spPr>
          <a:xfrm>
            <a:off x="2586679" y="1923684"/>
            <a:ext cx="3022757" cy="140235"/>
          </a:xfrm>
          <a:prstGeom prst="rect">
            <a:avLst/>
          </a:prstGeom>
          <a:noFill/>
        </p:spPr>
        <p:txBody>
          <a:bodyPr wrap="square" rtlCol="0">
            <a:spAutoFit/>
          </a:bodyPr>
          <a:lstStyle/>
          <a:p>
            <a:r>
              <a:rPr lang="en-US" sz="2000" b="1" dirty="0" smtClean="0">
                <a:solidFill>
                  <a:srgbClr val="FF6600"/>
                </a:solidFill>
              </a:rPr>
              <a:t>Behavioral Considerations:</a:t>
            </a:r>
            <a:endParaRPr lang="en-US" sz="2000" b="1" dirty="0">
              <a:solidFill>
                <a:srgbClr val="FF6600"/>
              </a:solidFill>
            </a:endParaRPr>
          </a:p>
        </p:txBody>
      </p:sp>
      <p:sp>
        <p:nvSpPr>
          <p:cNvPr id="15" name="TextBox 14"/>
          <p:cNvSpPr txBox="1"/>
          <p:nvPr/>
        </p:nvSpPr>
        <p:spPr>
          <a:xfrm>
            <a:off x="2586680" y="3284876"/>
            <a:ext cx="3022757" cy="140235"/>
          </a:xfrm>
          <a:prstGeom prst="rect">
            <a:avLst/>
          </a:prstGeom>
          <a:noFill/>
        </p:spPr>
        <p:txBody>
          <a:bodyPr wrap="square" rtlCol="0">
            <a:spAutoFit/>
          </a:bodyPr>
          <a:lstStyle/>
          <a:p>
            <a:r>
              <a:rPr lang="en-US" sz="2000" b="1" dirty="0" smtClean="0">
                <a:solidFill>
                  <a:srgbClr val="FF6600"/>
                </a:solidFill>
              </a:rPr>
              <a:t>Goals:</a:t>
            </a:r>
            <a:endParaRPr lang="en-US" sz="2000" b="1" dirty="0">
              <a:solidFill>
                <a:srgbClr val="FF6600"/>
              </a:solidFill>
            </a:endParaRPr>
          </a:p>
        </p:txBody>
      </p:sp>
      <p:sp>
        <p:nvSpPr>
          <p:cNvPr id="16" name="TextBox 15"/>
          <p:cNvSpPr txBox="1"/>
          <p:nvPr/>
        </p:nvSpPr>
        <p:spPr>
          <a:xfrm>
            <a:off x="2539939" y="4343748"/>
            <a:ext cx="3022757" cy="140235"/>
          </a:xfrm>
          <a:prstGeom prst="rect">
            <a:avLst/>
          </a:prstGeom>
          <a:noFill/>
        </p:spPr>
        <p:txBody>
          <a:bodyPr wrap="square" rtlCol="0">
            <a:spAutoFit/>
          </a:bodyPr>
          <a:lstStyle/>
          <a:p>
            <a:r>
              <a:rPr lang="en-US" sz="2000" b="1" dirty="0" smtClean="0">
                <a:solidFill>
                  <a:srgbClr val="FF6600"/>
                </a:solidFill>
              </a:rPr>
              <a:t>Tasks:</a:t>
            </a:r>
            <a:endParaRPr lang="en-US" sz="2000" b="1" dirty="0">
              <a:solidFill>
                <a:srgbClr val="FF6600"/>
              </a:solidFill>
            </a:endParaRPr>
          </a:p>
        </p:txBody>
      </p:sp>
      <p:sp>
        <p:nvSpPr>
          <p:cNvPr id="17" name="TextBox 16"/>
          <p:cNvSpPr txBox="1"/>
          <p:nvPr/>
        </p:nvSpPr>
        <p:spPr>
          <a:xfrm>
            <a:off x="2586680" y="5095969"/>
            <a:ext cx="3022757" cy="140235"/>
          </a:xfrm>
          <a:prstGeom prst="rect">
            <a:avLst/>
          </a:prstGeom>
          <a:noFill/>
        </p:spPr>
        <p:txBody>
          <a:bodyPr wrap="square" rtlCol="0">
            <a:spAutoFit/>
          </a:bodyPr>
          <a:lstStyle/>
          <a:p>
            <a:r>
              <a:rPr lang="en-US" sz="2000" b="1" dirty="0" smtClean="0">
                <a:solidFill>
                  <a:srgbClr val="FF6600"/>
                </a:solidFill>
              </a:rPr>
              <a:t>Frustrations:</a:t>
            </a:r>
            <a:endParaRPr lang="en-US" sz="2000" b="1" dirty="0">
              <a:solidFill>
                <a:srgbClr val="FF6600"/>
              </a:solidFill>
            </a:endParaRPr>
          </a:p>
        </p:txBody>
      </p:sp>
      <p:sp>
        <p:nvSpPr>
          <p:cNvPr id="18" name="TextBox 17"/>
          <p:cNvSpPr txBox="1"/>
          <p:nvPr/>
        </p:nvSpPr>
        <p:spPr>
          <a:xfrm>
            <a:off x="2569038" y="505958"/>
            <a:ext cx="6574961" cy="307777"/>
          </a:xfrm>
          <a:prstGeom prst="rect">
            <a:avLst/>
          </a:prstGeom>
          <a:noFill/>
        </p:spPr>
        <p:txBody>
          <a:bodyPr wrap="square" rtlCol="0">
            <a:spAutoFit/>
          </a:bodyPr>
          <a:lstStyle/>
          <a:p>
            <a:endParaRPr lang="en-US" sz="1400" dirty="0"/>
          </a:p>
        </p:txBody>
      </p:sp>
      <p:sp>
        <p:nvSpPr>
          <p:cNvPr id="22" name="TextBox 21"/>
          <p:cNvSpPr txBox="1"/>
          <p:nvPr/>
        </p:nvSpPr>
        <p:spPr>
          <a:xfrm>
            <a:off x="2840268" y="5503233"/>
            <a:ext cx="6345161" cy="1169551"/>
          </a:xfrm>
          <a:prstGeom prst="rect">
            <a:avLst/>
          </a:prstGeom>
          <a:noFill/>
        </p:spPr>
        <p:txBody>
          <a:bodyPr wrap="square" rtlCol="0">
            <a:spAutoFit/>
          </a:bodyPr>
          <a:lstStyle/>
          <a:p>
            <a:pPr marL="285750" indent="-285750">
              <a:buFont typeface="Arial"/>
              <a:buChar char="•"/>
            </a:pPr>
            <a:r>
              <a:rPr lang="en-US" sz="1400" dirty="0" smtClean="0"/>
              <a:t>Having to jump though hoops to get the job done</a:t>
            </a:r>
          </a:p>
          <a:p>
            <a:pPr marL="285750" indent="-285750">
              <a:buFont typeface="Arial"/>
              <a:buChar char="•"/>
            </a:pPr>
            <a:r>
              <a:rPr lang="en-US" sz="1400" dirty="0" smtClean="0"/>
              <a:t>Being forced to do something that might not (at first glance) seem that different from what we are doing before</a:t>
            </a:r>
          </a:p>
          <a:p>
            <a:pPr marL="285750" indent="-285750">
              <a:buFont typeface="Arial"/>
              <a:buChar char="•"/>
            </a:pPr>
            <a:r>
              <a:rPr lang="en-US" sz="1400" dirty="0" smtClean="0"/>
              <a:t>Not seeing the benefits to new approaches and being told to do them without specific direction and adequate resources.</a:t>
            </a:r>
            <a:endParaRPr lang="en-US" sz="1400" dirty="0"/>
          </a:p>
        </p:txBody>
      </p:sp>
      <p:sp>
        <p:nvSpPr>
          <p:cNvPr id="23" name="TextBox 22"/>
          <p:cNvSpPr txBox="1"/>
          <p:nvPr/>
        </p:nvSpPr>
        <p:spPr>
          <a:xfrm>
            <a:off x="2721438" y="546598"/>
            <a:ext cx="6422561" cy="1169551"/>
          </a:xfrm>
          <a:prstGeom prst="rect">
            <a:avLst/>
          </a:prstGeom>
          <a:noFill/>
        </p:spPr>
        <p:txBody>
          <a:bodyPr wrap="square" rtlCol="0">
            <a:spAutoFit/>
          </a:bodyPr>
          <a:lstStyle/>
          <a:p>
            <a:r>
              <a:rPr lang="en-US" sz="1400" dirty="0" smtClean="0"/>
              <a:t>Leonard has been a software developer for over 20 years, 15 of which he has spent at GE. He now develops on several high visibility projects in Corporate where he is considered a “Pillar of Knowledge”. Leonard is not thrilled about being forced into using a particular methodology or offering in order to fulfill his job responsibilities.  He is very knowledgeable, but he is not the type you nominate for an Intern’s AL</a:t>
            </a:r>
            <a:endParaRPr lang="en-US" sz="1400" dirty="0"/>
          </a:p>
        </p:txBody>
      </p:sp>
      <p:sp>
        <p:nvSpPr>
          <p:cNvPr id="24" name="TextBox 23"/>
          <p:cNvSpPr txBox="1"/>
          <p:nvPr/>
        </p:nvSpPr>
        <p:spPr>
          <a:xfrm>
            <a:off x="2827938" y="2270810"/>
            <a:ext cx="6362803" cy="954107"/>
          </a:xfrm>
          <a:prstGeom prst="rect">
            <a:avLst/>
          </a:prstGeom>
          <a:noFill/>
        </p:spPr>
        <p:txBody>
          <a:bodyPr wrap="square" rtlCol="0">
            <a:spAutoFit/>
          </a:bodyPr>
          <a:lstStyle/>
          <a:p>
            <a:pPr marL="285750" indent="-285750">
              <a:buFont typeface="Arial"/>
              <a:buChar char="•"/>
            </a:pPr>
            <a:r>
              <a:rPr lang="en-US" sz="1400" dirty="0" smtClean="0"/>
              <a:t>Likes to get right to the point, dive into the code and work independently</a:t>
            </a:r>
          </a:p>
          <a:p>
            <a:pPr marL="285750" indent="-285750">
              <a:buFont typeface="Arial"/>
              <a:buChar char="•"/>
            </a:pPr>
            <a:r>
              <a:rPr lang="en-US" sz="1400" dirty="0" smtClean="0"/>
              <a:t>Does not tolerate mistakes</a:t>
            </a:r>
          </a:p>
          <a:p>
            <a:pPr marL="285750" indent="-285750">
              <a:buFont typeface="Arial"/>
              <a:buChar char="•"/>
            </a:pPr>
            <a:r>
              <a:rPr lang="en-US" sz="1400" dirty="0" smtClean="0"/>
              <a:t>Struggles to explain technical achievements in business terms</a:t>
            </a:r>
          </a:p>
          <a:p>
            <a:pPr marL="285750" indent="-285750">
              <a:buFont typeface="Arial"/>
              <a:buChar char="•"/>
            </a:pPr>
            <a:r>
              <a:rPr lang="en-US" sz="1400" dirty="0" smtClean="0"/>
              <a:t>Would much rather </a:t>
            </a:r>
            <a:r>
              <a:rPr lang="en-US" sz="1400" i="1" dirty="0" smtClean="0"/>
              <a:t>do</a:t>
            </a:r>
            <a:r>
              <a:rPr lang="en-US" sz="1400" dirty="0" smtClean="0"/>
              <a:t> thank explain or teach</a:t>
            </a:r>
          </a:p>
        </p:txBody>
      </p:sp>
      <p:sp>
        <p:nvSpPr>
          <p:cNvPr id="25" name="TextBox 24"/>
          <p:cNvSpPr txBox="1"/>
          <p:nvPr/>
        </p:nvSpPr>
        <p:spPr>
          <a:xfrm>
            <a:off x="2827938" y="3569511"/>
            <a:ext cx="6362803" cy="738664"/>
          </a:xfrm>
          <a:prstGeom prst="rect">
            <a:avLst/>
          </a:prstGeom>
          <a:noFill/>
        </p:spPr>
        <p:txBody>
          <a:bodyPr wrap="square" rtlCol="0">
            <a:spAutoFit/>
          </a:bodyPr>
          <a:lstStyle/>
          <a:p>
            <a:pPr marL="285750" indent="-285750">
              <a:buFont typeface="Arial"/>
              <a:buChar char="•"/>
            </a:pPr>
            <a:r>
              <a:rPr lang="en-US" sz="1400" dirty="0" smtClean="0"/>
              <a:t>Obtain the minimum amount of information/knowledge necessary in order to complete his minimum job requirements</a:t>
            </a:r>
          </a:p>
          <a:p>
            <a:pPr marL="285750" indent="-285750">
              <a:buFont typeface="Arial"/>
              <a:buChar char="•"/>
            </a:pPr>
            <a:r>
              <a:rPr lang="en-US" sz="1400" dirty="0" smtClean="0"/>
              <a:t>Get to “the code” as fast as possible</a:t>
            </a:r>
          </a:p>
        </p:txBody>
      </p:sp>
      <p:sp>
        <p:nvSpPr>
          <p:cNvPr id="26" name="TextBox 25"/>
          <p:cNvSpPr txBox="1"/>
          <p:nvPr/>
        </p:nvSpPr>
        <p:spPr>
          <a:xfrm>
            <a:off x="2781197" y="4707330"/>
            <a:ext cx="6362803" cy="307777"/>
          </a:xfrm>
          <a:prstGeom prst="rect">
            <a:avLst/>
          </a:prstGeom>
          <a:noFill/>
        </p:spPr>
        <p:txBody>
          <a:bodyPr wrap="square" rtlCol="0">
            <a:spAutoFit/>
          </a:bodyPr>
          <a:lstStyle/>
          <a:p>
            <a:pPr marL="285750" indent="-285750">
              <a:buFont typeface="Arial"/>
              <a:buChar char="•"/>
            </a:pPr>
            <a:r>
              <a:rPr lang="en-US" sz="1400" dirty="0" smtClean="0"/>
              <a:t>Same as goals – who has time for this!</a:t>
            </a:r>
            <a:endParaRPr lang="en-US" sz="1400" dirty="0"/>
          </a:p>
        </p:txBody>
      </p:sp>
      <p:pic>
        <p:nvPicPr>
          <p:cNvPr id="3" name="Picture 2"/>
          <p:cNvPicPr>
            <a:picLocks noChangeAspect="1"/>
          </p:cNvPicPr>
          <p:nvPr/>
        </p:nvPicPr>
        <p:blipFill>
          <a:blip r:embed="rId2"/>
          <a:stretch>
            <a:fillRect/>
          </a:stretch>
        </p:blipFill>
        <p:spPr>
          <a:xfrm>
            <a:off x="336225" y="124461"/>
            <a:ext cx="1799224" cy="1799224"/>
          </a:xfrm>
          <a:prstGeom prst="rect">
            <a:avLst/>
          </a:prstGeom>
        </p:spPr>
      </p:pic>
    </p:spTree>
    <p:extLst>
      <p:ext uri="{BB962C8B-B14F-4D97-AF65-F5344CB8AC3E}">
        <p14:creationId xmlns:p14="http://schemas.microsoft.com/office/powerpoint/2010/main" val="1832861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24330</TotalTime>
  <Words>1112</Words>
  <Application>Microsoft Macintosh PowerPoint</Application>
  <PresentationFormat>On-screen Show (4:3)</PresentationFormat>
  <Paragraphs>88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GE DC Personas</vt:lpstr>
      <vt:lpstr>PowerPoint Presentation</vt:lpstr>
      <vt:lpstr>PowerPoint Presentation</vt:lpstr>
      <vt:lpstr>PowerPoint Presentation</vt:lpstr>
      <vt:lpstr>PowerPoint Presentation</vt:lpstr>
    </vt:vector>
  </TitlesOfParts>
  <Company>General Electric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MyTech Management - Personas</dc:title>
  <dc:creator>Craig Graham</dc:creator>
  <cp:lastModifiedBy>Craig Graham</cp:lastModifiedBy>
  <cp:revision>88</cp:revision>
  <dcterms:created xsi:type="dcterms:W3CDTF">2015-04-10T16:55:14Z</dcterms:created>
  <dcterms:modified xsi:type="dcterms:W3CDTF">2016-04-12T13:23:28Z</dcterms:modified>
</cp:coreProperties>
</file>