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5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A16E-9774-4443-8D69-542511EC098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4981-6F40-1E40-9AF9-90231662D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1053" y="116200"/>
            <a:ext cx="432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Phase 1 – Static Content Based Community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585" y="485532"/>
            <a:ext cx="738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3325" indent="-1203325"/>
            <a:r>
              <a:rPr lang="en-US" sz="1400" b="1" dirty="0" smtClean="0">
                <a:solidFill>
                  <a:srgbClr val="000000"/>
                </a:solidFill>
              </a:rPr>
              <a:t>Assumption</a:t>
            </a:r>
            <a:r>
              <a:rPr lang="en-US" sz="1400" dirty="0" smtClean="0">
                <a:solidFill>
                  <a:srgbClr val="000000"/>
                </a:solidFill>
              </a:rPr>
              <a:t>:       </a:t>
            </a:r>
            <a:r>
              <a:rPr lang="en-US" sz="1400" dirty="0" smtClean="0">
                <a:solidFill>
                  <a:srgbClr val="595959"/>
                </a:solidFill>
              </a:rPr>
              <a:t>Preexisting pockets of developers need a forum to encourage communication   across business</a:t>
            </a:r>
            <a:r>
              <a:rPr lang="en-US" sz="1400" dirty="0" smtClean="0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0878" y="1647763"/>
            <a:ext cx="738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6788" indent="-966788"/>
            <a:r>
              <a:rPr lang="en-US" sz="1400" b="1" dirty="0" smtClean="0">
                <a:solidFill>
                  <a:srgbClr val="FF0000"/>
                </a:solidFill>
              </a:rPr>
              <a:t>Conclusion</a:t>
            </a:r>
            <a:r>
              <a:rPr lang="en-US" sz="1400" dirty="0" smtClean="0">
                <a:solidFill>
                  <a:srgbClr val="008000"/>
                </a:solidFill>
              </a:rPr>
              <a:t>:         </a:t>
            </a:r>
            <a:r>
              <a:rPr lang="en-US" sz="1400" dirty="0" smtClean="0">
                <a:solidFill>
                  <a:srgbClr val="595959"/>
                </a:solidFill>
              </a:rPr>
              <a:t>Developers do not want yet another tool that they have to use</a:t>
            </a:r>
          </a:p>
          <a:p>
            <a:pPr marL="966788" indent="-966788"/>
            <a:endParaRPr lang="en-US" sz="1400" dirty="0" smtClean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117" y="1047974"/>
            <a:ext cx="7388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3325" indent="-1203325"/>
            <a:r>
              <a:rPr lang="en-US" sz="1400" b="1" dirty="0" smtClean="0">
                <a:solidFill>
                  <a:srgbClr val="000000"/>
                </a:solidFill>
              </a:rPr>
              <a:t>What We Did</a:t>
            </a:r>
            <a:r>
              <a:rPr lang="en-US" sz="1400" dirty="0" smtClean="0">
                <a:solidFill>
                  <a:srgbClr val="000000"/>
                </a:solidFill>
              </a:rPr>
              <a:t>:    </a:t>
            </a:r>
            <a:r>
              <a:rPr lang="en-US" sz="1400" dirty="0" smtClean="0">
                <a:solidFill>
                  <a:srgbClr val="595959"/>
                </a:solidFill>
              </a:rPr>
              <a:t>Conducted </a:t>
            </a:r>
            <a:r>
              <a:rPr lang="en-US" sz="1400" dirty="0">
                <a:solidFill>
                  <a:srgbClr val="595959"/>
                </a:solidFill>
              </a:rPr>
              <a:t>User Research, A/B Testing of Mockups and developed a </a:t>
            </a:r>
            <a:r>
              <a:rPr lang="en-US" sz="1400" i="1" dirty="0">
                <a:solidFill>
                  <a:srgbClr val="595959"/>
                </a:solidFill>
              </a:rPr>
              <a:t>Static Content Sharing Site </a:t>
            </a:r>
            <a:r>
              <a:rPr lang="en-US" sz="1400" dirty="0">
                <a:solidFill>
                  <a:srgbClr val="595959"/>
                </a:solidFill>
              </a:rPr>
              <a:t>running on Predix for use at the Dojo and beyond</a:t>
            </a:r>
          </a:p>
          <a:p>
            <a:pPr marL="966788" indent="-966788"/>
            <a:endParaRPr lang="en-US" sz="1400" dirty="0" smtClean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599" y="2223898"/>
            <a:ext cx="52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Phase 2 – Ethnographic Study and User Research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5131" y="2600225"/>
            <a:ext cx="730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3325" indent="-1203325"/>
            <a:r>
              <a:rPr lang="en-US" sz="1400" b="1" dirty="0" smtClean="0">
                <a:solidFill>
                  <a:srgbClr val="000000"/>
                </a:solidFill>
              </a:rPr>
              <a:t>Assumption</a:t>
            </a:r>
            <a:r>
              <a:rPr lang="en-US" sz="1400" dirty="0" smtClean="0">
                <a:solidFill>
                  <a:srgbClr val="008000"/>
                </a:solidFill>
              </a:rPr>
              <a:t>:       </a:t>
            </a:r>
            <a:r>
              <a:rPr lang="en-US" sz="1400" dirty="0" smtClean="0">
                <a:solidFill>
                  <a:srgbClr val="595959"/>
                </a:solidFill>
              </a:rPr>
              <a:t>Identifying key individuals based on experience and knowledge will support a naturally forming community.</a:t>
            </a:r>
            <a:endParaRPr lang="en-US" sz="1400" dirty="0" smtClean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21424" y="3709541"/>
            <a:ext cx="730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3325" indent="-1203325"/>
            <a:r>
              <a:rPr lang="en-US" sz="1400" b="1" dirty="0" smtClean="0">
                <a:solidFill>
                  <a:srgbClr val="008000"/>
                </a:solidFill>
              </a:rPr>
              <a:t>Conclusion</a:t>
            </a:r>
            <a:r>
              <a:rPr lang="en-US" sz="1400" dirty="0" smtClean="0">
                <a:solidFill>
                  <a:srgbClr val="008000"/>
                </a:solidFill>
              </a:rPr>
              <a:t>:      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want to find answers to questions through 1st) Search or 2nd) Through conversations with subject matter experts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2662" y="3147617"/>
            <a:ext cx="7604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3325" indent="-1203325"/>
            <a:r>
              <a:rPr lang="en-US" sz="1400" b="1" dirty="0" smtClean="0">
                <a:solidFill>
                  <a:srgbClr val="000000"/>
                </a:solidFill>
              </a:rPr>
              <a:t>What We Did</a:t>
            </a:r>
            <a:r>
              <a:rPr lang="en-US" sz="1400" dirty="0" smtClean="0">
                <a:solidFill>
                  <a:srgbClr val="000000"/>
                </a:solidFill>
              </a:rPr>
              <a:t>:    </a:t>
            </a:r>
            <a:r>
              <a:rPr lang="en-US" sz="1400" dirty="0" smtClean="0">
                <a:solidFill>
                  <a:srgbClr val="595959"/>
                </a:solidFill>
              </a:rPr>
              <a:t>Observed how developers took advantage of a community at the Dojo and conducted a research survey testing the viability of a ‘Chat with an Expert’ product offering</a:t>
            </a:r>
          </a:p>
          <a:p>
            <a:pPr marL="966788" indent="-966788"/>
            <a:endParaRPr lang="en-US" sz="1400" dirty="0" smtClean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 flipH="1" flipV="1">
            <a:off x="410877" y="1835292"/>
            <a:ext cx="804253" cy="952462"/>
          </a:xfrm>
          <a:prstGeom prst="bentConnector3">
            <a:avLst>
              <a:gd name="adj1" fmla="val -28424"/>
            </a:avLst>
          </a:prstGeom>
          <a:ln w="571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8063" y="4389034"/>
            <a:ext cx="536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Phase 3 – Additional User Research (NOW Product)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595" y="4765361"/>
            <a:ext cx="678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3325" indent="-1203325"/>
            <a:r>
              <a:rPr lang="en-US" sz="1400" b="1" dirty="0" smtClean="0">
                <a:solidFill>
                  <a:srgbClr val="000000"/>
                </a:solidFill>
              </a:rPr>
              <a:t>Assumption</a:t>
            </a:r>
            <a:r>
              <a:rPr lang="en-US" sz="1400" dirty="0" smtClean="0">
                <a:solidFill>
                  <a:srgbClr val="008000"/>
                </a:solidFill>
              </a:rPr>
              <a:t>:       </a:t>
            </a:r>
            <a:r>
              <a:rPr lang="en-US" sz="1400" dirty="0" smtClean="0">
                <a:solidFill>
                  <a:srgbClr val="595959"/>
                </a:solidFill>
              </a:rPr>
              <a:t>The Developer Community Problem is a subset of a larger </a:t>
            </a:r>
            <a:r>
              <a:rPr lang="en-US" sz="1400" dirty="0" smtClean="0">
                <a:solidFill>
                  <a:srgbClr val="595959"/>
                </a:solidFill>
              </a:rPr>
              <a:t>challenge</a:t>
            </a:r>
            <a:endParaRPr lang="en-US" sz="1400" dirty="0" smtClean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7032" y="5922951"/>
            <a:ext cx="691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8888" indent="-1258888"/>
            <a:r>
              <a:rPr lang="en-US" sz="1400" b="1" dirty="0" smtClean="0">
                <a:solidFill>
                  <a:srgbClr val="008000"/>
                </a:solidFill>
              </a:rPr>
              <a:t>Final Conclusion</a:t>
            </a:r>
            <a:r>
              <a:rPr lang="en-US" sz="1400" dirty="0" smtClean="0">
                <a:solidFill>
                  <a:srgbClr val="008000"/>
                </a:solidFill>
              </a:rPr>
              <a:t>: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Developer Community problem is a subset of a larger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 employees know what they are looking for, but not where to find the information they need or who to talk to.</a:t>
            </a:r>
          </a:p>
          <a:p>
            <a:pPr marL="966788" indent="-966788"/>
            <a:endParaRPr lang="en-US" sz="1400" dirty="0" smtClean="0">
              <a:solidFill>
                <a:srgbClr val="008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9126" y="5143425"/>
            <a:ext cx="6904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3325" indent="-1203325"/>
            <a:r>
              <a:rPr lang="en-US" sz="1400" b="1" dirty="0" smtClean="0">
                <a:solidFill>
                  <a:srgbClr val="000000"/>
                </a:solidFill>
              </a:rPr>
              <a:t>What We Did</a:t>
            </a:r>
            <a:r>
              <a:rPr lang="en-US" sz="1400" dirty="0" smtClean="0">
                <a:solidFill>
                  <a:srgbClr val="000000"/>
                </a:solidFill>
              </a:rPr>
              <a:t>:    </a:t>
            </a:r>
            <a:r>
              <a:rPr lang="en-US" sz="1400" dirty="0" smtClean="0">
                <a:solidFill>
                  <a:srgbClr val="595959"/>
                </a:solidFill>
              </a:rPr>
              <a:t>Conducted user research focusing on the challenges all employees face finding information </a:t>
            </a:r>
            <a:r>
              <a:rPr lang="en-US" sz="1400" dirty="0" smtClean="0">
                <a:solidFill>
                  <a:srgbClr val="595959"/>
                </a:solidFill>
              </a:rPr>
              <a:t>and </a:t>
            </a:r>
            <a:r>
              <a:rPr lang="en-US" sz="1400" dirty="0" smtClean="0">
                <a:solidFill>
                  <a:srgbClr val="595959"/>
                </a:solidFill>
              </a:rPr>
              <a:t>tested the viability of integrating ‘Chat with an Expert’ into an existing Answer Engine Product</a:t>
            </a:r>
          </a:p>
          <a:p>
            <a:pPr marL="966788" indent="-966788"/>
            <a:endParaRPr lang="en-US" sz="1400" dirty="0" smtClean="0">
              <a:solidFill>
                <a:srgbClr val="008000"/>
              </a:solidFill>
            </a:endParaRPr>
          </a:p>
        </p:txBody>
      </p:sp>
      <p:cxnSp>
        <p:nvCxnSpPr>
          <p:cNvPr id="38" name="Straight Arrow Connector 23"/>
          <p:cNvCxnSpPr/>
          <p:nvPr/>
        </p:nvCxnSpPr>
        <p:spPr>
          <a:xfrm rot="10800000" flipH="1" flipV="1">
            <a:off x="1221423" y="3886487"/>
            <a:ext cx="1000171" cy="1055820"/>
          </a:xfrm>
          <a:prstGeom prst="bentConnector3">
            <a:avLst>
              <a:gd name="adj1" fmla="val -22856"/>
            </a:avLst>
          </a:prstGeom>
          <a:ln w="57150" cmpd="sng">
            <a:solidFill>
              <a:schemeClr val="accent3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22117" y="2154101"/>
            <a:ext cx="848905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93964" y="4316760"/>
            <a:ext cx="7791287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2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Graham</dc:creator>
  <cp:lastModifiedBy>Craig Graham</cp:lastModifiedBy>
  <cp:revision>8</cp:revision>
  <dcterms:created xsi:type="dcterms:W3CDTF">2016-05-19T18:23:54Z</dcterms:created>
  <dcterms:modified xsi:type="dcterms:W3CDTF">2016-10-28T16:37:31Z</dcterms:modified>
</cp:coreProperties>
</file>