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4" r:id="rId6"/>
    <p:sldId id="260" r:id="rId7"/>
    <p:sldId id="259" r:id="rId8"/>
    <p:sldId id="261" r:id="rId9"/>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8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9F09E9-D25B-AA42-87B7-5826666A9FEB}"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71824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F09E9-D25B-AA42-87B7-5826666A9FEB}"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327636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F09E9-D25B-AA42-87B7-5826666A9FEB}"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95373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F09E9-D25B-AA42-87B7-5826666A9FEB}"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278171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F09E9-D25B-AA42-87B7-5826666A9FEB}"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84614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F09E9-D25B-AA42-87B7-5826666A9FEB}"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114228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9F09E9-D25B-AA42-87B7-5826666A9FEB}" type="datetimeFigureOut">
              <a:rPr lang="en-US" smtClean="0"/>
              <a:t>4/29/16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217404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9F09E9-D25B-AA42-87B7-5826666A9FEB}" type="datetimeFigureOut">
              <a:rPr lang="en-US" smtClean="0"/>
              <a:t>4/29/16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233407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F09E9-D25B-AA42-87B7-5826666A9FEB}" type="datetimeFigureOut">
              <a:rPr lang="en-US" smtClean="0"/>
              <a:t>4/29/16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352253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F09E9-D25B-AA42-87B7-5826666A9FEB}"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203865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F09E9-D25B-AA42-87B7-5826666A9FEB}"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3106A-4343-D649-8917-8C017F7B1B8B}" type="slidenum">
              <a:rPr lang="en-US" smtClean="0"/>
              <a:t>‹#›</a:t>
            </a:fld>
            <a:endParaRPr lang="en-US"/>
          </a:p>
        </p:txBody>
      </p:sp>
    </p:spTree>
    <p:extLst>
      <p:ext uri="{BB962C8B-B14F-4D97-AF65-F5344CB8AC3E}">
        <p14:creationId xmlns:p14="http://schemas.microsoft.com/office/powerpoint/2010/main" val="10597978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09E9-D25B-AA42-87B7-5826666A9FEB}" type="datetimeFigureOut">
              <a:rPr lang="en-US" smtClean="0"/>
              <a:t>4/29/16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3106A-4343-D649-8917-8C017F7B1B8B}" type="slidenum">
              <a:rPr lang="en-US" smtClean="0"/>
              <a:t>‹#›</a:t>
            </a:fld>
            <a:endParaRPr lang="en-US"/>
          </a:p>
        </p:txBody>
      </p:sp>
    </p:spTree>
    <p:extLst>
      <p:ext uri="{BB962C8B-B14F-4D97-AF65-F5344CB8AC3E}">
        <p14:creationId xmlns:p14="http://schemas.microsoft.com/office/powerpoint/2010/main" val="424315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887" y="832933"/>
            <a:ext cx="4820826" cy="1446248"/>
          </a:xfrm>
          <a:prstGeom prst="rect">
            <a:avLst/>
          </a:prstGeom>
        </p:spPr>
      </p:pic>
      <p:sp>
        <p:nvSpPr>
          <p:cNvPr id="5" name="Title 1"/>
          <p:cNvSpPr>
            <a:spLocks noGrp="1"/>
          </p:cNvSpPr>
          <p:nvPr>
            <p:ph type="ctrTitle"/>
          </p:nvPr>
        </p:nvSpPr>
        <p:spPr>
          <a:xfrm>
            <a:off x="685800" y="3427644"/>
            <a:ext cx="7772400" cy="1470025"/>
          </a:xfrm>
        </p:spPr>
        <p:txBody>
          <a:bodyPr>
            <a:normAutofit/>
          </a:bodyPr>
          <a:lstStyle/>
          <a:p>
            <a:r>
              <a:rPr lang="en-US" sz="3600" dirty="0" smtClean="0">
                <a:solidFill>
                  <a:srgbClr val="FD940A"/>
                </a:solidFill>
              </a:rPr>
              <a:t>Next Phase User Research – Read Out</a:t>
            </a:r>
            <a:endParaRPr lang="en-US" sz="3600" dirty="0">
              <a:solidFill>
                <a:srgbClr val="FD940A"/>
              </a:solidFill>
            </a:endParaRPr>
          </a:p>
        </p:txBody>
      </p:sp>
      <p:sp>
        <p:nvSpPr>
          <p:cNvPr id="6" name="Subtitle 2"/>
          <p:cNvSpPr>
            <a:spLocks noGrp="1"/>
          </p:cNvSpPr>
          <p:nvPr>
            <p:ph type="subTitle" idx="1"/>
          </p:nvPr>
        </p:nvSpPr>
        <p:spPr>
          <a:xfrm>
            <a:off x="1371600" y="5981700"/>
            <a:ext cx="6400800" cy="1752600"/>
          </a:xfrm>
        </p:spPr>
        <p:txBody>
          <a:bodyPr/>
          <a:lstStyle/>
          <a:p>
            <a:r>
              <a:rPr lang="en-US" sz="2000" dirty="0" smtClean="0"/>
              <a:t>Craig Graham</a:t>
            </a:r>
          </a:p>
          <a:p>
            <a:r>
              <a:rPr lang="en-US" sz="1400" dirty="0" smtClean="0"/>
              <a:t>UX/UI Engineer – Innovation Studio</a:t>
            </a:r>
            <a:endParaRPr lang="en-US" sz="1400" dirty="0"/>
          </a:p>
        </p:txBody>
      </p:sp>
    </p:spTree>
    <p:extLst>
      <p:ext uri="{BB962C8B-B14F-4D97-AF65-F5344CB8AC3E}">
        <p14:creationId xmlns:p14="http://schemas.microsoft.com/office/powerpoint/2010/main" val="21707320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34" y="35933"/>
            <a:ext cx="8914833" cy="737472"/>
          </a:xfrm>
        </p:spPr>
        <p:txBody>
          <a:bodyPr vert="horz" lIns="91440" tIns="45720" rIns="91440" bIns="45720" rtlCol="0" anchor="ctr">
            <a:normAutofit fontScale="90000"/>
          </a:bodyPr>
          <a:lstStyle/>
          <a:p>
            <a:pPr algn="l"/>
            <a:r>
              <a:rPr lang="en-US" dirty="0">
                <a:solidFill>
                  <a:srgbClr val="FD940A"/>
                </a:solidFill>
              </a:rPr>
              <a:t>What it is like to find something in GE</a:t>
            </a:r>
          </a:p>
        </p:txBody>
      </p:sp>
      <p:sp>
        <p:nvSpPr>
          <p:cNvPr id="3" name="Content Placeholder 2"/>
          <p:cNvSpPr>
            <a:spLocks noGrp="1"/>
          </p:cNvSpPr>
          <p:nvPr>
            <p:ph idx="1"/>
          </p:nvPr>
        </p:nvSpPr>
        <p:spPr>
          <a:xfrm>
            <a:off x="457200" y="1050304"/>
            <a:ext cx="8229600" cy="5075860"/>
          </a:xfrm>
        </p:spPr>
        <p:txBody>
          <a:bodyPr>
            <a:normAutofit fontScale="92500" lnSpcReduction="20000"/>
          </a:bodyPr>
          <a:lstStyle/>
          <a:p>
            <a:r>
              <a:rPr lang="en-US" dirty="0" smtClean="0"/>
              <a:t>Starting their search with </a:t>
            </a:r>
            <a:r>
              <a:rPr lang="en-US" dirty="0" err="1" smtClean="0"/>
              <a:t>SearchGE</a:t>
            </a:r>
            <a:r>
              <a:rPr lang="en-US" dirty="0" smtClean="0"/>
              <a:t> or </a:t>
            </a:r>
            <a:r>
              <a:rPr lang="en-US" dirty="0" err="1" smtClean="0"/>
              <a:t>Colab</a:t>
            </a:r>
            <a:r>
              <a:rPr lang="en-US" dirty="0" smtClean="0"/>
              <a:t>.</a:t>
            </a:r>
          </a:p>
          <a:p>
            <a:pPr marL="0" indent="0">
              <a:buNone/>
            </a:pPr>
            <a:r>
              <a:rPr lang="en-US" dirty="0" smtClean="0"/>
              <a:t> </a:t>
            </a:r>
          </a:p>
          <a:p>
            <a:r>
              <a:rPr lang="en-US" dirty="0" smtClean="0"/>
              <a:t>Typically find the results are</a:t>
            </a:r>
          </a:p>
          <a:p>
            <a:pPr lvl="1"/>
            <a:r>
              <a:rPr lang="en-US" dirty="0" smtClean="0"/>
              <a:t>Duplicates for each of the businesses </a:t>
            </a:r>
          </a:p>
          <a:p>
            <a:pPr lvl="1"/>
            <a:r>
              <a:rPr lang="en-US" dirty="0" smtClean="0"/>
              <a:t>Outdated, Dead, Protected or Inaccurate</a:t>
            </a:r>
          </a:p>
          <a:p>
            <a:pPr marL="457200" lvl="1" indent="0">
              <a:buNone/>
            </a:pPr>
            <a:endParaRPr lang="en-US" dirty="0" smtClean="0"/>
          </a:p>
          <a:p>
            <a:r>
              <a:rPr lang="en-US" dirty="0" smtClean="0"/>
              <a:t>Will go through an average of Five attempts</a:t>
            </a:r>
          </a:p>
          <a:p>
            <a:pPr marL="0" indent="0">
              <a:buNone/>
            </a:pPr>
            <a:endParaRPr lang="en-US" dirty="0" smtClean="0"/>
          </a:p>
          <a:p>
            <a:r>
              <a:rPr lang="en-US" dirty="0" smtClean="0"/>
              <a:t>End up using a network-contact or locating something the can call/email/IM to get the information they need.</a:t>
            </a:r>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862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34" y="35933"/>
            <a:ext cx="8914833" cy="737472"/>
          </a:xfrm>
        </p:spPr>
        <p:txBody>
          <a:bodyPr vert="horz" lIns="91440" tIns="45720" rIns="91440" bIns="45720" rtlCol="0" anchor="ctr">
            <a:normAutofit fontScale="90000"/>
          </a:bodyPr>
          <a:lstStyle/>
          <a:p>
            <a:pPr algn="l"/>
            <a:r>
              <a:rPr lang="en-US" dirty="0">
                <a:solidFill>
                  <a:srgbClr val="FD940A"/>
                </a:solidFill>
              </a:rPr>
              <a:t>What it is like to find something in GE</a:t>
            </a:r>
          </a:p>
        </p:txBody>
      </p:sp>
      <p:sp>
        <p:nvSpPr>
          <p:cNvPr id="3" name="Content Placeholder 2"/>
          <p:cNvSpPr>
            <a:spLocks noGrp="1"/>
          </p:cNvSpPr>
          <p:nvPr>
            <p:ph idx="1"/>
          </p:nvPr>
        </p:nvSpPr>
        <p:spPr>
          <a:xfrm>
            <a:off x="457200" y="1050304"/>
            <a:ext cx="8229600" cy="5075860"/>
          </a:xfrm>
        </p:spPr>
        <p:txBody>
          <a:bodyPr>
            <a:normAutofit fontScale="92500" lnSpcReduction="20000"/>
          </a:bodyPr>
          <a:lstStyle/>
          <a:p>
            <a:r>
              <a:rPr lang="en-US" dirty="0" smtClean="0"/>
              <a:t>Starting their search with </a:t>
            </a:r>
            <a:r>
              <a:rPr lang="en-US" dirty="0" err="1" smtClean="0"/>
              <a:t>SearchGE</a:t>
            </a:r>
            <a:r>
              <a:rPr lang="en-US" dirty="0" smtClean="0"/>
              <a:t> or </a:t>
            </a:r>
            <a:r>
              <a:rPr lang="en-US" dirty="0" err="1" smtClean="0"/>
              <a:t>Colab</a:t>
            </a:r>
            <a:r>
              <a:rPr lang="en-US" dirty="0" smtClean="0"/>
              <a:t>.</a:t>
            </a:r>
          </a:p>
          <a:p>
            <a:pPr marL="0" indent="0">
              <a:buNone/>
            </a:pPr>
            <a:r>
              <a:rPr lang="en-US" dirty="0" smtClean="0"/>
              <a:t> </a:t>
            </a:r>
          </a:p>
          <a:p>
            <a:r>
              <a:rPr lang="en-US" dirty="0" smtClean="0"/>
              <a:t>Typically find the results are</a:t>
            </a:r>
          </a:p>
          <a:p>
            <a:pPr lvl="1"/>
            <a:r>
              <a:rPr lang="en-US" dirty="0" smtClean="0"/>
              <a:t>Duplicates for each of the businesses </a:t>
            </a:r>
          </a:p>
          <a:p>
            <a:pPr lvl="1"/>
            <a:r>
              <a:rPr lang="en-US" dirty="0" smtClean="0"/>
              <a:t>Outdated, Dead, Protected or Inaccurate</a:t>
            </a:r>
          </a:p>
          <a:p>
            <a:pPr marL="457200" lvl="1" indent="0">
              <a:buNone/>
            </a:pPr>
            <a:endParaRPr lang="en-US" dirty="0" smtClean="0"/>
          </a:p>
          <a:p>
            <a:r>
              <a:rPr lang="en-US" dirty="0" smtClean="0"/>
              <a:t>Will go through an average of Five attempts</a:t>
            </a:r>
          </a:p>
          <a:p>
            <a:pPr marL="0" indent="0">
              <a:buNone/>
            </a:pPr>
            <a:endParaRPr lang="en-US" dirty="0" smtClean="0"/>
          </a:p>
          <a:p>
            <a:r>
              <a:rPr lang="en-US" dirty="0" smtClean="0"/>
              <a:t>End up using a network-contact or locating something the can call/email/IM to get the information they need.</a:t>
            </a:r>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0573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34" y="35933"/>
            <a:ext cx="8914833" cy="737472"/>
          </a:xfrm>
        </p:spPr>
        <p:txBody>
          <a:bodyPr vert="horz" lIns="91440" tIns="45720" rIns="91440" bIns="45720" rtlCol="0" anchor="ctr">
            <a:normAutofit fontScale="90000"/>
          </a:bodyPr>
          <a:lstStyle/>
          <a:p>
            <a:pPr algn="l"/>
            <a:r>
              <a:rPr lang="en-US" dirty="0" smtClean="0">
                <a:solidFill>
                  <a:srgbClr val="FD940A"/>
                </a:solidFill>
              </a:rPr>
              <a:t>What are People Looking for?</a:t>
            </a:r>
            <a:endParaRPr lang="en-US" dirty="0">
              <a:solidFill>
                <a:srgbClr val="FD940A"/>
              </a:solidFill>
            </a:endParaRPr>
          </a:p>
        </p:txBody>
      </p:sp>
      <p:sp>
        <p:nvSpPr>
          <p:cNvPr id="3" name="Content Placeholder 2"/>
          <p:cNvSpPr>
            <a:spLocks noGrp="1"/>
          </p:cNvSpPr>
          <p:nvPr>
            <p:ph idx="1"/>
          </p:nvPr>
        </p:nvSpPr>
        <p:spPr>
          <a:xfrm>
            <a:off x="457200" y="1050303"/>
            <a:ext cx="8229600" cy="5528411"/>
          </a:xfrm>
        </p:spPr>
        <p:txBody>
          <a:bodyPr>
            <a:normAutofit fontScale="62500" lnSpcReduction="20000"/>
          </a:bodyPr>
          <a:lstStyle/>
          <a:p>
            <a:r>
              <a:rPr lang="en-US" dirty="0" smtClean="0"/>
              <a:t>Business Intelligence/Risk</a:t>
            </a:r>
          </a:p>
          <a:p>
            <a:pPr lvl="1"/>
            <a:r>
              <a:rPr lang="en-US" dirty="0" smtClean="0"/>
              <a:t>Who is the point of contact for </a:t>
            </a:r>
            <a:r>
              <a:rPr lang="en-US" i="1" dirty="0" smtClean="0"/>
              <a:t>X</a:t>
            </a:r>
            <a:r>
              <a:rPr lang="en-US" dirty="0" smtClean="0"/>
              <a:t>?</a:t>
            </a:r>
          </a:p>
          <a:p>
            <a:pPr lvl="1"/>
            <a:r>
              <a:rPr lang="en-US" dirty="0" smtClean="0"/>
              <a:t>Do we do business in </a:t>
            </a:r>
            <a:r>
              <a:rPr lang="en-US" i="1" dirty="0" smtClean="0"/>
              <a:t>X </a:t>
            </a:r>
            <a:r>
              <a:rPr lang="en-US" dirty="0" smtClean="0"/>
              <a:t> field or with </a:t>
            </a:r>
            <a:r>
              <a:rPr lang="en-US" i="1" dirty="0" smtClean="0"/>
              <a:t>Y </a:t>
            </a:r>
            <a:r>
              <a:rPr lang="en-US" dirty="0" smtClean="0"/>
              <a:t>company or use </a:t>
            </a:r>
            <a:r>
              <a:rPr lang="en-US" i="1" dirty="0" smtClean="0"/>
              <a:t>Z</a:t>
            </a:r>
            <a:r>
              <a:rPr lang="en-US" dirty="0" smtClean="0"/>
              <a:t> product?</a:t>
            </a:r>
          </a:p>
          <a:p>
            <a:pPr marL="457200" lvl="1" indent="0">
              <a:buNone/>
            </a:pPr>
            <a:endParaRPr lang="en-US" dirty="0" smtClean="0"/>
          </a:p>
          <a:p>
            <a:r>
              <a:rPr lang="en-US" dirty="0" smtClean="0"/>
              <a:t>Program Manager</a:t>
            </a:r>
          </a:p>
          <a:p>
            <a:pPr lvl="1"/>
            <a:r>
              <a:rPr lang="en-US" dirty="0" smtClean="0"/>
              <a:t>Finances</a:t>
            </a:r>
            <a:r>
              <a:rPr lang="en-US" dirty="0"/>
              <a:t> </a:t>
            </a:r>
            <a:r>
              <a:rPr lang="en-US" dirty="0" smtClean="0"/>
              <a:t>&amp; Contracts</a:t>
            </a:r>
          </a:p>
          <a:p>
            <a:pPr lvl="1"/>
            <a:r>
              <a:rPr lang="en-US" dirty="0" smtClean="0"/>
              <a:t>Contractors Accounts &amp; Access</a:t>
            </a:r>
          </a:p>
          <a:p>
            <a:pPr lvl="1"/>
            <a:r>
              <a:rPr lang="en-US" dirty="0" smtClean="0"/>
              <a:t>Organizational Structure</a:t>
            </a:r>
          </a:p>
          <a:p>
            <a:pPr lvl="1"/>
            <a:r>
              <a:rPr lang="en-US" dirty="0" smtClean="0"/>
              <a:t>Updates </a:t>
            </a:r>
            <a:r>
              <a:rPr lang="en-US" dirty="0" err="1" smtClean="0"/>
              <a:t>eg</a:t>
            </a:r>
            <a:r>
              <a:rPr lang="en-US" dirty="0" smtClean="0"/>
              <a:t>. “Who is the new CIO of Healthcare?” </a:t>
            </a:r>
          </a:p>
          <a:p>
            <a:pPr marL="457200" lvl="1" indent="0">
              <a:buNone/>
            </a:pPr>
            <a:endParaRPr lang="en-US" dirty="0" smtClean="0"/>
          </a:p>
          <a:p>
            <a:r>
              <a:rPr lang="en-US" dirty="0" smtClean="0"/>
              <a:t>IT Project Manager</a:t>
            </a:r>
          </a:p>
          <a:p>
            <a:pPr lvl="1"/>
            <a:r>
              <a:rPr lang="en-US" dirty="0" smtClean="0"/>
              <a:t>Trainings for myself and others</a:t>
            </a:r>
          </a:p>
          <a:p>
            <a:pPr lvl="1"/>
            <a:r>
              <a:rPr lang="en-US" dirty="0" smtClean="0"/>
              <a:t>Who/What is the Engagement Start Point for </a:t>
            </a:r>
            <a:r>
              <a:rPr lang="en-US" i="1" dirty="0" smtClean="0"/>
              <a:t>X</a:t>
            </a:r>
            <a:r>
              <a:rPr lang="en-US" dirty="0" smtClean="0"/>
              <a:t>?</a:t>
            </a:r>
          </a:p>
          <a:p>
            <a:pPr lvl="1"/>
            <a:r>
              <a:rPr lang="en-US" dirty="0" smtClean="0"/>
              <a:t>Specific Data for Troubleshooting efforts</a:t>
            </a:r>
          </a:p>
          <a:p>
            <a:pPr lvl="2"/>
            <a:r>
              <a:rPr lang="en-US" dirty="0" err="1" smtClean="0"/>
              <a:t>ServiceNow</a:t>
            </a:r>
            <a:r>
              <a:rPr lang="en-US" dirty="0" smtClean="0"/>
              <a:t> Data (Which Server? What CI? Who Owns? What Ticket?)</a:t>
            </a:r>
          </a:p>
          <a:p>
            <a:pPr lvl="2"/>
            <a:r>
              <a:rPr lang="en-US" dirty="0" smtClean="0"/>
              <a:t>Specific Information about a Person (Legal Entity, Org, Manager, </a:t>
            </a:r>
            <a:r>
              <a:rPr lang="en-US" dirty="0" err="1" smtClean="0"/>
              <a:t>etc</a:t>
            </a:r>
            <a:r>
              <a:rPr lang="en-US" dirty="0" smtClean="0"/>
              <a:t>)</a:t>
            </a:r>
          </a:p>
          <a:p>
            <a:pPr lvl="2"/>
            <a:r>
              <a:rPr lang="en-US" dirty="0" smtClean="0"/>
              <a:t>My Access/Accounts and who has access</a:t>
            </a:r>
          </a:p>
          <a:p>
            <a:pPr lvl="2"/>
            <a:endParaRPr lang="en-US" dirty="0" smtClean="0"/>
          </a:p>
          <a:p>
            <a:r>
              <a:rPr lang="en-US" dirty="0" smtClean="0"/>
              <a:t>General</a:t>
            </a:r>
          </a:p>
          <a:p>
            <a:pPr lvl="1"/>
            <a:r>
              <a:rPr lang="en-US" dirty="0" smtClean="0"/>
              <a:t>I need to know enough about </a:t>
            </a:r>
            <a:r>
              <a:rPr lang="en-US" i="1" dirty="0" smtClean="0"/>
              <a:t>Noun Here</a:t>
            </a:r>
            <a:r>
              <a:rPr lang="en-US" dirty="0" smtClean="0"/>
              <a:t> to sound intelligent </a:t>
            </a:r>
            <a:endParaRPr lang="en-US" dirty="0"/>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9619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34" y="35933"/>
            <a:ext cx="8914833" cy="737472"/>
          </a:xfrm>
        </p:spPr>
        <p:txBody>
          <a:bodyPr vert="horz" lIns="91440" tIns="45720" rIns="91440" bIns="45720" rtlCol="0" anchor="ctr">
            <a:normAutofit fontScale="90000"/>
          </a:bodyPr>
          <a:lstStyle/>
          <a:p>
            <a:pPr algn="l"/>
            <a:r>
              <a:rPr lang="en-US" dirty="0" smtClean="0">
                <a:solidFill>
                  <a:srgbClr val="FD940A"/>
                </a:solidFill>
              </a:rPr>
              <a:t>Key Takeaways </a:t>
            </a:r>
            <a:endParaRPr lang="en-US" dirty="0">
              <a:solidFill>
                <a:srgbClr val="FD940A"/>
              </a:solidFill>
            </a:endParaRPr>
          </a:p>
        </p:txBody>
      </p:sp>
      <p:sp>
        <p:nvSpPr>
          <p:cNvPr id="3" name="Content Placeholder 2"/>
          <p:cNvSpPr>
            <a:spLocks noGrp="1"/>
          </p:cNvSpPr>
          <p:nvPr>
            <p:ph idx="1"/>
          </p:nvPr>
        </p:nvSpPr>
        <p:spPr>
          <a:xfrm>
            <a:off x="457200" y="1050303"/>
            <a:ext cx="8229600" cy="5528411"/>
          </a:xfrm>
        </p:spPr>
        <p:txBody>
          <a:bodyPr>
            <a:normAutofit fontScale="62500" lnSpcReduction="20000"/>
          </a:bodyPr>
          <a:lstStyle/>
          <a:p>
            <a:r>
              <a:rPr lang="en-US" dirty="0" smtClean="0"/>
              <a:t>Participants Don’t Feel Like the Data they Need Exists (or it might but they don’t think they can access it) in GE.  Therefore They Default to Trying to Find the Right Person.</a:t>
            </a:r>
          </a:p>
          <a:p>
            <a:pPr lvl="1"/>
            <a:r>
              <a:rPr lang="en-US" dirty="0" smtClean="0"/>
              <a:t>Finding the right person can take several 1x1 conversations</a:t>
            </a:r>
          </a:p>
          <a:p>
            <a:pPr marL="0" indent="0">
              <a:buNone/>
            </a:pPr>
            <a:endParaRPr lang="en-US" dirty="0" smtClean="0"/>
          </a:p>
          <a:p>
            <a:r>
              <a:rPr lang="en-US" dirty="0" smtClean="0"/>
              <a:t>Participants are Generally Searching to Get Something Done, Not Researching</a:t>
            </a:r>
          </a:p>
          <a:p>
            <a:pPr lvl="1"/>
            <a:r>
              <a:rPr lang="en-US" dirty="0" smtClean="0"/>
              <a:t>Generally Participants are looking for something that they know a lot of specifics about </a:t>
            </a:r>
            <a:r>
              <a:rPr lang="en-US" i="1" dirty="0" smtClean="0"/>
              <a:t>what</a:t>
            </a:r>
            <a:r>
              <a:rPr lang="en-US" dirty="0" smtClean="0"/>
              <a:t> it is, just not </a:t>
            </a:r>
            <a:r>
              <a:rPr lang="en-US" i="1" dirty="0" smtClean="0"/>
              <a:t>where</a:t>
            </a:r>
            <a:r>
              <a:rPr lang="en-US" dirty="0" smtClean="0"/>
              <a:t> it is.</a:t>
            </a:r>
          </a:p>
          <a:p>
            <a:pPr marL="0" indent="0">
              <a:buNone/>
            </a:pPr>
            <a:endParaRPr lang="en-US" dirty="0" smtClean="0"/>
          </a:p>
          <a:p>
            <a:r>
              <a:rPr lang="en-US" dirty="0" smtClean="0"/>
              <a:t>Precision will matter more than Recall Percentage</a:t>
            </a:r>
          </a:p>
          <a:p>
            <a:pPr lvl="1"/>
            <a:r>
              <a:rPr lang="en-US" dirty="0" smtClean="0"/>
              <a:t>Users are willing to do more in order to get more precise answers (questions), but not willing to surf data (map)</a:t>
            </a:r>
          </a:p>
          <a:p>
            <a:pPr lvl="1"/>
            <a:endParaRPr lang="en-US" dirty="0" smtClean="0"/>
          </a:p>
          <a:p>
            <a:r>
              <a:rPr lang="en-US" dirty="0" smtClean="0"/>
              <a:t>When given 2 months as CEO of GE almost all Participants would implement data classification, tagging and dedicated data ownership to improve locating information at GE. </a:t>
            </a:r>
          </a:p>
          <a:p>
            <a:pPr marL="457200" lvl="1" indent="0">
              <a:buNone/>
            </a:pPr>
            <a:endParaRPr lang="en-US" dirty="0" smtClean="0"/>
          </a:p>
          <a:p>
            <a:r>
              <a:rPr lang="en-US" dirty="0" smtClean="0"/>
              <a:t>Any Solution to This Problem is Going to Have to be Careful not to Step Over </a:t>
            </a:r>
            <a:r>
              <a:rPr lang="en-US" dirty="0" err="1" smtClean="0"/>
              <a:t>SearchGE</a:t>
            </a:r>
            <a:r>
              <a:rPr lang="en-US" dirty="0" smtClean="0"/>
              <a:t> AND </a:t>
            </a:r>
            <a:r>
              <a:rPr lang="en-US" dirty="0" err="1" smtClean="0"/>
              <a:t>My.GE</a:t>
            </a:r>
            <a:endParaRPr lang="en-US" dirty="0" smtClean="0"/>
          </a:p>
          <a:p>
            <a:pPr lvl="1"/>
            <a:endParaRPr lang="en-US" dirty="0"/>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3399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24" y="46987"/>
            <a:ext cx="8061875" cy="707858"/>
          </a:xfrm>
        </p:spPr>
        <p:txBody>
          <a:bodyPr>
            <a:normAutofit fontScale="90000"/>
          </a:bodyPr>
          <a:lstStyle/>
          <a:p>
            <a:pPr algn="l"/>
            <a:r>
              <a:rPr lang="en-US" dirty="0" smtClean="0">
                <a:solidFill>
                  <a:srgbClr val="FD940A"/>
                </a:solidFill>
              </a:rPr>
              <a:t>Perception of Initial Ideas</a:t>
            </a:r>
            <a:endParaRPr lang="en-US" dirty="0">
              <a:solidFill>
                <a:srgbClr val="FD940A"/>
              </a:solidFill>
            </a:endParaRPr>
          </a:p>
        </p:txBody>
      </p:sp>
      <p:sp>
        <p:nvSpPr>
          <p:cNvPr id="3" name="Content Placeholder 2"/>
          <p:cNvSpPr>
            <a:spLocks noGrp="1"/>
          </p:cNvSpPr>
          <p:nvPr>
            <p:ph idx="1"/>
          </p:nvPr>
        </p:nvSpPr>
        <p:spPr>
          <a:xfrm>
            <a:off x="457200" y="994478"/>
            <a:ext cx="8229600" cy="5763176"/>
          </a:xfrm>
        </p:spPr>
        <p:txBody>
          <a:bodyPr>
            <a:normAutofit fontScale="85000" lnSpcReduction="20000"/>
          </a:bodyPr>
          <a:lstStyle/>
          <a:p>
            <a:r>
              <a:rPr lang="en-US" dirty="0" smtClean="0"/>
              <a:t>Some Participants found limited value in being able to see how they ‘relate’ to GE (see themselves and all their accounts, assets, connections, </a:t>
            </a:r>
            <a:r>
              <a:rPr lang="en-US" dirty="0" err="1" smtClean="0"/>
              <a:t>etc</a:t>
            </a:r>
            <a:r>
              <a:rPr lang="en-US" dirty="0" smtClean="0"/>
              <a:t>)</a:t>
            </a:r>
          </a:p>
          <a:p>
            <a:pPr marL="0" indent="0">
              <a:buNone/>
            </a:pPr>
            <a:endParaRPr lang="en-US" dirty="0" smtClean="0"/>
          </a:p>
          <a:p>
            <a:r>
              <a:rPr lang="en-US" dirty="0" smtClean="0"/>
              <a:t>All Participants are willing to answer 3-5 yes/no questions a week in order to improve results</a:t>
            </a:r>
          </a:p>
          <a:p>
            <a:pPr marL="0" indent="0">
              <a:buNone/>
            </a:pPr>
            <a:endParaRPr lang="en-US" dirty="0" smtClean="0"/>
          </a:p>
          <a:p>
            <a:r>
              <a:rPr lang="en-US" dirty="0" smtClean="0"/>
              <a:t>All Participants are willing to answer 2-3 questions about their question to improve </a:t>
            </a:r>
            <a:r>
              <a:rPr lang="en-US" dirty="0" smtClean="0"/>
              <a:t>precision </a:t>
            </a:r>
            <a:r>
              <a:rPr lang="en-US" dirty="0" smtClean="0"/>
              <a:t>before seeing their results</a:t>
            </a:r>
          </a:p>
          <a:p>
            <a:pPr marL="0" indent="0">
              <a:buNone/>
            </a:pPr>
            <a:endParaRPr lang="en-US" dirty="0" smtClean="0"/>
          </a:p>
          <a:p>
            <a:r>
              <a:rPr lang="en-US" dirty="0" smtClean="0"/>
              <a:t>Some Participants would be willing to type in everything they know about a question, rather than just a few keywords, to improve the precision of their results. </a:t>
            </a:r>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1903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24" y="46987"/>
            <a:ext cx="8061875" cy="707858"/>
          </a:xfrm>
        </p:spPr>
        <p:txBody>
          <a:bodyPr>
            <a:normAutofit fontScale="90000"/>
          </a:bodyPr>
          <a:lstStyle/>
          <a:p>
            <a:pPr algn="l"/>
            <a:r>
              <a:rPr lang="en-US" dirty="0" smtClean="0">
                <a:solidFill>
                  <a:srgbClr val="FD940A"/>
                </a:solidFill>
              </a:rPr>
              <a:t>Notable Quotes</a:t>
            </a:r>
            <a:endParaRPr lang="en-US" dirty="0">
              <a:solidFill>
                <a:srgbClr val="FD940A"/>
              </a:solidFill>
            </a:endParaRPr>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5591615" y="5385922"/>
            <a:ext cx="3552385" cy="1200329"/>
          </a:xfrm>
          <a:prstGeom prst="rect">
            <a:avLst/>
          </a:prstGeom>
        </p:spPr>
        <p:txBody>
          <a:bodyPr wrap="square">
            <a:spAutoFit/>
          </a:bodyPr>
          <a:lstStyle/>
          <a:p>
            <a:r>
              <a:rPr lang="en-US" dirty="0"/>
              <a:t>“As a newer employee I am generally trying to find information so that I can get up to speed on things”</a:t>
            </a:r>
            <a:r>
              <a:rPr lang="en-US" dirty="0" smtClean="0">
                <a:effectLst/>
              </a:rPr>
              <a:t> </a:t>
            </a:r>
            <a:r>
              <a:rPr lang="en-US" dirty="0" smtClean="0"/>
              <a:t>-</a:t>
            </a:r>
            <a:r>
              <a:rPr lang="en-US" i="1" dirty="0" smtClean="0"/>
              <a:t> Timothy Ross</a:t>
            </a:r>
            <a:endParaRPr lang="en-US" i="1" dirty="0"/>
          </a:p>
        </p:txBody>
      </p:sp>
      <p:sp>
        <p:nvSpPr>
          <p:cNvPr id="6" name="Rectangle 5"/>
          <p:cNvSpPr/>
          <p:nvPr/>
        </p:nvSpPr>
        <p:spPr>
          <a:xfrm>
            <a:off x="276910" y="3765547"/>
            <a:ext cx="3322920" cy="1477328"/>
          </a:xfrm>
          <a:prstGeom prst="rect">
            <a:avLst/>
          </a:prstGeom>
        </p:spPr>
        <p:txBody>
          <a:bodyPr wrap="square">
            <a:spAutoFit/>
          </a:bodyPr>
          <a:lstStyle/>
          <a:p>
            <a:r>
              <a:rPr lang="en-US" dirty="0"/>
              <a:t>“I try them all and more. I try searching </a:t>
            </a:r>
            <a:r>
              <a:rPr lang="en-US" dirty="0" err="1"/>
              <a:t>Colab</a:t>
            </a:r>
            <a:r>
              <a:rPr lang="en-US" dirty="0"/>
              <a:t>, using </a:t>
            </a:r>
            <a:r>
              <a:rPr lang="en-US" dirty="0" err="1"/>
              <a:t>GESearch</a:t>
            </a:r>
            <a:r>
              <a:rPr lang="en-US" dirty="0"/>
              <a:t>, I look through my old bookmarks to see if any of them are they still relevant .”</a:t>
            </a:r>
            <a:r>
              <a:rPr lang="en-US" dirty="0" smtClean="0">
                <a:effectLst/>
              </a:rPr>
              <a:t> </a:t>
            </a:r>
            <a:r>
              <a:rPr lang="en-US" dirty="0" smtClean="0"/>
              <a:t>- </a:t>
            </a:r>
            <a:r>
              <a:rPr lang="en-US" i="1" dirty="0" smtClean="0"/>
              <a:t>Timothy Marsh</a:t>
            </a:r>
            <a:endParaRPr lang="en-US" i="1" dirty="0"/>
          </a:p>
        </p:txBody>
      </p:sp>
      <p:sp>
        <p:nvSpPr>
          <p:cNvPr id="7" name="Rectangle 6"/>
          <p:cNvSpPr/>
          <p:nvPr/>
        </p:nvSpPr>
        <p:spPr>
          <a:xfrm>
            <a:off x="343750" y="2766717"/>
            <a:ext cx="8631955" cy="923330"/>
          </a:xfrm>
          <a:prstGeom prst="rect">
            <a:avLst/>
          </a:prstGeom>
        </p:spPr>
        <p:txBody>
          <a:bodyPr wrap="square">
            <a:spAutoFit/>
          </a:bodyPr>
          <a:lstStyle/>
          <a:p>
            <a:r>
              <a:rPr lang="en-US" i="1" dirty="0"/>
              <a:t>“</a:t>
            </a:r>
            <a:r>
              <a:rPr lang="en-US" dirty="0"/>
              <a:t>Typically takes more than a dozen a tries.  I will run through </a:t>
            </a:r>
            <a:r>
              <a:rPr lang="en-US" dirty="0" err="1"/>
              <a:t>Colab</a:t>
            </a:r>
            <a:r>
              <a:rPr lang="en-US" dirty="0"/>
              <a:t> or search and have 12 results come up for each business.  Normally they are outdated or the person doesn’t work there anymore so I have to start again” </a:t>
            </a:r>
            <a:r>
              <a:rPr lang="en-US" dirty="0" smtClean="0"/>
              <a:t> - </a:t>
            </a:r>
            <a:r>
              <a:rPr lang="en-US" i="1" dirty="0" smtClean="0"/>
              <a:t>Timothy Marsh</a:t>
            </a:r>
            <a:endParaRPr lang="en-US" i="1" dirty="0"/>
          </a:p>
        </p:txBody>
      </p:sp>
      <p:sp>
        <p:nvSpPr>
          <p:cNvPr id="8" name="Rectangle 7"/>
          <p:cNvSpPr/>
          <p:nvPr/>
        </p:nvSpPr>
        <p:spPr>
          <a:xfrm>
            <a:off x="6021600" y="1165387"/>
            <a:ext cx="3122400" cy="923330"/>
          </a:xfrm>
          <a:prstGeom prst="rect">
            <a:avLst/>
          </a:prstGeom>
        </p:spPr>
        <p:txBody>
          <a:bodyPr wrap="square">
            <a:spAutoFit/>
          </a:bodyPr>
          <a:lstStyle/>
          <a:p>
            <a:r>
              <a:rPr lang="en-US" dirty="0"/>
              <a:t>“Usually – I have seen before but I don’t know where it is”</a:t>
            </a:r>
            <a:r>
              <a:rPr lang="en-US" dirty="0" smtClean="0">
                <a:effectLst/>
              </a:rPr>
              <a:t> – </a:t>
            </a:r>
            <a:r>
              <a:rPr lang="en-US" i="1" dirty="0" smtClean="0">
                <a:effectLst/>
              </a:rPr>
              <a:t>Michelle </a:t>
            </a:r>
            <a:r>
              <a:rPr lang="en-US" i="1" dirty="0" err="1" smtClean="0">
                <a:effectLst/>
              </a:rPr>
              <a:t>Basar</a:t>
            </a:r>
            <a:endParaRPr lang="en-US" i="1" dirty="0"/>
          </a:p>
        </p:txBody>
      </p:sp>
      <p:sp>
        <p:nvSpPr>
          <p:cNvPr id="9" name="Rectangle 8"/>
          <p:cNvSpPr/>
          <p:nvPr/>
        </p:nvSpPr>
        <p:spPr>
          <a:xfrm>
            <a:off x="3848095" y="3984165"/>
            <a:ext cx="5175651" cy="923330"/>
          </a:xfrm>
          <a:prstGeom prst="rect">
            <a:avLst/>
          </a:prstGeom>
        </p:spPr>
        <p:txBody>
          <a:bodyPr wrap="square">
            <a:spAutoFit/>
          </a:bodyPr>
          <a:lstStyle/>
          <a:p>
            <a:r>
              <a:rPr lang="en-US" i="1" dirty="0"/>
              <a:t> </a:t>
            </a:r>
            <a:r>
              <a:rPr lang="en-US" dirty="0"/>
              <a:t>“I would rather look it up internally, after that I ping someone I know or submit to the helpdesk as a last resort “</a:t>
            </a:r>
            <a:r>
              <a:rPr lang="en-US" dirty="0" smtClean="0">
                <a:effectLst/>
              </a:rPr>
              <a:t>  - </a:t>
            </a:r>
            <a:r>
              <a:rPr lang="en-US" i="1" dirty="0" smtClean="0">
                <a:effectLst/>
              </a:rPr>
              <a:t>Maher </a:t>
            </a:r>
            <a:r>
              <a:rPr lang="en-US" i="1" dirty="0" err="1" smtClean="0">
                <a:effectLst/>
              </a:rPr>
              <a:t>Aabed</a:t>
            </a:r>
            <a:endParaRPr lang="en-US" dirty="0"/>
          </a:p>
        </p:txBody>
      </p:sp>
      <p:sp>
        <p:nvSpPr>
          <p:cNvPr id="10" name="Rectangle 9"/>
          <p:cNvSpPr/>
          <p:nvPr/>
        </p:nvSpPr>
        <p:spPr>
          <a:xfrm>
            <a:off x="248263" y="5416748"/>
            <a:ext cx="4898444" cy="1200329"/>
          </a:xfrm>
          <a:prstGeom prst="rect">
            <a:avLst/>
          </a:prstGeom>
        </p:spPr>
        <p:txBody>
          <a:bodyPr wrap="square">
            <a:spAutoFit/>
          </a:bodyPr>
          <a:lstStyle/>
          <a:p>
            <a:r>
              <a:rPr lang="en-US" dirty="0" smtClean="0"/>
              <a:t>“In </a:t>
            </a:r>
            <a:r>
              <a:rPr lang="en-US" dirty="0"/>
              <a:t>most cases it is a call because I am looking for more information and it might be several people in the chain (one person referring another) further down to get the right answer.”</a:t>
            </a:r>
            <a:r>
              <a:rPr lang="en-US" dirty="0" smtClean="0">
                <a:effectLst/>
              </a:rPr>
              <a:t>  - </a:t>
            </a:r>
            <a:r>
              <a:rPr lang="en-US" i="1" dirty="0" smtClean="0">
                <a:effectLst/>
              </a:rPr>
              <a:t>David Cooney</a:t>
            </a:r>
            <a:endParaRPr lang="en-US" dirty="0"/>
          </a:p>
        </p:txBody>
      </p:sp>
      <p:sp>
        <p:nvSpPr>
          <p:cNvPr id="11" name="Rectangle 10"/>
          <p:cNvSpPr/>
          <p:nvPr/>
        </p:nvSpPr>
        <p:spPr>
          <a:xfrm>
            <a:off x="248263" y="876278"/>
            <a:ext cx="6072925" cy="1754327"/>
          </a:xfrm>
          <a:prstGeom prst="rect">
            <a:avLst/>
          </a:prstGeom>
        </p:spPr>
        <p:txBody>
          <a:bodyPr wrap="square">
            <a:spAutoFit/>
          </a:bodyPr>
          <a:lstStyle/>
          <a:p>
            <a:r>
              <a:rPr lang="en-US" dirty="0"/>
              <a:t>“ First two or three attempts are a complete mess:</a:t>
            </a:r>
          </a:p>
          <a:p>
            <a:r>
              <a:rPr lang="en-US" dirty="0"/>
              <a:t> </a:t>
            </a:r>
            <a:r>
              <a:rPr lang="en-US" dirty="0" smtClean="0"/>
              <a:t>“1</a:t>
            </a:r>
            <a:r>
              <a:rPr lang="en-US" baseline="30000" dirty="0" smtClean="0"/>
              <a:t>st</a:t>
            </a:r>
            <a:r>
              <a:rPr lang="en-US" dirty="0" smtClean="0"/>
              <a:t> Attempt: </a:t>
            </a:r>
            <a:r>
              <a:rPr lang="en-US" dirty="0"/>
              <a:t>wow that is not what I wanted at all”</a:t>
            </a:r>
          </a:p>
          <a:p>
            <a:r>
              <a:rPr lang="en-US" dirty="0"/>
              <a:t> </a:t>
            </a:r>
            <a:r>
              <a:rPr lang="en-US" dirty="0" smtClean="0"/>
              <a:t>“2</a:t>
            </a:r>
            <a:r>
              <a:rPr lang="en-US" baseline="30000" dirty="0" smtClean="0"/>
              <a:t>nd</a:t>
            </a:r>
            <a:r>
              <a:rPr lang="en-US" dirty="0" smtClean="0"/>
              <a:t> – </a:t>
            </a:r>
            <a:r>
              <a:rPr lang="en-US" dirty="0"/>
              <a:t>that is </a:t>
            </a:r>
            <a:r>
              <a:rPr lang="en-US" dirty="0" smtClean="0"/>
              <a:t>close, </a:t>
            </a:r>
            <a:r>
              <a:rPr lang="en-US" dirty="0"/>
              <a:t>but still doesn’t help me take action”</a:t>
            </a:r>
          </a:p>
          <a:p>
            <a:r>
              <a:rPr lang="en-US" dirty="0"/>
              <a:t> </a:t>
            </a:r>
            <a:r>
              <a:rPr lang="en-US" dirty="0" smtClean="0"/>
              <a:t>“3</a:t>
            </a:r>
            <a:r>
              <a:rPr lang="en-US" baseline="30000" dirty="0" smtClean="0"/>
              <a:t>rd</a:t>
            </a:r>
            <a:r>
              <a:rPr lang="en-US" dirty="0" smtClean="0"/>
              <a:t> - </a:t>
            </a:r>
            <a:r>
              <a:rPr lang="en-US" dirty="0"/>
              <a:t>found the guy but he isn’t here today”</a:t>
            </a:r>
          </a:p>
          <a:p>
            <a:r>
              <a:rPr lang="en-US" dirty="0" smtClean="0"/>
              <a:t>“4th- </a:t>
            </a:r>
            <a:r>
              <a:rPr lang="en-US" dirty="0"/>
              <a:t>found the site and now it is time for a </a:t>
            </a:r>
            <a:r>
              <a:rPr lang="en-US" dirty="0" err="1"/>
              <a:t>ServiceNow</a:t>
            </a:r>
            <a:r>
              <a:rPr lang="en-US" dirty="0"/>
              <a:t> request that will take 2 weeks”</a:t>
            </a:r>
          </a:p>
        </p:txBody>
      </p:sp>
      <p:cxnSp>
        <p:nvCxnSpPr>
          <p:cNvPr id="12" name="Straight Connector 11"/>
          <p:cNvCxnSpPr/>
          <p:nvPr/>
        </p:nvCxnSpPr>
        <p:spPr>
          <a:xfrm>
            <a:off x="276910" y="2738238"/>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05554" y="3769100"/>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28325" y="5360459"/>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716139" y="3921500"/>
            <a:ext cx="0" cy="1234532"/>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319930" y="5416748"/>
            <a:ext cx="0" cy="1234532"/>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87435" y="876278"/>
            <a:ext cx="0" cy="1663545"/>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4205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24" y="46987"/>
            <a:ext cx="8061875" cy="707858"/>
          </a:xfrm>
        </p:spPr>
        <p:txBody>
          <a:bodyPr>
            <a:normAutofit fontScale="90000"/>
          </a:bodyPr>
          <a:lstStyle/>
          <a:p>
            <a:pPr algn="l"/>
            <a:r>
              <a:rPr lang="en-US" dirty="0" smtClean="0">
                <a:solidFill>
                  <a:srgbClr val="FD940A"/>
                </a:solidFill>
              </a:rPr>
              <a:t>Unanswered Questions</a:t>
            </a:r>
            <a:endParaRPr lang="en-US" dirty="0">
              <a:solidFill>
                <a:srgbClr val="FD940A"/>
              </a:solidFill>
            </a:endParaRPr>
          </a:p>
        </p:txBody>
      </p:sp>
      <p:sp>
        <p:nvSpPr>
          <p:cNvPr id="3" name="Content Placeholder 2"/>
          <p:cNvSpPr>
            <a:spLocks noGrp="1"/>
          </p:cNvSpPr>
          <p:nvPr>
            <p:ph idx="1"/>
          </p:nvPr>
        </p:nvSpPr>
        <p:spPr>
          <a:xfrm>
            <a:off x="457200" y="1050304"/>
            <a:ext cx="8229600" cy="5075860"/>
          </a:xfrm>
        </p:spPr>
        <p:txBody>
          <a:bodyPr/>
          <a:lstStyle/>
          <a:p>
            <a:r>
              <a:rPr lang="en-US" dirty="0" smtClean="0"/>
              <a:t>Would it be more beneficial for users to</a:t>
            </a:r>
          </a:p>
          <a:p>
            <a:pPr lvl="1"/>
            <a:r>
              <a:rPr lang="en-US" dirty="0" smtClean="0"/>
              <a:t>Increase access to ‘tribal knowledge data’ on the intranet by exposing it through NOW</a:t>
            </a:r>
          </a:p>
          <a:p>
            <a:pPr lvl="1"/>
            <a:r>
              <a:rPr lang="en-US" dirty="0" smtClean="0"/>
              <a:t>Decrease the time between “I have a question” and “I found the right person to help me”</a:t>
            </a:r>
          </a:p>
          <a:p>
            <a:pPr lvl="1"/>
            <a:r>
              <a:rPr lang="en-US" dirty="0" smtClean="0"/>
              <a:t>Or……</a:t>
            </a:r>
            <a:r>
              <a:rPr lang="en-US" i="1" dirty="0" smtClean="0"/>
              <a:t>Why Not Both?</a:t>
            </a:r>
            <a:endParaRPr lang="en-US" dirty="0" smtClean="0"/>
          </a:p>
          <a:p>
            <a:pPr marL="0" indent="0">
              <a:buNone/>
            </a:pPr>
            <a:endParaRPr lang="en-US" dirty="0"/>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0217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24" y="46987"/>
            <a:ext cx="8061875" cy="707858"/>
          </a:xfrm>
        </p:spPr>
        <p:txBody>
          <a:bodyPr>
            <a:normAutofit fontScale="90000"/>
          </a:bodyPr>
          <a:lstStyle/>
          <a:p>
            <a:pPr algn="l"/>
            <a:r>
              <a:rPr lang="en-US" dirty="0" smtClean="0">
                <a:solidFill>
                  <a:srgbClr val="FD940A"/>
                </a:solidFill>
              </a:rPr>
              <a:t>Ideas for Next Steps</a:t>
            </a:r>
            <a:endParaRPr lang="en-US" dirty="0">
              <a:solidFill>
                <a:srgbClr val="FD940A"/>
              </a:solidFill>
            </a:endParaRPr>
          </a:p>
        </p:txBody>
      </p:sp>
      <p:sp>
        <p:nvSpPr>
          <p:cNvPr id="3" name="Content Placeholder 2"/>
          <p:cNvSpPr>
            <a:spLocks noGrp="1"/>
          </p:cNvSpPr>
          <p:nvPr>
            <p:ph idx="1"/>
          </p:nvPr>
        </p:nvSpPr>
        <p:spPr>
          <a:xfrm>
            <a:off x="457200" y="1031206"/>
            <a:ext cx="8229600" cy="5094957"/>
          </a:xfrm>
        </p:spPr>
        <p:txBody>
          <a:bodyPr>
            <a:normAutofit fontScale="85000" lnSpcReduction="10000"/>
          </a:bodyPr>
          <a:lstStyle/>
          <a:p>
            <a:r>
              <a:rPr lang="en-US" dirty="0" smtClean="0"/>
              <a:t>Create interactive search that asks questions to get to know the user better and improve Precision</a:t>
            </a:r>
          </a:p>
          <a:p>
            <a:pPr marL="0" indent="0">
              <a:buNone/>
            </a:pPr>
            <a:endParaRPr lang="en-US" dirty="0" smtClean="0"/>
          </a:p>
          <a:p>
            <a:r>
              <a:rPr lang="en-US" dirty="0" smtClean="0"/>
              <a:t>Change results page to focus on </a:t>
            </a:r>
            <a:r>
              <a:rPr lang="en-US" dirty="0" smtClean="0"/>
              <a:t>Precision </a:t>
            </a:r>
            <a:r>
              <a:rPr lang="en-US" dirty="0" smtClean="0"/>
              <a:t>rather than Recall Percentage</a:t>
            </a:r>
          </a:p>
          <a:p>
            <a:pPr lvl="1"/>
            <a:r>
              <a:rPr lang="en-US" dirty="0" smtClean="0"/>
              <a:t>Summary, Contacts, Answer, </a:t>
            </a:r>
            <a:r>
              <a:rPr lang="en-US" dirty="0" err="1" smtClean="0"/>
              <a:t>etc</a:t>
            </a:r>
            <a:endParaRPr lang="en-US" dirty="0" smtClean="0"/>
          </a:p>
          <a:p>
            <a:pPr marL="457200" lvl="1" indent="0">
              <a:buNone/>
            </a:pPr>
            <a:endParaRPr lang="en-US" dirty="0" smtClean="0"/>
          </a:p>
          <a:p>
            <a:r>
              <a:rPr lang="en-US" dirty="0" smtClean="0"/>
              <a:t>Take a Google Now Card approach to increase visibility to data in GE and drive feedback</a:t>
            </a:r>
          </a:p>
          <a:p>
            <a:endParaRPr lang="en-US" dirty="0" smtClean="0"/>
          </a:p>
          <a:p>
            <a:r>
              <a:rPr lang="en-US" dirty="0" smtClean="0"/>
              <a:t>Create Conversational Answer Engine, which is based on a ‘list’ specifics rather than a keyword</a:t>
            </a:r>
            <a:endParaRPr lang="en-US" dirty="0"/>
          </a:p>
        </p:txBody>
      </p:sp>
      <p:cxnSp>
        <p:nvCxnSpPr>
          <p:cNvPr id="5" name="Straight Connector 4"/>
          <p:cNvCxnSpPr/>
          <p:nvPr/>
        </p:nvCxnSpPr>
        <p:spPr>
          <a:xfrm>
            <a:off x="167724" y="754845"/>
            <a:ext cx="8637831" cy="0"/>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1280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4537</TotalTime>
  <Words>958</Words>
  <Application>Microsoft Macintosh PowerPoint</Application>
  <PresentationFormat>On-screen Show (4:3)</PresentationFormat>
  <Paragraphs>91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Next Phase User Research – Read Out</vt:lpstr>
      <vt:lpstr>What it is like to find something in GE</vt:lpstr>
      <vt:lpstr>What it is like to find something in GE</vt:lpstr>
      <vt:lpstr>What are People Looking for?</vt:lpstr>
      <vt:lpstr>Key Takeaways </vt:lpstr>
      <vt:lpstr>Perception of Initial Ideas</vt:lpstr>
      <vt:lpstr>Notable Quotes</vt:lpstr>
      <vt:lpstr>Unanswered Questions</vt:lpstr>
      <vt:lpstr>Ideas for Next Steps</vt:lpstr>
    </vt:vector>
  </TitlesOfParts>
  <Company>General Electric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Graham</dc:creator>
  <cp:lastModifiedBy>Craig Graham</cp:lastModifiedBy>
  <cp:revision>12</cp:revision>
  <dcterms:created xsi:type="dcterms:W3CDTF">2016-04-29T12:55:51Z</dcterms:created>
  <dcterms:modified xsi:type="dcterms:W3CDTF">2016-05-02T16:33:35Z</dcterms:modified>
</cp:coreProperties>
</file>