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1D"/>
    <a:srgbClr val="0E9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9AAE-B3B1-924C-AA42-61D45424A908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0255-8262-CF42-A8AD-914815AC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0779"/>
            <a:ext cx="6400800" cy="1275909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Craig Graham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UX/UI Engineer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Corporate Software Solutions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415021"/>
            <a:ext cx="6446722" cy="39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User Interview Results</a:t>
            </a:r>
            <a:endParaRPr lang="en-US" sz="2400" dirty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2731367"/>
            <a:ext cx="9144000" cy="83027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Services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Health Dashboard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1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131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Requirements Gathering Interviews - Procedure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970" y="892814"/>
            <a:ext cx="6421706" cy="523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 Interview Participants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Informal conversations centering around what role they feel a dashboard would need to play in order to fill pain-points/shortcomings in current process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Asked to ignore (for the time being) technological, budget and timeline restrictions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9822" y="1075149"/>
            <a:ext cx="2105272" cy="993412"/>
            <a:chOff x="-446407" y="1559281"/>
            <a:chExt cx="2105272" cy="993412"/>
          </a:xfrm>
        </p:grpSpPr>
        <p:pic>
          <p:nvPicPr>
            <p:cNvPr id="4" name="Picture 3" descr="Human-Resources-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6407" y="1659879"/>
              <a:ext cx="892814" cy="892814"/>
            </a:xfrm>
            <a:prstGeom prst="rect">
              <a:avLst/>
            </a:prstGeom>
          </p:spPr>
        </p:pic>
        <p:pic>
          <p:nvPicPr>
            <p:cNvPr id="6" name="Picture 5" descr="Human-Resources_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1" y="1559281"/>
              <a:ext cx="892814" cy="892814"/>
            </a:xfrm>
            <a:prstGeom prst="rect">
              <a:avLst/>
            </a:prstGeom>
          </p:spPr>
        </p:pic>
        <p:pic>
          <p:nvPicPr>
            <p:cNvPr id="7" name="Picture 6" descr="Human Resources Gre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71855"/>
              <a:ext cx="892814" cy="892814"/>
            </a:xfrm>
            <a:prstGeom prst="rect">
              <a:avLst/>
            </a:prstGeom>
          </p:spPr>
        </p:pic>
        <p:pic>
          <p:nvPicPr>
            <p:cNvPr id="5" name="Picture 4" descr="Human-Resources_other-Blu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92" y="1659879"/>
              <a:ext cx="892814" cy="892814"/>
            </a:xfrm>
            <a:prstGeom prst="rect">
              <a:avLst/>
            </a:prstGeom>
          </p:spPr>
        </p:pic>
      </p:grpSp>
      <p:pic>
        <p:nvPicPr>
          <p:cNvPr id="9" name="Picture 8" descr="Meeting-meetup-talk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0" y="2712718"/>
            <a:ext cx="1562725" cy="1562725"/>
          </a:xfrm>
          <a:prstGeom prst="rect">
            <a:avLst/>
          </a:prstGeom>
        </p:spPr>
      </p:pic>
      <p:pic>
        <p:nvPicPr>
          <p:cNvPr id="10" name="Picture 9" descr="piggy_ban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5" y="4780656"/>
            <a:ext cx="1345508" cy="13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131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Requirements Gathering Interviews – High Level Results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55" y="754488"/>
            <a:ext cx="8485621" cy="59101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b="1" dirty="0" smtClean="0"/>
              <a:t>Combined Vision Statement:</a:t>
            </a:r>
          </a:p>
          <a:p>
            <a:pPr marL="0" indent="0">
              <a:buNone/>
            </a:pPr>
            <a:r>
              <a:rPr lang="en-US" sz="2400" dirty="0" smtClean="0"/>
              <a:t>An automated &amp; real-time dashboard to serve as the authoritative source of truth for core services to be primarily utilized by application owners &amp; developers for troubleshooting purposes.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Combined Functionality Statement:</a:t>
            </a:r>
          </a:p>
          <a:p>
            <a:pPr marL="0" indent="0">
              <a:buNone/>
            </a:pPr>
            <a:r>
              <a:rPr lang="en-US" sz="2400" dirty="0" smtClean="0"/>
              <a:t>A easily to scan, customizable and crowd-driven dashboard which provides value to both operations leaders (big picture) and applications owners (contextual) through a simple UI.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Combined Value Statement:</a:t>
            </a:r>
          </a:p>
          <a:p>
            <a:pPr marL="0" indent="0">
              <a:buNone/>
            </a:pPr>
            <a:r>
              <a:rPr lang="en-US" sz="2400" dirty="0" smtClean="0"/>
              <a:t>This dashboard would decrease time spent troubleshooting by consolidating the services status information into a single location which can be counted on to be accurate.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131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Requirements Gathering Interviews – 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55" y="754489"/>
            <a:ext cx="8485621" cy="58724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Display Real-Time Up/Down/Degraded Status for Each Service </a:t>
            </a:r>
            <a:r>
              <a:rPr lang="en-US" sz="2400" dirty="0" smtClean="0">
                <a:solidFill>
                  <a:srgbClr val="008000"/>
                </a:solidFill>
              </a:rPr>
              <a:t>(4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Must be Real-Time, Automated &amp; Accurate </a:t>
            </a:r>
            <a:r>
              <a:rPr lang="en-US" sz="2000" dirty="0" smtClean="0">
                <a:solidFill>
                  <a:srgbClr val="008000"/>
                </a:solidFill>
              </a:rPr>
              <a:t>(4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When a service is down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/>
              <a:t>Provide a way for users to “Subscribe to an Outage” that would send update notifications for the duration of the outage via email or text </a:t>
            </a:r>
            <a:r>
              <a:rPr lang="en-US" sz="1600" dirty="0" smtClean="0">
                <a:solidFill>
                  <a:srgbClr val="008000"/>
                </a:solidFill>
              </a:rPr>
              <a:t>(4 of 4)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/>
              <a:t>Show the Incident Number Associated with the outage or if no Incident Ticket has been created allow the user to open a case (pre-populated ticket) </a:t>
            </a:r>
            <a:r>
              <a:rPr lang="en-US" sz="1600" dirty="0" smtClean="0">
                <a:solidFill>
                  <a:srgbClr val="008000"/>
                </a:solidFill>
              </a:rPr>
              <a:t>(3 of 4)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/>
              <a:t> Show any notes associated with the Incident if possible </a:t>
            </a:r>
            <a:r>
              <a:rPr lang="en-US" sz="1600" dirty="0" smtClean="0">
                <a:solidFill>
                  <a:srgbClr val="008000"/>
                </a:solidFill>
              </a:rPr>
              <a:t>(3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When Service is Degraded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/>
              <a:t>Display metrics suggesting why the service has become Degraded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(2 of 4)</a:t>
            </a:r>
          </a:p>
          <a:p>
            <a:pPr marL="800100" lvl="2" indent="0">
              <a:buNone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Like to See the Dashboard Expand to Services Beyond Those </a:t>
            </a:r>
            <a:r>
              <a:rPr lang="en-US" sz="2400" dirty="0" err="1" smtClean="0"/>
              <a:t>CoreTech</a:t>
            </a:r>
            <a:r>
              <a:rPr lang="en-US" sz="2400" dirty="0" smtClean="0"/>
              <a:t> is Directly Responsible for Maintaining </a:t>
            </a:r>
            <a:r>
              <a:rPr lang="en-US" sz="2400" dirty="0" smtClean="0">
                <a:solidFill>
                  <a:srgbClr val="008000"/>
                </a:solidFill>
              </a:rPr>
              <a:t>(4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Ability to add your own service to the dashboard (API &amp; GUI) </a:t>
            </a:r>
            <a:r>
              <a:rPr lang="en-US" sz="2000" dirty="0" smtClean="0">
                <a:solidFill>
                  <a:srgbClr val="FF6600"/>
                </a:solidFill>
              </a:rPr>
              <a:t>(1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Report All Core Services (Network, ID, Cloud, Risk Tools, Developer Enablement,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6600"/>
                </a:solidFill>
              </a:rPr>
              <a:t>(2 of 4)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228600" indent="-228600">
              <a:buFont typeface="+mj-lt"/>
              <a:buAutoNum type="arabicPeriod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99333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131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Requirements Gathering Interviews – 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55" y="754489"/>
            <a:ext cx="8485621" cy="58724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Display Historical Status Data for Services </a:t>
            </a:r>
            <a:r>
              <a:rPr lang="en-US" sz="2400" dirty="0" smtClean="0">
                <a:solidFill>
                  <a:srgbClr val="008000"/>
                </a:solidFill>
              </a:rPr>
              <a:t>(3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Would like to see a simple report of how reliable the service has been over </a:t>
            </a:r>
            <a:r>
              <a:rPr lang="en-US" sz="2000" i="1" dirty="0" smtClean="0"/>
              <a:t>X</a:t>
            </a:r>
            <a:r>
              <a:rPr lang="en-US" sz="2000" dirty="0" smtClean="0"/>
              <a:t> time period 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</a:rPr>
              <a:t>Ability to Create a ‘Favorites’ list </a:t>
            </a:r>
            <a:r>
              <a:rPr lang="en-US" sz="2400" dirty="0" smtClean="0">
                <a:solidFill>
                  <a:srgbClr val="008000"/>
                </a:solidFill>
              </a:rPr>
              <a:t>(4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Mark certain services as ‘Favorites’ to be displayed in a short list to improve scalability 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400050" lvl="1" indent="0">
              <a:buNone/>
            </a:pPr>
            <a:endParaRPr lang="en-US" sz="20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</a:rPr>
              <a:t>Ability to Sort/Filter based on Category </a:t>
            </a:r>
            <a:r>
              <a:rPr lang="en-US" sz="2400" dirty="0" smtClean="0">
                <a:solidFill>
                  <a:srgbClr val="008000"/>
                </a:solidFill>
              </a:rPr>
              <a:t>(3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Ex. Network, ID, Cloud, Risk Tools, Developer Enablement,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Show Real Time Network Performance Data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(1 of 4)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Upload/Download Speed, Bandwidth, Saturation, Latency,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Denote Interactions/Dependencies Between Services </a:t>
            </a:r>
            <a:r>
              <a:rPr lang="en-US" sz="2400" dirty="0" smtClean="0">
                <a:solidFill>
                  <a:srgbClr val="E46C0A"/>
                </a:solidFill>
              </a:rPr>
              <a:t>(2 of 4)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228600" indent="-228600">
              <a:buFont typeface="+mj-lt"/>
              <a:buAutoNum type="arabicPeriod" startAt="3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00861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1316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Suggested Next Steps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597" y="1606787"/>
            <a:ext cx="6306988" cy="1299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Competitor Audit</a:t>
            </a:r>
          </a:p>
          <a:p>
            <a:pPr marL="0" indent="0">
              <a:buNone/>
            </a:pPr>
            <a:r>
              <a:rPr lang="en-US" sz="2000" dirty="0" smtClean="0"/>
              <a:t>Compare the Features &amp; Values Identified by this Study with Those Offered by Off the Shelf Technologies such as </a:t>
            </a:r>
            <a:r>
              <a:rPr lang="en-US" sz="2000" i="1" dirty="0" smtClean="0"/>
              <a:t>Data Dog, Em7 Cloud Services Monitoring &amp; </a:t>
            </a:r>
            <a:r>
              <a:rPr lang="en-US" sz="2000" i="1" dirty="0" err="1" smtClean="0"/>
              <a:t>Divy</a:t>
            </a:r>
            <a:r>
              <a:rPr lang="en-US" sz="2000" i="1" dirty="0" smtClean="0"/>
              <a:t> Cloud</a:t>
            </a:r>
            <a:r>
              <a:rPr lang="en-US" sz="2000" dirty="0" smtClean="0"/>
              <a:t> </a:t>
            </a:r>
          </a:p>
        </p:txBody>
      </p:sp>
      <p:pic>
        <p:nvPicPr>
          <p:cNvPr id="5" name="Picture 4" descr="competitorAudit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1" y="1510198"/>
            <a:ext cx="1540362" cy="15403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96448" y="4221200"/>
            <a:ext cx="6306988" cy="12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b="1" dirty="0" err="1" smtClean="0"/>
              <a:t>WireFrame</a:t>
            </a:r>
            <a:r>
              <a:rPr lang="en-US" sz="2600" b="1" dirty="0" smtClean="0"/>
              <a:t> &amp; Design Assess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If the Competitor Audit Suggests Moving Forward with a Custom Solution Begin </a:t>
            </a:r>
            <a:r>
              <a:rPr lang="en-US" sz="2000" dirty="0" err="1" smtClean="0"/>
              <a:t>Wireframing</a:t>
            </a:r>
            <a:r>
              <a:rPr lang="en-US" sz="2000" dirty="0" smtClean="0"/>
              <a:t> &amp; Design Assessing</a:t>
            </a:r>
            <a:endParaRPr lang="en-US" sz="2000" dirty="0"/>
          </a:p>
        </p:txBody>
      </p:sp>
      <p:pic>
        <p:nvPicPr>
          <p:cNvPr id="10" name="Picture 9" descr="wirefram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1" y="4023447"/>
            <a:ext cx="1541997" cy="1541997"/>
          </a:xfrm>
          <a:prstGeom prst="rect">
            <a:avLst/>
          </a:prstGeom>
        </p:spPr>
      </p:pic>
      <p:pic>
        <p:nvPicPr>
          <p:cNvPr id="11" name="Picture 10" descr="DesignAssessment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5" y="5027747"/>
            <a:ext cx="704954" cy="7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6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558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Services Health Dashboard</vt:lpstr>
      <vt:lpstr>Requirements Gathering Interviews - Procedure</vt:lpstr>
      <vt:lpstr>Requirements Gathering Interviews – High Level Results</vt:lpstr>
      <vt:lpstr>Requirements Gathering Interviews – Features</vt:lpstr>
      <vt:lpstr>Requirements Gathering Interviews – Features</vt:lpstr>
      <vt:lpstr>Suggested Next Steps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Graham</dc:creator>
  <cp:lastModifiedBy>Craig Graham</cp:lastModifiedBy>
  <cp:revision>15</cp:revision>
  <dcterms:created xsi:type="dcterms:W3CDTF">2016-02-17T18:20:09Z</dcterms:created>
  <dcterms:modified xsi:type="dcterms:W3CDTF">2016-10-28T16:23:31Z</dcterms:modified>
</cp:coreProperties>
</file>