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DE5"/>
    <a:srgbClr val="084A79"/>
    <a:srgbClr val="F0B5AF"/>
    <a:srgbClr val="52B237"/>
    <a:srgbClr val="EC5A74"/>
    <a:srgbClr val="49A7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8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C826-2FCF-1C43-97DC-44F87BD98003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7A81-FB77-E445-8490-6DDE0E77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4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C826-2FCF-1C43-97DC-44F87BD98003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7A81-FB77-E445-8490-6DDE0E77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5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C826-2FCF-1C43-97DC-44F87BD98003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7A81-FB77-E445-8490-6DDE0E77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C826-2FCF-1C43-97DC-44F87BD98003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7A81-FB77-E445-8490-6DDE0E77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8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C826-2FCF-1C43-97DC-44F87BD98003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7A81-FB77-E445-8490-6DDE0E77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2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C826-2FCF-1C43-97DC-44F87BD98003}" type="datetimeFigureOut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7A81-FB77-E445-8490-6DDE0E77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3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C826-2FCF-1C43-97DC-44F87BD98003}" type="datetimeFigureOut">
              <a:rPr lang="en-US" smtClean="0"/>
              <a:t>4/27/16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7A81-FB77-E445-8490-6DDE0E77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8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C826-2FCF-1C43-97DC-44F87BD98003}" type="datetimeFigureOut">
              <a:rPr lang="en-US" smtClean="0"/>
              <a:t>4/27/16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7A81-FB77-E445-8490-6DDE0E77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4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C826-2FCF-1C43-97DC-44F87BD98003}" type="datetimeFigureOut">
              <a:rPr lang="en-US" smtClean="0"/>
              <a:t>4/27/16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7A81-FB77-E445-8490-6DDE0E77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1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C826-2FCF-1C43-97DC-44F87BD98003}" type="datetimeFigureOut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7A81-FB77-E445-8490-6DDE0E77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0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C826-2FCF-1C43-97DC-44F87BD98003}" type="datetimeFigureOut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7A81-FB77-E445-8490-6DDE0E77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7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C826-2FCF-1C43-97DC-44F87BD98003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B7A81-FB77-E445-8490-6DDE0E77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4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68338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49A7EC"/>
                </a:solidFill>
              </a:rPr>
              <a:t>Developer Community Initial Research Survey Results</a:t>
            </a:r>
            <a:endParaRPr lang="en-US" dirty="0">
              <a:solidFill>
                <a:srgbClr val="49A7E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813605"/>
            <a:ext cx="6400800" cy="1752600"/>
          </a:xfrm>
        </p:spPr>
        <p:txBody>
          <a:bodyPr/>
          <a:lstStyle/>
          <a:p>
            <a:r>
              <a:rPr lang="en-US" sz="2000" dirty="0" smtClean="0"/>
              <a:t>Craig Graham</a:t>
            </a:r>
          </a:p>
          <a:p>
            <a:r>
              <a:rPr lang="en-US" sz="1400" dirty="0" smtClean="0"/>
              <a:t>UX/UI Engineer </a:t>
            </a:r>
          </a:p>
          <a:p>
            <a:r>
              <a:rPr lang="en-US" sz="1400" dirty="0" smtClean="0"/>
              <a:t>Innovation Studio </a:t>
            </a:r>
            <a:endParaRPr lang="en-US" sz="1400" dirty="0"/>
          </a:p>
        </p:txBody>
      </p:sp>
      <p:pic>
        <p:nvPicPr>
          <p:cNvPr id="4" name="Picture 3" descr="foobarLogoB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240" y="465040"/>
            <a:ext cx="26543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7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866"/>
          <a:stretch/>
        </p:blipFill>
        <p:spPr>
          <a:xfrm>
            <a:off x="82312" y="67469"/>
            <a:ext cx="1236582" cy="146978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809" y="215061"/>
            <a:ext cx="3432646" cy="12145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400" dirty="0" smtClean="0">
                <a:solidFill>
                  <a:srgbClr val="49A7EC"/>
                </a:solidFill>
              </a:rPr>
              <a:t>100% </a:t>
            </a:r>
            <a:r>
              <a:rPr lang="en-US" sz="2400" dirty="0" smtClean="0"/>
              <a:t>of Participants go to an </a:t>
            </a:r>
            <a:r>
              <a:rPr lang="en-US" sz="2400" b="1" dirty="0" smtClean="0">
                <a:solidFill>
                  <a:srgbClr val="49A7EC"/>
                </a:solidFill>
              </a:rPr>
              <a:t>External</a:t>
            </a:r>
            <a:r>
              <a:rPr lang="en-US" sz="2400" dirty="0" smtClean="0"/>
              <a:t> resource for questions first</a:t>
            </a:r>
            <a:r>
              <a:rPr lang="en-US" sz="2400" dirty="0" smtClean="0">
                <a:solidFill>
                  <a:srgbClr val="FF0000"/>
                </a:solidFill>
              </a:rPr>
              <a:t>*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76372" y="169880"/>
            <a:ext cx="3167628" cy="1214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4400" dirty="0" smtClean="0">
                <a:solidFill>
                  <a:srgbClr val="52B237"/>
                </a:solidFill>
              </a:rPr>
              <a:t>91% </a:t>
            </a:r>
            <a:r>
              <a:rPr lang="en-US" sz="2400" dirty="0" smtClean="0"/>
              <a:t>of Participants </a:t>
            </a:r>
            <a:r>
              <a:rPr lang="en-US" sz="2400" dirty="0" smtClean="0">
                <a:solidFill>
                  <a:srgbClr val="52B237"/>
                </a:solidFill>
              </a:rPr>
              <a:t>ask a coworker </a:t>
            </a:r>
            <a:r>
              <a:rPr lang="en-US" sz="2400" dirty="0" smtClean="0"/>
              <a:t>or </a:t>
            </a:r>
            <a:r>
              <a:rPr lang="en-US" sz="2400" dirty="0" smtClean="0">
                <a:solidFill>
                  <a:srgbClr val="52B237"/>
                </a:solidFill>
              </a:rPr>
              <a:t>search for someone </a:t>
            </a:r>
            <a:r>
              <a:rPr lang="en-US" sz="2400" dirty="0" smtClean="0"/>
              <a:t>to help second</a:t>
            </a:r>
            <a:endParaRPr lang="en-US" sz="2400" dirty="0"/>
          </a:p>
        </p:txBody>
      </p:sp>
      <p:pic>
        <p:nvPicPr>
          <p:cNvPr id="7" name="Picture 6" descr="squareTal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661" y="326881"/>
            <a:ext cx="1087144" cy="9134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12650"/>
          <a:stretch/>
        </p:blipFill>
        <p:spPr>
          <a:xfrm>
            <a:off x="928514" y="2516269"/>
            <a:ext cx="7359881" cy="884066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24498" y="1857806"/>
            <a:ext cx="8979376" cy="517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4400" dirty="0" smtClean="0">
                <a:solidFill>
                  <a:srgbClr val="EC5A74"/>
                </a:solidFill>
              </a:rPr>
              <a:t>91% </a:t>
            </a:r>
            <a:r>
              <a:rPr lang="en-US" sz="2600" dirty="0" smtClean="0"/>
              <a:t>of Participants would find being automatically connected with a subject expert at GE helpful</a:t>
            </a:r>
            <a:endParaRPr lang="en-US" sz="2600" dirty="0"/>
          </a:p>
        </p:txBody>
      </p:sp>
      <p:pic>
        <p:nvPicPr>
          <p:cNvPr id="10" name="Picture 9" descr="thumbsup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894" y="3871490"/>
            <a:ext cx="1175967" cy="1044233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28548" y="4973690"/>
            <a:ext cx="3432646" cy="1214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4400" dirty="0" smtClean="0">
                <a:solidFill>
                  <a:srgbClr val="084A79"/>
                </a:solidFill>
              </a:rPr>
              <a:t>73% </a:t>
            </a:r>
            <a:r>
              <a:rPr lang="en-US" sz="2400" dirty="0" smtClean="0"/>
              <a:t>of Participants </a:t>
            </a:r>
            <a:r>
              <a:rPr lang="en-US" sz="2400" dirty="0" smtClean="0">
                <a:solidFill>
                  <a:srgbClr val="084A79"/>
                </a:solidFill>
              </a:rPr>
              <a:t>would be </a:t>
            </a:r>
            <a:r>
              <a:rPr lang="en-US" sz="2400" dirty="0" smtClean="0"/>
              <a:t>willing to field </a:t>
            </a:r>
            <a:r>
              <a:rPr lang="en-US" sz="2400" dirty="0" smtClean="0">
                <a:solidFill>
                  <a:srgbClr val="084A79"/>
                </a:solidFill>
              </a:rPr>
              <a:t>an average of 3 </a:t>
            </a:r>
            <a:r>
              <a:rPr lang="en-US" sz="2400" dirty="0" smtClean="0"/>
              <a:t>questions a day from other developers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6977" y="4082276"/>
            <a:ext cx="1782828" cy="1782828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5847593" y="4093571"/>
            <a:ext cx="3089157" cy="1760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4400" dirty="0" smtClean="0">
                <a:solidFill>
                  <a:srgbClr val="148DE5"/>
                </a:solidFill>
              </a:rPr>
              <a:t>82% </a:t>
            </a:r>
            <a:r>
              <a:rPr lang="en-US" sz="2400" dirty="0" smtClean="0"/>
              <a:t>of Participants </a:t>
            </a:r>
            <a:r>
              <a:rPr lang="en-US" sz="2400" dirty="0" smtClean="0">
                <a:solidFill>
                  <a:srgbClr val="084A79"/>
                </a:solidFill>
              </a:rPr>
              <a:t>report being on Jabber </a:t>
            </a:r>
            <a:r>
              <a:rPr lang="en-US" sz="2400" dirty="0" smtClean="0">
                <a:solidFill>
                  <a:srgbClr val="148DE5"/>
                </a:solidFill>
              </a:rPr>
              <a:t>all day long</a:t>
            </a:r>
            <a:endParaRPr lang="en-US" sz="2400" dirty="0">
              <a:solidFill>
                <a:srgbClr val="148DE5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46937" y="3715607"/>
            <a:ext cx="87838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6937" y="1657456"/>
            <a:ext cx="87838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74136" y="3929457"/>
            <a:ext cx="0" cy="21848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443927" y="141151"/>
            <a:ext cx="0" cy="128842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128548" y="6408247"/>
            <a:ext cx="8596542" cy="4561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* Survey Did Not Ask Participants To Only Consider GE-Specific Questions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28548" y="6408247"/>
            <a:ext cx="87838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88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517"/>
            <a:ext cx="9144000" cy="49384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49A7EC"/>
                </a:solidFill>
              </a:rPr>
              <a:t>Reasonable Conclusions</a:t>
            </a:r>
            <a:endParaRPr lang="en-US" dirty="0">
              <a:solidFill>
                <a:srgbClr val="49A7E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4836"/>
            <a:ext cx="8229600" cy="52913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 suggests that pre-existing pockets of small developer communities already exist in GE.</a:t>
            </a:r>
          </a:p>
          <a:p>
            <a:endParaRPr lang="en-US" sz="2400" dirty="0" smtClean="0"/>
          </a:p>
          <a:p>
            <a:r>
              <a:rPr lang="en-US" sz="2400" dirty="0" smtClean="0"/>
              <a:t>Data suggests that developers like to work independently, but value the expertise of their coworkers.</a:t>
            </a:r>
          </a:p>
          <a:p>
            <a:endParaRPr lang="en-US" sz="2400" dirty="0" smtClean="0"/>
          </a:p>
          <a:p>
            <a:r>
              <a:rPr lang="en-US" sz="2400" dirty="0" smtClean="0"/>
              <a:t>Developers are on Jabber enough to support our hypothesis. </a:t>
            </a:r>
          </a:p>
          <a:p>
            <a:endParaRPr lang="en-US" sz="2400" dirty="0" smtClean="0"/>
          </a:p>
          <a:p>
            <a:r>
              <a:rPr lang="en-US" sz="2400" dirty="0" smtClean="0"/>
              <a:t>Our hypothesis is a reasonable solution for shorting the time between question and answer for GE-Specific (“tribal knowledge”) questions. 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552638"/>
            <a:ext cx="87838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04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517"/>
            <a:ext cx="9144000" cy="49384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49A7EC"/>
                </a:solidFill>
              </a:rPr>
              <a:t>Unanswered Questions</a:t>
            </a:r>
            <a:endParaRPr lang="en-US" dirty="0">
              <a:solidFill>
                <a:srgbClr val="49A7E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0770"/>
            <a:ext cx="8229600" cy="56557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Should we investigate further why the first place developers go for answers are external resources and the second is to ask a coworker?</a:t>
            </a:r>
          </a:p>
          <a:p>
            <a:pPr marL="0" indent="0">
              <a:buNone/>
            </a:pPr>
            <a:endParaRPr lang="en-US" sz="800" dirty="0" smtClean="0"/>
          </a:p>
          <a:p>
            <a:pPr marL="623888" lvl="1" indent="-282575"/>
            <a:r>
              <a:rPr lang="en-US" sz="2000" dirty="0" smtClean="0"/>
              <a:t>This suggests that developers go to reliable external resources for generic development questions (best sorting algorithm), but are forced to take </a:t>
            </a:r>
            <a:r>
              <a:rPr lang="en-US" sz="2000" dirty="0" smtClean="0">
                <a:solidFill>
                  <a:srgbClr val="49A7EC"/>
                </a:solidFill>
              </a:rPr>
              <a:t>a different approach </a:t>
            </a:r>
            <a:r>
              <a:rPr lang="en-US" sz="2000" dirty="0" smtClean="0"/>
              <a:t>when looking for GE Tribal/Specific information (enable SSO). </a:t>
            </a:r>
          </a:p>
          <a:p>
            <a:pPr marL="457200" lvl="1" indent="0">
              <a:buNone/>
            </a:pPr>
            <a:endParaRPr lang="en-US" sz="400" dirty="0" smtClean="0"/>
          </a:p>
          <a:p>
            <a:pPr lvl="2"/>
            <a:r>
              <a:rPr lang="en-US" sz="1800" dirty="0" smtClean="0"/>
              <a:t>Is this the problem we need to solve?</a:t>
            </a:r>
          </a:p>
          <a:p>
            <a:pPr lvl="3"/>
            <a:r>
              <a:rPr lang="en-US" sz="1600" dirty="0" smtClean="0"/>
              <a:t>Data Doesn’t Exist in GE</a:t>
            </a:r>
          </a:p>
          <a:p>
            <a:pPr lvl="3"/>
            <a:r>
              <a:rPr lang="en-US" sz="1600" dirty="0" smtClean="0"/>
              <a:t>Can’t Find the Data – Poor Internal Search</a:t>
            </a:r>
          </a:p>
          <a:p>
            <a:pPr marL="914400" lvl="2" indent="0">
              <a:buNone/>
            </a:pPr>
            <a:endParaRPr lang="en-US" sz="800" dirty="0" smtClean="0"/>
          </a:p>
          <a:p>
            <a:pPr marL="914400" lvl="2" indent="0">
              <a:buNone/>
            </a:pPr>
            <a:endParaRPr lang="en-US" sz="800" dirty="0" smtClean="0"/>
          </a:p>
          <a:p>
            <a:pPr lvl="1"/>
            <a:r>
              <a:rPr lang="en-US" sz="2000" dirty="0" smtClean="0"/>
              <a:t>Remove the need to differentiate between GE-Specific and Generic/Best Practice approach to solving problems?</a:t>
            </a:r>
          </a:p>
          <a:p>
            <a:pPr lvl="2"/>
            <a:r>
              <a:rPr lang="en-US" sz="1600" dirty="0" smtClean="0"/>
              <a:t>Culture &amp; Policy Changes?</a:t>
            </a:r>
          </a:p>
          <a:p>
            <a:pPr lvl="2"/>
            <a:endParaRPr lang="en-US" sz="1600" dirty="0"/>
          </a:p>
          <a:p>
            <a:pPr marL="0" indent="0">
              <a:buNone/>
            </a:pPr>
            <a:r>
              <a:rPr lang="en-US" sz="2400" dirty="0" smtClean="0"/>
              <a:t>Will 73% of participants willing to answer roughly 3 questions a day be enough to handle the amount of questions asked?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552638"/>
            <a:ext cx="87838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57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306</Words>
  <Application>Microsoft Macintosh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Developer Community Initial Research Survey Results</vt:lpstr>
      <vt:lpstr>PowerPoint Presentation</vt:lpstr>
      <vt:lpstr>Reasonable Conclusions</vt:lpstr>
      <vt:lpstr>Unanswered Questions</vt:lpstr>
    </vt:vector>
  </TitlesOfParts>
  <Company>General Electric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 Community Initial Research Survey Results</dc:title>
  <dc:creator>Craig Graham</dc:creator>
  <cp:lastModifiedBy>Craig Graham</cp:lastModifiedBy>
  <cp:revision>7</cp:revision>
  <dcterms:created xsi:type="dcterms:W3CDTF">2016-04-27T13:26:58Z</dcterms:created>
  <dcterms:modified xsi:type="dcterms:W3CDTF">2016-04-27T14:19:14Z</dcterms:modified>
</cp:coreProperties>
</file>