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3.jpg" ContentType="image/png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notesMasterIdLst>
    <p:notesMasterId r:id="rId11"/>
  </p:notesMasterIdLst>
  <p:sldIdLst>
    <p:sldId id="329" r:id="rId2"/>
    <p:sldId id="340" r:id="rId3"/>
    <p:sldId id="351" r:id="rId4"/>
    <p:sldId id="321" r:id="rId5"/>
    <p:sldId id="356" r:id="rId6"/>
    <p:sldId id="360" r:id="rId7"/>
    <p:sldId id="364" r:id="rId8"/>
    <p:sldId id="310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.1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78E44-1633-4DE7-8A62-778654D4698D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21DF3-663A-473D-BAD9-640758A383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17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4075-D7B2-4416-A75B-0E92F2DF7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D3E97-DFCB-4E6B-9695-E90C80C61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0ED20-9B04-43B8-99CF-59A61C3D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92944-BAF1-46C8-B573-30453C58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5D4C9-7F68-467F-87A0-52B3A68F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76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891C-02C0-42B7-BABC-35095027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7D932-39EE-4513-92D8-022E2E824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E2836-3A7B-4EF1-9837-C9407536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D55E4-BF93-4AB1-93E9-7A562EC4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B5A47-8B5B-4374-8E6C-7BD74D43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0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60AD0-F5E3-4A71-A1F1-F68227430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70C83-E1AE-4B25-934F-D8622CE1F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F266C-12BF-463A-9A93-6D48BD95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7E19D-1D3D-4A3A-90F3-34D4E8CF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48070-6960-4945-9893-EE17E418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559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65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309D-BF30-4866-9359-B235D498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0CAB6-443C-474F-BEA0-012C570B0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4DF78-52DF-4288-AB94-94C0EB6D8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A4571-51C4-4C14-936C-02816625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1D873-94C2-4965-A8D7-8EA6DF08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50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3C47-FD32-42D0-A543-9AA20A75C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D68BA-6C2E-4E73-A78D-CF0D603CC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2D6CC-2AC8-43DF-A07E-D85D6149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F1ED3-D9D7-43AD-8DA8-D4770F05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D0FA8-822D-4882-9354-B44F8C94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16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7C38-D3BC-4FDF-BBC5-A55F30A5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5A68A-A167-4219-B5E5-11807240D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D2A4F-F9A1-4C1C-8410-51CB316DE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4F624-4785-4228-905B-1B486BB3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0873B-0BCE-4552-BDE3-F1BF51E2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E047C-6DE8-4CCD-BB7B-34E23E7C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27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E4A37-A8CB-4671-9851-55FF234F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C397D-DC4D-4AA3-819C-C210C7142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80C74-3BD0-4201-B26A-707BE8E5C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E656F-B9F0-4E82-BE3A-9E4BB9FC3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1048E-D918-4B28-9D23-09D23FCB1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1262A-3F70-4F25-B2AA-171F486C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E00FED-C14E-4DED-A8BB-784FB578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81641-20F1-4AE5-B313-144BC90F9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57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BA95-32A0-4939-96BC-89E4AD53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B329E-DA65-4B10-BEC2-48E735F3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81D40-E8D8-4869-929D-6395202B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73BC5-ED16-4D6E-95FD-DF8C3D85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5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537E72-D969-4328-98A1-114A517B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065DD-034E-46C4-8234-4C9269BEF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596F6-DFED-4699-93F3-9B0FE653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16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7F89-9A79-45A0-89CC-4E1526945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EE1F9-B539-4A58-A0BB-AC94D403F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77D84-3503-452A-8B19-AA466469D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5409C-BFAB-46C7-8227-4CD60FF2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E904B-F58D-48E7-9EF4-D1AFB72A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22494-E038-4D9B-9CC8-EA6A9A00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58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8447-1C95-4D55-80BA-54A1B0D6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B40496-B020-4210-8B98-5003370C8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38995-2ED6-4233-983F-0754DCB20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5396A-93D3-4E63-BE26-939831A1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EB7ED-1A1E-4139-B417-706F0C0B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9537A-8DFD-4EBC-A868-2AAFC869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31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7CA5A1-6405-4B57-AF95-2D378CEA7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0AC3D-1F87-48AA-9460-81B01A210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B46A4-5189-4576-BCB5-A4762E2F0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A3CF6-66A2-42FE-9D32-6D6A55A1BB51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8C87A-C28C-49F5-827F-655C05133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E96CA-EA37-464F-A987-00DE26C06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B47C9-A244-423E-83FF-6A7B33A90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0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6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30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127.0.0.1:5000/" TargetMode="External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hyperlink" Target="https://github.com/Grain1963/MHTS_Diplom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F86833CC-B2B0-41C9-8234-D42C8F0285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161615"/>
            <a:ext cx="12179565" cy="913467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D70647-CE90-4032-97D9-63FBD2472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6" y="-393290"/>
            <a:ext cx="11152196" cy="66986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1233E2-89D1-4631-9EA2-F829C9433637}"/>
              </a:ext>
            </a:extLst>
          </p:cNvPr>
          <p:cNvSpPr txBox="1"/>
          <p:nvPr/>
        </p:nvSpPr>
        <p:spPr>
          <a:xfrm>
            <a:off x="710884" y="1873832"/>
            <a:ext cx="10928488" cy="2047247"/>
          </a:xfrm>
          <a:prstGeom prst="rect">
            <a:avLst/>
          </a:prstGeom>
          <a:noFill/>
        </p:spPr>
        <p:txBody>
          <a:bodyPr wrap="square" lIns="76727" tIns="38364" rIns="76727" bIns="38364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</a:p>
          <a:p>
            <a:pPr algn="ctr">
              <a:spcAft>
                <a:spcPts val="1200"/>
              </a:spcAft>
            </a:pP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курсу </a:t>
            </a:r>
          </a:p>
          <a:p>
            <a:pPr algn="ctr"/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14:cNvPr>
              <p14:cNvContentPartPr/>
              <p14:nvPr/>
            </p14:nvContentPartPr>
            <p14:xfrm>
              <a:off x="1168686" y="-205132"/>
              <a:ext cx="270" cy="359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1DEC865F-1443-4D03-9F29-4BD6D11BEC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14:cNvPr>
              <p14:cNvContentPartPr/>
              <p14:nvPr/>
            </p14:nvContentPartPr>
            <p14:xfrm>
              <a:off x="1805456" y="-167729"/>
              <a:ext cx="270" cy="359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4F611E5-5BF3-432E-86BD-75D9FA62FA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id="{B38EA520-EE3C-4838-9405-03116C1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9072" y="6340166"/>
            <a:ext cx="2057757" cy="364195"/>
          </a:xfrm>
        </p:spPr>
        <p:txBody>
          <a:bodyPr/>
          <a:lstStyle/>
          <a:p>
            <a:fld id="{309D7BF6-3F62-4889-97F0-07DE7A19119D}" type="slidenum">
              <a:rPr lang="ru-RU" smtClean="0"/>
              <a:t>1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7A6181-1539-49CD-911A-68D76D3FDA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366" y="-227358"/>
            <a:ext cx="3522006" cy="8113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B2FD1F-F6FD-4E11-981A-E2AD1882D626}"/>
              </a:ext>
            </a:extLst>
          </p:cNvPr>
          <p:cNvSpPr txBox="1"/>
          <p:nvPr/>
        </p:nvSpPr>
        <p:spPr>
          <a:xfrm>
            <a:off x="592826" y="5235057"/>
            <a:ext cx="66336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Слушатель: Григорьев Сергей Алексеевич</a:t>
            </a:r>
          </a:p>
        </p:txBody>
      </p:sp>
      <p:sp>
        <p:nvSpPr>
          <p:cNvPr id="4" name="Google Shape;113;p20">
            <a:extLst>
              <a:ext uri="{FF2B5EF4-FFF2-40B4-BE49-F238E27FC236}">
                <a16:creationId xmlns:a16="http://schemas.microsoft.com/office/drawing/2014/main" id="{C5DE5325-35E5-675F-AC86-86A197C5B44C}"/>
              </a:ext>
            </a:extLst>
          </p:cNvPr>
          <p:cNvSpPr txBox="1">
            <a:spLocks noGrp="1"/>
          </p:cNvSpPr>
          <p:nvPr/>
        </p:nvSpPr>
        <p:spPr>
          <a:xfrm>
            <a:off x="625808" y="4083269"/>
            <a:ext cx="11152196" cy="9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sz="135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/>
              <a:t>Тема: Прогнозирование конечных свойств новых материалов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/>
              <a:t>           (композиционных материалов)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9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BD2D19-ACED-4D05-B3DF-F27B971E47F2}"/>
              </a:ext>
            </a:extLst>
          </p:cNvPr>
          <p:cNvSpPr/>
          <p:nvPr/>
        </p:nvSpPr>
        <p:spPr>
          <a:xfrm>
            <a:off x="1" y="740032"/>
            <a:ext cx="3321200" cy="611408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5">
              <a:lnSpc>
                <a:spcPct val="110000"/>
              </a:lnSpc>
              <a:buClr>
                <a:schemeClr val="bg1"/>
              </a:buClr>
            </a:pP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E9238-2478-46F1-BDD5-323A54A96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8" y="5997590"/>
            <a:ext cx="3176485" cy="810838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73E55286-D386-4C71-89FF-FFBB1E76ACFF}"/>
              </a:ext>
            </a:extLst>
          </p:cNvPr>
          <p:cNvSpPr txBox="1">
            <a:spLocks/>
          </p:cNvSpPr>
          <p:nvPr/>
        </p:nvSpPr>
        <p:spPr>
          <a:xfrm>
            <a:off x="144715" y="3716111"/>
            <a:ext cx="3125428" cy="2076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ru-RU" sz="14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3740195-F0EF-C9B8-C6FA-F74ADD2802E1}"/>
              </a:ext>
            </a:extLst>
          </p:cNvPr>
          <p:cNvSpPr/>
          <p:nvPr/>
        </p:nvSpPr>
        <p:spPr>
          <a:xfrm>
            <a:off x="4719196" y="49573"/>
            <a:ext cx="2200389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200" b="1" dirty="0">
                <a:solidFill>
                  <a:srgbClr val="3D51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 </a:t>
            </a:r>
            <a:r>
              <a:rPr lang="en-US" sz="1200" b="1" dirty="0">
                <a:solidFill>
                  <a:srgbClr val="3D51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X_bp.xlsx:</a:t>
            </a:r>
          </a:p>
          <a:p>
            <a:pPr algn="just"/>
            <a:r>
              <a:rPr lang="ru-RU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данных: 	      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float64</a:t>
            </a:r>
            <a:endParaRPr lang="ru-RU" sz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параметров: 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algn="just"/>
            <a:r>
              <a:rPr lang="ru-RU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записей:        </a:t>
            </a:r>
            <a:r>
              <a:rPr lang="ru-RU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1023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7CF3CEB-D3A0-A93D-9E4A-93CDD6CF7C16}"/>
              </a:ext>
            </a:extLst>
          </p:cNvPr>
          <p:cNvSpPr/>
          <p:nvPr/>
        </p:nvSpPr>
        <p:spPr>
          <a:xfrm>
            <a:off x="9252041" y="49572"/>
            <a:ext cx="2128817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200" b="1" dirty="0">
                <a:solidFill>
                  <a:srgbClr val="3D51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 </a:t>
            </a:r>
            <a:r>
              <a:rPr lang="en-US" sz="1200" b="1" dirty="0">
                <a:solidFill>
                  <a:srgbClr val="3D51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X_nup.xlsx:</a:t>
            </a:r>
          </a:p>
          <a:p>
            <a:pPr algn="just"/>
            <a:r>
              <a:rPr lang="ru-RU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данных: 	     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float64</a:t>
            </a:r>
            <a:endParaRPr lang="en-US" sz="1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параметров: 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just"/>
            <a:r>
              <a:rPr lang="ru-RU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записей:       </a:t>
            </a:r>
            <a:r>
              <a:rPr lang="ru-RU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1040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8009A45-D422-5A28-3AA0-4D0C6F721541}"/>
              </a:ext>
            </a:extLst>
          </p:cNvPr>
          <p:cNvSpPr/>
          <p:nvPr/>
        </p:nvSpPr>
        <p:spPr>
          <a:xfrm>
            <a:off x="3512321" y="3291589"/>
            <a:ext cx="2200389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200" b="1" dirty="0">
                <a:solidFill>
                  <a:srgbClr val="3D51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 </a:t>
            </a:r>
            <a:r>
              <a:rPr lang="en-US" sz="1200" b="1" dirty="0">
                <a:solidFill>
                  <a:srgbClr val="3D51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X_bp.xlsx:</a:t>
            </a:r>
          </a:p>
          <a:p>
            <a:pPr algn="just"/>
            <a:r>
              <a:rPr lang="ru-RU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данных: 	      </a:t>
            </a:r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float64</a:t>
            </a:r>
            <a:endParaRPr lang="ru-RU" sz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параметров: 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algn="just"/>
            <a:r>
              <a:rPr lang="ru-RU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записей:        </a:t>
            </a:r>
            <a:r>
              <a:rPr lang="ru-RU" sz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2BB9625-325E-283B-BABA-9B0BE8652E2F}"/>
              </a:ext>
            </a:extLst>
          </p:cNvPr>
          <p:cNvSpPr/>
          <p:nvPr/>
        </p:nvSpPr>
        <p:spPr>
          <a:xfrm>
            <a:off x="6721180" y="3291589"/>
            <a:ext cx="2200389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1200" b="1" dirty="0">
                <a:solidFill>
                  <a:srgbClr val="3D51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 </a:t>
            </a:r>
            <a:r>
              <a:rPr lang="en-US" sz="1200" b="1" dirty="0">
                <a:solidFill>
                  <a:srgbClr val="3D51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X_nup.xlsx:</a:t>
            </a:r>
          </a:p>
          <a:p>
            <a:pPr algn="just"/>
            <a:r>
              <a:rPr lang="ru-RU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данных: 	      </a:t>
            </a:r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float64</a:t>
            </a:r>
            <a:endParaRPr lang="en-US" sz="1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параметров: 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just"/>
            <a:r>
              <a:rPr lang="ru-RU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записей:       </a:t>
            </a:r>
            <a:r>
              <a:rPr lang="ru-RU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1A8795-CFBE-E1D7-752C-232515E917B4}"/>
              </a:ext>
            </a:extLst>
          </p:cNvPr>
          <p:cNvSpPr/>
          <p:nvPr/>
        </p:nvSpPr>
        <p:spPr>
          <a:xfrm>
            <a:off x="9699292" y="3291589"/>
            <a:ext cx="2347993" cy="8309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200" b="1" dirty="0" err="1">
                <a:solidFill>
                  <a:srgbClr val="3D51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Датафрейм</a:t>
            </a:r>
            <a:r>
              <a:rPr lang="ru-RU" sz="1200" b="1" dirty="0">
                <a:solidFill>
                  <a:srgbClr val="3D51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3D51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u-RU" sz="1200" b="1" dirty="0" err="1">
                <a:solidFill>
                  <a:srgbClr val="3D51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data_main</a:t>
            </a:r>
            <a:r>
              <a:rPr lang="en-US" sz="1200" b="1" dirty="0">
                <a:solidFill>
                  <a:srgbClr val="3D51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’:</a:t>
            </a:r>
          </a:p>
          <a:p>
            <a:pPr algn="just"/>
            <a:r>
              <a:rPr lang="ru-RU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данных: 	</a:t>
            </a:r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float64</a:t>
            </a:r>
            <a:endParaRPr lang="ru-RU" sz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параметров: 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2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записей: </a:t>
            </a:r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</p:txBody>
      </p:sp>
      <p:sp>
        <p:nvSpPr>
          <p:cNvPr id="20" name="Крест 19">
            <a:extLst>
              <a:ext uri="{FF2B5EF4-FFF2-40B4-BE49-F238E27FC236}">
                <a16:creationId xmlns:a16="http://schemas.microsoft.com/office/drawing/2014/main" id="{F22D56B8-DB25-78A3-74D3-8739C9523A83}"/>
              </a:ext>
            </a:extLst>
          </p:cNvPr>
          <p:cNvSpPr/>
          <p:nvPr/>
        </p:nvSpPr>
        <p:spPr>
          <a:xfrm>
            <a:off x="5818030" y="3291589"/>
            <a:ext cx="792997" cy="830997"/>
          </a:xfrm>
          <a:prstGeom prst="plus">
            <a:avLst>
              <a:gd name="adj" fmla="val 31772"/>
            </a:avLst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INNER</a:t>
            </a:r>
            <a:endParaRPr lang="ru-RU" sz="1100" b="1" dirty="0"/>
          </a:p>
        </p:txBody>
      </p:sp>
      <p:sp>
        <p:nvSpPr>
          <p:cNvPr id="23" name="Стрелка: вниз 22">
            <a:extLst>
              <a:ext uri="{FF2B5EF4-FFF2-40B4-BE49-F238E27FC236}">
                <a16:creationId xmlns:a16="http://schemas.microsoft.com/office/drawing/2014/main" id="{7F2B0E4C-18DD-E0E8-BB3E-474256629B4C}"/>
              </a:ext>
            </a:extLst>
          </p:cNvPr>
          <p:cNvSpPr/>
          <p:nvPr/>
        </p:nvSpPr>
        <p:spPr>
          <a:xfrm rot="16200000">
            <a:off x="9144725" y="3454982"/>
            <a:ext cx="331411" cy="507815"/>
          </a:xfrm>
          <a:prstGeom prst="downArrow">
            <a:avLst>
              <a:gd name="adj1" fmla="val 50000"/>
              <a:gd name="adj2" fmla="val 53198"/>
            </a:avLst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A4B62A4-3831-8A96-EDAB-09623A8AE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321" y="976393"/>
            <a:ext cx="4678533" cy="217751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B8531F8-8154-11DC-6547-FB45107065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597" y="994478"/>
            <a:ext cx="3789535" cy="183396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95ECA1C-B45D-060E-251A-BDA55ACCB1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182" y="4378042"/>
            <a:ext cx="3367607" cy="23668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7BDDB3F-B7F1-DA88-F216-F7B5D1796B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678" y="4378042"/>
            <a:ext cx="3367607" cy="23668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8E7B7C6-8A2A-3503-47D6-8051A34C6F93}"/>
              </a:ext>
            </a:extLst>
          </p:cNvPr>
          <p:cNvSpPr/>
          <p:nvPr/>
        </p:nvSpPr>
        <p:spPr>
          <a:xfrm>
            <a:off x="392096" y="167049"/>
            <a:ext cx="2200389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№ 1</a:t>
            </a:r>
          </a:p>
        </p:txBody>
      </p:sp>
      <p:sp>
        <p:nvSpPr>
          <p:cNvPr id="24" name="Объект 2">
            <a:extLst>
              <a:ext uri="{FF2B5EF4-FFF2-40B4-BE49-F238E27FC236}">
                <a16:creationId xmlns:a16="http://schemas.microsoft.com/office/drawing/2014/main" id="{AA71B22A-D72D-D6FB-38E2-55E839566AFF}"/>
              </a:ext>
            </a:extLst>
          </p:cNvPr>
          <p:cNvSpPr txBox="1">
            <a:spLocks/>
          </p:cNvSpPr>
          <p:nvPr/>
        </p:nvSpPr>
        <p:spPr>
          <a:xfrm>
            <a:off x="93658" y="992244"/>
            <a:ext cx="3125428" cy="4921414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ru-RU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 по индексу </a:t>
            </a: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ru-RU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Импортируем необходимые библиотеки и модули-функции;</a:t>
            </a: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Загружаем файлы;</a:t>
            </a: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Посмотрим размерность;</a:t>
            </a: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Убираем детерминированные синтетические данные, обнуляем индексы</a:t>
            </a: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Объединим оба файла по индексу по типу объединения INNER </a:t>
            </a:r>
            <a:endParaRPr lang="en-US" sz="17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Заменим названия столбцов на английский язык</a:t>
            </a:r>
          </a:p>
          <a:p>
            <a:pPr marL="0" indent="0">
              <a:lnSpc>
                <a:spcPct val="110000"/>
              </a:lnSpc>
              <a:buClr>
                <a:schemeClr val="bg1"/>
              </a:buClr>
              <a:buNone/>
            </a:pP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Стрелка: вправо 24">
            <a:extLst>
              <a:ext uri="{FF2B5EF4-FFF2-40B4-BE49-F238E27FC236}">
                <a16:creationId xmlns:a16="http://schemas.microsoft.com/office/drawing/2014/main" id="{EF76865C-534F-C0A5-F77B-ED255F5DF550}"/>
              </a:ext>
            </a:extLst>
          </p:cNvPr>
          <p:cNvSpPr/>
          <p:nvPr/>
        </p:nvSpPr>
        <p:spPr>
          <a:xfrm>
            <a:off x="7020503" y="4998204"/>
            <a:ext cx="1659174" cy="1232116"/>
          </a:xfrm>
          <a:prstGeom prst="rightArrow">
            <a:avLst>
              <a:gd name="adj1" fmla="val 50000"/>
              <a:gd name="adj2" fmla="val 1979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3CA75286-B424-0348-FF1E-E1EE32541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503" y="5313099"/>
            <a:ext cx="1418650" cy="60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73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F407529B-CBA8-6DF9-6D59-50482D371627}"/>
              </a:ext>
            </a:extLst>
          </p:cNvPr>
          <p:cNvSpPr/>
          <p:nvPr/>
        </p:nvSpPr>
        <p:spPr>
          <a:xfrm>
            <a:off x="1" y="740032"/>
            <a:ext cx="3338004" cy="611408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5">
              <a:lnSpc>
                <a:spcPct val="110000"/>
              </a:lnSpc>
              <a:buClr>
                <a:schemeClr val="bg1"/>
              </a:buClr>
            </a:pP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C77C20-8962-7021-FD73-5B79E7C8E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005" y="5436800"/>
            <a:ext cx="6879860" cy="136233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8731CC-9B09-CDF4-7ABD-B877BC352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213" y="2220148"/>
            <a:ext cx="6991441" cy="143220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ACFC1C-937F-B2C5-BFD2-F30701AE07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005" y="3875708"/>
            <a:ext cx="6879861" cy="135356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FA66C47-5E35-34B7-C380-2672FB1C07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359" y="684181"/>
            <a:ext cx="6739907" cy="1432206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828BACD-543C-EA71-B72D-3850A77044AF}"/>
              </a:ext>
            </a:extLst>
          </p:cNvPr>
          <p:cNvSpPr/>
          <p:nvPr/>
        </p:nvSpPr>
        <p:spPr>
          <a:xfrm>
            <a:off x="10255671" y="2330981"/>
            <a:ext cx="1821735" cy="12273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Этап замены подозрительных значений на среднее 5 соседей </a:t>
            </a:r>
          </a:p>
          <a:p>
            <a:pPr algn="ctr"/>
            <a:r>
              <a:rPr lang="ru-RU" sz="1400" b="1" dirty="0">
                <a:solidFill>
                  <a:srgbClr val="FF0000"/>
                </a:solidFill>
              </a:rPr>
              <a:t>110 строк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0A7CC49-939C-CB4E-BD0F-EF34331A587E}"/>
              </a:ext>
            </a:extLst>
          </p:cNvPr>
          <p:cNvSpPr/>
          <p:nvPr/>
        </p:nvSpPr>
        <p:spPr>
          <a:xfrm>
            <a:off x="10293478" y="3887514"/>
            <a:ext cx="1746123" cy="12273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Этап очистки методом 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IQR</a:t>
            </a:r>
            <a:r>
              <a:rPr lang="ru-RU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(55 строк удалено)</a:t>
            </a:r>
          </a:p>
          <a:p>
            <a:pPr algn="ctr"/>
            <a:r>
              <a:rPr lang="ru-R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Осталось </a:t>
            </a:r>
            <a:r>
              <a:rPr lang="ru-RU" sz="1400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945 строк</a:t>
            </a:r>
            <a:endParaRPr lang="ru-RU" sz="1400" b="1" dirty="0">
              <a:solidFill>
                <a:srgbClr val="FF000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FC370CE-AA21-2D29-83FF-EF9C8B76A001}"/>
              </a:ext>
            </a:extLst>
          </p:cNvPr>
          <p:cNvSpPr/>
          <p:nvPr/>
        </p:nvSpPr>
        <p:spPr>
          <a:xfrm>
            <a:off x="10293477" y="5538082"/>
            <a:ext cx="1746123" cy="11528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Этап очистки СЛЕВА и СПРАВА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 строк удалено)</a:t>
            </a:r>
          </a:p>
          <a:p>
            <a:pPr algn="ctr"/>
            <a:r>
              <a:rPr lang="ru-RU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Осталось </a:t>
            </a:r>
            <a:r>
              <a:rPr lang="ru-RU" sz="1400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935 строк</a:t>
            </a:r>
          </a:p>
          <a:p>
            <a:pPr algn="ctr"/>
            <a:r>
              <a:rPr lang="ru-RU" sz="1600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Чистый </a:t>
            </a:r>
            <a:r>
              <a:rPr lang="ru-RU" sz="1600" b="1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датасет</a:t>
            </a:r>
            <a:r>
              <a:rPr lang="ru-RU" sz="1600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lang="ru-RU" sz="1600" b="1" dirty="0">
              <a:solidFill>
                <a:srgbClr val="FF0000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B9D740E-B2B9-63DC-D8AE-B8B592CEE2BA}"/>
              </a:ext>
            </a:extLst>
          </p:cNvPr>
          <p:cNvSpPr/>
          <p:nvPr/>
        </p:nvSpPr>
        <p:spPr>
          <a:xfrm>
            <a:off x="3595456" y="115630"/>
            <a:ext cx="6214369" cy="4001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Графики </a:t>
            </a:r>
            <a:r>
              <a:rPr lang="en-US" dirty="0"/>
              <a:t>boxplot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EFD30E7-F619-F940-F981-429B2086DB3F}"/>
              </a:ext>
            </a:extLst>
          </p:cNvPr>
          <p:cNvSpPr/>
          <p:nvPr/>
        </p:nvSpPr>
        <p:spPr>
          <a:xfrm>
            <a:off x="392096" y="167049"/>
            <a:ext cx="2200389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№ 1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17BC4931-40C1-31DF-3309-31992C5E328A}"/>
              </a:ext>
            </a:extLst>
          </p:cNvPr>
          <p:cNvSpPr/>
          <p:nvPr/>
        </p:nvSpPr>
        <p:spPr>
          <a:xfrm rot="5400000">
            <a:off x="6156231" y="845629"/>
            <a:ext cx="464949" cy="452376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rgbClr val="FF0000">
                <a:alpha val="98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1FB2C6AC-01A5-4E5A-1156-2A1A3958F468}"/>
              </a:ext>
            </a:extLst>
          </p:cNvPr>
          <p:cNvSpPr/>
          <p:nvPr/>
        </p:nvSpPr>
        <p:spPr>
          <a:xfrm rot="5400000">
            <a:off x="5234069" y="3995815"/>
            <a:ext cx="464949" cy="452376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rgbClr val="FF0000">
                <a:alpha val="98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9733FB22-AA87-335F-34FD-B82BAF792003}"/>
              </a:ext>
            </a:extLst>
          </p:cNvPr>
          <p:cNvSpPr/>
          <p:nvPr/>
        </p:nvSpPr>
        <p:spPr>
          <a:xfrm rot="5400000">
            <a:off x="8634219" y="4606968"/>
            <a:ext cx="464949" cy="452376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rgbClr val="FF0000">
                <a:alpha val="98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2BA81A87-7A0C-115D-55B9-84FA59775B7F}"/>
              </a:ext>
            </a:extLst>
          </p:cNvPr>
          <p:cNvSpPr/>
          <p:nvPr/>
        </p:nvSpPr>
        <p:spPr>
          <a:xfrm rot="5400000">
            <a:off x="9733469" y="4600474"/>
            <a:ext cx="464949" cy="452376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rgbClr val="FF0000">
                <a:alpha val="98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5E137C1C-8ED7-D042-B13C-F9119D09A2E0}"/>
              </a:ext>
            </a:extLst>
          </p:cNvPr>
          <p:cNvSpPr/>
          <p:nvPr/>
        </p:nvSpPr>
        <p:spPr>
          <a:xfrm rot="5400000">
            <a:off x="6336876" y="2367298"/>
            <a:ext cx="464949" cy="452376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rgbClr val="FF0000">
                <a:alpha val="98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FD32735D-1633-6140-EDD0-6144C957D9ED}"/>
              </a:ext>
            </a:extLst>
          </p:cNvPr>
          <p:cNvSpPr/>
          <p:nvPr/>
        </p:nvSpPr>
        <p:spPr>
          <a:xfrm rot="5400000">
            <a:off x="4195746" y="2992221"/>
            <a:ext cx="464949" cy="452376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rgbClr val="FF0000">
                <a:alpha val="98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7CA76E-B119-C260-4C91-9DE87C91B3BB}"/>
              </a:ext>
            </a:extLst>
          </p:cNvPr>
          <p:cNvSpPr/>
          <p:nvPr/>
        </p:nvSpPr>
        <p:spPr>
          <a:xfrm>
            <a:off x="10217865" y="726819"/>
            <a:ext cx="1821735" cy="12273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До начала мероприятий по  очистке</a:t>
            </a:r>
          </a:p>
          <a:p>
            <a:pPr algn="ctr"/>
            <a:r>
              <a:rPr lang="ru-RU" sz="1400" b="1" dirty="0">
                <a:solidFill>
                  <a:srgbClr val="FF0000"/>
                </a:solidFill>
              </a:rPr>
              <a:t>1000 строк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D315AEA-B5B9-0C8E-C4DD-45F538D2F545}"/>
              </a:ext>
            </a:extLst>
          </p:cNvPr>
          <p:cNvSpPr/>
          <p:nvPr/>
        </p:nvSpPr>
        <p:spPr>
          <a:xfrm>
            <a:off x="10217865" y="115631"/>
            <a:ext cx="17458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очистки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038C0B9-2E10-0F90-E5FF-CA537D02F3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58" y="5997590"/>
            <a:ext cx="2955973" cy="810838"/>
          </a:xfrm>
          <a:prstGeom prst="rect">
            <a:avLst/>
          </a:prstGeom>
        </p:spPr>
      </p:pic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E5E24A41-A5F8-48E5-7660-482132FF99E1}"/>
              </a:ext>
            </a:extLst>
          </p:cNvPr>
          <p:cNvSpPr txBox="1">
            <a:spLocks/>
          </p:cNvSpPr>
          <p:nvPr/>
        </p:nvSpPr>
        <p:spPr>
          <a:xfrm>
            <a:off x="185980" y="1026159"/>
            <a:ext cx="2863652" cy="48448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Этап очистки </a:t>
            </a:r>
            <a:r>
              <a:rPr lang="ru-RU" sz="18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датасета</a:t>
            </a:r>
            <a:r>
              <a:rPr lang="ru-RU" sz="1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от выбросов</a:t>
            </a:r>
            <a:r>
              <a:rPr lang="ru-RU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B250D429-B50B-814E-51D4-28BB69ADC7F0}"/>
              </a:ext>
            </a:extLst>
          </p:cNvPr>
          <p:cNvSpPr/>
          <p:nvPr/>
        </p:nvSpPr>
        <p:spPr>
          <a:xfrm>
            <a:off x="185980" y="1717112"/>
            <a:ext cx="2955974" cy="415456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Создана функция ЗАМЕНЫ 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подозрительно малых значений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СЛЕВА по оценкам Экспертным МИН и МАХ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основе ближайших 5 значений вместо замены на медиану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Проведена очистка по методу 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IQR</a:t>
            </a: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(3 сигм)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score;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Создана функция ЗАМЕНЫ 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подозрительно малых значений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СПРАВА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Провели итерацию 4 раза с уточнением МИН и МАХ.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Получили 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чистый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0D93BD5-F6BD-16BA-B767-B26C30ADCB73}"/>
              </a:ext>
            </a:extLst>
          </p:cNvPr>
          <p:cNvSpPr/>
          <p:nvPr/>
        </p:nvSpPr>
        <p:spPr>
          <a:xfrm rot="5400000">
            <a:off x="8706793" y="2477589"/>
            <a:ext cx="464949" cy="452376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rgbClr val="FF0000">
                <a:alpha val="98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6BB95C04-1DA1-E3F3-B758-A296F7AEF362}"/>
              </a:ext>
            </a:extLst>
          </p:cNvPr>
          <p:cNvSpPr/>
          <p:nvPr/>
        </p:nvSpPr>
        <p:spPr>
          <a:xfrm rot="5400000">
            <a:off x="6512837" y="3040140"/>
            <a:ext cx="464949" cy="452376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rgbClr val="FF0000">
                <a:alpha val="98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1198AAE4-9475-1C86-87D2-60C3E1BDC11F}"/>
              </a:ext>
            </a:extLst>
          </p:cNvPr>
          <p:cNvSpPr/>
          <p:nvPr/>
        </p:nvSpPr>
        <p:spPr>
          <a:xfrm rot="5400000">
            <a:off x="8480605" y="1510333"/>
            <a:ext cx="464949" cy="452376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rgbClr val="FF0000">
                <a:alpha val="98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CF6FEBD2-C7AD-1BCB-5049-34524BC500DE}"/>
              </a:ext>
            </a:extLst>
          </p:cNvPr>
          <p:cNvSpPr/>
          <p:nvPr/>
        </p:nvSpPr>
        <p:spPr>
          <a:xfrm rot="5400000">
            <a:off x="5089851" y="881825"/>
            <a:ext cx="464949" cy="452376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rgbClr val="FF0000">
                <a:alpha val="98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72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BD2D19-ACED-4D05-B3DF-F27B971E47F2}"/>
              </a:ext>
            </a:extLst>
          </p:cNvPr>
          <p:cNvSpPr/>
          <p:nvPr/>
        </p:nvSpPr>
        <p:spPr>
          <a:xfrm>
            <a:off x="0" y="778504"/>
            <a:ext cx="3322434" cy="609246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5">
              <a:lnSpc>
                <a:spcPct val="110000"/>
              </a:lnSpc>
              <a:buClr>
                <a:schemeClr val="bg1"/>
              </a:buClr>
            </a:pP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E9238-2478-46F1-BDD5-323A54A96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8" y="5997590"/>
            <a:ext cx="2955973" cy="810838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E8029AB-4342-44EA-B32B-A9C730864718}"/>
              </a:ext>
            </a:extLst>
          </p:cNvPr>
          <p:cNvSpPr txBox="1">
            <a:spLocks/>
          </p:cNvSpPr>
          <p:nvPr/>
        </p:nvSpPr>
        <p:spPr>
          <a:xfrm>
            <a:off x="82037" y="778503"/>
            <a:ext cx="3380806" cy="704857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Корреляционный анализ: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D8E7F87-A3D8-43BF-B466-E1F1F44F3679}"/>
              </a:ext>
            </a:extLst>
          </p:cNvPr>
          <p:cNvSpPr txBox="1">
            <a:spLocks/>
          </p:cNvSpPr>
          <p:nvPr/>
        </p:nvSpPr>
        <p:spPr>
          <a:xfrm>
            <a:off x="93658" y="1391574"/>
            <a:ext cx="3170868" cy="4543472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ru-RU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падения корреляции о числа выборки:</a:t>
            </a: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Построили корреляционную матрицу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коэффициенты близки к 0;</a:t>
            </a: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Создали массив изменения МАХ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коэф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корреляции в зависимости от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числа выборки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Построим графики, как общий, так и для каждого параметра отдельно – Коэффициенты стремительно падают с увеличением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=200 еще сохраняется приемлемы уровень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коэф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Выбрали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фитчи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целевых </a:t>
            </a:r>
            <a:r>
              <a:rPr lang="ru-R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перемнных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3E55286-D386-4C71-89FF-FFBB1E76ACFF}"/>
              </a:ext>
            </a:extLst>
          </p:cNvPr>
          <p:cNvSpPr txBox="1">
            <a:spLocks/>
          </p:cNvSpPr>
          <p:nvPr/>
        </p:nvSpPr>
        <p:spPr>
          <a:xfrm>
            <a:off x="146222" y="3379805"/>
            <a:ext cx="3418663" cy="2699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ru-RU" sz="17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8956D21-DB30-48C7-EB62-FB5B6B1B9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287" y="124096"/>
            <a:ext cx="4542794" cy="29405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E8BEFBC-51D8-BB3B-6AA1-AA039EF0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240" y="145481"/>
            <a:ext cx="4059502" cy="2795080"/>
          </a:xfrm>
          <a:prstGeom prst="rect">
            <a:avLst/>
          </a:prstGeom>
        </p:spPr>
      </p:pic>
      <p:sp>
        <p:nvSpPr>
          <p:cNvPr id="19" name="Овал 18">
            <a:extLst>
              <a:ext uri="{FF2B5EF4-FFF2-40B4-BE49-F238E27FC236}">
                <a16:creationId xmlns:a16="http://schemas.microsoft.com/office/drawing/2014/main" id="{D2B002FC-AA2E-2A48-7887-49AA87BC79DC}"/>
              </a:ext>
            </a:extLst>
          </p:cNvPr>
          <p:cNvSpPr/>
          <p:nvPr/>
        </p:nvSpPr>
        <p:spPr>
          <a:xfrm rot="5400000">
            <a:off x="7191711" y="1525572"/>
            <a:ext cx="2688736" cy="501165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rgbClr val="FF0000">
                <a:alpha val="98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D865673-B983-21E4-74E7-992BEE110B9A}"/>
              </a:ext>
            </a:extLst>
          </p:cNvPr>
          <p:cNvSpPr/>
          <p:nvPr/>
        </p:nvSpPr>
        <p:spPr>
          <a:xfrm>
            <a:off x="392096" y="167049"/>
            <a:ext cx="2200389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№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4ACE7E-0DB9-BFF6-F776-72189A13A9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240" y="4016468"/>
            <a:ext cx="4184149" cy="2177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9573784-1B2B-013D-5391-706314FFA8D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546" y="3978754"/>
            <a:ext cx="4218383" cy="2177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E76A64-355B-57F6-62A0-35EA8DF87D30}"/>
              </a:ext>
            </a:extLst>
          </p:cNvPr>
          <p:cNvSpPr txBox="1"/>
          <p:nvPr/>
        </p:nvSpPr>
        <p:spPr>
          <a:xfrm>
            <a:off x="3540739" y="3537895"/>
            <a:ext cx="3738597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‘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elasticity_module_stretching_EMS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endParaRPr lang="ru-RU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BC2656-86EE-EF15-075C-53A0770DC8D3}"/>
              </a:ext>
            </a:extLst>
          </p:cNvPr>
          <p:cNvSpPr txBox="1"/>
          <p:nvPr/>
        </p:nvSpPr>
        <p:spPr>
          <a:xfrm>
            <a:off x="8178997" y="3526490"/>
            <a:ext cx="3180080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strapery_strength_SS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0646EB-C041-CB1A-D938-79CDE35D097D}"/>
              </a:ext>
            </a:extLst>
          </p:cNvPr>
          <p:cNvSpPr txBox="1"/>
          <p:nvPr/>
        </p:nvSpPr>
        <p:spPr>
          <a:xfrm>
            <a:off x="3322434" y="6456474"/>
            <a:ext cx="45049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elasticity</a:t>
            </a:r>
            <a:r>
              <a:rPr lang="ru-RU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ru-RU" sz="16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ru-RU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ru-RU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epoxy</a:t>
            </a:r>
            <a:r>
              <a:rPr lang="ru-RU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  <a:r>
              <a:rPr lang="ru-RU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alfa</a:t>
            </a:r>
            <a:r>
              <a:rPr lang="ru-RU" sz="16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ru-RU" sz="1600" dirty="0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B402ED-0DB6-E244-CA32-1BA2C8F43F64}"/>
              </a:ext>
            </a:extLst>
          </p:cNvPr>
          <p:cNvSpPr txBox="1"/>
          <p:nvPr/>
        </p:nvSpPr>
        <p:spPr>
          <a:xfrm>
            <a:off x="7973637" y="6456474"/>
            <a:ext cx="40721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ratio_filler_matrix</a:t>
            </a:r>
            <a:r>
              <a:rPr lang="en-US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elasticity_module</a:t>
            </a:r>
            <a:r>
              <a:rPr lang="en-US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’, 'alfa'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BA2A8F-0BE8-155E-52C9-7A954A0C9A9A}"/>
              </a:ext>
            </a:extLst>
          </p:cNvPr>
          <p:cNvSpPr txBox="1"/>
          <p:nvPr/>
        </p:nvSpPr>
        <p:spPr>
          <a:xfrm>
            <a:off x="4222095" y="3176386"/>
            <a:ext cx="681736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 параметров (</a:t>
            </a:r>
            <a:r>
              <a:rPr lang="ru-RU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фитч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для целевых переменных </a:t>
            </a:r>
            <a:endParaRPr lang="ru-RU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F4DA5CC9-8159-EA33-B197-F0E3BA6F4AA4}"/>
              </a:ext>
            </a:extLst>
          </p:cNvPr>
          <p:cNvSpPr/>
          <p:nvPr/>
        </p:nvSpPr>
        <p:spPr>
          <a:xfrm rot="5400000">
            <a:off x="5974371" y="5526750"/>
            <a:ext cx="751258" cy="5080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rgbClr val="FF0000">
                <a:alpha val="98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D2298841-61A6-264E-510D-09BB08511658}"/>
              </a:ext>
            </a:extLst>
          </p:cNvPr>
          <p:cNvSpPr/>
          <p:nvPr/>
        </p:nvSpPr>
        <p:spPr>
          <a:xfrm rot="5400000">
            <a:off x="5132537" y="4851279"/>
            <a:ext cx="751258" cy="5080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rgbClr val="FF0000">
                <a:alpha val="98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BCA2FEF-1CAB-7A2D-3BC4-79C2776C0269}"/>
              </a:ext>
            </a:extLst>
          </p:cNvPr>
          <p:cNvSpPr/>
          <p:nvPr/>
        </p:nvSpPr>
        <p:spPr>
          <a:xfrm rot="5400000">
            <a:off x="3443256" y="4851279"/>
            <a:ext cx="751258" cy="5080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rgbClr val="FF0000">
                <a:alpha val="98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A5BC542C-B519-CED6-F25E-5CC58E4572C6}"/>
              </a:ext>
            </a:extLst>
          </p:cNvPr>
          <p:cNvSpPr/>
          <p:nvPr/>
        </p:nvSpPr>
        <p:spPr>
          <a:xfrm rot="5400000">
            <a:off x="10409826" y="5526747"/>
            <a:ext cx="751258" cy="5080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rgbClr val="FF0000">
                <a:alpha val="98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69E63F6A-F78F-95DF-CB3C-30EDD1BBAACB}"/>
              </a:ext>
            </a:extLst>
          </p:cNvPr>
          <p:cNvSpPr/>
          <p:nvPr/>
        </p:nvSpPr>
        <p:spPr>
          <a:xfrm rot="5400000">
            <a:off x="10409826" y="4151188"/>
            <a:ext cx="751258" cy="5080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rgbClr val="FF0000">
                <a:alpha val="98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1FFB6B9D-16A7-ED4C-0914-8D27FA505C4F}"/>
              </a:ext>
            </a:extLst>
          </p:cNvPr>
          <p:cNvSpPr/>
          <p:nvPr/>
        </p:nvSpPr>
        <p:spPr>
          <a:xfrm rot="5400000">
            <a:off x="7997486" y="4851279"/>
            <a:ext cx="751258" cy="508000"/>
          </a:xfrm>
          <a:prstGeom prst="ellipse">
            <a:avLst/>
          </a:prstGeom>
          <a:solidFill>
            <a:schemeClr val="lt1">
              <a:alpha val="0"/>
            </a:schemeClr>
          </a:solidFill>
          <a:ln>
            <a:solidFill>
              <a:srgbClr val="FF0000">
                <a:alpha val="9800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3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69BB7CC-A888-D81E-286D-96AF3C3F9845}"/>
              </a:ext>
            </a:extLst>
          </p:cNvPr>
          <p:cNvSpPr/>
          <p:nvPr/>
        </p:nvSpPr>
        <p:spPr>
          <a:xfrm>
            <a:off x="392096" y="167049"/>
            <a:ext cx="2200389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№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407529B-CBA8-6DF9-6D59-50482D371627}"/>
              </a:ext>
            </a:extLst>
          </p:cNvPr>
          <p:cNvSpPr/>
          <p:nvPr/>
        </p:nvSpPr>
        <p:spPr>
          <a:xfrm>
            <a:off x="0" y="740032"/>
            <a:ext cx="3512321" cy="611408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5">
              <a:lnSpc>
                <a:spcPct val="110000"/>
              </a:lnSpc>
              <a:buClr>
                <a:schemeClr val="bg1"/>
              </a:buClr>
            </a:pP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4B1A5-AD8C-2EB2-2E90-4B5123C66C01}"/>
              </a:ext>
            </a:extLst>
          </p:cNvPr>
          <p:cNvSpPr txBox="1"/>
          <p:nvPr/>
        </p:nvSpPr>
        <p:spPr>
          <a:xfrm>
            <a:off x="23422" y="1373920"/>
            <a:ext cx="3413157" cy="4857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соответствии с </a:t>
            </a:r>
            <a:r>
              <a:rPr lang="ru-RU" sz="1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теорией хрупкого разрушения (теория Гриффита) [29] прочность (</a:t>
            </a:r>
            <a:r>
              <a:rPr lang="ru-RU" sz="13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σр</a:t>
            </a:r>
            <a:r>
              <a:rPr lang="ru-RU" sz="1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определяется удельной энергией (α) вновь образованной поверхности разрушения: (</a:t>
            </a:r>
            <a:r>
              <a:rPr lang="ru-RU" sz="13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σр</a:t>
            </a:r>
            <a:r>
              <a:rPr lang="ru-RU" sz="1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= f( α * Е), где (</a:t>
            </a:r>
            <a:r>
              <a:rPr lang="ru-RU" sz="13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σр</a:t>
            </a:r>
            <a:r>
              <a:rPr lang="ru-RU" sz="1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это наш параметр  'Прочность при растяжении' - '</a:t>
            </a:r>
            <a:r>
              <a:rPr lang="ru-RU" sz="13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strapery_strength</a:t>
            </a:r>
            <a:r>
              <a:rPr lang="ru-RU" sz="1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', а E это 'Модуль упругости при растяжении' - '</a:t>
            </a:r>
            <a:r>
              <a:rPr lang="ru-RU" sz="13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elasticity_module_stretching</a:t>
            </a:r>
            <a:r>
              <a:rPr lang="ru-RU" sz="1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’. </a:t>
            </a:r>
          </a:p>
          <a:p>
            <a:pPr indent="450215" algn="just">
              <a:lnSpc>
                <a:spcPct val="150000"/>
              </a:lnSpc>
            </a:pPr>
            <a:r>
              <a:rPr lang="ru-RU" sz="1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Учитывая такую физическую связь между параметрами, введем новый признак ALFA- 'удельную энергию ' (α) = </a:t>
            </a:r>
            <a:r>
              <a:rPr lang="ru-RU" sz="13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σр</a:t>
            </a:r>
            <a:r>
              <a:rPr lang="ru-RU" sz="1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/ Е в наш новый </a:t>
            </a:r>
            <a:r>
              <a:rPr lang="ru-RU" sz="13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датасет</a:t>
            </a:r>
            <a:r>
              <a:rPr lang="ru-RU" sz="1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‘</a:t>
            </a:r>
            <a:r>
              <a:rPr lang="ru-RU" sz="13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df_add_col</a:t>
            </a:r>
            <a:r>
              <a:rPr lang="ru-RU" sz="1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’.</a:t>
            </a:r>
          </a:p>
          <a:p>
            <a:pPr indent="450215" algn="just">
              <a:lnSpc>
                <a:spcPct val="150000"/>
              </a:lnSpc>
            </a:pP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Создадим для 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N=200 DF_TRAIN </a:t>
            </a: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 для 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N=100 DF_TEST</a:t>
            </a:r>
            <a:endParaRPr lang="ru-RU" sz="13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Корреляция для </a:t>
            </a:r>
            <a:r>
              <a:rPr lang="en-US" sz="1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 =200 </a:t>
            </a:r>
            <a:r>
              <a:rPr lang="ru-RU" sz="1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еще есть!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A79F26-3F67-DCBB-9A82-B8670F586949}"/>
              </a:ext>
            </a:extLst>
          </p:cNvPr>
          <p:cNvSpPr txBox="1"/>
          <p:nvPr/>
        </p:nvSpPr>
        <p:spPr>
          <a:xfrm>
            <a:off x="3632328" y="90105"/>
            <a:ext cx="79654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ru-RU" sz="2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f( α * Е</a:t>
            </a:r>
            <a:r>
              <a:rPr lang="ru-RU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20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Введем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новый признак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ALFA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'удельную энергию '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σр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935EB5A-32B3-76A3-B638-218A781CF216}"/>
              </a:ext>
            </a:extLst>
          </p:cNvPr>
          <p:cNvSpPr/>
          <p:nvPr/>
        </p:nvSpPr>
        <p:spPr>
          <a:xfrm>
            <a:off x="3668294" y="1466162"/>
            <a:ext cx="2787602" cy="10772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dirty="0" err="1">
                <a:solidFill>
                  <a:srgbClr val="3D51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Датафрейм</a:t>
            </a:r>
            <a:r>
              <a:rPr lang="ru-RU" sz="1600" b="1" dirty="0">
                <a:solidFill>
                  <a:srgbClr val="3D51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df_add_col</a:t>
            </a:r>
            <a:r>
              <a:rPr lang="en-US" sz="1600" b="1" dirty="0">
                <a:solidFill>
                  <a:srgbClr val="3D51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данных: </a:t>
            </a: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float64</a:t>
            </a:r>
            <a:endParaRPr lang="ru-RU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параметров: 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  <a:p>
            <a:pPr algn="just"/>
            <a:r>
              <a:rPr lang="ru-RU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записей: </a:t>
            </a:r>
            <a:r>
              <a:rPr lang="en-US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D9209C-DA1B-37DB-710D-E32C3203A81F}"/>
              </a:ext>
            </a:extLst>
          </p:cNvPr>
          <p:cNvSpPr txBox="1"/>
          <p:nvPr/>
        </p:nvSpPr>
        <p:spPr>
          <a:xfrm>
            <a:off x="7894322" y="2188890"/>
            <a:ext cx="3931918" cy="7078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df_Test_lineReg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df_add_col.sample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n=100,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=50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9A1EE-08AE-D9DA-043A-54041DA28890}"/>
              </a:ext>
            </a:extLst>
          </p:cNvPr>
          <p:cNvSpPr txBox="1"/>
          <p:nvPr/>
        </p:nvSpPr>
        <p:spPr>
          <a:xfrm>
            <a:off x="7894322" y="1232106"/>
            <a:ext cx="3931918" cy="7078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df_Train_lineReg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df_add_col.sample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=200,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=42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BB04CCB2-5AD9-678E-7BDE-7ED6EED9E169}"/>
              </a:ext>
            </a:extLst>
          </p:cNvPr>
          <p:cNvSpPr/>
          <p:nvPr/>
        </p:nvSpPr>
        <p:spPr>
          <a:xfrm rot="20758702">
            <a:off x="6697591" y="1475458"/>
            <a:ext cx="955040" cy="44704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: вправо 19">
            <a:extLst>
              <a:ext uri="{FF2B5EF4-FFF2-40B4-BE49-F238E27FC236}">
                <a16:creationId xmlns:a16="http://schemas.microsoft.com/office/drawing/2014/main" id="{6817FEE0-7099-29D5-E793-BB2236565556}"/>
              </a:ext>
            </a:extLst>
          </p:cNvPr>
          <p:cNvSpPr/>
          <p:nvPr/>
        </p:nvSpPr>
        <p:spPr>
          <a:xfrm rot="753169">
            <a:off x="6670145" y="2127043"/>
            <a:ext cx="955040" cy="44704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8004B97-2A8B-F3B9-F265-4994BBBAD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67" y="3096105"/>
            <a:ext cx="4106652" cy="3487576"/>
          </a:xfrm>
          <a:prstGeom prst="rect">
            <a:avLst/>
          </a:prstGeom>
          <a:ln>
            <a:noFill/>
          </a:ln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752CAB5-0F0A-760A-B173-5303C942B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65" y="3136637"/>
            <a:ext cx="4158042" cy="3671791"/>
          </a:xfrm>
          <a:prstGeom prst="rect">
            <a:avLst/>
          </a:prstGeom>
          <a:ln>
            <a:noFill/>
          </a:ln>
        </p:spPr>
      </p:pic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A6AD7331-94F7-7F1E-4E37-26469FF88460}"/>
              </a:ext>
            </a:extLst>
          </p:cNvPr>
          <p:cNvSpPr/>
          <p:nvPr/>
        </p:nvSpPr>
        <p:spPr>
          <a:xfrm>
            <a:off x="3525121" y="5771850"/>
            <a:ext cx="7965440" cy="451480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286F230-6A48-0221-20D9-3717B0B89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58" y="6223330"/>
            <a:ext cx="2955973" cy="585098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746FFB4-0F08-0B54-71FB-E1940E5C0D4B}"/>
              </a:ext>
            </a:extLst>
          </p:cNvPr>
          <p:cNvSpPr txBox="1">
            <a:spLocks/>
          </p:cNvSpPr>
          <p:nvPr/>
        </p:nvSpPr>
        <p:spPr>
          <a:xfrm>
            <a:off x="82037" y="778504"/>
            <a:ext cx="3380806" cy="4225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Новый параметр:</a:t>
            </a:r>
          </a:p>
        </p:txBody>
      </p:sp>
    </p:spTree>
    <p:extLst>
      <p:ext uri="{BB962C8B-B14F-4D97-AF65-F5344CB8AC3E}">
        <p14:creationId xmlns:p14="http://schemas.microsoft.com/office/powerpoint/2010/main" val="239294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BD2D19-ACED-4D05-B3DF-F27B971E47F2}"/>
              </a:ext>
            </a:extLst>
          </p:cNvPr>
          <p:cNvSpPr/>
          <p:nvPr/>
        </p:nvSpPr>
        <p:spPr>
          <a:xfrm>
            <a:off x="93658" y="668128"/>
            <a:ext cx="3514617" cy="609247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5">
              <a:lnSpc>
                <a:spcPct val="110000"/>
              </a:lnSpc>
              <a:buClr>
                <a:schemeClr val="bg1"/>
              </a:buClr>
            </a:pP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E9238-2478-46F1-BDD5-323A54A96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8" y="5997590"/>
            <a:ext cx="3188022" cy="810838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73E55286-D386-4C71-89FF-FFBB1E76ACFF}"/>
              </a:ext>
            </a:extLst>
          </p:cNvPr>
          <p:cNvSpPr txBox="1">
            <a:spLocks/>
          </p:cNvSpPr>
          <p:nvPr/>
        </p:nvSpPr>
        <p:spPr>
          <a:xfrm>
            <a:off x="146222" y="3379805"/>
            <a:ext cx="3418663" cy="2699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ru-RU" sz="17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C6AD6-AF3A-5309-7F52-45E701151F1C}"/>
              </a:ext>
            </a:extLst>
          </p:cNvPr>
          <p:cNvSpPr txBox="1"/>
          <p:nvPr/>
        </p:nvSpPr>
        <p:spPr>
          <a:xfrm>
            <a:off x="3627611" y="146652"/>
            <a:ext cx="3738597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‘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elasticity_module_stretching_EMS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endParaRPr lang="ru-RU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967062-49AF-AC3D-40F4-05B8365C71C2}"/>
              </a:ext>
            </a:extLst>
          </p:cNvPr>
          <p:cNvSpPr txBox="1"/>
          <p:nvPr/>
        </p:nvSpPr>
        <p:spPr>
          <a:xfrm>
            <a:off x="8158480" y="146652"/>
            <a:ext cx="318008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strapery_strength_SS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54E847EC-40DD-5F24-09F8-8A34B8B139B3}"/>
              </a:ext>
            </a:extLst>
          </p:cNvPr>
          <p:cNvSpPr/>
          <p:nvPr/>
        </p:nvSpPr>
        <p:spPr>
          <a:xfrm>
            <a:off x="4033520" y="5706445"/>
            <a:ext cx="2773679" cy="4572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Лучшая </a:t>
            </a:r>
            <a:r>
              <a:rPr lang="en-US" dirty="0" err="1"/>
              <a:t>rfr</a:t>
            </a:r>
            <a:r>
              <a:rPr lang="en-US" dirty="0"/>
              <a:t> R2= 0.114</a:t>
            </a:r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67394255-1EE2-6E97-93D3-23C811BA098A}"/>
              </a:ext>
            </a:extLst>
          </p:cNvPr>
          <p:cNvSpPr/>
          <p:nvPr/>
        </p:nvSpPr>
        <p:spPr>
          <a:xfrm>
            <a:off x="8961119" y="5672456"/>
            <a:ext cx="2627903" cy="4572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ru-RU" dirty="0"/>
              <a:t>Лучшая </a:t>
            </a:r>
            <a:r>
              <a:rPr lang="en-US" dirty="0" err="1"/>
              <a:t>rfr</a:t>
            </a:r>
            <a:r>
              <a:rPr lang="en-US" dirty="0"/>
              <a:t> R2= 0.888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393485B-9806-9DAD-D05A-A28774CAAF3B}"/>
              </a:ext>
            </a:extLst>
          </p:cNvPr>
          <p:cNvSpPr/>
          <p:nvPr/>
        </p:nvSpPr>
        <p:spPr>
          <a:xfrm>
            <a:off x="392096" y="167049"/>
            <a:ext cx="2200389" cy="400110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№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35AE0B9D-FB5B-2F44-354D-3F1658DEFA6B}"/>
              </a:ext>
            </a:extLst>
          </p:cNvPr>
          <p:cNvSpPr txBox="1">
            <a:spLocks/>
          </p:cNvSpPr>
          <p:nvPr/>
        </p:nvSpPr>
        <p:spPr>
          <a:xfrm>
            <a:off x="98639" y="732160"/>
            <a:ext cx="3276700" cy="82143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Регрессионный анализ</a:t>
            </a:r>
          </a:p>
          <a:p>
            <a:pPr algn="ctr"/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тестирования моделей </a:t>
            </a:r>
            <a:endParaRPr lang="ru-RU" sz="20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64F063A-68AD-1292-C1A8-C9CC6B663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358" y="587681"/>
            <a:ext cx="3655101" cy="184592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BF82D68-CA8F-221E-1D58-CF0580566B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80" y="582888"/>
            <a:ext cx="4066961" cy="184592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515B984-46F9-90EA-411E-8BE2ABEE82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22" y="2574651"/>
            <a:ext cx="3982006" cy="250534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547757E-9079-7352-EDF3-72276D3999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930" y="2495719"/>
            <a:ext cx="3924848" cy="2584281"/>
          </a:xfrm>
          <a:prstGeom prst="rect">
            <a:avLst/>
          </a:prstGeom>
        </p:spPr>
      </p:pic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DF301528-82FF-0620-9F88-A46C8E74BAF2}"/>
              </a:ext>
            </a:extLst>
          </p:cNvPr>
          <p:cNvSpPr/>
          <p:nvPr/>
        </p:nvSpPr>
        <p:spPr>
          <a:xfrm>
            <a:off x="8937264" y="6253795"/>
            <a:ext cx="2651760" cy="4572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sm.OLS_SS</a:t>
            </a:r>
            <a:r>
              <a:rPr lang="en-US" dirty="0"/>
              <a:t>  R2= 0.944!!!</a:t>
            </a:r>
            <a:endParaRPr lang="ru-RU" dirty="0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4DA4C0CB-9DD3-84F3-4879-1E4E207EB2F2}"/>
              </a:ext>
            </a:extLst>
          </p:cNvPr>
          <p:cNvSpPr/>
          <p:nvPr/>
        </p:nvSpPr>
        <p:spPr>
          <a:xfrm>
            <a:off x="4033521" y="6270319"/>
            <a:ext cx="2773680" cy="490279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sm.OLS_EMS</a:t>
            </a:r>
            <a:r>
              <a:rPr lang="en-US" dirty="0"/>
              <a:t> R2=0.058</a:t>
            </a:r>
            <a:endParaRPr lang="ru-RU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227E20A2-1A63-DEC0-A66F-ADA1D7BEBF52}"/>
              </a:ext>
            </a:extLst>
          </p:cNvPr>
          <p:cNvSpPr/>
          <p:nvPr/>
        </p:nvSpPr>
        <p:spPr>
          <a:xfrm>
            <a:off x="4033520" y="5139646"/>
            <a:ext cx="2773680" cy="457201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Худшая  </a:t>
            </a:r>
            <a:r>
              <a:rPr lang="en-US" dirty="0" err="1"/>
              <a:t>mlrp</a:t>
            </a:r>
            <a:r>
              <a:rPr lang="en-US" dirty="0"/>
              <a:t> R2=-0.383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12C821F8-1907-FFBC-1219-FE861F8B8283}"/>
              </a:ext>
            </a:extLst>
          </p:cNvPr>
          <p:cNvSpPr/>
          <p:nvPr/>
        </p:nvSpPr>
        <p:spPr>
          <a:xfrm>
            <a:off x="8961120" y="5139646"/>
            <a:ext cx="2604049" cy="441406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ru-RU" dirty="0"/>
              <a:t>Худшая </a:t>
            </a:r>
            <a:r>
              <a:rPr lang="en-US" dirty="0" err="1"/>
              <a:t>knr</a:t>
            </a:r>
            <a:r>
              <a:rPr lang="en-US" dirty="0"/>
              <a:t> R2=0.808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24" name="Объект 2">
            <a:extLst>
              <a:ext uri="{FF2B5EF4-FFF2-40B4-BE49-F238E27FC236}">
                <a16:creationId xmlns:a16="http://schemas.microsoft.com/office/drawing/2014/main" id="{3443EBBA-3346-E216-8CF7-91175471A6CC}"/>
              </a:ext>
            </a:extLst>
          </p:cNvPr>
          <p:cNvSpPr txBox="1">
            <a:spLocks/>
          </p:cNvSpPr>
          <p:nvPr/>
        </p:nvSpPr>
        <p:spPr>
          <a:xfrm>
            <a:off x="93658" y="1838960"/>
            <a:ext cx="3367607" cy="4096086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ru-RU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Числовые показатели:</a:t>
            </a: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Проведены исследования для двух целевых переменных </a:t>
            </a:r>
            <a:r>
              <a:rPr lang="en-US" sz="1500" kern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elasticity_module</a:t>
            </a:r>
            <a:r>
              <a:rPr lang="ru-RU" sz="1500" kern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1500" kern="0" dirty="0">
                <a:solidFill>
                  <a:schemeClr val="bg1"/>
                </a:solidFill>
                <a:latin typeface="Times New Roman" panose="02020603050405020304" pitchFamily="18" charset="0"/>
              </a:rPr>
              <a:t>_</a:t>
            </a:r>
            <a:r>
              <a:rPr lang="en-US" sz="1500" kern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stretching_EMS</a:t>
            </a:r>
            <a:r>
              <a:rPr lang="en-US" sz="1500" kern="0" dirty="0">
                <a:solidFill>
                  <a:schemeClr val="bg1"/>
                </a:solidFill>
                <a:latin typeface="Times New Roman" panose="02020603050405020304" pitchFamily="18" charset="0"/>
              </a:rPr>
              <a:t>’</a:t>
            </a:r>
            <a:r>
              <a:rPr lang="ru-RU" sz="1500" kern="0" dirty="0">
                <a:solidFill>
                  <a:schemeClr val="bg1"/>
                </a:solidFill>
                <a:latin typeface="Times New Roman" panose="02020603050405020304" pitchFamily="18" charset="0"/>
              </a:rPr>
              <a:t>  и </a:t>
            </a:r>
            <a:r>
              <a:rPr lang="en-US" sz="1500" kern="0" dirty="0">
                <a:solidFill>
                  <a:schemeClr val="bg1"/>
                </a:solidFill>
                <a:latin typeface="Times New Roman" panose="02020603050405020304" pitchFamily="18" charset="0"/>
              </a:rPr>
              <a:t>'</a:t>
            </a:r>
            <a:r>
              <a:rPr lang="en-US" sz="1500" kern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strapery_strength_SS</a:t>
            </a:r>
            <a:r>
              <a:rPr lang="en-US" sz="1500" kern="0" dirty="0">
                <a:solidFill>
                  <a:schemeClr val="bg1"/>
                </a:solidFill>
                <a:latin typeface="Times New Roman" panose="02020603050405020304" pitchFamily="18" charset="0"/>
              </a:rPr>
              <a:t>’</a:t>
            </a:r>
            <a:r>
              <a:rPr lang="ru-RU" sz="1500" kern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6  различным моделям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целевой переменной </a:t>
            </a:r>
            <a:r>
              <a:rPr lang="en-US" sz="1500" kern="0" dirty="0">
                <a:solidFill>
                  <a:schemeClr val="bg1"/>
                </a:solidFill>
                <a:latin typeface="Times New Roman" panose="02020603050405020304" pitchFamily="18" charset="0"/>
              </a:rPr>
              <a:t>‘</a:t>
            </a:r>
            <a:r>
              <a:rPr lang="en-US" sz="1500" kern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elasticity_module</a:t>
            </a:r>
            <a:r>
              <a:rPr lang="ru-RU" sz="1500" kern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1500" kern="0" dirty="0">
                <a:solidFill>
                  <a:schemeClr val="bg1"/>
                </a:solidFill>
                <a:latin typeface="Times New Roman" panose="02020603050405020304" pitchFamily="18" charset="0"/>
              </a:rPr>
              <a:t>_</a:t>
            </a:r>
            <a:r>
              <a:rPr lang="en-US" sz="1500" kern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stretching_EMS</a:t>
            </a:r>
            <a:r>
              <a:rPr lang="en-US" sz="1500" kern="0" dirty="0">
                <a:solidFill>
                  <a:schemeClr val="bg1"/>
                </a:solidFill>
                <a:latin typeface="Times New Roman" panose="02020603050405020304" pitchFamily="18" charset="0"/>
              </a:rPr>
              <a:t>’</a:t>
            </a:r>
            <a:r>
              <a:rPr lang="ru-RU" sz="1500" kern="0" dirty="0">
                <a:solidFill>
                  <a:schemeClr val="bg1"/>
                </a:solidFill>
                <a:latin typeface="Times New Roman" panose="02020603050405020304" pitchFamily="18" charset="0"/>
              </a:rPr>
              <a:t>  полученные значения говорят о полном отсутствии возможности прогнозирования этой переменной на основе использованных моделей</a:t>
            </a:r>
            <a:r>
              <a:rPr lang="en-US" sz="1500" kern="0" dirty="0">
                <a:solidFill>
                  <a:schemeClr val="bg1"/>
                </a:solidFill>
                <a:latin typeface="Times New Roman" panose="02020603050405020304" pitchFamily="18" charset="0"/>
              </a:rPr>
              <a:t>;</a:t>
            </a:r>
            <a:endParaRPr lang="ru-RU" sz="1500" kern="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целевой переменной </a:t>
            </a:r>
            <a:r>
              <a:rPr lang="en-US" sz="1500" kern="0" dirty="0">
                <a:solidFill>
                  <a:schemeClr val="bg1"/>
                </a:solidFill>
                <a:latin typeface="Times New Roman" panose="02020603050405020304" pitchFamily="18" charset="0"/>
              </a:rPr>
              <a:t>'</a:t>
            </a:r>
            <a:r>
              <a:rPr lang="en-US" sz="1500" kern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strapery_strength_SS</a:t>
            </a:r>
            <a:r>
              <a:rPr lang="en-US" sz="1500" kern="0" dirty="0">
                <a:solidFill>
                  <a:schemeClr val="bg1"/>
                </a:solidFill>
                <a:latin typeface="Times New Roman" panose="02020603050405020304" pitchFamily="18" charset="0"/>
              </a:rPr>
              <a:t>’</a:t>
            </a:r>
            <a:r>
              <a:rPr lang="ru-RU" sz="1500" kern="0" dirty="0">
                <a:solidFill>
                  <a:schemeClr val="bg1"/>
                </a:solidFill>
                <a:latin typeface="Times New Roman" panose="02020603050405020304" pitchFamily="18" charset="0"/>
              </a:rPr>
              <a:t>   полученные значения говорят о ВОЗМОЖНОМ прогнозировании  этой переменной на основе использованных моделей</a:t>
            </a:r>
            <a:r>
              <a:rPr lang="en-US" sz="1500" kern="0" dirty="0">
                <a:solidFill>
                  <a:schemeClr val="bg1"/>
                </a:solidFill>
                <a:latin typeface="Times New Roman" panose="02020603050405020304" pitchFamily="18" charset="0"/>
              </a:rPr>
              <a:t>, R2 _</a:t>
            </a:r>
            <a:r>
              <a:rPr lang="en-US" sz="1500" kern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rfr</a:t>
            </a:r>
            <a:r>
              <a:rPr lang="en-US" sz="1500" kern="0" dirty="0">
                <a:solidFill>
                  <a:schemeClr val="bg1"/>
                </a:solidFill>
                <a:latin typeface="Times New Roman" panose="02020603050405020304" pitchFamily="18" charset="0"/>
              </a:rPr>
              <a:t> = 0.</a:t>
            </a:r>
            <a:r>
              <a:rPr lang="ru-RU" sz="1500" kern="0" dirty="0">
                <a:solidFill>
                  <a:schemeClr val="bg1"/>
                </a:solidFill>
                <a:latin typeface="Times New Roman" panose="02020603050405020304" pitchFamily="18" charset="0"/>
              </a:rPr>
              <a:t>944 </a:t>
            </a:r>
            <a:r>
              <a:rPr lang="en-US" sz="1500" kern="0" dirty="0">
                <a:solidFill>
                  <a:schemeClr val="bg1"/>
                </a:solidFill>
                <a:latin typeface="Times New Roman" panose="02020603050405020304" pitchFamily="18" charset="0"/>
              </a:rPr>
              <a:t>!!!!!!!;</a:t>
            </a:r>
            <a:endParaRPr lang="ru-RU" sz="1500" kern="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endParaRPr lang="ru-RU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08E4414F-6F46-B878-169F-4FA2ADD2B15B}"/>
              </a:ext>
            </a:extLst>
          </p:cNvPr>
          <p:cNvSpPr/>
          <p:nvPr/>
        </p:nvSpPr>
        <p:spPr>
          <a:xfrm>
            <a:off x="10342485" y="4594376"/>
            <a:ext cx="1703293" cy="239719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4DBCA57A-C24A-8B41-E07B-CF239CCED66C}"/>
              </a:ext>
            </a:extLst>
          </p:cNvPr>
          <p:cNvSpPr/>
          <p:nvPr/>
        </p:nvSpPr>
        <p:spPr>
          <a:xfrm>
            <a:off x="6096000" y="4492274"/>
            <a:ext cx="1539398" cy="310636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ABD9B1E8-1E4E-A452-C0C9-530D437432CE}"/>
              </a:ext>
            </a:extLst>
          </p:cNvPr>
          <p:cNvSpPr/>
          <p:nvPr/>
        </p:nvSpPr>
        <p:spPr>
          <a:xfrm>
            <a:off x="7904480" y="732160"/>
            <a:ext cx="1250296" cy="167793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100C3D52-3C3D-E50B-0DF3-26678C676485}"/>
              </a:ext>
            </a:extLst>
          </p:cNvPr>
          <p:cNvSpPr/>
          <p:nvPr/>
        </p:nvSpPr>
        <p:spPr>
          <a:xfrm>
            <a:off x="3686222" y="808459"/>
            <a:ext cx="1250296" cy="1677931"/>
          </a:xfrm>
          <a:prstGeom prst="rect">
            <a:avLst/>
          </a:prstGeom>
          <a:noFill/>
          <a:ln w="22225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98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BD2D19-ACED-4D05-B3DF-F27B971E47F2}"/>
              </a:ext>
            </a:extLst>
          </p:cNvPr>
          <p:cNvSpPr/>
          <p:nvPr/>
        </p:nvSpPr>
        <p:spPr>
          <a:xfrm>
            <a:off x="31926" y="778504"/>
            <a:ext cx="3480395" cy="609246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5">
              <a:lnSpc>
                <a:spcPct val="110000"/>
              </a:lnSpc>
              <a:buClr>
                <a:schemeClr val="bg1"/>
              </a:buClr>
            </a:pP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E9238-2478-46F1-BDD5-323A54A96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8" y="5997590"/>
            <a:ext cx="3262101" cy="810838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2D8E7F87-A3D8-43BF-B466-E1F1F44F3679}"/>
              </a:ext>
            </a:extLst>
          </p:cNvPr>
          <p:cNvSpPr txBox="1">
            <a:spLocks/>
          </p:cNvSpPr>
          <p:nvPr/>
        </p:nvSpPr>
        <p:spPr>
          <a:xfrm>
            <a:off x="104702" y="1219201"/>
            <a:ext cx="3262101" cy="45209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ru-RU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модели:</a:t>
            </a: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Загрузили очищенный </a:t>
            </a:r>
            <a:r>
              <a:rPr lang="ru-RU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из Блока 1 из 13 параметров</a:t>
            </a: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Обосновали выбор количества слоев и провели расчет количества нейронов в каждом слое;</a:t>
            </a: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Выбрали активационную функцию 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SELU;</a:t>
            </a: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Выбрали оптимизатор 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ADAM;</a:t>
            </a: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Выбрали оценочный параметр 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MAE;</a:t>
            </a: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Создали индикатор переобучения модели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прервала работу по условию индикатора переобучения на 35 эпохе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Лучшие показатели достигнуты на 9 эпохе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MAE </a:t>
            </a: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составило 0.1634.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3E55286-D386-4C71-89FF-FFBB1E76ACFF}"/>
              </a:ext>
            </a:extLst>
          </p:cNvPr>
          <p:cNvSpPr txBox="1">
            <a:spLocks/>
          </p:cNvSpPr>
          <p:nvPr/>
        </p:nvSpPr>
        <p:spPr>
          <a:xfrm>
            <a:off x="146222" y="3379805"/>
            <a:ext cx="3418663" cy="2699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ru-RU" sz="17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2FD9E0-2801-8B5F-294C-823C566F0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398" y="860409"/>
            <a:ext cx="4200379" cy="31722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DDDB567-033B-1791-D9B5-B33DE2D4B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181" y="4184428"/>
            <a:ext cx="4009655" cy="25065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3E33DC1-EAB5-DD9F-06CF-4B0025323061}"/>
              </a:ext>
            </a:extLst>
          </p:cNvPr>
          <p:cNvSpPr/>
          <p:nvPr/>
        </p:nvSpPr>
        <p:spPr>
          <a:xfrm>
            <a:off x="392096" y="167049"/>
            <a:ext cx="2200389" cy="400110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№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EBA67F5-3846-5C20-BF19-FA994A21D16B}"/>
              </a:ext>
            </a:extLst>
          </p:cNvPr>
          <p:cNvSpPr txBox="1">
            <a:spLocks/>
          </p:cNvSpPr>
          <p:nvPr/>
        </p:nvSpPr>
        <p:spPr>
          <a:xfrm>
            <a:off x="104702" y="860409"/>
            <a:ext cx="3367607" cy="7229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Создание нейронной сети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244144-A0A1-9B3E-1CB2-4F8B6CBED0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399" y="4124959"/>
            <a:ext cx="4241900" cy="25659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6A7C436-F5D1-F4F2-6A45-9961F4B76A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2960" y="295863"/>
            <a:ext cx="2213040" cy="542591"/>
          </a:xfrm>
          <a:prstGeom prst="rect">
            <a:avLst/>
          </a:prstGeom>
        </p:spPr>
      </p:pic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1BF836CF-07FD-C04B-1E04-5E6EB5DFD718}"/>
              </a:ext>
            </a:extLst>
          </p:cNvPr>
          <p:cNvSpPr/>
          <p:nvPr/>
        </p:nvSpPr>
        <p:spPr>
          <a:xfrm>
            <a:off x="6266430" y="167049"/>
            <a:ext cx="3157936" cy="693360"/>
          </a:xfrm>
          <a:prstGeom prst="rightArrow">
            <a:avLst>
              <a:gd name="adj1" fmla="val 50000"/>
              <a:gd name="adj2" fmla="val 42674"/>
            </a:avLst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</a:rPr>
              <a:t>Датасет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‘</a:t>
            </a:r>
            <a:r>
              <a:rPr lang="en-US" dirty="0" err="1">
                <a:solidFill>
                  <a:schemeClr val="tx1"/>
                </a:solidFill>
              </a:rPr>
              <a:t>data_main_clean</a:t>
            </a:r>
            <a:r>
              <a:rPr lang="en-US" dirty="0">
                <a:solidFill>
                  <a:schemeClr val="tx1"/>
                </a:solidFill>
              </a:rPr>
              <a:t>’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D4F0803-BD54-FEBE-D1CE-02FF5286A61A}"/>
              </a:ext>
            </a:extLst>
          </p:cNvPr>
          <p:cNvSpPr/>
          <p:nvPr/>
        </p:nvSpPr>
        <p:spPr>
          <a:xfrm>
            <a:off x="9634877" y="290422"/>
            <a:ext cx="2200389" cy="400110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№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138ED2A-7C09-E9B1-9403-FF1ABBCAA3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227" y="860409"/>
            <a:ext cx="4132650" cy="32001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1402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BD2D19-ACED-4D05-B3DF-F27B971E47F2}"/>
              </a:ext>
            </a:extLst>
          </p:cNvPr>
          <p:cNvSpPr/>
          <p:nvPr/>
        </p:nvSpPr>
        <p:spPr>
          <a:xfrm>
            <a:off x="55866" y="914400"/>
            <a:ext cx="3691782" cy="599317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E9238-2478-46F1-BDD5-323A54A96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8" y="5997590"/>
            <a:ext cx="3523793" cy="810838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E8029AB-4342-44EA-B32B-A9C730864718}"/>
              </a:ext>
            </a:extLst>
          </p:cNvPr>
          <p:cNvSpPr txBox="1">
            <a:spLocks/>
          </p:cNvSpPr>
          <p:nvPr/>
        </p:nvSpPr>
        <p:spPr>
          <a:xfrm>
            <a:off x="144714" y="49573"/>
            <a:ext cx="3367607" cy="1445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Приложение</a:t>
            </a:r>
            <a:r>
              <a:rPr lang="ru-RU" sz="3400" dirty="0">
                <a:solidFill>
                  <a:srgbClr val="FFFFFF"/>
                </a:solidFill>
              </a:rPr>
              <a:t>: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D8E7F87-A3D8-43BF-B466-E1F1F44F3679}"/>
              </a:ext>
            </a:extLst>
          </p:cNvPr>
          <p:cNvSpPr txBox="1">
            <a:spLocks/>
          </p:cNvSpPr>
          <p:nvPr/>
        </p:nvSpPr>
        <p:spPr>
          <a:xfrm>
            <a:off x="93658" y="1087120"/>
            <a:ext cx="3418663" cy="5002962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ru-RU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Пользовательское приложение</a:t>
            </a: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Сохранил модель нейронной сети для разработки веб-приложения для прогнозирования соотношения "матрица-наполнитель" в фреймворке </a:t>
            </a:r>
            <a:r>
              <a:rPr lang="ru-RU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запуске приложения, пользователь переходит на: </a:t>
            </a: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http://127.0.0.1:5000/</a:t>
            </a: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открывшемся окне пользователю необходимо ввести в соответствующие ячейки  значения в </a:t>
            </a:r>
            <a:r>
              <a:rPr lang="ru-RU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соотвествии</a:t>
            </a: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ru-RU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рекомнедованными</a:t>
            </a: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нажать на кнопку «Рассчитать значение». </a:t>
            </a: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ошибки –нажать кнопку 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Очистить форму</a:t>
            </a:r>
            <a:r>
              <a:rPr lang="en-US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выходе пользователь получает результат прогноза для значения параметра «Соотношение «матрица – наполнитель»».</a:t>
            </a: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успешно работает </a:t>
            </a:r>
          </a:p>
          <a:p>
            <a:pPr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ru-RU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 на 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</a:t>
            </a: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80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https://github.com/Grain1963/MHTS_Diploma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endParaRPr lang="ru-RU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endParaRPr lang="ru-RU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3E55286-D386-4C71-89FF-FFBB1E76ACFF}"/>
              </a:ext>
            </a:extLst>
          </p:cNvPr>
          <p:cNvSpPr txBox="1">
            <a:spLocks/>
          </p:cNvSpPr>
          <p:nvPr/>
        </p:nvSpPr>
        <p:spPr>
          <a:xfrm>
            <a:off x="144715" y="4197512"/>
            <a:ext cx="3418663" cy="733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Clr>
                <a:schemeClr val="bg1"/>
              </a:buClr>
              <a:buNone/>
            </a:pPr>
            <a:r>
              <a:rPr lang="ru-RU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36AE1A-1D59-C7EF-1991-15AE82547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006" y="83787"/>
            <a:ext cx="4235740" cy="33772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28B4489-B482-F29F-6C3B-C66B380624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987" y="164980"/>
            <a:ext cx="3990356" cy="32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95B8309-EA02-6AD3-D5C4-8CE7759396E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483" y="3608028"/>
            <a:ext cx="4050787" cy="3001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B882835-F8DB-9B45-0E6C-BBFA94982F3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986" y="3608028"/>
            <a:ext cx="3937791" cy="309461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147FE417-4871-112E-4B16-B5C4E3E20E75}"/>
              </a:ext>
            </a:extLst>
          </p:cNvPr>
          <p:cNvSpPr/>
          <p:nvPr/>
        </p:nvSpPr>
        <p:spPr>
          <a:xfrm>
            <a:off x="8391759" y="2405849"/>
            <a:ext cx="3422812" cy="543757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AEF0679-7D05-45A0-63F0-0F6F543263BC}"/>
              </a:ext>
            </a:extLst>
          </p:cNvPr>
          <p:cNvSpPr/>
          <p:nvPr/>
        </p:nvSpPr>
        <p:spPr>
          <a:xfrm>
            <a:off x="392096" y="167049"/>
            <a:ext cx="2200389" cy="400110"/>
          </a:xfrm>
          <a:prstGeom prst="rect">
            <a:avLst/>
          </a:prstGeom>
          <a:solidFill>
            <a:srgbClr val="FF99FF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№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493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1911</TotalTime>
  <Words>974</Words>
  <Application>Microsoft Office PowerPoint</Application>
  <PresentationFormat>Широкоэкранный</PresentationFormat>
  <Paragraphs>127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9" baseType="lpstr">
      <vt:lpstr>ALS Sector Bold</vt:lpstr>
      <vt:lpstr>ALS Sector Regular</vt:lpstr>
      <vt:lpstr>Arial</vt:lpstr>
      <vt:lpstr>Calibri</vt:lpstr>
      <vt:lpstr>Calibri Light</vt:lpstr>
      <vt:lpstr>Noto Sans Symbols</vt:lpstr>
      <vt:lpstr>Open Sans</vt:lpstr>
      <vt:lpstr>Times New Roman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Oleg Yevdokimov</dc:creator>
  <cp:lastModifiedBy>Sergei Sergei</cp:lastModifiedBy>
  <cp:revision>142</cp:revision>
  <dcterms:created xsi:type="dcterms:W3CDTF">2022-06-12T16:10:37Z</dcterms:created>
  <dcterms:modified xsi:type="dcterms:W3CDTF">2023-04-27T15:38:49Z</dcterms:modified>
</cp:coreProperties>
</file>