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55"/>
  </p:notesMasterIdLst>
  <p:sldIdLst>
    <p:sldId id="278" r:id="rId5"/>
    <p:sldId id="279" r:id="rId6"/>
    <p:sldId id="289" r:id="rId7"/>
    <p:sldId id="280" r:id="rId8"/>
    <p:sldId id="281" r:id="rId9"/>
    <p:sldId id="284" r:id="rId10"/>
    <p:sldId id="282" r:id="rId11"/>
    <p:sldId id="294" r:id="rId12"/>
    <p:sldId id="295" r:id="rId13"/>
    <p:sldId id="297" r:id="rId14"/>
    <p:sldId id="298" r:id="rId15"/>
    <p:sldId id="302" r:id="rId16"/>
    <p:sldId id="303" r:id="rId17"/>
    <p:sldId id="304" r:id="rId18"/>
    <p:sldId id="306" r:id="rId19"/>
    <p:sldId id="305"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30" r:id="rId34"/>
    <p:sldId id="320" r:id="rId35"/>
    <p:sldId id="322" r:id="rId36"/>
    <p:sldId id="323" r:id="rId37"/>
    <p:sldId id="324" r:id="rId38"/>
    <p:sldId id="325" r:id="rId39"/>
    <p:sldId id="326" r:id="rId40"/>
    <p:sldId id="327" r:id="rId41"/>
    <p:sldId id="328" r:id="rId42"/>
    <p:sldId id="331" r:id="rId43"/>
    <p:sldId id="332" r:id="rId44"/>
    <p:sldId id="333" r:id="rId45"/>
    <p:sldId id="334" r:id="rId46"/>
    <p:sldId id="335" r:id="rId47"/>
    <p:sldId id="290" r:id="rId48"/>
    <p:sldId id="336" r:id="rId49"/>
    <p:sldId id="337" r:id="rId50"/>
    <p:sldId id="338" r:id="rId51"/>
    <p:sldId id="339" r:id="rId52"/>
    <p:sldId id="292" r:id="rId53"/>
    <p:sldId id="293" r:id="rId5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89EE39-81FC-40C0-B8B0-E2D12B9B852A}" type="doc">
      <dgm:prSet loTypeId="urn:microsoft.com/office/officeart/2005/8/layout/process2" loCatId="process" qsTypeId="urn:microsoft.com/office/officeart/2005/8/quickstyle/simple1" qsCatId="simple" csTypeId="urn:microsoft.com/office/officeart/2005/8/colors/accent1_2" csCatId="accent1" phldr="1"/>
      <dgm:spPr/>
    </dgm:pt>
    <dgm:pt modelId="{3046A133-F1BB-45F7-99AB-D6B7766D177A}">
      <dgm:prSet phldrT="[Text]" custT="1"/>
      <dgm:spPr/>
      <dgm:t>
        <a:bodyPr/>
        <a:lstStyle/>
        <a:p>
          <a:r>
            <a:rPr lang="en-IN" sz="2800" dirty="0"/>
            <a:t>Dataset Overview</a:t>
          </a:r>
        </a:p>
      </dgm:t>
    </dgm:pt>
    <dgm:pt modelId="{AAA16B04-AFF8-4E5B-9507-337729595F2C}" type="parTrans" cxnId="{E56F8F6D-C3C1-4B8F-8CFF-7E83DA046ACA}">
      <dgm:prSet/>
      <dgm:spPr/>
      <dgm:t>
        <a:bodyPr/>
        <a:lstStyle/>
        <a:p>
          <a:endParaRPr lang="en-IN"/>
        </a:p>
      </dgm:t>
    </dgm:pt>
    <dgm:pt modelId="{EB5A51E4-A06B-497C-8E2D-3ECE25C9B10B}" type="sibTrans" cxnId="{E56F8F6D-C3C1-4B8F-8CFF-7E83DA046ACA}">
      <dgm:prSet/>
      <dgm:spPr/>
      <dgm:t>
        <a:bodyPr/>
        <a:lstStyle/>
        <a:p>
          <a:endParaRPr lang="en-IN"/>
        </a:p>
      </dgm:t>
    </dgm:pt>
    <dgm:pt modelId="{E476848E-8ED9-480B-8996-F49AD6E54E0D}">
      <dgm:prSet phldrT="[Text]" custT="1"/>
      <dgm:spPr/>
      <dgm:t>
        <a:bodyPr/>
        <a:lstStyle/>
        <a:p>
          <a:r>
            <a:rPr lang="en-IN" sz="2800" dirty="0"/>
            <a:t>Model Deployment</a:t>
          </a:r>
        </a:p>
      </dgm:t>
    </dgm:pt>
    <dgm:pt modelId="{117EBEA9-415E-407A-9E97-17031FE38E78}" type="parTrans" cxnId="{1853A8E3-C697-480E-AD5C-A2B9A658E75D}">
      <dgm:prSet/>
      <dgm:spPr/>
      <dgm:t>
        <a:bodyPr/>
        <a:lstStyle/>
        <a:p>
          <a:endParaRPr lang="en-IN"/>
        </a:p>
      </dgm:t>
    </dgm:pt>
    <dgm:pt modelId="{8704321F-1CE5-4686-BF0A-6E157F291439}" type="sibTrans" cxnId="{1853A8E3-C697-480E-AD5C-A2B9A658E75D}">
      <dgm:prSet/>
      <dgm:spPr/>
      <dgm:t>
        <a:bodyPr/>
        <a:lstStyle/>
        <a:p>
          <a:endParaRPr lang="en-IN"/>
        </a:p>
      </dgm:t>
    </dgm:pt>
    <dgm:pt modelId="{074B0FF0-547C-4DBD-84E7-231328CE0ECA}">
      <dgm:prSet phldrT="[Text]" custT="1"/>
      <dgm:spPr/>
      <dgm:t>
        <a:bodyPr/>
        <a:lstStyle/>
        <a:p>
          <a:r>
            <a:rPr lang="en-IN" sz="2800" dirty="0"/>
            <a:t>Model Training, Testing and Validation</a:t>
          </a:r>
        </a:p>
      </dgm:t>
    </dgm:pt>
    <dgm:pt modelId="{B5F2105C-7B72-4AE6-9951-063D5BB08C4F}" type="parTrans" cxnId="{2DA68D92-3EE3-45A9-9498-EEFB5513666F}">
      <dgm:prSet/>
      <dgm:spPr/>
      <dgm:t>
        <a:bodyPr/>
        <a:lstStyle/>
        <a:p>
          <a:endParaRPr lang="en-IN"/>
        </a:p>
      </dgm:t>
    </dgm:pt>
    <dgm:pt modelId="{5DC253E2-BF67-4719-8DB3-5B3B529AFFDF}" type="sibTrans" cxnId="{2DA68D92-3EE3-45A9-9498-EEFB5513666F}">
      <dgm:prSet/>
      <dgm:spPr/>
      <dgm:t>
        <a:bodyPr/>
        <a:lstStyle/>
        <a:p>
          <a:endParaRPr lang="en-IN"/>
        </a:p>
      </dgm:t>
    </dgm:pt>
    <dgm:pt modelId="{AC5FD2FC-DA80-4E9B-B44E-35EA15E6F2B6}">
      <dgm:prSet phldrT="[Text]" custT="1"/>
      <dgm:spPr/>
      <dgm:t>
        <a:bodyPr/>
        <a:lstStyle/>
        <a:p>
          <a:r>
            <a:rPr lang="en-IN" sz="3200" dirty="0"/>
            <a:t>Preprocessing</a:t>
          </a:r>
        </a:p>
      </dgm:t>
    </dgm:pt>
    <dgm:pt modelId="{56AB274C-095C-40AD-8E99-0336A54256E7}" type="parTrans" cxnId="{1FABEF06-832B-4DC7-BE5C-BE8A493D4BF2}">
      <dgm:prSet/>
      <dgm:spPr/>
      <dgm:t>
        <a:bodyPr/>
        <a:lstStyle/>
        <a:p>
          <a:endParaRPr lang="en-IN"/>
        </a:p>
      </dgm:t>
    </dgm:pt>
    <dgm:pt modelId="{77C51E0C-2061-4EF1-94E4-A285F9F3B029}" type="sibTrans" cxnId="{1FABEF06-832B-4DC7-BE5C-BE8A493D4BF2}">
      <dgm:prSet/>
      <dgm:spPr/>
      <dgm:t>
        <a:bodyPr/>
        <a:lstStyle/>
        <a:p>
          <a:endParaRPr lang="en-IN"/>
        </a:p>
      </dgm:t>
    </dgm:pt>
    <dgm:pt modelId="{F7BC9D42-5848-4B19-90C3-D8836C9E10F0}">
      <dgm:prSet phldrT="[Text]" custT="1"/>
      <dgm:spPr/>
      <dgm:t>
        <a:bodyPr/>
        <a:lstStyle/>
        <a:p>
          <a:r>
            <a:rPr lang="en-IN" sz="2800" dirty="0"/>
            <a:t>Exploratory Data Analysis</a:t>
          </a:r>
        </a:p>
      </dgm:t>
    </dgm:pt>
    <dgm:pt modelId="{7E7C8C26-65DC-4205-8E52-04B8D26B60D4}" type="parTrans" cxnId="{D101BDD3-37A8-4462-8449-99F10639533C}">
      <dgm:prSet/>
      <dgm:spPr/>
      <dgm:t>
        <a:bodyPr/>
        <a:lstStyle/>
        <a:p>
          <a:endParaRPr lang="en-IN"/>
        </a:p>
      </dgm:t>
    </dgm:pt>
    <dgm:pt modelId="{44A570F0-1924-4560-AB1C-660870F289C3}" type="sibTrans" cxnId="{D101BDD3-37A8-4462-8449-99F10639533C}">
      <dgm:prSet/>
      <dgm:spPr/>
      <dgm:t>
        <a:bodyPr/>
        <a:lstStyle/>
        <a:p>
          <a:endParaRPr lang="en-IN"/>
        </a:p>
      </dgm:t>
    </dgm:pt>
    <dgm:pt modelId="{86F8709E-3BF9-49BA-B737-A606484A932A}" type="pres">
      <dgm:prSet presAssocID="{4C89EE39-81FC-40C0-B8B0-E2D12B9B852A}" presName="linearFlow" presStyleCnt="0">
        <dgm:presLayoutVars>
          <dgm:resizeHandles val="exact"/>
        </dgm:presLayoutVars>
      </dgm:prSet>
      <dgm:spPr/>
    </dgm:pt>
    <dgm:pt modelId="{6D0026DD-3F06-42FE-9EBC-7D848DD1E55C}" type="pres">
      <dgm:prSet presAssocID="{3046A133-F1BB-45F7-99AB-D6B7766D177A}" presName="node" presStyleLbl="node1" presStyleIdx="0" presStyleCnt="5" custScaleX="202755" custScaleY="64357">
        <dgm:presLayoutVars>
          <dgm:bulletEnabled val="1"/>
        </dgm:presLayoutVars>
      </dgm:prSet>
      <dgm:spPr/>
    </dgm:pt>
    <dgm:pt modelId="{CF46CB69-E8C0-4897-8514-06BBC7279790}" type="pres">
      <dgm:prSet presAssocID="{EB5A51E4-A06B-497C-8E2D-3ECE25C9B10B}" presName="sibTrans" presStyleLbl="sibTrans2D1" presStyleIdx="0" presStyleCnt="4"/>
      <dgm:spPr/>
    </dgm:pt>
    <dgm:pt modelId="{29898EBD-8220-4A52-B5AE-1007B6442FB5}" type="pres">
      <dgm:prSet presAssocID="{EB5A51E4-A06B-497C-8E2D-3ECE25C9B10B}" presName="connectorText" presStyleLbl="sibTrans2D1" presStyleIdx="0" presStyleCnt="4"/>
      <dgm:spPr/>
    </dgm:pt>
    <dgm:pt modelId="{7B044CEE-9BDD-445B-8B9D-F64E4C1867FC}" type="pres">
      <dgm:prSet presAssocID="{F7BC9D42-5848-4B19-90C3-D8836C9E10F0}" presName="node" presStyleLbl="node1" presStyleIdx="1" presStyleCnt="5" custScaleX="203484" custScaleY="69818">
        <dgm:presLayoutVars>
          <dgm:bulletEnabled val="1"/>
        </dgm:presLayoutVars>
      </dgm:prSet>
      <dgm:spPr/>
    </dgm:pt>
    <dgm:pt modelId="{02107EDE-6276-42D2-8DEC-4A1839875275}" type="pres">
      <dgm:prSet presAssocID="{44A570F0-1924-4560-AB1C-660870F289C3}" presName="sibTrans" presStyleLbl="sibTrans2D1" presStyleIdx="1" presStyleCnt="4"/>
      <dgm:spPr/>
    </dgm:pt>
    <dgm:pt modelId="{4931016C-3682-4FE8-A5B3-4009D32EEAB7}" type="pres">
      <dgm:prSet presAssocID="{44A570F0-1924-4560-AB1C-660870F289C3}" presName="connectorText" presStyleLbl="sibTrans2D1" presStyleIdx="1" presStyleCnt="4"/>
      <dgm:spPr/>
    </dgm:pt>
    <dgm:pt modelId="{C8DC3251-D00C-4339-B525-9349FC10B488}" type="pres">
      <dgm:prSet presAssocID="{AC5FD2FC-DA80-4E9B-B44E-35EA15E6F2B6}" presName="node" presStyleLbl="node1" presStyleIdx="2" presStyleCnt="5" custScaleX="204213" custScaleY="54565">
        <dgm:presLayoutVars>
          <dgm:bulletEnabled val="1"/>
        </dgm:presLayoutVars>
      </dgm:prSet>
      <dgm:spPr/>
    </dgm:pt>
    <dgm:pt modelId="{2289CD07-7C35-430A-8380-F5CAED93098A}" type="pres">
      <dgm:prSet presAssocID="{77C51E0C-2061-4EF1-94E4-A285F9F3B029}" presName="sibTrans" presStyleLbl="sibTrans2D1" presStyleIdx="2" presStyleCnt="4"/>
      <dgm:spPr/>
    </dgm:pt>
    <dgm:pt modelId="{5E679673-80F5-4AC9-9602-CC2BB198F9BA}" type="pres">
      <dgm:prSet presAssocID="{77C51E0C-2061-4EF1-94E4-A285F9F3B029}" presName="connectorText" presStyleLbl="sibTrans2D1" presStyleIdx="2" presStyleCnt="4"/>
      <dgm:spPr/>
    </dgm:pt>
    <dgm:pt modelId="{A63C456D-F915-4BAF-9DDE-6E08C905AF51}" type="pres">
      <dgm:prSet presAssocID="{074B0FF0-547C-4DBD-84E7-231328CE0ECA}" presName="node" presStyleLbl="node1" presStyleIdx="3" presStyleCnt="5" custScaleX="206401" custScaleY="62952">
        <dgm:presLayoutVars>
          <dgm:bulletEnabled val="1"/>
        </dgm:presLayoutVars>
      </dgm:prSet>
      <dgm:spPr/>
    </dgm:pt>
    <dgm:pt modelId="{B95B3F51-2DDC-45F7-A815-FC7DF6744286}" type="pres">
      <dgm:prSet presAssocID="{5DC253E2-BF67-4719-8DB3-5B3B529AFFDF}" presName="sibTrans" presStyleLbl="sibTrans2D1" presStyleIdx="3" presStyleCnt="4"/>
      <dgm:spPr/>
    </dgm:pt>
    <dgm:pt modelId="{E41CE00E-F846-47B0-A3D3-B42D12FF2AE1}" type="pres">
      <dgm:prSet presAssocID="{5DC253E2-BF67-4719-8DB3-5B3B529AFFDF}" presName="connectorText" presStyleLbl="sibTrans2D1" presStyleIdx="3" presStyleCnt="4"/>
      <dgm:spPr/>
    </dgm:pt>
    <dgm:pt modelId="{2BD800C4-B39F-4817-BD62-C52FE0BF6DB2}" type="pres">
      <dgm:prSet presAssocID="{E476848E-8ED9-480B-8996-F49AD6E54E0D}" presName="node" presStyleLbl="node1" presStyleIdx="4" presStyleCnt="5" custScaleX="206401" custScaleY="57871">
        <dgm:presLayoutVars>
          <dgm:bulletEnabled val="1"/>
        </dgm:presLayoutVars>
      </dgm:prSet>
      <dgm:spPr/>
    </dgm:pt>
  </dgm:ptLst>
  <dgm:cxnLst>
    <dgm:cxn modelId="{1FABEF06-832B-4DC7-BE5C-BE8A493D4BF2}" srcId="{4C89EE39-81FC-40C0-B8B0-E2D12B9B852A}" destId="{AC5FD2FC-DA80-4E9B-B44E-35EA15E6F2B6}" srcOrd="2" destOrd="0" parTransId="{56AB274C-095C-40AD-8E99-0336A54256E7}" sibTransId="{77C51E0C-2061-4EF1-94E4-A285F9F3B029}"/>
    <dgm:cxn modelId="{00AF4C2A-0F90-425B-991E-7A563576B359}" type="presOf" srcId="{F7BC9D42-5848-4B19-90C3-D8836C9E10F0}" destId="{7B044CEE-9BDD-445B-8B9D-F64E4C1867FC}" srcOrd="0" destOrd="0" presId="urn:microsoft.com/office/officeart/2005/8/layout/process2"/>
    <dgm:cxn modelId="{1BDC3C62-FDC0-498D-81C7-1CDF8FBA1057}" type="presOf" srcId="{AC5FD2FC-DA80-4E9B-B44E-35EA15E6F2B6}" destId="{C8DC3251-D00C-4339-B525-9349FC10B488}" srcOrd="0" destOrd="0" presId="urn:microsoft.com/office/officeart/2005/8/layout/process2"/>
    <dgm:cxn modelId="{36200666-087E-490A-8B46-2D91DE7211C8}" type="presOf" srcId="{4C89EE39-81FC-40C0-B8B0-E2D12B9B852A}" destId="{86F8709E-3BF9-49BA-B737-A606484A932A}" srcOrd="0" destOrd="0" presId="urn:microsoft.com/office/officeart/2005/8/layout/process2"/>
    <dgm:cxn modelId="{E56F8F6D-C3C1-4B8F-8CFF-7E83DA046ACA}" srcId="{4C89EE39-81FC-40C0-B8B0-E2D12B9B852A}" destId="{3046A133-F1BB-45F7-99AB-D6B7766D177A}" srcOrd="0" destOrd="0" parTransId="{AAA16B04-AFF8-4E5B-9507-337729595F2C}" sibTransId="{EB5A51E4-A06B-497C-8E2D-3ECE25C9B10B}"/>
    <dgm:cxn modelId="{D31EEA52-C4AE-46B7-91F4-F695FA3E1483}" type="presOf" srcId="{77C51E0C-2061-4EF1-94E4-A285F9F3B029}" destId="{2289CD07-7C35-430A-8380-F5CAED93098A}" srcOrd="0" destOrd="0" presId="urn:microsoft.com/office/officeart/2005/8/layout/process2"/>
    <dgm:cxn modelId="{E1D7495A-468C-4865-A1C3-261C67760EC2}" type="presOf" srcId="{EB5A51E4-A06B-497C-8E2D-3ECE25C9B10B}" destId="{CF46CB69-E8C0-4897-8514-06BBC7279790}" srcOrd="0" destOrd="0" presId="urn:microsoft.com/office/officeart/2005/8/layout/process2"/>
    <dgm:cxn modelId="{2DA68D92-3EE3-45A9-9498-EEFB5513666F}" srcId="{4C89EE39-81FC-40C0-B8B0-E2D12B9B852A}" destId="{074B0FF0-547C-4DBD-84E7-231328CE0ECA}" srcOrd="3" destOrd="0" parTransId="{B5F2105C-7B72-4AE6-9951-063D5BB08C4F}" sibTransId="{5DC253E2-BF67-4719-8DB3-5B3B529AFFDF}"/>
    <dgm:cxn modelId="{9A03CB92-74D7-49D9-BAD9-97126551F2B1}" type="presOf" srcId="{44A570F0-1924-4560-AB1C-660870F289C3}" destId="{4931016C-3682-4FE8-A5B3-4009D32EEAB7}" srcOrd="1" destOrd="0" presId="urn:microsoft.com/office/officeart/2005/8/layout/process2"/>
    <dgm:cxn modelId="{C6D519A2-5B5A-4D7F-8B74-F772F7357BB5}" type="presOf" srcId="{074B0FF0-547C-4DBD-84E7-231328CE0ECA}" destId="{A63C456D-F915-4BAF-9DDE-6E08C905AF51}" srcOrd="0" destOrd="0" presId="urn:microsoft.com/office/officeart/2005/8/layout/process2"/>
    <dgm:cxn modelId="{40C271AE-4F39-4BF4-9D1B-A88A77DF97FE}" type="presOf" srcId="{EB5A51E4-A06B-497C-8E2D-3ECE25C9B10B}" destId="{29898EBD-8220-4A52-B5AE-1007B6442FB5}" srcOrd="1" destOrd="0" presId="urn:microsoft.com/office/officeart/2005/8/layout/process2"/>
    <dgm:cxn modelId="{4973D1B3-F108-49C6-8FA5-1A3D8C8BCBDB}" type="presOf" srcId="{E476848E-8ED9-480B-8996-F49AD6E54E0D}" destId="{2BD800C4-B39F-4817-BD62-C52FE0BF6DB2}" srcOrd="0" destOrd="0" presId="urn:microsoft.com/office/officeart/2005/8/layout/process2"/>
    <dgm:cxn modelId="{D101BDD3-37A8-4462-8449-99F10639533C}" srcId="{4C89EE39-81FC-40C0-B8B0-E2D12B9B852A}" destId="{F7BC9D42-5848-4B19-90C3-D8836C9E10F0}" srcOrd="1" destOrd="0" parTransId="{7E7C8C26-65DC-4205-8E52-04B8D26B60D4}" sibTransId="{44A570F0-1924-4560-AB1C-660870F289C3}"/>
    <dgm:cxn modelId="{245214DF-9676-41B6-B4A9-F79D8E773454}" type="presOf" srcId="{3046A133-F1BB-45F7-99AB-D6B7766D177A}" destId="{6D0026DD-3F06-42FE-9EBC-7D848DD1E55C}" srcOrd="0" destOrd="0" presId="urn:microsoft.com/office/officeart/2005/8/layout/process2"/>
    <dgm:cxn modelId="{1CAC29E0-1070-48CE-89E6-0746B5D7080E}" type="presOf" srcId="{5DC253E2-BF67-4719-8DB3-5B3B529AFFDF}" destId="{E41CE00E-F846-47B0-A3D3-B42D12FF2AE1}" srcOrd="1" destOrd="0" presId="urn:microsoft.com/office/officeart/2005/8/layout/process2"/>
    <dgm:cxn modelId="{1853A8E3-C697-480E-AD5C-A2B9A658E75D}" srcId="{4C89EE39-81FC-40C0-B8B0-E2D12B9B852A}" destId="{E476848E-8ED9-480B-8996-F49AD6E54E0D}" srcOrd="4" destOrd="0" parTransId="{117EBEA9-415E-407A-9E97-17031FE38E78}" sibTransId="{8704321F-1CE5-4686-BF0A-6E157F291439}"/>
    <dgm:cxn modelId="{8D5CFCE7-4A34-45CB-9B5E-0930C3139CE7}" type="presOf" srcId="{44A570F0-1924-4560-AB1C-660870F289C3}" destId="{02107EDE-6276-42D2-8DEC-4A1839875275}" srcOrd="0" destOrd="0" presId="urn:microsoft.com/office/officeart/2005/8/layout/process2"/>
    <dgm:cxn modelId="{235D8BE9-A792-4A6A-A4C6-0406880F972B}" type="presOf" srcId="{77C51E0C-2061-4EF1-94E4-A285F9F3B029}" destId="{5E679673-80F5-4AC9-9602-CC2BB198F9BA}" srcOrd="1" destOrd="0" presId="urn:microsoft.com/office/officeart/2005/8/layout/process2"/>
    <dgm:cxn modelId="{876912F5-BB5D-4820-BEA2-F9DD1363BD48}" type="presOf" srcId="{5DC253E2-BF67-4719-8DB3-5B3B529AFFDF}" destId="{B95B3F51-2DDC-45F7-A815-FC7DF6744286}" srcOrd="0" destOrd="0" presId="urn:microsoft.com/office/officeart/2005/8/layout/process2"/>
    <dgm:cxn modelId="{EBF7411E-61AF-45CE-A81F-09B191B56AE5}" type="presParOf" srcId="{86F8709E-3BF9-49BA-B737-A606484A932A}" destId="{6D0026DD-3F06-42FE-9EBC-7D848DD1E55C}" srcOrd="0" destOrd="0" presId="urn:microsoft.com/office/officeart/2005/8/layout/process2"/>
    <dgm:cxn modelId="{E34D7BF8-086E-43C4-9360-C9FB2D9CDBB2}" type="presParOf" srcId="{86F8709E-3BF9-49BA-B737-A606484A932A}" destId="{CF46CB69-E8C0-4897-8514-06BBC7279790}" srcOrd="1" destOrd="0" presId="urn:microsoft.com/office/officeart/2005/8/layout/process2"/>
    <dgm:cxn modelId="{6FF7ED07-3C22-481D-B81A-CAFCC72CA337}" type="presParOf" srcId="{CF46CB69-E8C0-4897-8514-06BBC7279790}" destId="{29898EBD-8220-4A52-B5AE-1007B6442FB5}" srcOrd="0" destOrd="0" presId="urn:microsoft.com/office/officeart/2005/8/layout/process2"/>
    <dgm:cxn modelId="{85D499C4-8666-4A04-86EE-36282E444100}" type="presParOf" srcId="{86F8709E-3BF9-49BA-B737-A606484A932A}" destId="{7B044CEE-9BDD-445B-8B9D-F64E4C1867FC}" srcOrd="2" destOrd="0" presId="urn:microsoft.com/office/officeart/2005/8/layout/process2"/>
    <dgm:cxn modelId="{3490C05D-46C3-4ACC-8189-05426ADD7D71}" type="presParOf" srcId="{86F8709E-3BF9-49BA-B737-A606484A932A}" destId="{02107EDE-6276-42D2-8DEC-4A1839875275}" srcOrd="3" destOrd="0" presId="urn:microsoft.com/office/officeart/2005/8/layout/process2"/>
    <dgm:cxn modelId="{8352149A-66EE-4BD6-8E1A-7BDDB3757875}" type="presParOf" srcId="{02107EDE-6276-42D2-8DEC-4A1839875275}" destId="{4931016C-3682-4FE8-A5B3-4009D32EEAB7}" srcOrd="0" destOrd="0" presId="urn:microsoft.com/office/officeart/2005/8/layout/process2"/>
    <dgm:cxn modelId="{3E07C8B1-1E39-45F7-94C0-E816643981CF}" type="presParOf" srcId="{86F8709E-3BF9-49BA-B737-A606484A932A}" destId="{C8DC3251-D00C-4339-B525-9349FC10B488}" srcOrd="4" destOrd="0" presId="urn:microsoft.com/office/officeart/2005/8/layout/process2"/>
    <dgm:cxn modelId="{CAF03B16-3D78-4468-9FB3-582F64C70224}" type="presParOf" srcId="{86F8709E-3BF9-49BA-B737-A606484A932A}" destId="{2289CD07-7C35-430A-8380-F5CAED93098A}" srcOrd="5" destOrd="0" presId="urn:microsoft.com/office/officeart/2005/8/layout/process2"/>
    <dgm:cxn modelId="{BA43955B-3AC8-49DE-B831-F7554026C3F0}" type="presParOf" srcId="{2289CD07-7C35-430A-8380-F5CAED93098A}" destId="{5E679673-80F5-4AC9-9602-CC2BB198F9BA}" srcOrd="0" destOrd="0" presId="urn:microsoft.com/office/officeart/2005/8/layout/process2"/>
    <dgm:cxn modelId="{2A8C6873-B4C3-43B6-9183-570F45D4332D}" type="presParOf" srcId="{86F8709E-3BF9-49BA-B737-A606484A932A}" destId="{A63C456D-F915-4BAF-9DDE-6E08C905AF51}" srcOrd="6" destOrd="0" presId="urn:microsoft.com/office/officeart/2005/8/layout/process2"/>
    <dgm:cxn modelId="{3ABE099F-F1BC-432F-8A72-AF74224B2268}" type="presParOf" srcId="{86F8709E-3BF9-49BA-B737-A606484A932A}" destId="{B95B3F51-2DDC-45F7-A815-FC7DF6744286}" srcOrd="7" destOrd="0" presId="urn:microsoft.com/office/officeart/2005/8/layout/process2"/>
    <dgm:cxn modelId="{10FA9F5A-1EC8-4386-9C2A-76807C48BCE7}" type="presParOf" srcId="{B95B3F51-2DDC-45F7-A815-FC7DF6744286}" destId="{E41CE00E-F846-47B0-A3D3-B42D12FF2AE1}" srcOrd="0" destOrd="0" presId="urn:microsoft.com/office/officeart/2005/8/layout/process2"/>
    <dgm:cxn modelId="{6AC646FF-34AB-4344-A7D8-66544B57225C}" type="presParOf" srcId="{86F8709E-3BF9-49BA-B737-A606484A932A}" destId="{2BD800C4-B39F-4817-BD62-C52FE0BF6DB2}"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026DD-3F06-42FE-9EBC-7D848DD1E55C}">
      <dsp:nvSpPr>
        <dsp:cNvPr id="0" name=""/>
        <dsp:cNvSpPr/>
      </dsp:nvSpPr>
      <dsp:spPr>
        <a:xfrm>
          <a:off x="728859" y="4664"/>
          <a:ext cx="7397521" cy="5870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Dataset Overview</a:t>
          </a:r>
        </a:p>
      </dsp:txBody>
      <dsp:txXfrm>
        <a:off x="746052" y="21857"/>
        <a:ext cx="7363135" cy="552630"/>
      </dsp:txXfrm>
    </dsp:sp>
    <dsp:sp modelId="{CF46CB69-E8C0-4897-8514-06BBC7279790}">
      <dsp:nvSpPr>
        <dsp:cNvPr id="0" name=""/>
        <dsp:cNvSpPr/>
      </dsp:nvSpPr>
      <dsp:spPr>
        <a:xfrm rot="5400000">
          <a:off x="4256596" y="614484"/>
          <a:ext cx="342047" cy="4104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4304483" y="648688"/>
        <a:ext cx="246274" cy="239433"/>
      </dsp:txXfrm>
    </dsp:sp>
    <dsp:sp modelId="{7B044CEE-9BDD-445B-8B9D-F64E4C1867FC}">
      <dsp:nvSpPr>
        <dsp:cNvPr id="0" name=""/>
        <dsp:cNvSpPr/>
      </dsp:nvSpPr>
      <dsp:spPr>
        <a:xfrm>
          <a:off x="715560" y="1047744"/>
          <a:ext cx="7424119" cy="6368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Exploratory Data Analysis</a:t>
          </a:r>
        </a:p>
      </dsp:txBody>
      <dsp:txXfrm>
        <a:off x="734212" y="1066396"/>
        <a:ext cx="7386815" cy="599523"/>
      </dsp:txXfrm>
    </dsp:sp>
    <dsp:sp modelId="{02107EDE-6276-42D2-8DEC-4A1839875275}">
      <dsp:nvSpPr>
        <dsp:cNvPr id="0" name=""/>
        <dsp:cNvSpPr/>
      </dsp:nvSpPr>
      <dsp:spPr>
        <a:xfrm rot="5400000">
          <a:off x="4256596" y="1707375"/>
          <a:ext cx="342047" cy="4104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4304483" y="1741579"/>
        <a:ext cx="246274" cy="239433"/>
      </dsp:txXfrm>
    </dsp:sp>
    <dsp:sp modelId="{C8DC3251-D00C-4339-B525-9349FC10B488}">
      <dsp:nvSpPr>
        <dsp:cNvPr id="0" name=""/>
        <dsp:cNvSpPr/>
      </dsp:nvSpPr>
      <dsp:spPr>
        <a:xfrm>
          <a:off x="702262" y="2140634"/>
          <a:ext cx="7450716" cy="4977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Preprocessing</a:t>
          </a:r>
        </a:p>
      </dsp:txBody>
      <dsp:txXfrm>
        <a:off x="716839" y="2155211"/>
        <a:ext cx="7421562" cy="468547"/>
      </dsp:txXfrm>
    </dsp:sp>
    <dsp:sp modelId="{2289CD07-7C35-430A-8380-F5CAED93098A}">
      <dsp:nvSpPr>
        <dsp:cNvPr id="0" name=""/>
        <dsp:cNvSpPr/>
      </dsp:nvSpPr>
      <dsp:spPr>
        <a:xfrm rot="5400000">
          <a:off x="4256596" y="2661139"/>
          <a:ext cx="342047" cy="4104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4304483" y="2695343"/>
        <a:ext cx="246274" cy="239433"/>
      </dsp:txXfrm>
    </dsp:sp>
    <dsp:sp modelId="{A63C456D-F915-4BAF-9DDE-6E08C905AF51}">
      <dsp:nvSpPr>
        <dsp:cNvPr id="0" name=""/>
        <dsp:cNvSpPr/>
      </dsp:nvSpPr>
      <dsp:spPr>
        <a:xfrm>
          <a:off x="662347" y="3094399"/>
          <a:ext cx="7530545" cy="574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Model Training, Testing and Validation</a:t>
          </a:r>
        </a:p>
      </dsp:txBody>
      <dsp:txXfrm>
        <a:off x="679165" y="3111217"/>
        <a:ext cx="7496909" cy="540565"/>
      </dsp:txXfrm>
    </dsp:sp>
    <dsp:sp modelId="{B95B3F51-2DDC-45F7-A815-FC7DF6744286}">
      <dsp:nvSpPr>
        <dsp:cNvPr id="0" name=""/>
        <dsp:cNvSpPr/>
      </dsp:nvSpPr>
      <dsp:spPr>
        <a:xfrm rot="5400000">
          <a:off x="4256596" y="3691403"/>
          <a:ext cx="342047" cy="4104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4304483" y="3725607"/>
        <a:ext cx="246274" cy="239433"/>
      </dsp:txXfrm>
    </dsp:sp>
    <dsp:sp modelId="{2BD800C4-B39F-4817-BD62-C52FE0BF6DB2}">
      <dsp:nvSpPr>
        <dsp:cNvPr id="0" name=""/>
        <dsp:cNvSpPr/>
      </dsp:nvSpPr>
      <dsp:spPr>
        <a:xfrm>
          <a:off x="662347" y="4124663"/>
          <a:ext cx="7530545" cy="527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Model Deployment</a:t>
          </a:r>
        </a:p>
      </dsp:txBody>
      <dsp:txXfrm>
        <a:off x="677807" y="4140123"/>
        <a:ext cx="7499625" cy="4969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4.xml"/><Relationship Id="rId7" Type="http://schemas.openxmlformats.org/officeDocument/2006/relationships/slide" Target="slide29.xml"/><Relationship Id="rId12" Type="http://schemas.openxmlformats.org/officeDocument/2006/relationships/slide" Target="slide4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47.xml"/><Relationship Id="rId5" Type="http://schemas.openxmlformats.org/officeDocument/2006/relationships/slide" Target="slide8.xml"/><Relationship Id="rId10" Type="http://schemas.openxmlformats.org/officeDocument/2006/relationships/slide" Target="slide46.xml"/><Relationship Id="rId4" Type="http://schemas.openxmlformats.org/officeDocument/2006/relationships/slide" Target="slide5.xml"/><Relationship Id="rId9" Type="http://schemas.openxmlformats.org/officeDocument/2006/relationships/slide" Target="slide4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Internship Report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76264" y="3483863"/>
            <a:ext cx="3639472" cy="1489189"/>
          </a:xfrm>
        </p:spPr>
        <p:txBody>
          <a:bodyPr/>
          <a:lstStyle/>
          <a:p>
            <a:pPr>
              <a:lnSpc>
                <a:spcPct val="107000"/>
              </a:lnSpc>
              <a:spcAft>
                <a:spcPts val="800"/>
              </a:spcAft>
            </a:pPr>
            <a:r>
              <a:rPr lang="en-IN" sz="1800" kern="100" spc="75" dirty="0">
                <a:solidFill>
                  <a:srgbClr val="5A5A5A"/>
                </a:solidFill>
                <a:effectLst/>
                <a:latin typeface="Segoe UI" panose="020B0502040204020203" pitchFamily="34" charset="0"/>
                <a:ea typeface="Times New Roman" panose="02020603050405020304" pitchFamily="18" charset="0"/>
              </a:rPr>
              <a:t>At KANINI Software, Sholinganallur, Chennai</a:t>
            </a:r>
          </a:p>
          <a:p>
            <a:pPr>
              <a:lnSpc>
                <a:spcPct val="107000"/>
              </a:lnSpc>
              <a:spcAft>
                <a:spcPts val="800"/>
              </a:spcAft>
            </a:pPr>
            <a:r>
              <a:rPr lang="en-IN" sz="1800" kern="100" spc="75" dirty="0">
                <a:solidFill>
                  <a:srgbClr val="5A5A5A"/>
                </a:solidFill>
                <a:effectLst/>
                <a:latin typeface="Segoe UI" panose="020B0502040204020203" pitchFamily="34" charset="0"/>
                <a:ea typeface="Times New Roman" panose="02020603050405020304" pitchFamily="18" charset="0"/>
              </a:rPr>
              <a:t>From October 2023 to December 2023</a:t>
            </a:r>
          </a:p>
          <a:p>
            <a:endParaRPr lang="en-US" dirty="0"/>
          </a:p>
          <a:p>
            <a:endParaRPr lang="en-US" dirty="0"/>
          </a:p>
        </p:txBody>
      </p:sp>
      <p:sp>
        <p:nvSpPr>
          <p:cNvPr id="4" name="TextBox 3">
            <a:extLst>
              <a:ext uri="{FF2B5EF4-FFF2-40B4-BE49-F238E27FC236}">
                <a16:creationId xmlns:a16="http://schemas.microsoft.com/office/drawing/2014/main" id="{0D7E4AD2-00B5-1D46-082C-306A16C204AD}"/>
              </a:ext>
            </a:extLst>
          </p:cNvPr>
          <p:cNvSpPr txBox="1"/>
          <p:nvPr/>
        </p:nvSpPr>
        <p:spPr>
          <a:xfrm>
            <a:off x="5310117" y="4878039"/>
            <a:ext cx="1571766" cy="369332"/>
          </a:xfrm>
          <a:prstGeom prst="rect">
            <a:avLst/>
          </a:prstGeom>
          <a:noFill/>
        </p:spPr>
        <p:txBody>
          <a:bodyPr wrap="square" rtlCol="0">
            <a:spAutoFit/>
          </a:bodyPr>
          <a:lstStyle/>
          <a:p>
            <a:pPr algn="ctr"/>
            <a:r>
              <a:rPr lang="en-US" dirty="0"/>
              <a:t>Ananth T A</a:t>
            </a:r>
            <a:endParaRPr lang="en-IN"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0" name="Rectangle 9">
            <a:extLst>
              <a:ext uri="{FF2B5EF4-FFF2-40B4-BE49-F238E27FC236}">
                <a16:creationId xmlns:a16="http://schemas.microsoft.com/office/drawing/2014/main" id="{DEA4F629-FC26-212C-64BF-543846C753F1}"/>
              </a:ext>
            </a:extLst>
          </p:cNvPr>
          <p:cNvSpPr>
            <a:spLocks noChangeArrowheads="1"/>
          </p:cNvSpPr>
          <p:nvPr/>
        </p:nvSpPr>
        <p:spPr bwMode="auto">
          <a:xfrm>
            <a:off x="758952" y="1296786"/>
            <a:ext cx="10671048" cy="5078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a:lnSpc>
                <a:spcPct val="107000"/>
              </a:lnSpc>
              <a:spcAft>
                <a:spcPts val="800"/>
              </a:spcAft>
            </a:pPr>
            <a:r>
              <a:rPr lang="en-IN" sz="3600" kern="100" dirty="0">
                <a:effectLst/>
                <a:latin typeface="Segoe UI" panose="020B0502040204020203" pitchFamily="34" charset="0"/>
                <a:ea typeface="Calibri" panose="020F0502020204030204" pitchFamily="34" charset="0"/>
              </a:rPr>
              <a:t>From the above overview of the dataset, we can see that:</a:t>
            </a:r>
          </a:p>
          <a:p>
            <a:pPr marL="285750" indent="-285750">
              <a:lnSpc>
                <a:spcPct val="107000"/>
              </a:lnSpc>
              <a:spcAft>
                <a:spcPts val="800"/>
              </a:spcAft>
              <a:buFont typeface="Arial" panose="020B0604020202020204" pitchFamily="34" charset="0"/>
              <a:buChar char="•"/>
            </a:pPr>
            <a:r>
              <a:rPr lang="en-IN" sz="3600" kern="100" dirty="0">
                <a:latin typeface="Segoe UI" panose="020B0502040204020203" pitchFamily="34" charset="0"/>
                <a:ea typeface="Calibri" panose="020F0502020204030204" pitchFamily="34" charset="0"/>
              </a:rPr>
              <a:t>Th</a:t>
            </a:r>
            <a:r>
              <a:rPr lang="en-IN" sz="3600" kern="100" dirty="0">
                <a:effectLst/>
                <a:latin typeface="Segoe UI" panose="020B0502040204020203" pitchFamily="34" charset="0"/>
                <a:ea typeface="Calibri" panose="020F0502020204030204" pitchFamily="34" charset="0"/>
              </a:rPr>
              <a:t>ere are 23 columns and 51173 entries. </a:t>
            </a:r>
          </a:p>
          <a:p>
            <a:pPr marL="285750" indent="-285750">
              <a:lnSpc>
                <a:spcPct val="107000"/>
              </a:lnSpc>
              <a:spcAft>
                <a:spcPts val="800"/>
              </a:spcAft>
              <a:buFont typeface="Arial" panose="020B0604020202020204" pitchFamily="34" charset="0"/>
              <a:buChar char="•"/>
            </a:pPr>
            <a:r>
              <a:rPr lang="en-IN" sz="3600" kern="100" dirty="0">
                <a:effectLst/>
                <a:latin typeface="Segoe UI" panose="020B0502040204020203" pitchFamily="34" charset="0"/>
                <a:ea typeface="Calibri" panose="020F0502020204030204" pitchFamily="34" charset="0"/>
              </a:rPr>
              <a:t>Most columns are non-numerical, non-ordinal and have no duplicates or null entries. </a:t>
            </a:r>
          </a:p>
          <a:p>
            <a:pPr marL="285750" indent="-285750">
              <a:lnSpc>
                <a:spcPct val="107000"/>
              </a:lnSpc>
              <a:spcAft>
                <a:spcPts val="800"/>
              </a:spcAft>
              <a:buFont typeface="Arial" panose="020B0604020202020204" pitchFamily="34" charset="0"/>
              <a:buChar char="•"/>
            </a:pPr>
            <a:r>
              <a:rPr lang="en-IN" sz="3600" kern="100" dirty="0">
                <a:effectLst/>
                <a:latin typeface="Segoe UI" panose="020B0502040204020203" pitchFamily="34" charset="0"/>
                <a:ea typeface="Calibri" panose="020F0502020204030204" pitchFamily="34" charset="0"/>
              </a:rPr>
              <a:t>Mean age is 36, 20% of patients have hypertension, 6% have diabetes, and 3% have alcoholism.</a:t>
            </a:r>
          </a:p>
        </p:txBody>
      </p:sp>
    </p:spTree>
    <p:extLst>
      <p:ext uri="{BB962C8B-B14F-4D97-AF65-F5344CB8AC3E}">
        <p14:creationId xmlns:p14="http://schemas.microsoft.com/office/powerpoint/2010/main" val="141801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5" name="Rectangle 3">
            <a:extLst>
              <a:ext uri="{FF2B5EF4-FFF2-40B4-BE49-F238E27FC236}">
                <a16:creationId xmlns:a16="http://schemas.microsoft.com/office/drawing/2014/main" id="{08DC1D1D-EA69-3177-F35D-A589B2CFFE3D}"/>
              </a:ext>
            </a:extLst>
          </p:cNvPr>
          <p:cNvSpPr>
            <a:spLocks noChangeArrowheads="1"/>
          </p:cNvSpPr>
          <p:nvPr/>
        </p:nvSpPr>
        <p:spPr bwMode="auto">
          <a:xfrm>
            <a:off x="621792" y="776718"/>
            <a:ext cx="5325689" cy="99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Exploratory Data Analysis: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kern="100" dirty="0">
                <a:latin typeface="Segoe UI" panose="020B0502040204020203" pitchFamily="34" charset="0"/>
                <a:ea typeface="Calibri" panose="020F0502020204030204" pitchFamily="34" charset="0"/>
              </a:rPr>
              <a:t>Let us visualize the distribution of all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7B298A9F-D265-CF1D-2850-BAF3995B53D6}"/>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012C11F8-C0D5-EDA1-B086-61FE6B908549}"/>
              </a:ext>
            </a:extLst>
          </p:cNvPr>
          <p:cNvPicPr>
            <a:picLocks noChangeAspect="1"/>
          </p:cNvPicPr>
          <p:nvPr/>
        </p:nvPicPr>
        <p:blipFill>
          <a:blip r:embed="rId2"/>
          <a:stretch>
            <a:fillRect/>
          </a:stretch>
        </p:blipFill>
        <p:spPr>
          <a:xfrm>
            <a:off x="282756" y="1771854"/>
            <a:ext cx="5517224" cy="4411579"/>
          </a:xfrm>
          <a:prstGeom prst="rect">
            <a:avLst/>
          </a:prstGeom>
        </p:spPr>
      </p:pic>
      <p:pic>
        <p:nvPicPr>
          <p:cNvPr id="11" name="Picture 10">
            <a:extLst>
              <a:ext uri="{FF2B5EF4-FFF2-40B4-BE49-F238E27FC236}">
                <a16:creationId xmlns:a16="http://schemas.microsoft.com/office/drawing/2014/main" id="{1BCC4EBD-E9E4-74CD-CA49-0444B2306116}"/>
              </a:ext>
            </a:extLst>
          </p:cNvPr>
          <p:cNvPicPr>
            <a:picLocks noChangeAspect="1"/>
          </p:cNvPicPr>
          <p:nvPr/>
        </p:nvPicPr>
        <p:blipFill rotWithShape="1">
          <a:blip r:embed="rId3"/>
          <a:srcRect b="19356"/>
          <a:stretch/>
        </p:blipFill>
        <p:spPr bwMode="auto">
          <a:xfrm>
            <a:off x="5799980" y="2060611"/>
            <a:ext cx="6392020" cy="41228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008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6" name="Rectangle 4">
            <a:extLst>
              <a:ext uri="{FF2B5EF4-FFF2-40B4-BE49-F238E27FC236}">
                <a16:creationId xmlns:a16="http://schemas.microsoft.com/office/drawing/2014/main" id="{7B298A9F-D265-CF1D-2850-BAF3995B53D6}"/>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F67D0F2B-1F1D-3EFA-2E3A-31B3E57A27F2}"/>
              </a:ext>
            </a:extLst>
          </p:cNvPr>
          <p:cNvSpPr txBox="1"/>
          <p:nvPr/>
        </p:nvSpPr>
        <p:spPr>
          <a:xfrm>
            <a:off x="1498734" y="1298148"/>
            <a:ext cx="9194532" cy="5262979"/>
          </a:xfrm>
          <a:prstGeom prst="rect">
            <a:avLst/>
          </a:prstGeom>
          <a:noFill/>
        </p:spPr>
        <p:txBody>
          <a:bodyPr wrap="square">
            <a:spAutoFit/>
          </a:bodyPr>
          <a:lstStyle/>
          <a:p>
            <a:r>
              <a:rPr lang="en-IN" sz="2400" dirty="0"/>
              <a:t>From the above, we can see that:</a:t>
            </a:r>
          </a:p>
          <a:p>
            <a:pPr marL="285750" indent="-285750">
              <a:buFont typeface="Arial" panose="020B0604020202020204" pitchFamily="34" charset="0"/>
              <a:buChar char="•"/>
            </a:pPr>
            <a:r>
              <a:rPr lang="en-IN" sz="2400" dirty="0"/>
              <a:t>Gender is heavily skewed towards female, age has a massive spike in 0. </a:t>
            </a:r>
          </a:p>
          <a:p>
            <a:pPr marL="285750" indent="-285750">
              <a:buFont typeface="Arial" panose="020B0604020202020204" pitchFamily="34" charset="0"/>
              <a:buChar char="•"/>
            </a:pPr>
            <a:r>
              <a:rPr lang="en-IN" sz="2400" dirty="0"/>
              <a:t>Appointments tend to be higher into the night, there are far more 'no' entries in no-show. </a:t>
            </a:r>
          </a:p>
          <a:p>
            <a:pPr marL="285750" indent="-285750">
              <a:buFont typeface="Arial" panose="020B0604020202020204" pitchFamily="34" charset="0"/>
              <a:buChar char="•"/>
            </a:pPr>
            <a:r>
              <a:rPr lang="en-IN" sz="2400" dirty="0"/>
              <a:t>Follow ups are just as much as new visits, there are more appointments on Monday, Tuesday, and Friday. </a:t>
            </a:r>
          </a:p>
          <a:p>
            <a:pPr marL="285750" indent="-285750">
              <a:buFont typeface="Arial" panose="020B0604020202020204" pitchFamily="34" charset="0"/>
              <a:buChar char="•"/>
            </a:pPr>
            <a:r>
              <a:rPr lang="en-IN" sz="2400" dirty="0"/>
              <a:t>Mean rate of cancellation is around 0.6, there are more cancelled appointments than non-cancelled ones. </a:t>
            </a:r>
          </a:p>
          <a:p>
            <a:pPr marL="285750" indent="-285750">
              <a:buFont typeface="Arial" panose="020B0604020202020204" pitchFamily="34" charset="0"/>
              <a:buChar char="•"/>
            </a:pPr>
            <a:r>
              <a:rPr lang="en-IN" sz="2400" dirty="0"/>
              <a:t>Most people have very little difference between their scheduled appointment and actual appointment dates. </a:t>
            </a:r>
          </a:p>
          <a:p>
            <a:pPr marL="285750" indent="-285750">
              <a:buFont typeface="Arial" panose="020B0604020202020204" pitchFamily="34" charset="0"/>
              <a:buChar char="•"/>
            </a:pPr>
            <a:r>
              <a:rPr lang="en-IN" sz="2400" dirty="0"/>
              <a:t>Very few of our patients have hypertension, and fewer have diabetes. </a:t>
            </a:r>
          </a:p>
          <a:p>
            <a:pPr marL="285750" indent="-285750">
              <a:buFont typeface="Arial" panose="020B0604020202020204" pitchFamily="34" charset="0"/>
              <a:buChar char="•"/>
            </a:pPr>
            <a:r>
              <a:rPr lang="en-IN" sz="2400" dirty="0"/>
              <a:t>There seems to be a massive spike in appointments at 2016-5, which falls by 2016-7.</a:t>
            </a:r>
          </a:p>
        </p:txBody>
      </p:sp>
    </p:spTree>
    <p:extLst>
      <p:ext uri="{BB962C8B-B14F-4D97-AF65-F5344CB8AC3E}">
        <p14:creationId xmlns:p14="http://schemas.microsoft.com/office/powerpoint/2010/main" val="420754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6" name="Rectangle 4">
            <a:extLst>
              <a:ext uri="{FF2B5EF4-FFF2-40B4-BE49-F238E27FC236}">
                <a16:creationId xmlns:a16="http://schemas.microsoft.com/office/drawing/2014/main" id="{7B298A9F-D265-CF1D-2850-BAF3995B53D6}"/>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145" name="Picture 1">
            <a:extLst>
              <a:ext uri="{FF2B5EF4-FFF2-40B4-BE49-F238E27FC236}">
                <a16:creationId xmlns:a16="http://schemas.microsoft.com/office/drawing/2014/main" id="{3C724EC1-488D-BA79-3049-C59CA38C4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230" y="731520"/>
            <a:ext cx="10429539" cy="37297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42F4C85-267E-4A8F-1145-39778921A172}"/>
              </a:ext>
            </a:extLst>
          </p:cNvPr>
          <p:cNvSpPr>
            <a:spLocks noChangeArrowheads="1"/>
          </p:cNvSpPr>
          <p:nvPr/>
        </p:nvSpPr>
        <p:spPr bwMode="auto">
          <a:xfrm>
            <a:off x="978567" y="4593105"/>
            <a:ext cx="102348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Here we can notice a gradual increase in appointments as April 2016 begins, with some falls that rise quickly. Towards the end of April, the appointments scheduled see a massive surge to reach its peak, but suddenly falls by the time May 2016 approaches, only to pick right back up. This can be explained by a clinic-wide holiday on May 1st, May Day. The high rate of appointments continues till mid may, where a similar plummet happens. But as June approaches, rates fall to mid-April levels.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972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6" name="Rectangle 4">
            <a:extLst>
              <a:ext uri="{FF2B5EF4-FFF2-40B4-BE49-F238E27FC236}">
                <a16:creationId xmlns:a16="http://schemas.microsoft.com/office/drawing/2014/main" id="{7B298A9F-D265-CF1D-2850-BAF3995B53D6}"/>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41" name="Picture 1">
            <a:extLst>
              <a:ext uri="{FF2B5EF4-FFF2-40B4-BE49-F238E27FC236}">
                <a16:creationId xmlns:a16="http://schemas.microsoft.com/office/drawing/2014/main" id="{C8082791-58F5-52D3-B32A-C45FF57C0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48" y="731520"/>
            <a:ext cx="6611899" cy="60009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067CD99-7CE1-E838-7073-F97B4E87E87A}"/>
              </a:ext>
            </a:extLst>
          </p:cNvPr>
          <p:cNvSpPr>
            <a:spLocks noChangeArrowheads="1"/>
          </p:cNvSpPr>
          <p:nvPr/>
        </p:nvSpPr>
        <p:spPr bwMode="auto">
          <a:xfrm>
            <a:off x="7475621" y="1158647"/>
            <a:ext cx="445729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The above heatmap shows us that Hypertension and age has a medium correlation of 0.52. Hypertension and diabetes have a relatively weaker correlation of 0.42, and diabetes is weakly correlated with age, at a 0.29 coefficient. There is a weak correlation between rate of cancellation and cancelled appointments, meaning people with higher cancellation rates mildly tend to cancel appointments more. The lack of all variables indicates the need to transform the categorical variables for further analysis.</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3121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909661F4-04C0-C3C2-D153-03DE5794BB66}"/>
              </a:ext>
            </a:extLst>
          </p:cNvPr>
          <p:cNvSpPr txBox="1"/>
          <p:nvPr/>
        </p:nvSpPr>
        <p:spPr>
          <a:xfrm>
            <a:off x="6470262" y="1214743"/>
            <a:ext cx="5556825" cy="4411592"/>
          </a:xfrm>
          <a:prstGeom prst="rect">
            <a:avLst/>
          </a:prstGeom>
          <a:noFill/>
        </p:spPr>
        <p:txBody>
          <a:bodyPr wrap="square">
            <a:spAutoFit/>
          </a:bodyPr>
          <a:lstStyle/>
          <a:p>
            <a:pPr>
              <a:lnSpc>
                <a:spcPct val="107000"/>
              </a:lnSpc>
              <a:spcBef>
                <a:spcPts val="200"/>
              </a:spcBef>
            </a:pPr>
            <a:r>
              <a:rPr lang="en-IN" sz="2800" b="1" kern="100" dirty="0">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Preprocessing:</a:t>
            </a:r>
          </a:p>
          <a:p>
            <a:pPr>
              <a:lnSpc>
                <a:spcPct val="107000"/>
              </a:lnSpc>
              <a:spcBef>
                <a:spcPts val="200"/>
              </a:spcBef>
            </a:pPr>
            <a:endParaRPr lang="en-IN" sz="2800" b="1" kern="100" dirty="0">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000" kern="100" dirty="0">
                <a:effectLst/>
                <a:latin typeface="Segoe UI" panose="020B0502040204020203" pitchFamily="34" charset="0"/>
                <a:ea typeface="Calibri" panose="020F0502020204030204" pitchFamily="34" charset="0"/>
              </a:rPr>
              <a:t>The following preprocessing tasks are done:</a:t>
            </a:r>
          </a:p>
          <a:p>
            <a:pPr marL="342900" lvl="0" indent="-342900">
              <a:lnSpc>
                <a:spcPct val="107000"/>
              </a:lnSpc>
              <a:buFont typeface="+mj-lt"/>
              <a:buAutoNum type="arabicPeriod"/>
            </a:pPr>
            <a:r>
              <a:rPr lang="en-IN" sz="2000" b="1" kern="100" dirty="0">
                <a:effectLst/>
                <a:latin typeface="Segoe UI" panose="020B0502040204020203" pitchFamily="34" charset="0"/>
                <a:ea typeface="Calibri" panose="020F0502020204030204" pitchFamily="34" charset="0"/>
              </a:rPr>
              <a:t>Dropping Null Value</a:t>
            </a:r>
            <a:r>
              <a:rPr lang="en-IN" sz="2000" b="1" kern="100" dirty="0">
                <a:latin typeface="Segoe UI" panose="020B0502040204020203" pitchFamily="34" charset="0"/>
                <a:ea typeface="Calibri" panose="020F0502020204030204" pitchFamily="34" charset="0"/>
              </a:rPr>
              <a:t>s</a:t>
            </a:r>
            <a:endParaRPr lang="en-IN" sz="2000" kern="100" dirty="0">
              <a:effectLst/>
              <a:latin typeface="Segoe UI" panose="020B0502040204020203" pitchFamily="34" charset="0"/>
              <a:ea typeface="Calibri" panose="020F0502020204030204" pitchFamily="34" charset="0"/>
            </a:endParaRPr>
          </a:p>
          <a:p>
            <a:pPr marL="342900" lvl="0" indent="-342900">
              <a:lnSpc>
                <a:spcPct val="107000"/>
              </a:lnSpc>
              <a:buFont typeface="+mj-lt"/>
              <a:buAutoNum type="arabicPeriod"/>
            </a:pPr>
            <a:r>
              <a:rPr lang="en-IN" sz="2000" b="1" kern="100" dirty="0">
                <a:effectLst/>
                <a:latin typeface="Segoe UI" panose="020B0502040204020203" pitchFamily="34" charset="0"/>
                <a:ea typeface="Calibri" panose="020F0502020204030204" pitchFamily="34" charset="0"/>
              </a:rPr>
              <a:t>Removing Zero Age Entries</a:t>
            </a:r>
            <a:endParaRPr lang="en-IN" sz="2000" kern="100" dirty="0">
              <a:effectLst/>
              <a:latin typeface="Segoe UI" panose="020B0502040204020203" pitchFamily="34" charset="0"/>
              <a:ea typeface="Calibri" panose="020F0502020204030204" pitchFamily="34" charset="0"/>
            </a:endParaRPr>
          </a:p>
          <a:p>
            <a:pPr marL="342900" lvl="0" indent="-342900">
              <a:lnSpc>
                <a:spcPct val="107000"/>
              </a:lnSpc>
              <a:buFont typeface="+mj-lt"/>
              <a:buAutoNum type="arabicPeriod"/>
            </a:pPr>
            <a:r>
              <a:rPr lang="en-IN" sz="2000" b="1" kern="100" dirty="0">
                <a:effectLst/>
                <a:latin typeface="Segoe UI" panose="020B0502040204020203" pitchFamily="34" charset="0"/>
                <a:ea typeface="Calibri" panose="020F0502020204030204" pitchFamily="34" charset="0"/>
              </a:rPr>
              <a:t>Converting Data Type</a:t>
            </a:r>
            <a:endParaRPr lang="en-IN" sz="2000" kern="100" dirty="0">
              <a:effectLst/>
              <a:latin typeface="Segoe UI" panose="020B0502040204020203" pitchFamily="34" charset="0"/>
              <a:ea typeface="Calibri" panose="020F0502020204030204" pitchFamily="34" charset="0"/>
            </a:endParaRPr>
          </a:p>
          <a:p>
            <a:pPr marL="342900" lvl="0" indent="-342900">
              <a:lnSpc>
                <a:spcPct val="107000"/>
              </a:lnSpc>
              <a:buFont typeface="+mj-lt"/>
              <a:buAutoNum type="arabicPeriod"/>
            </a:pPr>
            <a:r>
              <a:rPr lang="en-IN" sz="2000" b="1" kern="100" dirty="0">
                <a:effectLst/>
                <a:latin typeface="Segoe UI" panose="020B0502040204020203" pitchFamily="34" charset="0"/>
                <a:ea typeface="Calibri" panose="020F0502020204030204" pitchFamily="34" charset="0"/>
              </a:rPr>
              <a:t>Calculating Day Difference</a:t>
            </a:r>
            <a:r>
              <a:rPr lang="en-IN" sz="2000" kern="100" dirty="0">
                <a:effectLst/>
                <a:latin typeface="Segoe UI" panose="020B0502040204020203" pitchFamily="34" charset="0"/>
                <a:ea typeface="Calibri" panose="020F0502020204030204" pitchFamily="34" charset="0"/>
              </a:rPr>
              <a:t> </a:t>
            </a:r>
          </a:p>
          <a:p>
            <a:pPr marL="342900" lvl="0" indent="-342900">
              <a:lnSpc>
                <a:spcPct val="107000"/>
              </a:lnSpc>
              <a:buFont typeface="+mj-lt"/>
              <a:buAutoNum type="arabicPeriod"/>
            </a:pPr>
            <a:r>
              <a:rPr lang="en-IN" sz="2000" b="1" kern="100" dirty="0">
                <a:effectLst/>
                <a:latin typeface="Segoe UI" panose="020B0502040204020203" pitchFamily="34" charset="0"/>
                <a:ea typeface="Calibri" panose="020F0502020204030204" pitchFamily="34" charset="0"/>
              </a:rPr>
              <a:t>Feature Extraction</a:t>
            </a:r>
          </a:p>
          <a:p>
            <a:pPr marL="342900" lvl="0" indent="-342900">
              <a:lnSpc>
                <a:spcPct val="107000"/>
              </a:lnSpc>
              <a:buFont typeface="+mj-lt"/>
              <a:buAutoNum type="arabicPeriod"/>
            </a:pPr>
            <a:r>
              <a:rPr lang="en-IN" sz="2000" b="1" kern="100" dirty="0">
                <a:effectLst/>
                <a:latin typeface="Segoe UI" panose="020B0502040204020203" pitchFamily="34" charset="0"/>
                <a:ea typeface="Calibri" panose="020F0502020204030204" pitchFamily="34" charset="0"/>
              </a:rPr>
              <a:t>Age Grouping</a:t>
            </a:r>
            <a:endParaRPr lang="en-IN" sz="2000" b="1" kern="100" dirty="0">
              <a:latin typeface="Segoe UI" panose="020B0502040204020203" pitchFamily="34" charset="0"/>
              <a:ea typeface="Calibri" panose="020F0502020204030204" pitchFamily="34" charset="0"/>
            </a:endParaRPr>
          </a:p>
          <a:p>
            <a:pPr marL="342900" lvl="0" indent="-342900">
              <a:lnSpc>
                <a:spcPct val="107000"/>
              </a:lnSpc>
              <a:buFont typeface="+mj-lt"/>
              <a:buAutoNum type="arabicPeriod"/>
            </a:pPr>
            <a:r>
              <a:rPr lang="en-IN" sz="2000" b="1" kern="100" dirty="0">
                <a:effectLst/>
                <a:latin typeface="Segoe UI" panose="020B0502040204020203" pitchFamily="34" charset="0"/>
                <a:ea typeface="Calibri" panose="020F0502020204030204" pitchFamily="34" charset="0"/>
              </a:rPr>
              <a:t>Feature Encoding</a:t>
            </a:r>
            <a:endParaRPr lang="en-IN" sz="2000" b="1" kern="100" dirty="0">
              <a:latin typeface="Segoe UI" panose="020B0502040204020203" pitchFamily="34" charset="0"/>
              <a:ea typeface="Calibri" panose="020F0502020204030204" pitchFamily="34" charset="0"/>
            </a:endParaRPr>
          </a:p>
          <a:p>
            <a:pPr marL="342900" lvl="0" indent="-342900">
              <a:lnSpc>
                <a:spcPct val="107000"/>
              </a:lnSpc>
              <a:buFont typeface="+mj-lt"/>
              <a:buAutoNum type="arabicPeriod"/>
            </a:pPr>
            <a:r>
              <a:rPr lang="en-IN" sz="2000" b="1" kern="100" dirty="0">
                <a:effectLst/>
                <a:latin typeface="Segoe UI" panose="020B0502040204020203" pitchFamily="34" charset="0"/>
                <a:ea typeface="Calibri" panose="020F0502020204030204" pitchFamily="34" charset="0"/>
              </a:rPr>
              <a:t>Removing Duplicates and Null Values</a:t>
            </a:r>
          </a:p>
          <a:p>
            <a:pPr marL="342900" lvl="0" indent="-342900">
              <a:lnSpc>
                <a:spcPct val="107000"/>
              </a:lnSpc>
              <a:buFont typeface="+mj-lt"/>
              <a:buAutoNum type="arabicPeriod"/>
            </a:pPr>
            <a:r>
              <a:rPr lang="en-IN" sz="2000" b="1" kern="100" dirty="0">
                <a:effectLst/>
                <a:latin typeface="Segoe UI" panose="020B0502040204020203" pitchFamily="34" charset="0"/>
                <a:ea typeface="Calibri" panose="020F0502020204030204" pitchFamily="34" charset="0"/>
              </a:rPr>
              <a:t>Correlation identification</a:t>
            </a:r>
            <a:endParaRPr lang="en-IN" sz="2000" kern="100" dirty="0">
              <a:effectLst/>
              <a:latin typeface="Segoe UI" panose="020B0502040204020203"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32CCC20C-47B8-B34E-37B0-E0D895D39947}"/>
              </a:ext>
            </a:extLst>
          </p:cNvPr>
          <p:cNvPicPr>
            <a:picLocks noChangeAspect="1"/>
          </p:cNvPicPr>
          <p:nvPr/>
        </p:nvPicPr>
        <p:blipFill>
          <a:blip r:embed="rId2"/>
          <a:stretch>
            <a:fillRect/>
          </a:stretch>
        </p:blipFill>
        <p:spPr>
          <a:xfrm>
            <a:off x="464506" y="1231664"/>
            <a:ext cx="5631494" cy="4394671"/>
          </a:xfrm>
          <a:prstGeom prst="rect">
            <a:avLst/>
          </a:prstGeom>
        </p:spPr>
      </p:pic>
    </p:spTree>
    <p:extLst>
      <p:ext uri="{BB962C8B-B14F-4D97-AF65-F5344CB8AC3E}">
        <p14:creationId xmlns:p14="http://schemas.microsoft.com/office/powerpoint/2010/main" val="1514344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id="{2C9646E2-D132-5BEC-DD39-07E09EC7AD5B}"/>
              </a:ext>
            </a:extLst>
          </p:cNvPr>
          <p:cNvSpPr txBox="1"/>
          <p:nvPr/>
        </p:nvSpPr>
        <p:spPr>
          <a:xfrm>
            <a:off x="621792" y="795688"/>
            <a:ext cx="10956757" cy="5833713"/>
          </a:xfrm>
          <a:prstGeom prst="rect">
            <a:avLst/>
          </a:prstGeom>
          <a:noFill/>
        </p:spPr>
        <p:txBody>
          <a:bodyPr wrap="square">
            <a:spAutoFit/>
          </a:bodyPr>
          <a:lstStyle/>
          <a:p>
            <a:pPr>
              <a:lnSpc>
                <a:spcPct val="107000"/>
              </a:lnSpc>
              <a:spcBef>
                <a:spcPts val="200"/>
              </a:spcBef>
            </a:pPr>
            <a:r>
              <a:rPr lang="en-IN" sz="2800" b="1" kern="100" dirty="0">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Model Training, Testing and Validation:</a:t>
            </a:r>
          </a:p>
          <a:p>
            <a:pPr>
              <a:lnSpc>
                <a:spcPct val="107000"/>
              </a:lnSpc>
              <a:spcAft>
                <a:spcPts val="800"/>
              </a:spcAft>
            </a:pPr>
            <a:endParaRPr lang="en-IN" sz="1600" kern="100" dirty="0">
              <a:effectLst/>
              <a:latin typeface="Segoe UI" panose="020B0502040204020203" pitchFamily="34" charset="0"/>
              <a:ea typeface="Calibri" panose="020F0502020204030204" pitchFamily="34" charset="0"/>
            </a:endParaRPr>
          </a:p>
          <a:p>
            <a:pPr>
              <a:lnSpc>
                <a:spcPct val="107000"/>
              </a:lnSpc>
              <a:spcAft>
                <a:spcPts val="800"/>
              </a:spcAft>
            </a:pPr>
            <a:r>
              <a:rPr lang="en-IN" sz="1600" kern="100" dirty="0">
                <a:effectLst/>
                <a:latin typeface="Segoe UI" panose="020B0502040204020203" pitchFamily="34" charset="0"/>
                <a:ea typeface="Calibri" panose="020F0502020204030204" pitchFamily="34" charset="0"/>
              </a:rPr>
              <a:t>- Data Preparation:</a:t>
            </a:r>
          </a:p>
          <a:p>
            <a:pPr marL="742950" lvl="1" indent="-285750">
              <a:lnSpc>
                <a:spcPct val="107000"/>
              </a:lnSpc>
              <a:buFont typeface="Courier New" panose="02070309020205020404" pitchFamily="49" charset="0"/>
              <a:buChar char="o"/>
            </a:pPr>
            <a:r>
              <a:rPr lang="en-IN" sz="1600" kern="100" dirty="0">
                <a:effectLst/>
                <a:latin typeface="Segoe UI" panose="020B0502040204020203" pitchFamily="34" charset="0"/>
                <a:ea typeface="Calibri" panose="020F0502020204030204" pitchFamily="34" charset="0"/>
              </a:rPr>
              <a:t>Features: All columns in the dataset except the target variable '</a:t>
            </a:r>
            <a:r>
              <a:rPr lang="en-IN" sz="1600" kern="100" dirty="0" err="1">
                <a:effectLst/>
                <a:latin typeface="Segoe UI" panose="020B0502040204020203" pitchFamily="34" charset="0"/>
                <a:ea typeface="Calibri" panose="020F0502020204030204" pitchFamily="34" charset="0"/>
              </a:rPr>
              <a:t>Noshow</a:t>
            </a:r>
            <a:r>
              <a:rPr lang="en-IN" sz="1600" kern="100" dirty="0">
                <a:effectLst/>
                <a:latin typeface="Segoe UI" panose="020B0502040204020203" pitchFamily="34" charset="0"/>
                <a:ea typeface="Calibri" panose="020F0502020204030204" pitchFamily="34" charset="0"/>
              </a:rPr>
              <a:t>'.</a:t>
            </a:r>
          </a:p>
          <a:p>
            <a:pPr marL="742950" lvl="1" indent="-285750">
              <a:lnSpc>
                <a:spcPct val="107000"/>
              </a:lnSpc>
              <a:spcAft>
                <a:spcPts val="800"/>
              </a:spcAft>
              <a:buFont typeface="Courier New" panose="02070309020205020404" pitchFamily="49" charset="0"/>
              <a:buChar char="o"/>
            </a:pPr>
            <a:r>
              <a:rPr lang="en-IN" sz="1600" kern="100" dirty="0">
                <a:effectLst/>
                <a:latin typeface="Segoe UI" panose="020B0502040204020203" pitchFamily="34" charset="0"/>
                <a:ea typeface="Calibri" panose="020F0502020204030204" pitchFamily="34" charset="0"/>
              </a:rPr>
              <a:t>Target variable: '</a:t>
            </a:r>
            <a:r>
              <a:rPr lang="en-IN" sz="1600" kern="100" dirty="0" err="1">
                <a:effectLst/>
                <a:latin typeface="Segoe UI" panose="020B0502040204020203" pitchFamily="34" charset="0"/>
                <a:ea typeface="Calibri" panose="020F0502020204030204" pitchFamily="34" charset="0"/>
              </a:rPr>
              <a:t>Noshow</a:t>
            </a:r>
            <a:r>
              <a:rPr lang="en-IN" sz="1600" kern="100" dirty="0">
                <a:effectLst/>
                <a:latin typeface="Segoe UI" panose="020B0502040204020203" pitchFamily="34" charset="0"/>
                <a:ea typeface="Calibri" panose="020F0502020204030204" pitchFamily="34" charset="0"/>
              </a:rPr>
              <a:t>'.</a:t>
            </a:r>
          </a:p>
          <a:p>
            <a:pPr>
              <a:lnSpc>
                <a:spcPct val="107000"/>
              </a:lnSpc>
              <a:spcAft>
                <a:spcPts val="800"/>
              </a:spcAft>
            </a:pPr>
            <a:r>
              <a:rPr lang="en-IN" sz="1600" kern="100" dirty="0">
                <a:effectLst/>
                <a:latin typeface="Segoe UI" panose="020B0502040204020203" pitchFamily="34" charset="0"/>
                <a:ea typeface="Calibri" panose="020F0502020204030204" pitchFamily="34" charset="0"/>
              </a:rPr>
              <a:t>- Models:</a:t>
            </a:r>
          </a:p>
          <a:p>
            <a:pPr marL="742950" lvl="1" indent="-285750">
              <a:lnSpc>
                <a:spcPct val="107000"/>
              </a:lnSpc>
              <a:buFont typeface="Courier New" panose="02070309020205020404" pitchFamily="49" charset="0"/>
              <a:buChar char="o"/>
            </a:pPr>
            <a:r>
              <a:rPr lang="en-IN" sz="1600" kern="100" dirty="0">
                <a:effectLst/>
                <a:latin typeface="Segoe UI" panose="020B0502040204020203" pitchFamily="34" charset="0"/>
                <a:ea typeface="Calibri" panose="020F0502020204030204" pitchFamily="34" charset="0"/>
              </a:rPr>
              <a:t>Random Forest</a:t>
            </a:r>
          </a:p>
          <a:p>
            <a:pPr marL="742950" lvl="1" indent="-285750">
              <a:lnSpc>
                <a:spcPct val="107000"/>
              </a:lnSpc>
              <a:buFont typeface="Courier New" panose="02070309020205020404" pitchFamily="49" charset="0"/>
              <a:buChar char="o"/>
            </a:pPr>
            <a:r>
              <a:rPr lang="en-IN" sz="1600" kern="100" dirty="0">
                <a:effectLst/>
                <a:latin typeface="Segoe UI" panose="020B0502040204020203" pitchFamily="34" charset="0"/>
                <a:ea typeface="Calibri" panose="020F0502020204030204" pitchFamily="34" charset="0"/>
              </a:rPr>
              <a:t>Gradient Boosting</a:t>
            </a:r>
          </a:p>
          <a:p>
            <a:pPr marL="742950" lvl="1" indent="-285750">
              <a:lnSpc>
                <a:spcPct val="107000"/>
              </a:lnSpc>
              <a:buFont typeface="Courier New" panose="02070309020205020404" pitchFamily="49" charset="0"/>
              <a:buChar char="o"/>
            </a:pPr>
            <a:r>
              <a:rPr lang="en-IN" sz="1600" kern="100" dirty="0" err="1">
                <a:effectLst/>
                <a:latin typeface="Segoe UI" panose="020B0502040204020203" pitchFamily="34" charset="0"/>
                <a:ea typeface="Calibri" panose="020F0502020204030204" pitchFamily="34" charset="0"/>
              </a:rPr>
              <a:t>XGBoost</a:t>
            </a:r>
            <a:endParaRPr lang="en-IN" sz="1600" kern="100" dirty="0">
              <a:effectLst/>
              <a:latin typeface="Segoe UI" panose="020B0502040204020203" pitchFamily="34" charset="0"/>
              <a:ea typeface="Calibri" panose="020F0502020204030204" pitchFamily="34" charset="0"/>
            </a:endParaRPr>
          </a:p>
          <a:p>
            <a:pPr marL="742950" lvl="1" indent="-285750">
              <a:lnSpc>
                <a:spcPct val="107000"/>
              </a:lnSpc>
              <a:buFont typeface="Courier New" panose="02070309020205020404" pitchFamily="49" charset="0"/>
              <a:buChar char="o"/>
            </a:pPr>
            <a:r>
              <a:rPr lang="en-IN" sz="1600" kern="100" dirty="0">
                <a:effectLst/>
                <a:latin typeface="Segoe UI" panose="020B0502040204020203" pitchFamily="34" charset="0"/>
                <a:ea typeface="Calibri" panose="020F0502020204030204" pitchFamily="34" charset="0"/>
              </a:rPr>
              <a:t>Logistic Regression</a:t>
            </a:r>
          </a:p>
          <a:p>
            <a:pPr marL="742950" lvl="1" indent="-285750">
              <a:lnSpc>
                <a:spcPct val="107000"/>
              </a:lnSpc>
              <a:buFont typeface="Courier New" panose="02070309020205020404" pitchFamily="49" charset="0"/>
              <a:buChar char="o"/>
            </a:pPr>
            <a:r>
              <a:rPr lang="en-IN" sz="1600" kern="100" dirty="0">
                <a:effectLst/>
                <a:latin typeface="Segoe UI" panose="020B0502040204020203" pitchFamily="34" charset="0"/>
                <a:ea typeface="Calibri" panose="020F0502020204030204" pitchFamily="34" charset="0"/>
              </a:rPr>
              <a:t>Decision Tree</a:t>
            </a:r>
          </a:p>
          <a:p>
            <a:pPr marL="742950" lvl="1" indent="-285750">
              <a:lnSpc>
                <a:spcPct val="107000"/>
              </a:lnSpc>
              <a:buFont typeface="Courier New" panose="02070309020205020404" pitchFamily="49" charset="0"/>
              <a:buChar char="o"/>
            </a:pPr>
            <a:r>
              <a:rPr lang="en-IN" sz="1600" kern="100" dirty="0">
                <a:effectLst/>
                <a:latin typeface="Segoe UI" panose="020B0502040204020203" pitchFamily="34" charset="0"/>
                <a:ea typeface="Calibri" panose="020F0502020204030204" pitchFamily="34" charset="0"/>
              </a:rPr>
              <a:t>K-Nearest neighbours</a:t>
            </a:r>
          </a:p>
          <a:p>
            <a:pPr marL="742950" lvl="1" indent="-285750">
              <a:lnSpc>
                <a:spcPct val="107000"/>
              </a:lnSpc>
              <a:buFont typeface="Courier New" panose="02070309020205020404" pitchFamily="49" charset="0"/>
              <a:buChar char="o"/>
            </a:pPr>
            <a:r>
              <a:rPr lang="en-IN" sz="1600" kern="100" dirty="0">
                <a:effectLst/>
                <a:latin typeface="Segoe UI" panose="020B0502040204020203" pitchFamily="34" charset="0"/>
                <a:ea typeface="Calibri" panose="020F0502020204030204" pitchFamily="34" charset="0"/>
              </a:rPr>
              <a:t>Neural Network (MLP)</a:t>
            </a:r>
          </a:p>
          <a:p>
            <a:pPr marL="742950" lvl="1" indent="-285750">
              <a:lnSpc>
                <a:spcPct val="107000"/>
              </a:lnSpc>
              <a:spcAft>
                <a:spcPts val="800"/>
              </a:spcAft>
              <a:buFont typeface="Courier New" panose="02070309020205020404" pitchFamily="49" charset="0"/>
              <a:buChar char="o"/>
            </a:pPr>
            <a:r>
              <a:rPr lang="en-IN" sz="1600" kern="100" dirty="0">
                <a:effectLst/>
                <a:latin typeface="Segoe UI" panose="020B0502040204020203" pitchFamily="34" charset="0"/>
                <a:ea typeface="Calibri" panose="020F0502020204030204" pitchFamily="34" charset="0"/>
              </a:rPr>
              <a:t>AdaBoost</a:t>
            </a:r>
          </a:p>
          <a:p>
            <a:pPr>
              <a:lnSpc>
                <a:spcPct val="107000"/>
              </a:lnSpc>
              <a:spcAft>
                <a:spcPts val="800"/>
              </a:spcAft>
            </a:pPr>
            <a:r>
              <a:rPr lang="en-IN" sz="1600" kern="100" dirty="0">
                <a:effectLst/>
                <a:latin typeface="Segoe UI" panose="020B0502040204020203" pitchFamily="34" charset="0"/>
                <a:ea typeface="Calibri" panose="020F0502020204030204" pitchFamily="34" charset="0"/>
              </a:rPr>
              <a:t>- Techniques:</a:t>
            </a:r>
          </a:p>
          <a:p>
            <a:pPr marL="742950" lvl="1" indent="-285750">
              <a:lnSpc>
                <a:spcPct val="107000"/>
              </a:lnSpc>
              <a:spcAft>
                <a:spcPts val="800"/>
              </a:spcAft>
              <a:buFont typeface="Courier New" panose="02070309020205020404" pitchFamily="49" charset="0"/>
              <a:buChar char="o"/>
            </a:pPr>
            <a:r>
              <a:rPr lang="en-IN" sz="1600" kern="100" dirty="0" err="1">
                <a:latin typeface="Segoe UI" panose="020B0502040204020203" pitchFamily="34" charset="0"/>
                <a:ea typeface="Calibri" panose="020F0502020204030204" pitchFamily="34" charset="0"/>
              </a:rPr>
              <a:t>Undersampling</a:t>
            </a:r>
            <a:r>
              <a:rPr lang="en-IN" sz="1600" kern="100" dirty="0">
                <a:latin typeface="Segoe UI" panose="020B0502040204020203" pitchFamily="34" charset="0"/>
                <a:ea typeface="Calibri" panose="020F0502020204030204" pitchFamily="34" charset="0"/>
              </a:rPr>
              <a:t> (Random and ENN)</a:t>
            </a:r>
          </a:p>
          <a:p>
            <a:pPr marL="742950" lvl="1" indent="-285750">
              <a:lnSpc>
                <a:spcPct val="107000"/>
              </a:lnSpc>
              <a:spcAft>
                <a:spcPts val="800"/>
              </a:spcAft>
              <a:buFont typeface="Courier New" panose="02070309020205020404" pitchFamily="49" charset="0"/>
              <a:buChar char="o"/>
            </a:pPr>
            <a:r>
              <a:rPr lang="en-IN" sz="1600" kern="100" dirty="0">
                <a:latin typeface="Segoe UI" panose="020B0502040204020203" pitchFamily="34" charset="0"/>
                <a:ea typeface="Calibri" panose="020F0502020204030204" pitchFamily="34" charset="0"/>
              </a:rPr>
              <a:t>Oversampling (SMOTE)</a:t>
            </a:r>
          </a:p>
          <a:p>
            <a:pPr marL="742950" lvl="1" indent="-285750">
              <a:lnSpc>
                <a:spcPct val="107000"/>
              </a:lnSpc>
              <a:spcAft>
                <a:spcPts val="800"/>
              </a:spcAft>
              <a:buFont typeface="Courier New" panose="02070309020205020404" pitchFamily="49" charset="0"/>
              <a:buChar char="o"/>
            </a:pPr>
            <a:r>
              <a:rPr lang="en-IN" sz="1600" kern="100" dirty="0">
                <a:latin typeface="Segoe UI" panose="020B0502040204020203" pitchFamily="34" charset="0"/>
                <a:ea typeface="Calibri" panose="020F0502020204030204" pitchFamily="34" charset="0"/>
              </a:rPr>
              <a:t>Combination (ENN then SMOTE)</a:t>
            </a:r>
          </a:p>
        </p:txBody>
      </p:sp>
    </p:spTree>
    <p:extLst>
      <p:ext uri="{BB962C8B-B14F-4D97-AF65-F5344CB8AC3E}">
        <p14:creationId xmlns:p14="http://schemas.microsoft.com/office/powerpoint/2010/main" val="31362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id="{2C9646E2-D132-5BEC-DD39-07E09EC7AD5B}"/>
              </a:ext>
            </a:extLst>
          </p:cNvPr>
          <p:cNvSpPr txBox="1"/>
          <p:nvPr/>
        </p:nvSpPr>
        <p:spPr>
          <a:xfrm>
            <a:off x="737937" y="914400"/>
            <a:ext cx="10956757" cy="5533566"/>
          </a:xfrm>
          <a:prstGeom prst="rect">
            <a:avLst/>
          </a:prstGeom>
          <a:noFill/>
        </p:spPr>
        <p:txBody>
          <a:bodyPr wrap="square">
            <a:spAutoFit/>
          </a:bodyPr>
          <a:lstStyle/>
          <a:p>
            <a:pPr marL="740664" indent="-283464" algn="l" rtl="0" eaLnBrk="1" latinLnBrk="0" hangingPunct="1">
              <a:lnSpc>
                <a:spcPct val="107000"/>
              </a:lnSpc>
              <a:spcBef>
                <a:spcPts val="0"/>
              </a:spcBef>
              <a:spcAft>
                <a:spcPts val="800"/>
              </a:spcAft>
              <a:buClrTx/>
              <a:buSzPts val="1100"/>
              <a:buFont typeface="Courier New" panose="02070309020205020404" pitchFamily="49" charset="0"/>
              <a:buChar char="o"/>
            </a:pPr>
            <a:r>
              <a:rPr lang="en-IN" sz="2400" kern="100" dirty="0">
                <a:solidFill>
                  <a:srgbClr val="000000"/>
                </a:solidFill>
                <a:effectLst/>
                <a:latin typeface="Segoe UI" panose="020B0502040204020203" pitchFamily="34" charset="0"/>
                <a:ea typeface="Calibri" panose="020F0502020204030204" pitchFamily="34" charset="0"/>
                <a:cs typeface="+mn-cs"/>
              </a:rPr>
              <a:t>Combination (SMOTE then ENN)</a:t>
            </a:r>
            <a:endParaRPr lang="en-IN" sz="2400" dirty="0">
              <a:effectLst/>
            </a:endParaRPr>
          </a:p>
          <a:p>
            <a:pPr marL="740664" indent="-283464">
              <a:lnSpc>
                <a:spcPct val="107000"/>
              </a:lnSpc>
              <a:spcAft>
                <a:spcPts val="800"/>
              </a:spcAft>
              <a:buSzPts val="1100"/>
              <a:buFont typeface="Courier New" panose="02070309020205020404" pitchFamily="49" charset="0"/>
              <a:buChar char="o"/>
            </a:pPr>
            <a:r>
              <a:rPr lang="en-IN" sz="2400" kern="100" dirty="0">
                <a:solidFill>
                  <a:srgbClr val="000000"/>
                </a:solidFill>
                <a:latin typeface="Segoe UI" panose="020B0502040204020203" pitchFamily="34" charset="0"/>
                <a:ea typeface="Calibri" panose="020F0502020204030204" pitchFamily="34" charset="0"/>
              </a:rPr>
              <a:t>Hyperparameter Tuning</a:t>
            </a:r>
          </a:p>
          <a:p>
            <a:pPr marL="740664" indent="-283464">
              <a:lnSpc>
                <a:spcPct val="107000"/>
              </a:lnSpc>
              <a:spcAft>
                <a:spcPts val="800"/>
              </a:spcAft>
              <a:buSzPts val="1100"/>
              <a:buFont typeface="Courier New" panose="02070309020205020404" pitchFamily="49" charset="0"/>
              <a:buChar char="o"/>
            </a:pPr>
            <a:r>
              <a:rPr lang="en-IN" sz="2400" kern="100" dirty="0">
                <a:solidFill>
                  <a:srgbClr val="000000"/>
                </a:solidFill>
                <a:latin typeface="Segoe UI" panose="020B0502040204020203" pitchFamily="34" charset="0"/>
                <a:ea typeface="Calibri" panose="020F0502020204030204" pitchFamily="34" charset="0"/>
              </a:rPr>
              <a:t>Recursive Feature Elimination (RFE)</a:t>
            </a:r>
          </a:p>
          <a:p>
            <a:pPr marL="0" algn="l" rtl="0" eaLnBrk="1" latinLnBrk="0" hangingPunct="1">
              <a:lnSpc>
                <a:spcPct val="107000"/>
              </a:lnSpc>
              <a:spcBef>
                <a:spcPts val="0"/>
              </a:spcBef>
              <a:spcAft>
                <a:spcPts val="800"/>
              </a:spcAft>
            </a:pPr>
            <a:r>
              <a:rPr lang="en-IN" sz="2400" kern="100" dirty="0">
                <a:solidFill>
                  <a:srgbClr val="000000"/>
                </a:solidFill>
                <a:effectLst/>
                <a:latin typeface="Segoe UI" panose="020B0502040204020203" pitchFamily="34" charset="0"/>
                <a:ea typeface="Calibri" panose="020F0502020204030204" pitchFamily="34" charset="0"/>
                <a:cs typeface="+mn-cs"/>
              </a:rPr>
              <a:t>- Inferences and Results:</a:t>
            </a:r>
            <a:endParaRPr lang="en-IN" sz="2400" dirty="0">
              <a:effectLst/>
            </a:endParaRPr>
          </a:p>
          <a:p>
            <a:pPr marL="740664" indent="-283464">
              <a:lnSpc>
                <a:spcPct val="107000"/>
              </a:lnSpc>
              <a:spcBef>
                <a:spcPts val="0"/>
              </a:spcBef>
              <a:spcAft>
                <a:spcPts val="800"/>
              </a:spcAft>
              <a:buSzPts val="1100"/>
              <a:buFont typeface="Courier New" panose="02070309020205020404" pitchFamily="49" charset="0"/>
              <a:buChar char="o"/>
            </a:pPr>
            <a:r>
              <a:rPr lang="en-IN" sz="2400" kern="100" dirty="0">
                <a:solidFill>
                  <a:srgbClr val="000000"/>
                </a:solidFill>
                <a:latin typeface="Segoe UI" panose="020B0502040204020203" pitchFamily="34" charset="0"/>
                <a:ea typeface="Calibri" panose="020F0502020204030204" pitchFamily="34" charset="0"/>
              </a:rPr>
              <a:t>The choice of sampling techniques significantly impacts model performance.</a:t>
            </a:r>
          </a:p>
          <a:p>
            <a:pPr marL="740664" indent="-283464">
              <a:lnSpc>
                <a:spcPct val="107000"/>
              </a:lnSpc>
              <a:spcBef>
                <a:spcPts val="0"/>
              </a:spcBef>
              <a:spcAft>
                <a:spcPts val="800"/>
              </a:spcAft>
              <a:buSzPts val="1100"/>
              <a:buFont typeface="Courier New" panose="02070309020205020404" pitchFamily="49" charset="0"/>
              <a:buChar char="o"/>
            </a:pPr>
            <a:r>
              <a:rPr lang="en-IN" sz="2400" kern="100" dirty="0">
                <a:solidFill>
                  <a:srgbClr val="000000"/>
                </a:solidFill>
                <a:latin typeface="Segoe UI" panose="020B0502040204020203" pitchFamily="34" charset="0"/>
                <a:ea typeface="Calibri" panose="020F0502020204030204" pitchFamily="34" charset="0"/>
              </a:rPr>
              <a:t>The combination of SMOTE for oversampling followed by ENN for </a:t>
            </a:r>
            <a:r>
              <a:rPr lang="en-IN" sz="2400" kern="100" dirty="0" err="1">
                <a:solidFill>
                  <a:srgbClr val="000000"/>
                </a:solidFill>
                <a:latin typeface="Segoe UI" panose="020B0502040204020203" pitchFamily="34" charset="0"/>
                <a:ea typeface="Calibri" panose="020F0502020204030204" pitchFamily="34" charset="0"/>
              </a:rPr>
              <a:t>undersampling</a:t>
            </a:r>
            <a:r>
              <a:rPr lang="en-IN" sz="2400" kern="100" dirty="0">
                <a:solidFill>
                  <a:srgbClr val="000000"/>
                </a:solidFill>
                <a:latin typeface="Segoe UI" panose="020B0502040204020203" pitchFamily="34" charset="0"/>
                <a:ea typeface="Calibri" panose="020F0502020204030204" pitchFamily="34" charset="0"/>
              </a:rPr>
              <a:t> yielded the highest accuracy (89.48%).</a:t>
            </a:r>
          </a:p>
          <a:p>
            <a:pPr marL="740664" indent="-283464">
              <a:lnSpc>
                <a:spcPct val="107000"/>
              </a:lnSpc>
              <a:spcBef>
                <a:spcPts val="0"/>
              </a:spcBef>
              <a:spcAft>
                <a:spcPts val="800"/>
              </a:spcAft>
              <a:buSzPts val="1100"/>
              <a:buFont typeface="Courier New" panose="02070309020205020404" pitchFamily="49" charset="0"/>
              <a:buChar char="o"/>
            </a:pPr>
            <a:r>
              <a:rPr lang="en-IN" sz="2400" kern="100" dirty="0">
                <a:solidFill>
                  <a:srgbClr val="000000"/>
                </a:solidFill>
                <a:latin typeface="Segoe UI" panose="020B0502040204020203" pitchFamily="34" charset="0"/>
                <a:ea typeface="Calibri" panose="020F0502020204030204" pitchFamily="34" charset="0"/>
              </a:rPr>
              <a:t>Hyperparameter tuning improved model accuracy, with both Grid Search and Random Search providing competitive results.</a:t>
            </a:r>
          </a:p>
          <a:p>
            <a:pPr marL="740664" indent="-283464">
              <a:lnSpc>
                <a:spcPct val="107000"/>
              </a:lnSpc>
              <a:spcBef>
                <a:spcPts val="0"/>
              </a:spcBef>
              <a:spcAft>
                <a:spcPts val="800"/>
              </a:spcAft>
              <a:buSzPts val="1100"/>
              <a:buFont typeface="Courier New" panose="02070309020205020404" pitchFamily="49" charset="0"/>
              <a:buChar char="o"/>
            </a:pPr>
            <a:r>
              <a:rPr lang="en-IN" sz="2400" kern="100" dirty="0">
                <a:solidFill>
                  <a:srgbClr val="000000"/>
                </a:solidFill>
                <a:latin typeface="Segoe UI" panose="020B0502040204020203" pitchFamily="34" charset="0"/>
                <a:ea typeface="Calibri" panose="020F0502020204030204" pitchFamily="34" charset="0"/>
              </a:rPr>
              <a:t>Recursive Feature Elimination (RFE) helped identify and use the most relevant features for better model performance.</a:t>
            </a:r>
          </a:p>
        </p:txBody>
      </p:sp>
    </p:spTree>
    <p:extLst>
      <p:ext uri="{BB962C8B-B14F-4D97-AF65-F5344CB8AC3E}">
        <p14:creationId xmlns:p14="http://schemas.microsoft.com/office/powerpoint/2010/main" val="869719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4495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Task 2:</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Appointment time prediction</a:t>
            </a:r>
          </a:p>
        </p:txBody>
      </p:sp>
    </p:spTree>
    <p:extLst>
      <p:ext uri="{BB962C8B-B14F-4D97-AF65-F5344CB8AC3E}">
        <p14:creationId xmlns:p14="http://schemas.microsoft.com/office/powerpoint/2010/main" val="292622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US" sz="4000" b="1" dirty="0">
                <a:solidFill>
                  <a:schemeClr val="accent6"/>
                </a:solidFill>
                <a:latin typeface="Arial Black" panose="020B0604020202020204" pitchFamily="34" charset="0"/>
                <a:cs typeface="Arial Black" panose="020B0604020202020204" pitchFamily="34" charset="0"/>
              </a:rPr>
              <a:t>Appointment time prediction</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10" name="Rectangle 9">
            <a:extLst>
              <a:ext uri="{FF2B5EF4-FFF2-40B4-BE49-F238E27FC236}">
                <a16:creationId xmlns:a16="http://schemas.microsoft.com/office/drawing/2014/main" id="{DEA4F629-FC26-212C-64BF-543846C753F1}"/>
              </a:ext>
            </a:extLst>
          </p:cNvPr>
          <p:cNvSpPr>
            <a:spLocks noChangeArrowheads="1"/>
          </p:cNvSpPr>
          <p:nvPr/>
        </p:nvSpPr>
        <p:spPr bwMode="auto">
          <a:xfrm>
            <a:off x="621792" y="1600200"/>
            <a:ext cx="5918864" cy="87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Understanding the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Let us take a cursory glance at our dataset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1032" name="Picture 1">
            <a:extLst>
              <a:ext uri="{FF2B5EF4-FFF2-40B4-BE49-F238E27FC236}">
                <a16:creationId xmlns:a16="http://schemas.microsoft.com/office/drawing/2014/main" id="{7EDC927F-C345-9F9A-9C5A-3141BD830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81" y="2468880"/>
            <a:ext cx="5918864" cy="3704608"/>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F33155A4-6A3D-B5B3-CFA0-9683E47EA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936" y="2468880"/>
            <a:ext cx="2722877" cy="37046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
            <a:extLst>
              <a:ext uri="{FF2B5EF4-FFF2-40B4-BE49-F238E27FC236}">
                <a16:creationId xmlns:a16="http://schemas.microsoft.com/office/drawing/2014/main" id="{FA639051-382D-B557-A168-BB82272ED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987" y="2489372"/>
            <a:ext cx="2920014" cy="368411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2">
            <a:extLst>
              <a:ext uri="{FF2B5EF4-FFF2-40B4-BE49-F238E27FC236}">
                <a16:creationId xmlns:a16="http://schemas.microsoft.com/office/drawing/2014/main" id="{C745B887-241C-24D1-D9F1-721F63A037FF}"/>
              </a:ext>
            </a:extLst>
          </p:cNvPr>
          <p:cNvSpPr>
            <a:spLocks noChangeArrowheads="1"/>
          </p:cNvSpPr>
          <p:nvPr/>
        </p:nvSpPr>
        <p:spPr bwMode="auto">
          <a:xfrm>
            <a:off x="5919537" y="10467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3">
            <a:extLst>
              <a:ext uri="{FF2B5EF4-FFF2-40B4-BE49-F238E27FC236}">
                <a16:creationId xmlns:a16="http://schemas.microsoft.com/office/drawing/2014/main" id="{C3FF67C6-0FC2-2B51-1696-E72AD7026D21}"/>
              </a:ext>
            </a:extLst>
          </p:cNvPr>
          <p:cNvSpPr>
            <a:spLocks noChangeArrowheads="1"/>
          </p:cNvSpPr>
          <p:nvPr/>
        </p:nvSpPr>
        <p:spPr bwMode="auto">
          <a:xfrm>
            <a:off x="5919537" y="43534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4DD20DAB-921A-C083-90A6-9D1C249C2E52}"/>
              </a:ext>
            </a:extLst>
          </p:cNvPr>
          <p:cNvSpPr>
            <a:spLocks noChangeArrowheads="1"/>
          </p:cNvSpPr>
          <p:nvPr/>
        </p:nvSpPr>
        <p:spPr bwMode="auto">
          <a:xfrm>
            <a:off x="5919537" y="76983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834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97104"/>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Index</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965200"/>
            <a:ext cx="5693664" cy="5114758"/>
          </a:xfrm>
        </p:spPr>
        <p:txBody>
          <a:bodyPr/>
          <a:lstStyle/>
          <a:p>
            <a:pPr marL="342900" indent="-342900">
              <a:buFont typeface="Arial" panose="020B0604020202020204" pitchFamily="34" charset="0"/>
              <a:buChar char="•"/>
            </a:pPr>
            <a:r>
              <a:rPr lang="en-US" sz="2200" dirty="0">
                <a:hlinkClick r:id="rId2" action="ppaction://hlinksldjump"/>
              </a:rPr>
              <a:t>Internship Timeline</a:t>
            </a:r>
            <a:endParaRPr lang="en-US" sz="2200" dirty="0"/>
          </a:p>
          <a:p>
            <a:pPr marL="342900" indent="-342900">
              <a:buFont typeface="Arial" panose="020B0604020202020204" pitchFamily="34" charset="0"/>
              <a:buChar char="•"/>
            </a:pPr>
            <a:r>
              <a:rPr lang="en-US" sz="2200" dirty="0">
                <a:hlinkClick r:id="rId3" action="ppaction://hlinksldjump"/>
              </a:rPr>
              <a:t>Problem Statement(s)</a:t>
            </a:r>
            <a:endParaRPr lang="en-US" sz="2200" dirty="0"/>
          </a:p>
          <a:p>
            <a:pPr marL="342900" indent="-342900">
              <a:buFont typeface="Arial" panose="020B0604020202020204" pitchFamily="34" charset="0"/>
              <a:buChar char="•"/>
            </a:pPr>
            <a:r>
              <a:rPr lang="en-US" sz="2200" dirty="0">
                <a:hlinkClick r:id="rId4" action="ppaction://hlinksldjump"/>
              </a:rPr>
              <a:t>Solution Framework Overview</a:t>
            </a:r>
            <a:endParaRPr lang="en-US" sz="2200" dirty="0"/>
          </a:p>
          <a:p>
            <a:pPr marL="342900" indent="-342900">
              <a:buFont typeface="Arial" panose="020B0604020202020204" pitchFamily="34" charset="0"/>
              <a:buChar char="•"/>
            </a:pPr>
            <a:r>
              <a:rPr lang="en-US" sz="2200" dirty="0">
                <a:hlinkClick r:id="rId5" action="ppaction://hlinksldjump"/>
              </a:rPr>
              <a:t>Task 1: </a:t>
            </a:r>
            <a:r>
              <a:rPr lang="en-US" sz="2200" dirty="0" err="1">
                <a:hlinkClick r:id="rId5" action="ppaction://hlinksldjump"/>
              </a:rPr>
              <a:t>Noshow</a:t>
            </a:r>
            <a:r>
              <a:rPr lang="en-US" sz="2200" dirty="0">
                <a:hlinkClick r:id="rId5" action="ppaction://hlinksldjump"/>
              </a:rPr>
              <a:t> Classification</a:t>
            </a:r>
            <a:endParaRPr lang="en-US" sz="2200" dirty="0"/>
          </a:p>
          <a:p>
            <a:pPr marL="342900" indent="-342900">
              <a:buFont typeface="Arial" panose="020B0604020202020204" pitchFamily="34" charset="0"/>
              <a:buChar char="•"/>
            </a:pPr>
            <a:r>
              <a:rPr lang="en-US" sz="2200" dirty="0">
                <a:hlinkClick r:id="rId6" action="ppaction://hlinksldjump"/>
              </a:rPr>
              <a:t>Task 2: Appointment Time Prediction</a:t>
            </a:r>
            <a:endParaRPr lang="en-US" sz="2200" dirty="0"/>
          </a:p>
          <a:p>
            <a:pPr marL="342900" indent="-342900">
              <a:buFont typeface="Arial" panose="020B0604020202020204" pitchFamily="34" charset="0"/>
              <a:buChar char="•"/>
            </a:pPr>
            <a:r>
              <a:rPr lang="en-US" sz="2200" dirty="0">
                <a:hlinkClick r:id="rId7" action="ppaction://hlinksldjump"/>
              </a:rPr>
              <a:t>Task 3: Stock Price Prediction</a:t>
            </a:r>
            <a:endParaRPr lang="en-US" sz="2200" dirty="0"/>
          </a:p>
          <a:p>
            <a:pPr marL="342900" indent="-342900">
              <a:buFont typeface="Arial" panose="020B0604020202020204" pitchFamily="34" charset="0"/>
              <a:buChar char="•"/>
            </a:pPr>
            <a:r>
              <a:rPr lang="en-US" sz="2200" dirty="0">
                <a:hlinkClick r:id="rId8" action="ppaction://hlinksldjump"/>
              </a:rPr>
              <a:t>Model Deployment</a:t>
            </a:r>
            <a:endParaRPr lang="en-US" sz="2200" dirty="0"/>
          </a:p>
          <a:p>
            <a:pPr marL="342900" indent="-342900">
              <a:buFont typeface="Arial" panose="020B0604020202020204" pitchFamily="34" charset="0"/>
              <a:buChar char="•"/>
            </a:pPr>
            <a:r>
              <a:rPr lang="en-US" sz="2200" dirty="0">
                <a:hlinkClick r:id="rId9" action="ppaction://hlinksldjump"/>
              </a:rPr>
              <a:t>Challenges and Limitations</a:t>
            </a:r>
            <a:endParaRPr lang="en-US" sz="2200" dirty="0"/>
          </a:p>
          <a:p>
            <a:pPr marL="342900" indent="-342900">
              <a:buFont typeface="Arial" panose="020B0604020202020204" pitchFamily="34" charset="0"/>
              <a:buChar char="•"/>
            </a:pPr>
            <a:r>
              <a:rPr lang="en-US" sz="2200" dirty="0">
                <a:hlinkClick r:id="rId10" action="ppaction://hlinksldjump"/>
              </a:rPr>
              <a:t>Scope for Improvement</a:t>
            </a:r>
            <a:endParaRPr lang="en-US" sz="2200" dirty="0"/>
          </a:p>
          <a:p>
            <a:pPr marL="342900" indent="-342900">
              <a:buFont typeface="Arial" panose="020B0604020202020204" pitchFamily="34" charset="0"/>
              <a:buChar char="•"/>
            </a:pPr>
            <a:r>
              <a:rPr lang="en-US" sz="2200" dirty="0">
                <a:hlinkClick r:id="rId11" action="ppaction://hlinksldjump"/>
              </a:rPr>
              <a:t>Learnings and Takeaways</a:t>
            </a:r>
            <a:endParaRPr lang="en-US" sz="2200" dirty="0"/>
          </a:p>
          <a:p>
            <a:pPr marL="342900" indent="-342900">
              <a:buFont typeface="Arial" panose="020B0604020202020204" pitchFamily="34" charset="0"/>
              <a:buChar char="•"/>
            </a:pPr>
            <a:r>
              <a:rPr lang="en-US" sz="2200" dirty="0">
                <a:hlinkClick r:id="rId12" action="ppaction://hlinksldjump"/>
              </a:rPr>
              <a:t>Conclusion</a:t>
            </a:r>
            <a:endParaRPr lang="en-US" sz="22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10" name="Rectangle 9">
            <a:extLst>
              <a:ext uri="{FF2B5EF4-FFF2-40B4-BE49-F238E27FC236}">
                <a16:creationId xmlns:a16="http://schemas.microsoft.com/office/drawing/2014/main" id="{DEA4F629-FC26-212C-64BF-543846C753F1}"/>
              </a:ext>
            </a:extLst>
          </p:cNvPr>
          <p:cNvSpPr>
            <a:spLocks noChangeArrowheads="1"/>
          </p:cNvSpPr>
          <p:nvPr/>
        </p:nvSpPr>
        <p:spPr bwMode="auto">
          <a:xfrm>
            <a:off x="758952" y="1296786"/>
            <a:ext cx="10671048" cy="5078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a:lnSpc>
                <a:spcPct val="107000"/>
              </a:lnSpc>
              <a:spcAft>
                <a:spcPts val="800"/>
              </a:spcAft>
            </a:pPr>
            <a:r>
              <a:rPr lang="en-IN" sz="3600" kern="100" dirty="0">
                <a:effectLst/>
                <a:latin typeface="Segoe UI" panose="020B0502040204020203" pitchFamily="34" charset="0"/>
                <a:ea typeface="Calibri" panose="020F0502020204030204" pitchFamily="34" charset="0"/>
              </a:rPr>
              <a:t>From the above overview of the dataset, we can see that:</a:t>
            </a:r>
          </a:p>
          <a:p>
            <a:pPr marL="285750" indent="-285750">
              <a:lnSpc>
                <a:spcPct val="107000"/>
              </a:lnSpc>
              <a:spcAft>
                <a:spcPts val="800"/>
              </a:spcAft>
              <a:buFont typeface="Arial" panose="020B0604020202020204" pitchFamily="34" charset="0"/>
              <a:buChar char="•"/>
            </a:pPr>
            <a:r>
              <a:rPr lang="en-IN" sz="3600" kern="100" dirty="0">
                <a:latin typeface="Segoe UI" panose="020B0502040204020203" pitchFamily="34" charset="0"/>
                <a:ea typeface="Calibri" panose="020F0502020204030204" pitchFamily="34" charset="0"/>
              </a:rPr>
              <a:t>Th</a:t>
            </a:r>
            <a:r>
              <a:rPr lang="en-IN" sz="3600" kern="100" dirty="0">
                <a:effectLst/>
                <a:latin typeface="Segoe UI" panose="020B0502040204020203" pitchFamily="34" charset="0"/>
                <a:ea typeface="Calibri" panose="020F0502020204030204" pitchFamily="34" charset="0"/>
              </a:rPr>
              <a:t>ere are 23 columns and 51173 entries. </a:t>
            </a:r>
          </a:p>
          <a:p>
            <a:pPr marL="285750" indent="-285750">
              <a:lnSpc>
                <a:spcPct val="107000"/>
              </a:lnSpc>
              <a:spcAft>
                <a:spcPts val="800"/>
              </a:spcAft>
              <a:buFont typeface="Arial" panose="020B0604020202020204" pitchFamily="34" charset="0"/>
              <a:buChar char="•"/>
            </a:pPr>
            <a:r>
              <a:rPr lang="en-IN" sz="3600" kern="100" dirty="0">
                <a:effectLst/>
                <a:latin typeface="Segoe UI" panose="020B0502040204020203" pitchFamily="34" charset="0"/>
                <a:ea typeface="Calibri" panose="020F0502020204030204" pitchFamily="34" charset="0"/>
              </a:rPr>
              <a:t>Most columns are non-numerical, non-ordinal and have no duplicates or null entries. </a:t>
            </a:r>
          </a:p>
          <a:p>
            <a:pPr marL="285750" indent="-285750">
              <a:lnSpc>
                <a:spcPct val="107000"/>
              </a:lnSpc>
              <a:spcAft>
                <a:spcPts val="800"/>
              </a:spcAft>
              <a:buFont typeface="Arial" panose="020B0604020202020204" pitchFamily="34" charset="0"/>
              <a:buChar char="•"/>
            </a:pPr>
            <a:r>
              <a:rPr lang="en-IN" sz="3600" kern="100" dirty="0">
                <a:effectLst/>
                <a:latin typeface="Segoe UI" panose="020B0502040204020203" pitchFamily="34" charset="0"/>
                <a:ea typeface="Calibri" panose="020F0502020204030204" pitchFamily="34" charset="0"/>
              </a:rPr>
              <a:t>Mean age is 36, 20% of patients have hypertension, 6% have diabetes, and 3% have alcoholism.</a:t>
            </a:r>
          </a:p>
        </p:txBody>
      </p:sp>
    </p:spTree>
    <p:extLst>
      <p:ext uri="{BB962C8B-B14F-4D97-AF65-F5344CB8AC3E}">
        <p14:creationId xmlns:p14="http://schemas.microsoft.com/office/powerpoint/2010/main" val="3960769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5" name="Rectangle 3">
            <a:extLst>
              <a:ext uri="{FF2B5EF4-FFF2-40B4-BE49-F238E27FC236}">
                <a16:creationId xmlns:a16="http://schemas.microsoft.com/office/drawing/2014/main" id="{08DC1D1D-EA69-3177-F35D-A589B2CFFE3D}"/>
              </a:ext>
            </a:extLst>
          </p:cNvPr>
          <p:cNvSpPr>
            <a:spLocks noChangeArrowheads="1"/>
          </p:cNvSpPr>
          <p:nvPr/>
        </p:nvSpPr>
        <p:spPr bwMode="auto">
          <a:xfrm>
            <a:off x="621792" y="776718"/>
            <a:ext cx="5325689" cy="99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Exploratory Data Analysis: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kern="100" dirty="0">
                <a:latin typeface="Segoe UI" panose="020B0502040204020203" pitchFamily="34" charset="0"/>
                <a:ea typeface="Calibri" panose="020F0502020204030204" pitchFamily="34" charset="0"/>
              </a:rPr>
              <a:t>Let us visualize the distribution of all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7B298A9F-D265-CF1D-2850-BAF3995B53D6}"/>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012C11F8-C0D5-EDA1-B086-61FE6B908549}"/>
              </a:ext>
            </a:extLst>
          </p:cNvPr>
          <p:cNvPicPr>
            <a:picLocks noChangeAspect="1"/>
          </p:cNvPicPr>
          <p:nvPr/>
        </p:nvPicPr>
        <p:blipFill>
          <a:blip r:embed="rId2"/>
          <a:stretch>
            <a:fillRect/>
          </a:stretch>
        </p:blipFill>
        <p:spPr>
          <a:xfrm>
            <a:off x="282756" y="1771854"/>
            <a:ext cx="5517224" cy="4411579"/>
          </a:xfrm>
          <a:prstGeom prst="rect">
            <a:avLst/>
          </a:prstGeom>
        </p:spPr>
      </p:pic>
      <p:pic>
        <p:nvPicPr>
          <p:cNvPr id="11" name="Picture 10">
            <a:extLst>
              <a:ext uri="{FF2B5EF4-FFF2-40B4-BE49-F238E27FC236}">
                <a16:creationId xmlns:a16="http://schemas.microsoft.com/office/drawing/2014/main" id="{1BCC4EBD-E9E4-74CD-CA49-0444B2306116}"/>
              </a:ext>
            </a:extLst>
          </p:cNvPr>
          <p:cNvPicPr>
            <a:picLocks noChangeAspect="1"/>
          </p:cNvPicPr>
          <p:nvPr/>
        </p:nvPicPr>
        <p:blipFill rotWithShape="1">
          <a:blip r:embed="rId3"/>
          <a:srcRect b="19356"/>
          <a:stretch/>
        </p:blipFill>
        <p:spPr bwMode="auto">
          <a:xfrm>
            <a:off x="5799980" y="2060611"/>
            <a:ext cx="6392020" cy="41228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8017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6" name="Rectangle 4">
            <a:extLst>
              <a:ext uri="{FF2B5EF4-FFF2-40B4-BE49-F238E27FC236}">
                <a16:creationId xmlns:a16="http://schemas.microsoft.com/office/drawing/2014/main" id="{7B298A9F-D265-CF1D-2850-BAF3995B53D6}"/>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F67D0F2B-1F1D-3EFA-2E3A-31B3E57A27F2}"/>
              </a:ext>
            </a:extLst>
          </p:cNvPr>
          <p:cNvSpPr txBox="1"/>
          <p:nvPr/>
        </p:nvSpPr>
        <p:spPr>
          <a:xfrm>
            <a:off x="1498734" y="1298148"/>
            <a:ext cx="9194532" cy="5262979"/>
          </a:xfrm>
          <a:prstGeom prst="rect">
            <a:avLst/>
          </a:prstGeom>
          <a:noFill/>
        </p:spPr>
        <p:txBody>
          <a:bodyPr wrap="square">
            <a:spAutoFit/>
          </a:bodyPr>
          <a:lstStyle/>
          <a:p>
            <a:r>
              <a:rPr lang="en-IN" sz="2400" dirty="0"/>
              <a:t>From the above, we can see that:</a:t>
            </a:r>
          </a:p>
          <a:p>
            <a:pPr marL="285750" indent="-285750">
              <a:buFont typeface="Arial" panose="020B0604020202020204" pitchFamily="34" charset="0"/>
              <a:buChar char="•"/>
            </a:pPr>
            <a:r>
              <a:rPr lang="en-IN" sz="2400" dirty="0"/>
              <a:t>Gender is heavily skewed towards female, age has a massive spike in 0. </a:t>
            </a:r>
          </a:p>
          <a:p>
            <a:pPr marL="285750" indent="-285750">
              <a:buFont typeface="Arial" panose="020B0604020202020204" pitchFamily="34" charset="0"/>
              <a:buChar char="•"/>
            </a:pPr>
            <a:r>
              <a:rPr lang="en-IN" sz="2400" dirty="0"/>
              <a:t>Appointments tend to be higher into the night, there are far more 'no' entries in no-show. </a:t>
            </a:r>
          </a:p>
          <a:p>
            <a:pPr marL="285750" indent="-285750">
              <a:buFont typeface="Arial" panose="020B0604020202020204" pitchFamily="34" charset="0"/>
              <a:buChar char="•"/>
            </a:pPr>
            <a:r>
              <a:rPr lang="en-IN" sz="2400" dirty="0"/>
              <a:t>Follow ups are just as much as new visits, there are more appointments on Monday, Tuesday, and Friday. </a:t>
            </a:r>
          </a:p>
          <a:p>
            <a:pPr marL="285750" indent="-285750">
              <a:buFont typeface="Arial" panose="020B0604020202020204" pitchFamily="34" charset="0"/>
              <a:buChar char="•"/>
            </a:pPr>
            <a:r>
              <a:rPr lang="en-IN" sz="2400" dirty="0"/>
              <a:t>Mean rate of cancellation is around 0.6, there are more cancelled appointments than non-cancelled ones. </a:t>
            </a:r>
          </a:p>
          <a:p>
            <a:pPr marL="285750" indent="-285750">
              <a:buFont typeface="Arial" panose="020B0604020202020204" pitchFamily="34" charset="0"/>
              <a:buChar char="•"/>
            </a:pPr>
            <a:r>
              <a:rPr lang="en-IN" sz="2400" dirty="0"/>
              <a:t>Most people have very little difference between their scheduled appointment and actual appointment dates. </a:t>
            </a:r>
          </a:p>
          <a:p>
            <a:pPr marL="285750" indent="-285750">
              <a:buFont typeface="Arial" panose="020B0604020202020204" pitchFamily="34" charset="0"/>
              <a:buChar char="•"/>
            </a:pPr>
            <a:r>
              <a:rPr lang="en-IN" sz="2400" dirty="0"/>
              <a:t>Very few of our patients have hypertension, and fewer have diabetes. </a:t>
            </a:r>
          </a:p>
          <a:p>
            <a:pPr marL="285750" indent="-285750">
              <a:buFont typeface="Arial" panose="020B0604020202020204" pitchFamily="34" charset="0"/>
              <a:buChar char="•"/>
            </a:pPr>
            <a:r>
              <a:rPr lang="en-IN" sz="2400" dirty="0"/>
              <a:t>There seems to be a massive spike in appointments at 2016-5, which falls by 2016-7.</a:t>
            </a:r>
          </a:p>
        </p:txBody>
      </p:sp>
    </p:spTree>
    <p:extLst>
      <p:ext uri="{BB962C8B-B14F-4D97-AF65-F5344CB8AC3E}">
        <p14:creationId xmlns:p14="http://schemas.microsoft.com/office/powerpoint/2010/main" val="69659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6" name="Rectangle 4">
            <a:extLst>
              <a:ext uri="{FF2B5EF4-FFF2-40B4-BE49-F238E27FC236}">
                <a16:creationId xmlns:a16="http://schemas.microsoft.com/office/drawing/2014/main" id="{7B298A9F-D265-CF1D-2850-BAF3995B53D6}"/>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145" name="Picture 1">
            <a:extLst>
              <a:ext uri="{FF2B5EF4-FFF2-40B4-BE49-F238E27FC236}">
                <a16:creationId xmlns:a16="http://schemas.microsoft.com/office/drawing/2014/main" id="{3C724EC1-488D-BA79-3049-C59CA38C4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230" y="731520"/>
            <a:ext cx="10429539" cy="37297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42F4C85-267E-4A8F-1145-39778921A172}"/>
              </a:ext>
            </a:extLst>
          </p:cNvPr>
          <p:cNvSpPr>
            <a:spLocks noChangeArrowheads="1"/>
          </p:cNvSpPr>
          <p:nvPr/>
        </p:nvSpPr>
        <p:spPr bwMode="auto">
          <a:xfrm>
            <a:off x="978567" y="4593105"/>
            <a:ext cx="102348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Here we can notice a gradual increase in appointments as April 2016 begins, with some falls that rise quickly. Towards the end of April, the appointments scheduled see a massive surge to reach its peak, but suddenly falls by the time May 2016 approaches, only to pick right back up. This can be explained by a clinic-wide holiday on May 1st, May Day. The high rate of appointments continues till mid may, where a similar plummet happens. But as June approaches, rates fall to mid-April levels.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8786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6" name="Rectangle 4">
            <a:extLst>
              <a:ext uri="{FF2B5EF4-FFF2-40B4-BE49-F238E27FC236}">
                <a16:creationId xmlns:a16="http://schemas.microsoft.com/office/drawing/2014/main" id="{7B298A9F-D265-CF1D-2850-BAF3995B53D6}"/>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41" name="Picture 1">
            <a:extLst>
              <a:ext uri="{FF2B5EF4-FFF2-40B4-BE49-F238E27FC236}">
                <a16:creationId xmlns:a16="http://schemas.microsoft.com/office/drawing/2014/main" id="{C8082791-58F5-52D3-B32A-C45FF57C0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48" y="731520"/>
            <a:ext cx="6611899" cy="60009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067CD99-7CE1-E838-7073-F97B4E87E87A}"/>
              </a:ext>
            </a:extLst>
          </p:cNvPr>
          <p:cNvSpPr>
            <a:spLocks noChangeArrowheads="1"/>
          </p:cNvSpPr>
          <p:nvPr/>
        </p:nvSpPr>
        <p:spPr bwMode="auto">
          <a:xfrm>
            <a:off x="7475621" y="1158647"/>
            <a:ext cx="445729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The above heatmap shows us that Hypertension and age has a medium correlation of 0.52. Hypertension and diabetes have a relatively weaker correlation of 0.42, and diabetes is weakly correlated with age, at a 0.29 coefficient. There is a weak correlation between rate of cancellation and cancelled appointments, meaning people with higher cancellation rates mildly tend to cancel appointments more. The lack of all variables indicates the need to transform the categorical variables for further analysis.</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38650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909661F4-04C0-C3C2-D153-03DE5794BB66}"/>
              </a:ext>
            </a:extLst>
          </p:cNvPr>
          <p:cNvSpPr txBox="1"/>
          <p:nvPr/>
        </p:nvSpPr>
        <p:spPr>
          <a:xfrm>
            <a:off x="6470262" y="1214743"/>
            <a:ext cx="5556825" cy="3960058"/>
          </a:xfrm>
          <a:prstGeom prst="rect">
            <a:avLst/>
          </a:prstGeom>
          <a:noFill/>
        </p:spPr>
        <p:txBody>
          <a:bodyPr wrap="square">
            <a:spAutoFit/>
          </a:bodyPr>
          <a:lstStyle/>
          <a:p>
            <a:pPr>
              <a:lnSpc>
                <a:spcPct val="107000"/>
              </a:lnSpc>
              <a:spcBef>
                <a:spcPts val="200"/>
              </a:spcBef>
            </a:pPr>
            <a:r>
              <a:rPr lang="en-IN" sz="3200" b="1" kern="100" dirty="0">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Preprocessing:</a:t>
            </a:r>
          </a:p>
          <a:p>
            <a:pPr>
              <a:lnSpc>
                <a:spcPct val="107000"/>
              </a:lnSpc>
              <a:spcAft>
                <a:spcPts val="800"/>
              </a:spcAft>
            </a:pPr>
            <a:r>
              <a:rPr lang="en-IN" sz="1800" kern="100" dirty="0">
                <a:effectLst/>
                <a:latin typeface="Segoe UI" panose="020B0502040204020203" pitchFamily="34" charset="0"/>
                <a:ea typeface="Calibri" panose="020F0502020204030204" pitchFamily="34" charset="0"/>
              </a:rPr>
              <a:t>The following preprocessing tasks are done:</a:t>
            </a:r>
          </a:p>
          <a:p>
            <a:pPr marL="342900" lvl="0" indent="-342900">
              <a:lnSpc>
                <a:spcPct val="107000"/>
              </a:lnSpc>
              <a:buFont typeface="+mj-lt"/>
              <a:buAutoNum type="arabicPeriod"/>
            </a:pPr>
            <a:r>
              <a:rPr lang="en-IN" sz="1800" b="1" kern="100" dirty="0">
                <a:effectLst/>
                <a:latin typeface="Segoe UI" panose="020B0502040204020203" pitchFamily="34" charset="0"/>
                <a:ea typeface="Calibri" panose="020F0502020204030204" pitchFamily="34" charset="0"/>
              </a:rPr>
              <a:t>Dropping Null Values</a:t>
            </a:r>
          </a:p>
          <a:p>
            <a:pPr marL="342900" lvl="0" indent="-342900">
              <a:lnSpc>
                <a:spcPct val="107000"/>
              </a:lnSpc>
              <a:buFont typeface="+mj-lt"/>
              <a:buAutoNum type="arabicPeriod"/>
            </a:pPr>
            <a:r>
              <a:rPr lang="en-IN" sz="1800" b="1" kern="100" dirty="0">
                <a:effectLst/>
                <a:latin typeface="Segoe UI" panose="020B0502040204020203" pitchFamily="34" charset="0"/>
                <a:ea typeface="Calibri" panose="020F0502020204030204" pitchFamily="34" charset="0"/>
              </a:rPr>
              <a:t>Removing Zero Age Entries</a:t>
            </a:r>
          </a:p>
          <a:p>
            <a:pPr marL="342900" lvl="0" indent="-342900">
              <a:lnSpc>
                <a:spcPct val="107000"/>
              </a:lnSpc>
              <a:buFont typeface="+mj-lt"/>
              <a:buAutoNum type="arabicPeriod"/>
            </a:pPr>
            <a:r>
              <a:rPr lang="en-IN" sz="1800" b="1" kern="100" dirty="0">
                <a:effectLst/>
                <a:latin typeface="Segoe UI" panose="020B0502040204020203" pitchFamily="34" charset="0"/>
                <a:ea typeface="Calibri" panose="020F0502020204030204" pitchFamily="34" charset="0"/>
              </a:rPr>
              <a:t>Converting Data Types</a:t>
            </a:r>
          </a:p>
          <a:p>
            <a:pPr marL="342900" lvl="0" indent="-342900">
              <a:lnSpc>
                <a:spcPct val="107000"/>
              </a:lnSpc>
              <a:buFont typeface="+mj-lt"/>
              <a:buAutoNum type="arabicPeriod"/>
            </a:pPr>
            <a:r>
              <a:rPr lang="en-IN" sz="1800" b="1" kern="100" dirty="0">
                <a:effectLst/>
                <a:latin typeface="Segoe UI" panose="020B0502040204020203" pitchFamily="34" charset="0"/>
                <a:ea typeface="Calibri" panose="020F0502020204030204" pitchFamily="34" charset="0"/>
              </a:rPr>
              <a:t>Calculating Day Difference:</a:t>
            </a:r>
          </a:p>
          <a:p>
            <a:pPr marL="342900" lvl="0" indent="-342900">
              <a:lnSpc>
                <a:spcPct val="107000"/>
              </a:lnSpc>
              <a:buFont typeface="+mj-lt"/>
              <a:buAutoNum type="arabicPeriod"/>
            </a:pPr>
            <a:r>
              <a:rPr lang="en-IN" sz="1800" b="1" kern="100" dirty="0">
                <a:effectLst/>
                <a:latin typeface="Segoe UI" panose="020B0502040204020203" pitchFamily="34" charset="0"/>
                <a:ea typeface="Calibri" panose="020F0502020204030204" pitchFamily="34" charset="0"/>
              </a:rPr>
              <a:t>Feature Extraction</a:t>
            </a:r>
          </a:p>
          <a:p>
            <a:pPr marL="342900" lvl="0" indent="-342900">
              <a:lnSpc>
                <a:spcPct val="107000"/>
              </a:lnSpc>
              <a:buFont typeface="+mj-lt"/>
              <a:buAutoNum type="arabicPeriod"/>
            </a:pPr>
            <a:r>
              <a:rPr lang="en-IN" sz="1800" b="1" kern="100" dirty="0">
                <a:effectLst/>
                <a:latin typeface="Segoe UI" panose="020B0502040204020203" pitchFamily="34" charset="0"/>
                <a:ea typeface="Calibri" panose="020F0502020204030204" pitchFamily="34" charset="0"/>
              </a:rPr>
              <a:t>Age Grouping</a:t>
            </a:r>
          </a:p>
          <a:p>
            <a:pPr marL="342900" lvl="0" indent="-342900">
              <a:lnSpc>
                <a:spcPct val="107000"/>
              </a:lnSpc>
              <a:buFont typeface="+mj-lt"/>
              <a:buAutoNum type="arabicPeriod"/>
            </a:pPr>
            <a:r>
              <a:rPr lang="en-IN" sz="1800" b="1" kern="100" dirty="0">
                <a:effectLst/>
                <a:latin typeface="Segoe UI" panose="020B0502040204020203" pitchFamily="34" charset="0"/>
                <a:ea typeface="Calibri" panose="020F0502020204030204" pitchFamily="34" charset="0"/>
              </a:rPr>
              <a:t>Combining time</a:t>
            </a:r>
          </a:p>
          <a:p>
            <a:pPr marL="342900" lvl="0" indent="-342900">
              <a:lnSpc>
                <a:spcPct val="107000"/>
              </a:lnSpc>
              <a:buFont typeface="+mj-lt"/>
              <a:buAutoNum type="arabicPeriod"/>
            </a:pPr>
            <a:r>
              <a:rPr lang="en-IN" sz="1800" b="1" kern="100" dirty="0">
                <a:effectLst/>
                <a:latin typeface="Segoe UI" panose="020B0502040204020203" pitchFamily="34" charset="0"/>
                <a:ea typeface="Calibri" panose="020F0502020204030204" pitchFamily="34" charset="0"/>
              </a:rPr>
              <a:t>Feature Encoding</a:t>
            </a:r>
            <a:endParaRPr lang="en-IN" b="1" kern="100" dirty="0">
              <a:latin typeface="Segoe UI" panose="020B0502040204020203" pitchFamily="34" charset="0"/>
              <a:ea typeface="Calibri" panose="020F0502020204030204" pitchFamily="34" charset="0"/>
            </a:endParaRPr>
          </a:p>
          <a:p>
            <a:pPr marL="342900" lvl="0" indent="-342900">
              <a:lnSpc>
                <a:spcPct val="107000"/>
              </a:lnSpc>
              <a:buFont typeface="+mj-lt"/>
              <a:buAutoNum type="arabicPeriod"/>
            </a:pPr>
            <a:r>
              <a:rPr lang="en-IN" sz="1800" b="1" kern="100" dirty="0">
                <a:effectLst/>
                <a:latin typeface="Segoe UI" panose="020B0502040204020203" pitchFamily="34" charset="0"/>
                <a:ea typeface="Calibri" panose="020F0502020204030204" pitchFamily="34" charset="0"/>
              </a:rPr>
              <a:t>Removing Duplicates and Null Values:</a:t>
            </a:r>
            <a:endParaRPr lang="en-IN" b="1" kern="100" dirty="0">
              <a:latin typeface="Segoe UI" panose="020B0502040204020203" pitchFamily="34" charset="0"/>
              <a:ea typeface="Calibri" panose="020F0502020204030204" pitchFamily="34" charset="0"/>
            </a:endParaRPr>
          </a:p>
          <a:p>
            <a:pPr marL="342900" lvl="0" indent="-342900">
              <a:lnSpc>
                <a:spcPct val="107000"/>
              </a:lnSpc>
              <a:buFont typeface="+mj-lt"/>
              <a:buAutoNum type="arabicPeriod"/>
            </a:pPr>
            <a:r>
              <a:rPr lang="en-IN" sz="1800" b="1" kern="100" dirty="0">
                <a:effectLst/>
                <a:latin typeface="Segoe UI" panose="020B0502040204020203" pitchFamily="34" charset="0"/>
                <a:ea typeface="Calibri" panose="020F0502020204030204" pitchFamily="34" charset="0"/>
              </a:rPr>
              <a:t>Correlation identification</a:t>
            </a:r>
            <a:endParaRPr lang="en-IN" sz="1800" kern="100" dirty="0">
              <a:effectLst/>
              <a:latin typeface="Segoe UI" panose="020B0502040204020203"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32CCC20C-47B8-B34E-37B0-E0D895D39947}"/>
              </a:ext>
            </a:extLst>
          </p:cNvPr>
          <p:cNvPicPr>
            <a:picLocks noChangeAspect="1"/>
          </p:cNvPicPr>
          <p:nvPr/>
        </p:nvPicPr>
        <p:blipFill>
          <a:blip r:embed="rId2"/>
          <a:stretch>
            <a:fillRect/>
          </a:stretch>
        </p:blipFill>
        <p:spPr>
          <a:xfrm>
            <a:off x="464506" y="1231664"/>
            <a:ext cx="5631494" cy="4394671"/>
          </a:xfrm>
          <a:prstGeom prst="rect">
            <a:avLst/>
          </a:prstGeom>
        </p:spPr>
      </p:pic>
    </p:spTree>
    <p:extLst>
      <p:ext uri="{BB962C8B-B14F-4D97-AF65-F5344CB8AC3E}">
        <p14:creationId xmlns:p14="http://schemas.microsoft.com/office/powerpoint/2010/main" val="1961412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E144F75F-4C01-33C7-F3E6-3138CD6A48FD}"/>
              </a:ext>
            </a:extLst>
          </p:cNvPr>
          <p:cNvSpPr txBox="1"/>
          <p:nvPr/>
        </p:nvSpPr>
        <p:spPr>
          <a:xfrm>
            <a:off x="962526" y="922306"/>
            <a:ext cx="10266947" cy="5411418"/>
          </a:xfrm>
          <a:prstGeom prst="rect">
            <a:avLst/>
          </a:prstGeom>
          <a:noFill/>
        </p:spPr>
        <p:txBody>
          <a:bodyPr wrap="square">
            <a:spAutoFit/>
          </a:bodyPr>
          <a:lstStyle/>
          <a:p>
            <a:pPr>
              <a:lnSpc>
                <a:spcPct val="107000"/>
              </a:lnSpc>
              <a:spcBef>
                <a:spcPts val="200"/>
              </a:spcBef>
            </a:pPr>
            <a:r>
              <a:rPr lang="en-IN" sz="1600" b="1" kern="100" dirty="0">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Model Training, Testing and Validation:</a:t>
            </a:r>
          </a:p>
          <a:p>
            <a:pPr>
              <a:lnSpc>
                <a:spcPct val="107000"/>
              </a:lnSpc>
              <a:spcAft>
                <a:spcPts val="800"/>
              </a:spcAft>
            </a:pPr>
            <a:r>
              <a:rPr lang="en-IN" sz="1400" kern="100" dirty="0">
                <a:effectLst/>
                <a:latin typeface="Segoe UI" panose="020B0502040204020203" pitchFamily="34" charset="0"/>
                <a:ea typeface="Calibri" panose="020F0502020204030204" pitchFamily="34" charset="0"/>
              </a:rPr>
              <a:t>- Data Splitting:</a:t>
            </a:r>
          </a:p>
          <a:p>
            <a:pPr marL="742950" lvl="1" indent="-285750">
              <a:lnSpc>
                <a:spcPct val="107000"/>
              </a:lnSpc>
              <a:buFont typeface="Courier New" panose="02070309020205020404" pitchFamily="49" charset="0"/>
              <a:buChar char="o"/>
            </a:pPr>
            <a:r>
              <a:rPr lang="en-IN" sz="1400" kern="100" dirty="0">
                <a:effectLst/>
                <a:latin typeface="Segoe UI" panose="020B0502040204020203" pitchFamily="34" charset="0"/>
                <a:ea typeface="Calibri" panose="020F0502020204030204" pitchFamily="34" charset="0"/>
              </a:rPr>
              <a:t>Features (‘X’) are defined by dropping the '</a:t>
            </a:r>
            <a:r>
              <a:rPr lang="en-IN" sz="1400" kern="100" dirty="0" err="1">
                <a:effectLst/>
                <a:latin typeface="Segoe UI" panose="020B0502040204020203" pitchFamily="34" charset="0"/>
                <a:ea typeface="Calibri" panose="020F0502020204030204" pitchFamily="34" charset="0"/>
              </a:rPr>
              <a:t>Combined_Time</a:t>
            </a:r>
            <a:r>
              <a:rPr lang="en-IN" sz="1400" kern="100" dirty="0">
                <a:effectLst/>
                <a:latin typeface="Segoe UI" panose="020B0502040204020203" pitchFamily="34" charset="0"/>
                <a:ea typeface="Calibri" panose="020F0502020204030204" pitchFamily="34" charset="0"/>
              </a:rPr>
              <a:t>' column, and the target variable (‘y’) is set to the '</a:t>
            </a:r>
            <a:r>
              <a:rPr lang="en-IN" sz="1400" kern="100" dirty="0" err="1">
                <a:effectLst/>
                <a:latin typeface="Segoe UI" panose="020B0502040204020203" pitchFamily="34" charset="0"/>
                <a:ea typeface="Calibri" panose="020F0502020204030204" pitchFamily="34" charset="0"/>
              </a:rPr>
              <a:t>Combined_Time</a:t>
            </a:r>
            <a:r>
              <a:rPr lang="en-IN" sz="1400" kern="100" dirty="0">
                <a:effectLst/>
                <a:latin typeface="Segoe UI" panose="020B0502040204020203" pitchFamily="34" charset="0"/>
                <a:ea typeface="Calibri" panose="020F0502020204030204" pitchFamily="34" charset="0"/>
              </a:rPr>
              <a:t>' column.</a:t>
            </a:r>
          </a:p>
          <a:p>
            <a:pPr marL="742950" lvl="1" indent="-285750">
              <a:lnSpc>
                <a:spcPct val="107000"/>
              </a:lnSpc>
              <a:spcAft>
                <a:spcPts val="800"/>
              </a:spcAft>
              <a:buFont typeface="Courier New" panose="02070309020205020404" pitchFamily="49" charset="0"/>
              <a:buChar char="o"/>
            </a:pPr>
            <a:r>
              <a:rPr lang="en-IN" sz="1400" kern="100" dirty="0">
                <a:effectLst/>
                <a:latin typeface="Segoe UI" panose="020B0502040204020203" pitchFamily="34" charset="0"/>
                <a:ea typeface="Calibri" panose="020F0502020204030204" pitchFamily="34" charset="0"/>
              </a:rPr>
              <a:t>The data is split into training and testing sets using the ‘</a:t>
            </a:r>
            <a:r>
              <a:rPr lang="en-IN" sz="1400" kern="100" dirty="0" err="1">
                <a:effectLst/>
                <a:latin typeface="Segoe UI" panose="020B0502040204020203" pitchFamily="34" charset="0"/>
                <a:ea typeface="Calibri" panose="020F0502020204030204" pitchFamily="34" charset="0"/>
              </a:rPr>
              <a:t>train_test_split</a:t>
            </a:r>
            <a:r>
              <a:rPr lang="en-IN" sz="1400" kern="100" dirty="0">
                <a:effectLst/>
                <a:latin typeface="Segoe UI" panose="020B0502040204020203" pitchFamily="34" charset="0"/>
                <a:ea typeface="Calibri" panose="020F0502020204030204" pitchFamily="34" charset="0"/>
              </a:rPr>
              <a:t>’ function, with 80% for training and 20% for testing.</a:t>
            </a:r>
          </a:p>
          <a:p>
            <a:pPr>
              <a:lnSpc>
                <a:spcPct val="107000"/>
              </a:lnSpc>
              <a:spcAft>
                <a:spcPts val="800"/>
              </a:spcAft>
            </a:pPr>
            <a:r>
              <a:rPr lang="en-IN" sz="1400" kern="100" dirty="0">
                <a:effectLst/>
                <a:latin typeface="Segoe UI" panose="020B0502040204020203" pitchFamily="34" charset="0"/>
                <a:ea typeface="Calibri" panose="020F0502020204030204" pitchFamily="34" charset="0"/>
              </a:rPr>
              <a:t>- Model Initialization:</a:t>
            </a:r>
          </a:p>
          <a:p>
            <a:pPr marL="742950" lvl="1" indent="-285750">
              <a:lnSpc>
                <a:spcPct val="107000"/>
              </a:lnSpc>
              <a:spcAft>
                <a:spcPts val="800"/>
              </a:spcAft>
              <a:buFont typeface="Courier New" panose="02070309020205020404" pitchFamily="49" charset="0"/>
              <a:buChar char="o"/>
            </a:pPr>
            <a:r>
              <a:rPr lang="en-IN" sz="1400" kern="100" dirty="0">
                <a:effectLst/>
                <a:latin typeface="Segoe UI" panose="020B0502040204020203" pitchFamily="34" charset="0"/>
                <a:ea typeface="Calibri" panose="020F0502020204030204" pitchFamily="34" charset="0"/>
              </a:rPr>
              <a:t>Various regression models are initialized, including Linear Regression, Random Forest Regressor, </a:t>
            </a:r>
            <a:r>
              <a:rPr lang="en-IN" sz="1400" kern="100" dirty="0" err="1">
                <a:effectLst/>
                <a:latin typeface="Segoe UI" panose="020B0502040204020203" pitchFamily="34" charset="0"/>
                <a:ea typeface="Calibri" panose="020F0502020204030204" pitchFamily="34" charset="0"/>
              </a:rPr>
              <a:t>XGBoost</a:t>
            </a:r>
            <a:r>
              <a:rPr lang="en-IN" sz="1400" kern="100" dirty="0">
                <a:effectLst/>
                <a:latin typeface="Segoe UI" panose="020B0502040204020203" pitchFamily="34" charset="0"/>
                <a:ea typeface="Calibri" panose="020F0502020204030204" pitchFamily="34" charset="0"/>
              </a:rPr>
              <a:t> Regressor, AdaBoost Regressor, Gradient Boosting Regressor, and Decision Tree Regressor.</a:t>
            </a:r>
          </a:p>
          <a:p>
            <a:pPr>
              <a:lnSpc>
                <a:spcPct val="107000"/>
              </a:lnSpc>
              <a:spcAft>
                <a:spcPts val="800"/>
              </a:spcAft>
            </a:pPr>
            <a:r>
              <a:rPr lang="en-IN" sz="1400" kern="100" dirty="0">
                <a:effectLst/>
                <a:latin typeface="Segoe UI" panose="020B0502040204020203" pitchFamily="34" charset="0"/>
                <a:ea typeface="Calibri" panose="020F0502020204030204" pitchFamily="34" charset="0"/>
              </a:rPr>
              <a:t>- Model Evaluation:</a:t>
            </a:r>
          </a:p>
          <a:p>
            <a:pPr marL="742950" lvl="1" indent="-285750">
              <a:lnSpc>
                <a:spcPct val="107000"/>
              </a:lnSpc>
              <a:buFont typeface="Courier New" panose="02070309020205020404" pitchFamily="49" charset="0"/>
              <a:buChar char="o"/>
            </a:pPr>
            <a:r>
              <a:rPr lang="en-IN" sz="1400" kern="100" dirty="0">
                <a:effectLst/>
                <a:latin typeface="Segoe UI" panose="020B0502040204020203" pitchFamily="34" charset="0"/>
                <a:ea typeface="Calibri" panose="020F0502020204030204" pitchFamily="34" charset="0"/>
              </a:rPr>
              <a:t>Each model is trained on the training set and evaluated on the testing set.</a:t>
            </a:r>
          </a:p>
          <a:p>
            <a:pPr marL="742950" lvl="1" indent="-285750">
              <a:lnSpc>
                <a:spcPct val="107000"/>
              </a:lnSpc>
              <a:buFont typeface="Courier New" panose="02070309020205020404" pitchFamily="49" charset="0"/>
              <a:buChar char="o"/>
            </a:pPr>
            <a:r>
              <a:rPr lang="en-IN" sz="1400" kern="100" dirty="0">
                <a:effectLst/>
                <a:latin typeface="Segoe UI" panose="020B0502040204020203" pitchFamily="34" charset="0"/>
                <a:ea typeface="Calibri" panose="020F0502020204030204" pitchFamily="34" charset="0"/>
              </a:rPr>
              <a:t>Evaluation metrics include Mean Absolute Error (MAE), Root Mean Squared Error (RMSE), and R-squared (R2).</a:t>
            </a:r>
          </a:p>
          <a:p>
            <a:pPr marL="742950" lvl="1" indent="-285750">
              <a:lnSpc>
                <a:spcPct val="107000"/>
              </a:lnSpc>
              <a:spcAft>
                <a:spcPts val="800"/>
              </a:spcAft>
              <a:buFont typeface="Courier New" panose="02070309020205020404" pitchFamily="49" charset="0"/>
              <a:buChar char="o"/>
            </a:pPr>
            <a:r>
              <a:rPr lang="en-IN" sz="1400" kern="100" dirty="0">
                <a:effectLst/>
                <a:latin typeface="Segoe UI" panose="020B0502040204020203" pitchFamily="34" charset="0"/>
                <a:ea typeface="Calibri" panose="020F0502020204030204" pitchFamily="34" charset="0"/>
              </a:rPr>
              <a:t>Results are printed for each model.</a:t>
            </a:r>
          </a:p>
          <a:p>
            <a:pPr>
              <a:lnSpc>
                <a:spcPct val="107000"/>
              </a:lnSpc>
              <a:spcAft>
                <a:spcPts val="800"/>
              </a:spcAft>
            </a:pPr>
            <a:r>
              <a:rPr lang="en-IN" sz="1400" kern="100" dirty="0">
                <a:effectLst/>
                <a:latin typeface="Segoe UI" panose="020B0502040204020203" pitchFamily="34" charset="0"/>
                <a:ea typeface="Calibri" panose="020F0502020204030204" pitchFamily="34" charset="0"/>
              </a:rPr>
              <a:t>- Best Model Selection:</a:t>
            </a:r>
          </a:p>
          <a:p>
            <a:pPr marL="342900" lvl="0" indent="-342900">
              <a:lnSpc>
                <a:spcPct val="107000"/>
              </a:lnSpc>
              <a:buFont typeface="Calibri" panose="020F0502020204030204" pitchFamily="34" charset="0"/>
              <a:buChar char="-"/>
            </a:pPr>
            <a:r>
              <a:rPr lang="en-IN" sz="1400" kern="100" dirty="0">
                <a:effectLst/>
                <a:latin typeface="Segoe UI" panose="020B0502040204020203" pitchFamily="34" charset="0"/>
                <a:ea typeface="Calibri" panose="020F0502020204030204" pitchFamily="34" charset="0"/>
              </a:rPr>
              <a:t>The best model is determined based on the model with the lowest RMSE on the testing set.</a:t>
            </a:r>
          </a:p>
          <a:p>
            <a:pPr marL="742950" lvl="1" indent="-285750">
              <a:lnSpc>
                <a:spcPct val="107000"/>
              </a:lnSpc>
              <a:spcAft>
                <a:spcPts val="800"/>
              </a:spcAft>
              <a:buFont typeface="Courier New" panose="02070309020205020404" pitchFamily="49" charset="0"/>
              <a:buChar char="o"/>
            </a:pPr>
            <a:r>
              <a:rPr lang="en-IN" sz="1400" kern="100" dirty="0">
                <a:effectLst/>
                <a:latin typeface="Segoe UI" panose="020B0502040204020203" pitchFamily="34" charset="0"/>
                <a:ea typeface="Calibri" panose="020F0502020204030204" pitchFamily="34" charset="0"/>
              </a:rPr>
              <a:t>The best model name and its RMSE are printed.</a:t>
            </a:r>
          </a:p>
          <a:p>
            <a:pPr>
              <a:lnSpc>
                <a:spcPct val="107000"/>
              </a:lnSpc>
              <a:spcAft>
                <a:spcPts val="800"/>
              </a:spcAft>
            </a:pPr>
            <a:r>
              <a:rPr lang="en-IN" sz="1400" kern="100" dirty="0">
                <a:effectLst/>
                <a:latin typeface="Segoe UI" panose="020B0502040204020203" pitchFamily="34" charset="0"/>
                <a:ea typeface="Calibri" panose="020F0502020204030204" pitchFamily="34" charset="0"/>
              </a:rPr>
              <a:t>- Weighted Model Training and Evaluation</a:t>
            </a:r>
          </a:p>
          <a:p>
            <a:pPr marL="742950" lvl="1" indent="-285750">
              <a:lnSpc>
                <a:spcPct val="107000"/>
              </a:lnSpc>
              <a:buFont typeface="Courier New" panose="02070309020205020404" pitchFamily="49" charset="0"/>
              <a:buChar char="o"/>
            </a:pPr>
            <a:r>
              <a:rPr lang="en-IN" sz="1400" kern="100" dirty="0">
                <a:effectLst/>
                <a:latin typeface="Segoe UI" panose="020B0502040204020203" pitchFamily="34" charset="0"/>
                <a:ea typeface="Calibri" panose="020F0502020204030204" pitchFamily="34" charset="0"/>
              </a:rPr>
              <a:t>Class Weights Computation: Class weights for the target column ‘</a:t>
            </a:r>
            <a:r>
              <a:rPr lang="en-IN" sz="1400" kern="100" dirty="0" err="1">
                <a:effectLst/>
                <a:latin typeface="Segoe UI" panose="020B0502040204020203" pitchFamily="34" charset="0"/>
                <a:ea typeface="Calibri" panose="020F0502020204030204" pitchFamily="34" charset="0"/>
              </a:rPr>
              <a:t>y_train</a:t>
            </a:r>
            <a:r>
              <a:rPr lang="en-IN" sz="1400" kern="100" dirty="0">
                <a:effectLst/>
                <a:latin typeface="Segoe UI" panose="020B0502040204020203" pitchFamily="34" charset="0"/>
                <a:ea typeface="Calibri" panose="020F0502020204030204" pitchFamily="34" charset="0"/>
              </a:rPr>
              <a:t>’ are computed using ‘</a:t>
            </a:r>
            <a:r>
              <a:rPr lang="en-IN" sz="1400" kern="100" dirty="0" err="1">
                <a:effectLst/>
                <a:latin typeface="Segoe UI" panose="020B0502040204020203" pitchFamily="34" charset="0"/>
                <a:ea typeface="Calibri" panose="020F0502020204030204" pitchFamily="34" charset="0"/>
              </a:rPr>
              <a:t>class_weight.compute_sample_weight</a:t>
            </a:r>
            <a:r>
              <a:rPr lang="en-IN" sz="1400" kern="100" dirty="0">
                <a:effectLst/>
                <a:latin typeface="Segoe UI" panose="020B0502040204020203" pitchFamily="34" charset="0"/>
                <a:ea typeface="Calibri" panose="020F0502020204030204" pitchFamily="34" charset="0"/>
              </a:rPr>
              <a:t>('balanced', </a:t>
            </a:r>
            <a:r>
              <a:rPr lang="en-IN" sz="1400" kern="100" dirty="0" err="1">
                <a:effectLst/>
                <a:latin typeface="Segoe UI" panose="020B0502040204020203" pitchFamily="34" charset="0"/>
                <a:ea typeface="Calibri" panose="020F0502020204030204" pitchFamily="34" charset="0"/>
              </a:rPr>
              <a:t>y_train</a:t>
            </a:r>
            <a:r>
              <a:rPr lang="en-IN" sz="1400" kern="100" dirty="0">
                <a:effectLst/>
                <a:latin typeface="Segoe UI" panose="020B0502040204020203" pitchFamily="34" charset="0"/>
                <a:ea typeface="Calibri" panose="020F0502020204030204" pitchFamily="34" charset="0"/>
              </a:rPr>
              <a:t>)’.</a:t>
            </a:r>
          </a:p>
        </p:txBody>
      </p:sp>
    </p:spTree>
    <p:extLst>
      <p:ext uri="{BB962C8B-B14F-4D97-AF65-F5344CB8AC3E}">
        <p14:creationId xmlns:p14="http://schemas.microsoft.com/office/powerpoint/2010/main" val="62291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id="{2C9646E2-D132-5BEC-DD39-07E09EC7AD5B}"/>
              </a:ext>
            </a:extLst>
          </p:cNvPr>
          <p:cNvSpPr txBox="1"/>
          <p:nvPr/>
        </p:nvSpPr>
        <p:spPr>
          <a:xfrm>
            <a:off x="737937" y="914400"/>
            <a:ext cx="10956757" cy="5234125"/>
          </a:xfrm>
          <a:prstGeom prst="rect">
            <a:avLst/>
          </a:prstGeom>
          <a:noFill/>
        </p:spPr>
        <p:txBody>
          <a:bodyPr wrap="square">
            <a:spAutoFit/>
          </a:bodyPr>
          <a:lstStyle/>
          <a:p>
            <a:pPr>
              <a:lnSpc>
                <a:spcPct val="107000"/>
              </a:lnSpc>
              <a:spcAft>
                <a:spcPts val="800"/>
              </a:spcAft>
            </a:pPr>
            <a:r>
              <a:rPr lang="en-IN" kern="100" dirty="0">
                <a:effectLst/>
                <a:latin typeface="Segoe UI" panose="020B0502040204020203" pitchFamily="34" charset="0"/>
                <a:ea typeface="Calibri" panose="020F0502020204030204" pitchFamily="34" charset="0"/>
              </a:rPr>
              <a:t>- Function for Training and Evaluating Models:</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A function ‘</a:t>
            </a:r>
            <a:r>
              <a:rPr lang="en-IN" kern="100" dirty="0" err="1">
                <a:effectLst/>
                <a:latin typeface="Segoe UI" panose="020B0502040204020203" pitchFamily="34" charset="0"/>
                <a:ea typeface="Calibri" panose="020F0502020204030204" pitchFamily="34" charset="0"/>
              </a:rPr>
              <a:t>train_and_evaluate_model</a:t>
            </a:r>
            <a:r>
              <a:rPr lang="en-IN" kern="100" dirty="0">
                <a:effectLst/>
                <a:latin typeface="Segoe UI" panose="020B0502040204020203" pitchFamily="34" charset="0"/>
                <a:ea typeface="Calibri" panose="020F0502020204030204" pitchFamily="34" charset="0"/>
              </a:rPr>
              <a:t>’ is defined to train models with sample weights and evaluate them.</a:t>
            </a:r>
          </a:p>
          <a:p>
            <a:pPr marL="742950" lvl="1" indent="-285750">
              <a:lnSpc>
                <a:spcPct val="107000"/>
              </a:lnSpc>
              <a:spcAft>
                <a:spcPts val="800"/>
              </a:spcAft>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Sample weights are computed for predictions (‘</a:t>
            </a:r>
            <a:r>
              <a:rPr lang="en-IN" kern="100" dirty="0" err="1">
                <a:effectLst/>
                <a:latin typeface="Segoe UI" panose="020B0502040204020203" pitchFamily="34" charset="0"/>
                <a:ea typeface="Calibri" panose="020F0502020204030204" pitchFamily="34" charset="0"/>
              </a:rPr>
              <a:t>y_pred</a:t>
            </a:r>
            <a:r>
              <a:rPr lang="en-IN" kern="100" dirty="0">
                <a:effectLst/>
                <a:latin typeface="Segoe UI" panose="020B0502040204020203" pitchFamily="34" charset="0"/>
                <a:ea typeface="Calibri" panose="020F0502020204030204" pitchFamily="34" charset="0"/>
              </a:rPr>
              <a:t>’).</a:t>
            </a:r>
          </a:p>
          <a:p>
            <a:pPr>
              <a:lnSpc>
                <a:spcPct val="107000"/>
              </a:lnSpc>
              <a:spcAft>
                <a:spcPts val="800"/>
              </a:spcAft>
            </a:pPr>
            <a:r>
              <a:rPr lang="en-IN" kern="100" dirty="0">
                <a:effectLst/>
                <a:latin typeface="Segoe UI" panose="020B0502040204020203" pitchFamily="34" charset="0"/>
                <a:ea typeface="Calibri" panose="020F0502020204030204" pitchFamily="34" charset="0"/>
              </a:rPr>
              <a:t>- Weighted Model Evaluation:</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Each model is trained using the defined function, and results (RMSE, MAE, R2) are printed.</a:t>
            </a:r>
          </a:p>
          <a:p>
            <a:pPr marL="742950" lvl="1" indent="-285750">
              <a:lnSpc>
                <a:spcPct val="107000"/>
              </a:lnSpc>
              <a:spcAft>
                <a:spcPts val="800"/>
              </a:spcAft>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The best model is selected and compared against the best model overall</a:t>
            </a:r>
          </a:p>
          <a:p>
            <a:pPr>
              <a:lnSpc>
                <a:spcPct val="107000"/>
              </a:lnSpc>
              <a:spcAft>
                <a:spcPts val="800"/>
              </a:spcAft>
            </a:pPr>
            <a:r>
              <a:rPr lang="en-IN" kern="100" dirty="0">
                <a:effectLst/>
                <a:latin typeface="Segoe UI" panose="020B0502040204020203" pitchFamily="34" charset="0"/>
                <a:ea typeface="Calibri" panose="020F0502020204030204" pitchFamily="34" charset="0"/>
              </a:rPr>
              <a:t>- Hyperparameter Tuning - Grid Search</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Random Forest Regressor is used with a grid search to find the best hyperparameters.</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Grid search parameters include the number of estimators, maximum depth, and minimum samples split.</a:t>
            </a:r>
          </a:p>
          <a:p>
            <a:pPr marL="742950" lvl="1" indent="-285750">
              <a:lnSpc>
                <a:spcPct val="107000"/>
              </a:lnSpc>
              <a:spcAft>
                <a:spcPts val="800"/>
              </a:spcAft>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The best hyperparameters are used to train a new Random Forest model.</a:t>
            </a:r>
          </a:p>
          <a:p>
            <a:pPr>
              <a:lnSpc>
                <a:spcPct val="107000"/>
              </a:lnSpc>
              <a:spcAft>
                <a:spcPts val="800"/>
              </a:spcAft>
            </a:pPr>
            <a:r>
              <a:rPr lang="en-IN" kern="100" dirty="0">
                <a:effectLst/>
                <a:latin typeface="Segoe UI" panose="020B0502040204020203" pitchFamily="34" charset="0"/>
                <a:ea typeface="Calibri" panose="020F0502020204030204" pitchFamily="34" charset="0"/>
              </a:rPr>
              <a:t>- Hyperparameter Tuning - Random Search</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Random Forest Regressor is used with a random search to find optimal hyperparameters.</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Random search parameters are defined using distributions.</a:t>
            </a:r>
          </a:p>
        </p:txBody>
      </p:sp>
    </p:spTree>
    <p:extLst>
      <p:ext uri="{BB962C8B-B14F-4D97-AF65-F5344CB8AC3E}">
        <p14:creationId xmlns:p14="http://schemas.microsoft.com/office/powerpoint/2010/main" val="680045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id="{2C9646E2-D132-5BEC-DD39-07E09EC7AD5B}"/>
              </a:ext>
            </a:extLst>
          </p:cNvPr>
          <p:cNvSpPr txBox="1"/>
          <p:nvPr/>
        </p:nvSpPr>
        <p:spPr>
          <a:xfrm>
            <a:off x="621792" y="1213842"/>
            <a:ext cx="10956757" cy="4430315"/>
          </a:xfrm>
          <a:prstGeom prst="rect">
            <a:avLst/>
          </a:prstGeom>
          <a:noFill/>
        </p:spPr>
        <p:txBody>
          <a:bodyPr wrap="square">
            <a:spAutoFit/>
          </a:bodyPr>
          <a:lstStyle/>
          <a:p>
            <a:pPr marL="742950" lvl="1" indent="-285750">
              <a:lnSpc>
                <a:spcPct val="107000"/>
              </a:lnSpc>
              <a:spcAft>
                <a:spcPts val="800"/>
              </a:spcAft>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The best hyperparameters are used to train a new Random Forest model.</a:t>
            </a:r>
          </a:p>
          <a:p>
            <a:pPr>
              <a:lnSpc>
                <a:spcPct val="107000"/>
              </a:lnSpc>
              <a:spcAft>
                <a:spcPts val="800"/>
              </a:spcAft>
            </a:pPr>
            <a:r>
              <a:rPr lang="en-IN" sz="2000" kern="100" dirty="0">
                <a:effectLst/>
                <a:latin typeface="Segoe UI" panose="020B0502040204020203" pitchFamily="34" charset="0"/>
                <a:ea typeface="Calibri" panose="020F0502020204030204" pitchFamily="34" charset="0"/>
              </a:rPr>
              <a:t>- Model Comparison and Selection</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Results of grid search and random search are compared using a DataFrame (‘</a:t>
            </a:r>
            <a:r>
              <a:rPr lang="en-IN" sz="2000" kern="100" dirty="0" err="1">
                <a:effectLst/>
                <a:latin typeface="Segoe UI" panose="020B0502040204020203" pitchFamily="34" charset="0"/>
                <a:ea typeface="Calibri" panose="020F0502020204030204" pitchFamily="34" charset="0"/>
              </a:rPr>
              <a:t>results_df</a:t>
            </a:r>
            <a:r>
              <a:rPr lang="en-IN" sz="2000" kern="100" dirty="0">
                <a:effectLst/>
                <a:latin typeface="Segoe UI" panose="020B0502040204020203" pitchFamily="34" charset="0"/>
                <a:ea typeface="Calibri" panose="020F0502020204030204" pitchFamily="34" charset="0"/>
              </a:rPr>
              <a:t>’).</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The DataFrame includes metrics for both grid and random search.</a:t>
            </a:r>
          </a:p>
          <a:p>
            <a:pPr marL="742950" lvl="1" indent="-285750">
              <a:lnSpc>
                <a:spcPct val="107000"/>
              </a:lnSpc>
              <a:spcAft>
                <a:spcPts val="800"/>
              </a:spcAft>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The overall best model is selected based on the lowest RMSE from grid and random search and compared against the best model overall</a:t>
            </a:r>
          </a:p>
          <a:p>
            <a:pPr>
              <a:lnSpc>
                <a:spcPct val="107000"/>
              </a:lnSpc>
              <a:spcAft>
                <a:spcPts val="800"/>
              </a:spcAft>
            </a:pPr>
            <a:r>
              <a:rPr lang="en-IN" sz="2000" kern="100" dirty="0">
                <a:effectLst/>
                <a:latin typeface="Segoe UI" panose="020B0502040204020203" pitchFamily="34" charset="0"/>
                <a:ea typeface="Calibri" panose="020F0502020204030204" pitchFamily="34" charset="0"/>
              </a:rPr>
              <a:t>- Cross-Validation:</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Models are evaluated using cross-validation with k=2 folds.</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Metrics (RMSE, MAE, R2) are calculated for each model.</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Results for each model are printed.</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The best model is selected and compared against the best model overall. </a:t>
            </a:r>
          </a:p>
          <a:p>
            <a:pPr marL="742950" lvl="1" indent="-285750">
              <a:lnSpc>
                <a:spcPct val="107000"/>
              </a:lnSpc>
              <a:spcAft>
                <a:spcPts val="800"/>
              </a:spcAft>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In our case, the best model is Gradient Boosting Regressor with RMSE: 0.29.</a:t>
            </a:r>
          </a:p>
        </p:txBody>
      </p:sp>
    </p:spTree>
    <p:extLst>
      <p:ext uri="{BB962C8B-B14F-4D97-AF65-F5344CB8AC3E}">
        <p14:creationId xmlns:p14="http://schemas.microsoft.com/office/powerpoint/2010/main" val="3494659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44952"/>
            <a:ext cx="6400800" cy="768096"/>
          </a:xfrm>
        </p:spPr>
        <p:txBody>
          <a:bodyPr/>
          <a:lstStyle/>
          <a:p>
            <a:r>
              <a:rPr lang="en-US" dirty="0">
                <a:latin typeface="Arial Black" panose="020B0604020202020204" pitchFamily="34" charset="0"/>
                <a:cs typeface="Arial Black" panose="020B0604020202020204" pitchFamily="34" charset="0"/>
              </a:rPr>
              <a:t>Task 3:</a:t>
            </a:r>
            <a:br>
              <a:rPr lang="en-US" dirty="0">
                <a:latin typeface="Arial Black" panose="020B0604020202020204" pitchFamily="34" charset="0"/>
                <a:cs typeface="Arial Black" panose="020B0604020202020204" pitchFamily="34" charset="0"/>
              </a:rPr>
            </a:br>
            <a:r>
              <a:rPr lang="en-US" dirty="0">
                <a:latin typeface="Arial Black" panose="020B0604020202020204" pitchFamily="34" charset="0"/>
                <a:cs typeface="Arial Black" panose="020B0604020202020204" pitchFamily="34" charset="0"/>
              </a:rPr>
              <a:t>Stock Price Prediction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98129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Internship 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Week 1-2</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3428535" y="3017519"/>
            <a:ext cx="1993392" cy="557784"/>
          </a:xfrm>
        </p:spPr>
        <p:txBody>
          <a:bodyPr/>
          <a:lstStyle/>
          <a:p>
            <a:pPr lvl="0"/>
            <a:r>
              <a:rPr lang="en-US" dirty="0"/>
              <a:t>Week 3-4</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6328345" y="3017520"/>
            <a:ext cx="1993392" cy="557784"/>
          </a:xfrm>
        </p:spPr>
        <p:txBody>
          <a:bodyPr/>
          <a:lstStyle/>
          <a:p>
            <a:pPr lvl="0"/>
            <a:r>
              <a:rPr lang="en-US" dirty="0"/>
              <a:t>Week 4-5</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9280033" y="3017520"/>
            <a:ext cx="1993392" cy="557784"/>
          </a:xfrm>
        </p:spPr>
        <p:txBody>
          <a:bodyPr/>
          <a:lstStyle/>
          <a:p>
            <a:pPr lvl="0"/>
            <a:r>
              <a:rPr lang="en-US" dirty="0"/>
              <a:t>Week 6</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4408774" y="4056838"/>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7256877"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10212607"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Task 1 Development and Deployment</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3428535" y="4745735"/>
            <a:ext cx="1993392" cy="795528"/>
          </a:xfrm>
        </p:spPr>
        <p:txBody>
          <a:bodyPr/>
          <a:lstStyle/>
          <a:p>
            <a:pPr lvl="0"/>
            <a:r>
              <a:rPr lang="en-US" dirty="0"/>
              <a:t>Task 2: Development and Deployment</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6328345" y="4745736"/>
            <a:ext cx="1993392" cy="795528"/>
          </a:xfrm>
        </p:spPr>
        <p:txBody>
          <a:bodyPr/>
          <a:lstStyle/>
          <a:p>
            <a:pPr lvl="0"/>
            <a:r>
              <a:rPr lang="en-US" dirty="0"/>
              <a:t>Task 3: Development and deployment</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9280033" y="4745736"/>
            <a:ext cx="1993392" cy="795528"/>
          </a:xfrm>
        </p:spPr>
        <p:txBody>
          <a:bodyPr/>
          <a:lstStyle/>
          <a:p>
            <a:pPr lvl="0"/>
            <a:r>
              <a:rPr lang="en-US" dirty="0"/>
              <a:t>Combined deployment and documentation</a:t>
            </a:r>
          </a:p>
        </p:txBody>
      </p:sp>
    </p:spTree>
    <p:extLst>
      <p:ext uri="{BB962C8B-B14F-4D97-AF65-F5344CB8AC3E}">
        <p14:creationId xmlns:p14="http://schemas.microsoft.com/office/powerpoint/2010/main" val="1266365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US" altLang="zh-CN" sz="4000" b="1" dirty="0">
                <a:solidFill>
                  <a:schemeClr val="accent6"/>
                </a:solidFill>
                <a:latin typeface="Arial Black" panose="020B0604020202020204" pitchFamily="34" charset="0"/>
                <a:cs typeface="Arial Black" panose="020B0604020202020204" pitchFamily="34" charset="0"/>
              </a:rPr>
              <a:t>Stock Price Prediction</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10" name="Rectangle 9">
            <a:extLst>
              <a:ext uri="{FF2B5EF4-FFF2-40B4-BE49-F238E27FC236}">
                <a16:creationId xmlns:a16="http://schemas.microsoft.com/office/drawing/2014/main" id="{DEA4F629-FC26-212C-64BF-543846C753F1}"/>
              </a:ext>
            </a:extLst>
          </p:cNvPr>
          <p:cNvSpPr>
            <a:spLocks noChangeArrowheads="1"/>
          </p:cNvSpPr>
          <p:nvPr/>
        </p:nvSpPr>
        <p:spPr bwMode="auto">
          <a:xfrm>
            <a:off x="621792" y="1784866"/>
            <a:ext cx="4426212" cy="50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Understanding the dataset:</a:t>
            </a:r>
          </a:p>
        </p:txBody>
      </p:sp>
      <p:sp>
        <p:nvSpPr>
          <p:cNvPr id="11" name="Rectangle 12">
            <a:extLst>
              <a:ext uri="{FF2B5EF4-FFF2-40B4-BE49-F238E27FC236}">
                <a16:creationId xmlns:a16="http://schemas.microsoft.com/office/drawing/2014/main" id="{C745B887-241C-24D1-D9F1-721F63A037FF}"/>
              </a:ext>
            </a:extLst>
          </p:cNvPr>
          <p:cNvSpPr>
            <a:spLocks noChangeArrowheads="1"/>
          </p:cNvSpPr>
          <p:nvPr/>
        </p:nvSpPr>
        <p:spPr bwMode="auto">
          <a:xfrm>
            <a:off x="5919537" y="10467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3">
            <a:extLst>
              <a:ext uri="{FF2B5EF4-FFF2-40B4-BE49-F238E27FC236}">
                <a16:creationId xmlns:a16="http://schemas.microsoft.com/office/drawing/2014/main" id="{C3FF67C6-0FC2-2B51-1696-E72AD7026D21}"/>
              </a:ext>
            </a:extLst>
          </p:cNvPr>
          <p:cNvSpPr>
            <a:spLocks noChangeArrowheads="1"/>
          </p:cNvSpPr>
          <p:nvPr/>
        </p:nvSpPr>
        <p:spPr bwMode="auto">
          <a:xfrm>
            <a:off x="5919537" y="43534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4DD20DAB-921A-C083-90A6-9D1C249C2E52}"/>
              </a:ext>
            </a:extLst>
          </p:cNvPr>
          <p:cNvSpPr>
            <a:spLocks noChangeArrowheads="1"/>
          </p:cNvSpPr>
          <p:nvPr/>
        </p:nvSpPr>
        <p:spPr bwMode="auto">
          <a:xfrm>
            <a:off x="5919537" y="76983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32925FF-14CA-F7B9-AF82-023BBE6F6184}"/>
              </a:ext>
            </a:extLst>
          </p:cNvPr>
          <p:cNvSpPr>
            <a:spLocks noChangeArrowheads="1"/>
          </p:cNvSpPr>
          <p:nvPr/>
        </p:nvSpPr>
        <p:spPr bwMode="auto">
          <a:xfrm>
            <a:off x="621792" y="2344163"/>
            <a:ext cx="1101439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Context: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The dataset was provided as various CSV files, each containing the records of a year from 2015 to 2023. They were combined into 3 new CSV files: one from 2015-2019, one from 2019-2023 and one from 2015-2023. The overall structure of the dataset was not altered in this process. The columns were renamed for the sake of convenience, like so:</a:t>
            </a:r>
            <a:endParaRPr kumimoji="0" lang="en-US" altLang="en-US" sz="1100"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4A98D0B2-DE80-2E37-D805-80B10158B102}"/>
              </a:ext>
            </a:extLst>
          </p:cNvPr>
          <p:cNvPicPr>
            <a:picLocks noChangeAspect="1"/>
          </p:cNvPicPr>
          <p:nvPr/>
        </p:nvPicPr>
        <p:blipFill>
          <a:blip r:embed="rId2"/>
          <a:stretch>
            <a:fillRect/>
          </a:stretch>
        </p:blipFill>
        <p:spPr>
          <a:xfrm>
            <a:off x="2103396" y="3821491"/>
            <a:ext cx="7985208" cy="2879608"/>
          </a:xfrm>
          <a:prstGeom prst="rect">
            <a:avLst/>
          </a:prstGeom>
        </p:spPr>
      </p:pic>
    </p:spTree>
    <p:extLst>
      <p:ext uri="{BB962C8B-B14F-4D97-AF65-F5344CB8AC3E}">
        <p14:creationId xmlns:p14="http://schemas.microsoft.com/office/powerpoint/2010/main" val="60020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31</a:t>
            </a:fld>
            <a:endParaRPr lang="en-US" dirty="0"/>
          </a:p>
        </p:txBody>
      </p:sp>
      <p:sp>
        <p:nvSpPr>
          <p:cNvPr id="10" name="Rectangle 9">
            <a:extLst>
              <a:ext uri="{FF2B5EF4-FFF2-40B4-BE49-F238E27FC236}">
                <a16:creationId xmlns:a16="http://schemas.microsoft.com/office/drawing/2014/main" id="{DEA4F629-FC26-212C-64BF-543846C753F1}"/>
              </a:ext>
            </a:extLst>
          </p:cNvPr>
          <p:cNvSpPr>
            <a:spLocks noChangeArrowheads="1"/>
          </p:cNvSpPr>
          <p:nvPr/>
        </p:nvSpPr>
        <p:spPr bwMode="auto">
          <a:xfrm>
            <a:off x="225340" y="928986"/>
            <a:ext cx="5918864" cy="44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Let us take a cursory glance at our dataset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1" name="Rectangle 12">
            <a:extLst>
              <a:ext uri="{FF2B5EF4-FFF2-40B4-BE49-F238E27FC236}">
                <a16:creationId xmlns:a16="http://schemas.microsoft.com/office/drawing/2014/main" id="{C745B887-241C-24D1-D9F1-721F63A037FF}"/>
              </a:ext>
            </a:extLst>
          </p:cNvPr>
          <p:cNvSpPr>
            <a:spLocks noChangeArrowheads="1"/>
          </p:cNvSpPr>
          <p:nvPr/>
        </p:nvSpPr>
        <p:spPr bwMode="auto">
          <a:xfrm>
            <a:off x="5919537" y="10467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3">
            <a:extLst>
              <a:ext uri="{FF2B5EF4-FFF2-40B4-BE49-F238E27FC236}">
                <a16:creationId xmlns:a16="http://schemas.microsoft.com/office/drawing/2014/main" id="{C3FF67C6-0FC2-2B51-1696-E72AD7026D21}"/>
              </a:ext>
            </a:extLst>
          </p:cNvPr>
          <p:cNvSpPr>
            <a:spLocks noChangeArrowheads="1"/>
          </p:cNvSpPr>
          <p:nvPr/>
        </p:nvSpPr>
        <p:spPr bwMode="auto">
          <a:xfrm>
            <a:off x="5919537" y="43534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4DD20DAB-921A-C083-90A6-9D1C249C2E52}"/>
              </a:ext>
            </a:extLst>
          </p:cNvPr>
          <p:cNvSpPr>
            <a:spLocks noChangeArrowheads="1"/>
          </p:cNvSpPr>
          <p:nvPr/>
        </p:nvSpPr>
        <p:spPr bwMode="auto">
          <a:xfrm>
            <a:off x="5919537" y="76983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1507" name="Picture 3">
            <a:extLst>
              <a:ext uri="{FF2B5EF4-FFF2-40B4-BE49-F238E27FC236}">
                <a16:creationId xmlns:a16="http://schemas.microsoft.com/office/drawing/2014/main" id="{7C835F53-8BED-EE52-ACEA-2C6CF1CCA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392"/>
          <a:stretch>
            <a:fillRect/>
          </a:stretch>
        </p:blipFill>
        <p:spPr bwMode="auto">
          <a:xfrm>
            <a:off x="225340" y="1567591"/>
            <a:ext cx="6699625" cy="3083285"/>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a:extLst>
              <a:ext uri="{FF2B5EF4-FFF2-40B4-BE49-F238E27FC236}">
                <a16:creationId xmlns:a16="http://schemas.microsoft.com/office/drawing/2014/main" id="{C0F9017C-E856-1D2A-5632-D2AF45D1A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40" y="4683960"/>
            <a:ext cx="3232863" cy="2002088"/>
          </a:xfrm>
          <a:prstGeom prst="rect">
            <a:avLst/>
          </a:prstGeom>
          <a:noFill/>
          <a:extLst>
            <a:ext uri="{909E8E84-426E-40DD-AFC4-6F175D3DCCD1}">
              <a14:hiddenFill xmlns:a14="http://schemas.microsoft.com/office/drawing/2010/main">
                <a:solidFill>
                  <a:srgbClr val="FFFFFF"/>
                </a:solidFill>
              </a14:hiddenFill>
            </a:ext>
          </a:extLst>
        </p:spPr>
      </p:pic>
      <p:pic>
        <p:nvPicPr>
          <p:cNvPr id="21505" name="Picture 1">
            <a:extLst>
              <a:ext uri="{FF2B5EF4-FFF2-40B4-BE49-F238E27FC236}">
                <a16:creationId xmlns:a16="http://schemas.microsoft.com/office/drawing/2014/main" id="{010440AF-5FFC-0EBA-516C-EA3F16356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192" y="4683959"/>
            <a:ext cx="3102773" cy="20020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F312D9-C0FB-3CFC-F4CC-B82F935CA00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3DE64D9A-87D2-156B-71BA-40076DABFC76}"/>
              </a:ext>
            </a:extLst>
          </p:cNvPr>
          <p:cNvSpPr>
            <a:spLocks noChangeArrowheads="1"/>
          </p:cNvSpPr>
          <p:nvPr/>
        </p:nvSpPr>
        <p:spPr bwMode="auto">
          <a:xfrm>
            <a:off x="0" y="3009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B4F02A55-D60A-739C-ACE6-7B56E4E77973}"/>
              </a:ext>
            </a:extLst>
          </p:cNvPr>
          <p:cNvSpPr>
            <a:spLocks noChangeArrowheads="1"/>
          </p:cNvSpPr>
          <p:nvPr/>
        </p:nvSpPr>
        <p:spPr bwMode="auto">
          <a:xfrm>
            <a:off x="0" y="5189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5EE7C468-A536-133E-6CE2-3893A5D15DA2}"/>
              </a:ext>
            </a:extLst>
          </p:cNvPr>
          <p:cNvSpPr txBox="1"/>
          <p:nvPr/>
        </p:nvSpPr>
        <p:spPr>
          <a:xfrm>
            <a:off x="7562179" y="1704431"/>
            <a:ext cx="3876965" cy="4668650"/>
          </a:xfrm>
          <a:prstGeom prst="rect">
            <a:avLst/>
          </a:prstGeom>
          <a:noFill/>
        </p:spPr>
        <p:txBody>
          <a:bodyPr wrap="square">
            <a:spAutoFit/>
          </a:bodyPr>
          <a:lstStyle/>
          <a:p>
            <a:pPr>
              <a:lnSpc>
                <a:spcPct val="107000"/>
              </a:lnSpc>
              <a:spcAft>
                <a:spcPts val="800"/>
              </a:spcAft>
            </a:pPr>
            <a:r>
              <a:rPr lang="en-IN" sz="2800" kern="100" dirty="0">
                <a:effectLst/>
                <a:latin typeface="Segoe UI" panose="020B0502040204020203" pitchFamily="34" charset="0"/>
                <a:ea typeface="Calibri" panose="020F0502020204030204" pitchFamily="34" charset="0"/>
              </a:rPr>
              <a:t>The dataset has 7 columns, namely ‘Date’, ‘Open’, ‘High’, ‘Low’, ‘Close’, ‘Shares Traded’, ‘Turnover (Crores)’. All columns have 12422 entries and are of ‘float64’ datatype, except for the ‘Date’ feature.</a:t>
            </a:r>
          </a:p>
        </p:txBody>
      </p:sp>
    </p:spTree>
    <p:extLst>
      <p:ext uri="{BB962C8B-B14F-4D97-AF65-F5344CB8AC3E}">
        <p14:creationId xmlns:p14="http://schemas.microsoft.com/office/powerpoint/2010/main" val="1547217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5" name="Rectangle 3">
            <a:extLst>
              <a:ext uri="{FF2B5EF4-FFF2-40B4-BE49-F238E27FC236}">
                <a16:creationId xmlns:a16="http://schemas.microsoft.com/office/drawing/2014/main" id="{08DC1D1D-EA69-3177-F35D-A589B2CFFE3D}"/>
              </a:ext>
            </a:extLst>
          </p:cNvPr>
          <p:cNvSpPr>
            <a:spLocks noChangeArrowheads="1"/>
          </p:cNvSpPr>
          <p:nvPr/>
        </p:nvSpPr>
        <p:spPr bwMode="auto">
          <a:xfrm>
            <a:off x="621792" y="619911"/>
            <a:ext cx="5325689" cy="1056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Exploratory Data Analysis: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kern="100" dirty="0">
                <a:latin typeface="Segoe UI" panose="020B0502040204020203" pitchFamily="34" charset="0"/>
                <a:ea typeface="Calibri" panose="020F0502020204030204" pitchFamily="34" charset="0"/>
              </a:rPr>
              <a:t>Let us visualize the distribution of all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7B298A9F-D265-CF1D-2850-BAF3995B53D6}"/>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 name="Picture 1">
            <a:extLst>
              <a:ext uri="{FF2B5EF4-FFF2-40B4-BE49-F238E27FC236}">
                <a16:creationId xmlns:a16="http://schemas.microsoft.com/office/drawing/2014/main" id="{19F1EF6F-0941-44EA-DFD3-23A3D185FDFA}"/>
              </a:ext>
            </a:extLst>
          </p:cNvPr>
          <p:cNvPicPr>
            <a:picLocks noChangeAspect="1"/>
          </p:cNvPicPr>
          <p:nvPr/>
        </p:nvPicPr>
        <p:blipFill>
          <a:blip r:embed="rId2"/>
          <a:stretch>
            <a:fillRect/>
          </a:stretch>
        </p:blipFill>
        <p:spPr>
          <a:xfrm>
            <a:off x="621792" y="1292276"/>
            <a:ext cx="5622729" cy="5577254"/>
          </a:xfrm>
          <a:prstGeom prst="rect">
            <a:avLst/>
          </a:prstGeom>
        </p:spPr>
      </p:pic>
      <p:sp>
        <p:nvSpPr>
          <p:cNvPr id="4" name="TextBox 3">
            <a:extLst>
              <a:ext uri="{FF2B5EF4-FFF2-40B4-BE49-F238E27FC236}">
                <a16:creationId xmlns:a16="http://schemas.microsoft.com/office/drawing/2014/main" id="{28C8E5DD-ADE3-B2C1-EAAA-169D5E7B958A}"/>
              </a:ext>
            </a:extLst>
          </p:cNvPr>
          <p:cNvSpPr txBox="1"/>
          <p:nvPr/>
        </p:nvSpPr>
        <p:spPr>
          <a:xfrm>
            <a:off x="6569273" y="1179653"/>
            <a:ext cx="5399948" cy="5007909"/>
          </a:xfrm>
          <a:prstGeom prst="rect">
            <a:avLst/>
          </a:prstGeom>
          <a:noFill/>
        </p:spPr>
        <p:txBody>
          <a:bodyPr wrap="square">
            <a:spAutoFit/>
          </a:bodyPr>
          <a:lstStyle/>
          <a:p>
            <a:pPr>
              <a:lnSpc>
                <a:spcPct val="107000"/>
              </a:lnSpc>
              <a:spcAft>
                <a:spcPts val="800"/>
              </a:spcAft>
            </a:pPr>
            <a:r>
              <a:rPr lang="en-IN" sz="2000" kern="100" dirty="0">
                <a:effectLst/>
                <a:latin typeface="Segoe UI" panose="020B0502040204020203" pitchFamily="34" charset="0"/>
                <a:ea typeface="Calibri" panose="020F0502020204030204" pitchFamily="34" charset="0"/>
              </a:rPr>
              <a:t>The pair plot reveals the pairwise relationships between numerical features in the dataset. Diagonal plots depict the distribution of each feature, while off-diagonal plots show scatter plots between feature pairs. Observations indicate strong positive correlations between ‘Open’, ‘High’, ‘Low’, and ‘Close’, indicating a consistent upward trend. A moderate positive correlation exists between ‘Shares Traded’ and ‘Turnover (</a:t>
            </a:r>
            <a:r>
              <a:rPr lang="en-IN" sz="2000" kern="100" dirty="0">
                <a:effectLst/>
                <a:latin typeface="Times New Roman" panose="02020603050405020304" pitchFamily="18" charset="0"/>
                <a:ea typeface="Calibri" panose="020F0502020204030204" pitchFamily="34" charset="0"/>
              </a:rPr>
              <a:t>₹</a:t>
            </a:r>
            <a:r>
              <a:rPr lang="en-IN" sz="2000" kern="100" dirty="0">
                <a:effectLst/>
                <a:latin typeface="Segoe UI" panose="020B0502040204020203" pitchFamily="34" charset="0"/>
                <a:ea typeface="Calibri" panose="020F0502020204030204" pitchFamily="34" charset="0"/>
              </a:rPr>
              <a:t> Cr)’, implying a rise in trading volume alongside an increase in total traded value. The weak positive correlation between Date and other features suggests an overall upward trend in stock prices over the past 5 years.</a:t>
            </a:r>
          </a:p>
        </p:txBody>
      </p:sp>
    </p:spTree>
    <p:extLst>
      <p:ext uri="{BB962C8B-B14F-4D97-AF65-F5344CB8AC3E}">
        <p14:creationId xmlns:p14="http://schemas.microsoft.com/office/powerpoint/2010/main" val="11004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33</a:t>
            </a:fld>
            <a:endParaRPr lang="en-US" dirty="0"/>
          </a:p>
        </p:txBody>
      </p:sp>
      <p:sp>
        <p:nvSpPr>
          <p:cNvPr id="2" name="Rectangle 2">
            <a:extLst>
              <a:ext uri="{FF2B5EF4-FFF2-40B4-BE49-F238E27FC236}">
                <a16:creationId xmlns:a16="http://schemas.microsoft.com/office/drawing/2014/main" id="{CCABA12E-4D20-F4D3-63CF-9D425B79B430}"/>
              </a:ext>
            </a:extLst>
          </p:cNvPr>
          <p:cNvSpPr>
            <a:spLocks noChangeArrowheads="1"/>
          </p:cNvSpPr>
          <p:nvPr/>
        </p:nvSpPr>
        <p:spPr bwMode="auto">
          <a:xfrm>
            <a:off x="465221" y="328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8433" name="Picture 1">
            <a:extLst>
              <a:ext uri="{FF2B5EF4-FFF2-40B4-BE49-F238E27FC236}">
                <a16:creationId xmlns:a16="http://schemas.microsoft.com/office/drawing/2014/main" id="{BAC8664A-1C26-8C17-38EB-CF1124EAB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21" y="786063"/>
            <a:ext cx="5730875" cy="57070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57C029F-E26F-8FF3-8725-8B3A318AB445}"/>
              </a:ext>
            </a:extLst>
          </p:cNvPr>
          <p:cNvSpPr>
            <a:spLocks noChangeArrowheads="1"/>
          </p:cNvSpPr>
          <p:nvPr/>
        </p:nvSpPr>
        <p:spPr bwMode="auto">
          <a:xfrm>
            <a:off x="6657475" y="961285"/>
            <a:ext cx="506930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The histograms provide insights into the distribution of data across each column. The ‘Date’ column exhibits a uniform distribution across the entire range, indicating that the stock market data covers the entire 5-year period. The ‘Open’, ‘High’, ‘Low’, and ‘Close’ columns show similar distributions, with a peak in the middle and decreasing values towards the edges, suggesting a generally stable stock price with occasional fluctuations. The ‘Shares Traded’ and ‘Turnover (Crores)’ columns exhibit right-skewed distributions, with a few data points corresponding to very high trading volumes and turnover values, a typical characteristic of stock market data.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938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34</a:t>
            </a:fld>
            <a:endParaRPr lang="en-US" dirty="0"/>
          </a:p>
        </p:txBody>
      </p:sp>
      <p:sp>
        <p:nvSpPr>
          <p:cNvPr id="6" name="Rectangle 4">
            <a:extLst>
              <a:ext uri="{FF2B5EF4-FFF2-40B4-BE49-F238E27FC236}">
                <a16:creationId xmlns:a16="http://schemas.microsoft.com/office/drawing/2014/main" id="{7B298A9F-D265-CF1D-2850-BAF3995B53D6}"/>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6780ED2A-2F1B-E05E-6114-C06C5B58EA1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7409" name="Picture 1">
            <a:extLst>
              <a:ext uri="{FF2B5EF4-FFF2-40B4-BE49-F238E27FC236}">
                <a16:creationId xmlns:a16="http://schemas.microsoft.com/office/drawing/2014/main" id="{10BE0F18-53F2-4256-ADF7-EDCDDD9F6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16" y="731520"/>
            <a:ext cx="5951621" cy="61083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36C673A-C48D-FA41-8D9A-6095B929572D}"/>
              </a:ext>
            </a:extLst>
          </p:cNvPr>
          <p:cNvSpPr>
            <a:spLocks noChangeArrowheads="1"/>
          </p:cNvSpPr>
          <p:nvPr/>
        </p:nvSpPr>
        <p:spPr bwMode="auto">
          <a:xfrm>
            <a:off x="6972621" y="914400"/>
            <a:ext cx="505326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Observations reveal strong positive correlations between ‘Open’, ‘High’, ‘Low’, and ‘Close’, unsurprising given their relationship to the stock price. A moderate positive correlation exists between ‘Shares Traded’ and ‘Turnover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Cr)’, suggesting an increase in trading volume alongside a rise in total traded value. A weak positive correlation between Date and other features indicates an overall upward trend in stock prices over the past 5 years.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9913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35</a:t>
            </a:fld>
            <a:endParaRPr lang="en-US" dirty="0"/>
          </a:p>
        </p:txBody>
      </p:sp>
      <p:sp>
        <p:nvSpPr>
          <p:cNvPr id="6" name="Rectangle 4">
            <a:extLst>
              <a:ext uri="{FF2B5EF4-FFF2-40B4-BE49-F238E27FC236}">
                <a16:creationId xmlns:a16="http://schemas.microsoft.com/office/drawing/2014/main" id="{7B298A9F-D265-CF1D-2850-BAF3995B53D6}"/>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01CFCBCF-84AF-A270-B789-7B84CC85DDE8}"/>
              </a:ext>
            </a:extLst>
          </p:cNvPr>
          <p:cNvPicPr>
            <a:picLocks noChangeAspect="1"/>
          </p:cNvPicPr>
          <p:nvPr/>
        </p:nvPicPr>
        <p:blipFill>
          <a:blip r:embed="rId2"/>
          <a:stretch>
            <a:fillRect/>
          </a:stretch>
        </p:blipFill>
        <p:spPr>
          <a:xfrm>
            <a:off x="1141303" y="914400"/>
            <a:ext cx="9909392" cy="4010526"/>
          </a:xfrm>
          <a:prstGeom prst="rect">
            <a:avLst/>
          </a:prstGeom>
        </p:spPr>
      </p:pic>
      <p:sp>
        <p:nvSpPr>
          <p:cNvPr id="10" name="TextBox 9">
            <a:extLst>
              <a:ext uri="{FF2B5EF4-FFF2-40B4-BE49-F238E27FC236}">
                <a16:creationId xmlns:a16="http://schemas.microsoft.com/office/drawing/2014/main" id="{4044CA9D-4B3F-185A-1809-CC33264ADFB5}"/>
              </a:ext>
            </a:extLst>
          </p:cNvPr>
          <p:cNvSpPr txBox="1"/>
          <p:nvPr/>
        </p:nvSpPr>
        <p:spPr>
          <a:xfrm>
            <a:off x="681789" y="5046027"/>
            <a:ext cx="10828420" cy="1255985"/>
          </a:xfrm>
          <a:prstGeom prst="rect">
            <a:avLst/>
          </a:prstGeom>
          <a:noFill/>
        </p:spPr>
        <p:txBody>
          <a:bodyPr wrap="square">
            <a:spAutoFit/>
          </a:bodyPr>
          <a:lstStyle/>
          <a:p>
            <a:pPr>
              <a:lnSpc>
                <a:spcPct val="107000"/>
              </a:lnSpc>
              <a:spcAft>
                <a:spcPts val="800"/>
              </a:spcAft>
            </a:pPr>
            <a:r>
              <a:rPr lang="en-IN" sz="1800" kern="100" dirty="0">
                <a:effectLst/>
                <a:latin typeface="Segoe UI" panose="020B0502040204020203" pitchFamily="34" charset="0"/>
                <a:ea typeface="Calibri" panose="020F0502020204030204" pitchFamily="34" charset="0"/>
              </a:rPr>
              <a:t>This candlestick chart suggests that there has been an overall growth of the stock across the observed time period, with a significant dip around March 2020, which is explained by the start of the Covid-19 pandemic, after that initial fall, recovery has been immense, reaching an all-time high as early as late 2020, after which growth continued to accelerate, with occasional, but temporary drops.</a:t>
            </a:r>
          </a:p>
        </p:txBody>
      </p:sp>
    </p:spTree>
    <p:extLst>
      <p:ext uri="{BB962C8B-B14F-4D97-AF65-F5344CB8AC3E}">
        <p14:creationId xmlns:p14="http://schemas.microsoft.com/office/powerpoint/2010/main" val="4138264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36</a:t>
            </a:fld>
            <a:endParaRPr lang="en-US" dirty="0"/>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909661F4-04C0-C3C2-D153-03DE5794BB66}"/>
              </a:ext>
            </a:extLst>
          </p:cNvPr>
          <p:cNvSpPr txBox="1"/>
          <p:nvPr/>
        </p:nvSpPr>
        <p:spPr>
          <a:xfrm>
            <a:off x="6737684" y="958069"/>
            <a:ext cx="5289403" cy="5197128"/>
          </a:xfrm>
          <a:prstGeom prst="rect">
            <a:avLst/>
          </a:prstGeom>
          <a:noFill/>
        </p:spPr>
        <p:txBody>
          <a:bodyPr wrap="square">
            <a:spAutoFit/>
          </a:bodyPr>
          <a:lstStyle/>
          <a:p>
            <a:pPr>
              <a:lnSpc>
                <a:spcPct val="107000"/>
              </a:lnSpc>
              <a:spcBef>
                <a:spcPts val="200"/>
              </a:spcBef>
            </a:pPr>
            <a:r>
              <a:rPr lang="en-IN" sz="3200" b="1" kern="100" dirty="0">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Preprocessing:</a:t>
            </a:r>
          </a:p>
          <a:p>
            <a:pPr>
              <a:lnSpc>
                <a:spcPct val="107000"/>
              </a:lnSpc>
              <a:spcBef>
                <a:spcPts val="200"/>
              </a:spcBef>
            </a:pPr>
            <a:endParaRPr lang="en-IN" sz="3200" b="1" kern="100" dirty="0">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kern="100" dirty="0">
                <a:effectLst/>
                <a:latin typeface="Segoe UI" panose="020B0502040204020203" pitchFamily="34" charset="0"/>
                <a:ea typeface="Calibri" panose="020F0502020204030204" pitchFamily="34" charset="0"/>
              </a:rPr>
              <a:t>These are the tasks done in the preprocessing phase:</a:t>
            </a:r>
          </a:p>
          <a:p>
            <a:pPr marL="342900" lvl="0" indent="-342900">
              <a:lnSpc>
                <a:spcPct val="107000"/>
              </a:lnSpc>
              <a:buFont typeface="+mj-lt"/>
              <a:buAutoNum type="arabicPeriod"/>
            </a:pPr>
            <a:r>
              <a:rPr lang="en-IN" sz="2400" b="1" kern="100" dirty="0">
                <a:effectLst/>
                <a:latin typeface="Segoe UI" panose="020B0502040204020203" pitchFamily="34" charset="0"/>
                <a:ea typeface="Calibri" panose="020F0502020204030204" pitchFamily="34" charset="0"/>
              </a:rPr>
              <a:t>Cleanup</a:t>
            </a:r>
          </a:p>
          <a:p>
            <a:pPr marL="342900" lvl="0" indent="-342900">
              <a:lnSpc>
                <a:spcPct val="107000"/>
              </a:lnSpc>
              <a:buFont typeface="+mj-lt"/>
              <a:buAutoNum type="arabicPeriod"/>
            </a:pPr>
            <a:r>
              <a:rPr lang="en-IN" sz="2400" b="1" kern="100" dirty="0">
                <a:effectLst/>
                <a:latin typeface="Segoe UI" panose="020B0502040204020203" pitchFamily="34" charset="0"/>
                <a:ea typeface="Calibri" panose="020F0502020204030204" pitchFamily="34" charset="0"/>
              </a:rPr>
              <a:t>Column Renaming</a:t>
            </a:r>
          </a:p>
          <a:p>
            <a:pPr marL="342900" lvl="0" indent="-342900">
              <a:lnSpc>
                <a:spcPct val="107000"/>
              </a:lnSpc>
              <a:buFont typeface="+mj-lt"/>
              <a:buAutoNum type="arabicPeriod"/>
            </a:pPr>
            <a:r>
              <a:rPr lang="en-IN" sz="2400" b="1" kern="100" dirty="0">
                <a:effectLst/>
                <a:latin typeface="Segoe UI" panose="020B0502040204020203" pitchFamily="34" charset="0"/>
                <a:ea typeface="Calibri" panose="020F0502020204030204" pitchFamily="34" charset="0"/>
              </a:rPr>
              <a:t>Date Conversion</a:t>
            </a:r>
          </a:p>
          <a:p>
            <a:pPr marL="342900" lvl="0" indent="-342900">
              <a:lnSpc>
                <a:spcPct val="107000"/>
              </a:lnSpc>
              <a:buFont typeface="+mj-lt"/>
              <a:buAutoNum type="arabicPeriod"/>
            </a:pPr>
            <a:r>
              <a:rPr lang="en-IN" sz="2400" b="1" kern="100" dirty="0">
                <a:effectLst/>
                <a:latin typeface="Segoe UI" panose="020B0502040204020203" pitchFamily="34" charset="0"/>
                <a:ea typeface="Calibri" panose="020F0502020204030204" pitchFamily="34" charset="0"/>
              </a:rPr>
              <a:t>Feature Engineering</a:t>
            </a:r>
          </a:p>
          <a:p>
            <a:pPr marL="342900" lvl="0" indent="-342900">
              <a:lnSpc>
                <a:spcPct val="107000"/>
              </a:lnSpc>
              <a:buFont typeface="+mj-lt"/>
              <a:buAutoNum type="arabicPeriod"/>
            </a:pPr>
            <a:r>
              <a:rPr lang="en-IN" sz="2400" b="1" kern="100" dirty="0">
                <a:effectLst/>
                <a:latin typeface="Segoe UI" panose="020B0502040204020203" pitchFamily="34" charset="0"/>
                <a:ea typeface="Calibri" panose="020F0502020204030204" pitchFamily="34" charset="0"/>
              </a:rPr>
              <a:t>Percentage Change</a:t>
            </a:r>
          </a:p>
          <a:p>
            <a:pPr marL="342900" lvl="0" indent="-342900">
              <a:lnSpc>
                <a:spcPct val="107000"/>
              </a:lnSpc>
              <a:buFont typeface="+mj-lt"/>
              <a:buAutoNum type="arabicPeriod"/>
            </a:pPr>
            <a:r>
              <a:rPr lang="en-IN" sz="2400" b="1" kern="100" dirty="0">
                <a:effectLst/>
                <a:latin typeface="Segoe UI" panose="020B0502040204020203" pitchFamily="34" charset="0"/>
                <a:ea typeface="Calibri" panose="020F0502020204030204" pitchFamily="34" charset="0"/>
              </a:rPr>
              <a:t>Moving Averages</a:t>
            </a:r>
          </a:p>
          <a:p>
            <a:pPr marL="342900" lvl="0" indent="-342900">
              <a:lnSpc>
                <a:spcPct val="107000"/>
              </a:lnSpc>
              <a:buFont typeface="+mj-lt"/>
              <a:buAutoNum type="arabicPeriod"/>
            </a:pPr>
            <a:r>
              <a:rPr lang="en-IN" sz="2400" b="1" kern="100" dirty="0">
                <a:effectLst/>
                <a:latin typeface="Segoe UI" panose="020B0502040204020203" pitchFamily="34" charset="0"/>
                <a:ea typeface="Calibri" panose="020F0502020204030204" pitchFamily="34" charset="0"/>
              </a:rPr>
              <a:t>Data Cleaning</a:t>
            </a:r>
          </a:p>
          <a:p>
            <a:pPr marL="342900" lvl="0" indent="-342900">
              <a:lnSpc>
                <a:spcPct val="107000"/>
              </a:lnSpc>
              <a:spcAft>
                <a:spcPts val="800"/>
              </a:spcAft>
              <a:buFont typeface="+mj-lt"/>
              <a:buAutoNum type="arabicPeriod"/>
            </a:pPr>
            <a:r>
              <a:rPr lang="en-IN" sz="2400" b="1" kern="100" dirty="0">
                <a:effectLst/>
                <a:latin typeface="Segoe UI" panose="020B0502040204020203" pitchFamily="34" charset="0"/>
                <a:ea typeface="Calibri" panose="020F0502020204030204" pitchFamily="34" charset="0"/>
              </a:rPr>
              <a:t>Feature Selection</a:t>
            </a:r>
          </a:p>
        </p:txBody>
      </p:sp>
      <p:pic>
        <p:nvPicPr>
          <p:cNvPr id="5" name="Picture 4">
            <a:extLst>
              <a:ext uri="{FF2B5EF4-FFF2-40B4-BE49-F238E27FC236}">
                <a16:creationId xmlns:a16="http://schemas.microsoft.com/office/drawing/2014/main" id="{13CEB140-9C97-E316-AE2B-10329EBE6E12}"/>
              </a:ext>
            </a:extLst>
          </p:cNvPr>
          <p:cNvPicPr>
            <a:picLocks noChangeAspect="1"/>
          </p:cNvPicPr>
          <p:nvPr/>
        </p:nvPicPr>
        <p:blipFill rotWithShape="1">
          <a:blip r:embed="rId2"/>
          <a:srcRect r="30262"/>
          <a:stretch/>
        </p:blipFill>
        <p:spPr>
          <a:xfrm>
            <a:off x="443591" y="731520"/>
            <a:ext cx="6026671" cy="5799323"/>
          </a:xfrm>
          <a:prstGeom prst="rect">
            <a:avLst/>
          </a:prstGeom>
        </p:spPr>
      </p:pic>
    </p:spTree>
    <p:extLst>
      <p:ext uri="{BB962C8B-B14F-4D97-AF65-F5344CB8AC3E}">
        <p14:creationId xmlns:p14="http://schemas.microsoft.com/office/powerpoint/2010/main" val="4014073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37</a:t>
            </a:fld>
            <a:endParaRPr lang="en-US" dirty="0"/>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E144F75F-4C01-33C7-F3E6-3138CD6A48FD}"/>
              </a:ext>
            </a:extLst>
          </p:cNvPr>
          <p:cNvSpPr txBox="1"/>
          <p:nvPr/>
        </p:nvSpPr>
        <p:spPr>
          <a:xfrm>
            <a:off x="621792" y="666434"/>
            <a:ext cx="10266947" cy="5902834"/>
          </a:xfrm>
          <a:prstGeom prst="rect">
            <a:avLst/>
          </a:prstGeom>
          <a:noFill/>
        </p:spPr>
        <p:txBody>
          <a:bodyPr wrap="square">
            <a:spAutoFit/>
          </a:bodyPr>
          <a:lstStyle/>
          <a:p>
            <a:pPr>
              <a:lnSpc>
                <a:spcPct val="107000"/>
              </a:lnSpc>
              <a:spcBef>
                <a:spcPts val="200"/>
              </a:spcBef>
            </a:pPr>
            <a:r>
              <a:rPr lang="en-IN" sz="2400" b="1" kern="100" dirty="0">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Model Training, Testing and Validation:</a:t>
            </a:r>
          </a:p>
          <a:p>
            <a:pPr marL="342900" lvl="0" indent="-342900">
              <a:lnSpc>
                <a:spcPct val="107000"/>
              </a:lnSpc>
              <a:buFont typeface="Calibri" panose="020F0502020204030204" pitchFamily="34" charset="0"/>
              <a:buChar char="-"/>
            </a:pPr>
            <a:endParaRPr lang="en-IN" kern="100" dirty="0">
              <a:effectLst/>
              <a:latin typeface="Segoe UI" panose="020B0502040204020203" pitchFamily="34" charset="0"/>
              <a:ea typeface="Calibri" panose="020F0502020204030204" pitchFamily="34" charset="0"/>
            </a:endParaRPr>
          </a:p>
          <a:p>
            <a:pPr marL="342900" lvl="0" indent="-342900">
              <a:lnSpc>
                <a:spcPct val="107000"/>
              </a:lnSpc>
              <a:buFont typeface="Calibri" panose="020F0502020204030204" pitchFamily="34" charset="0"/>
              <a:buChar char="-"/>
            </a:pPr>
            <a:r>
              <a:rPr lang="en-IN" kern="100" dirty="0">
                <a:effectLst/>
                <a:latin typeface="Segoe UI" panose="020B0502040204020203" pitchFamily="34" charset="0"/>
                <a:ea typeface="Calibri" panose="020F0502020204030204" pitchFamily="34" charset="0"/>
              </a:rPr>
              <a:t>Setup:</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Utilizes </a:t>
            </a:r>
            <a:r>
              <a:rPr lang="en-IN" kern="100" dirty="0" err="1">
                <a:effectLst/>
                <a:latin typeface="Segoe UI" panose="020B0502040204020203" pitchFamily="34" charset="0"/>
                <a:ea typeface="Calibri" panose="020F0502020204030204" pitchFamily="34" charset="0"/>
              </a:rPr>
              <a:t>MinMaxScaler</a:t>
            </a:r>
            <a:r>
              <a:rPr lang="en-IN" kern="100" dirty="0">
                <a:effectLst/>
                <a:latin typeface="Segoe UI" panose="020B0502040204020203" pitchFamily="34" charset="0"/>
                <a:ea typeface="Calibri" panose="020F0502020204030204" pitchFamily="34" charset="0"/>
              </a:rPr>
              <a:t> from </a:t>
            </a:r>
            <a:r>
              <a:rPr lang="en-IN" kern="100" dirty="0" err="1">
                <a:effectLst/>
                <a:latin typeface="Segoe UI" panose="020B0502040204020203" pitchFamily="34" charset="0"/>
                <a:ea typeface="Calibri" panose="020F0502020204030204" pitchFamily="34" charset="0"/>
              </a:rPr>
              <a:t>sklearn</a:t>
            </a:r>
            <a:r>
              <a:rPr lang="en-IN" kern="100" dirty="0">
                <a:effectLst/>
                <a:latin typeface="Segoe UI" panose="020B0502040204020203" pitchFamily="34" charset="0"/>
                <a:ea typeface="Calibri" panose="020F0502020204030204" pitchFamily="34" charset="0"/>
              </a:rPr>
              <a:t> for data normalization.</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Splits the dataset into features (X) and target variables (y).</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Applies </a:t>
            </a:r>
            <a:r>
              <a:rPr lang="en-IN" kern="100" dirty="0" err="1">
                <a:effectLst/>
                <a:latin typeface="Segoe UI" panose="020B0502040204020203" pitchFamily="34" charset="0"/>
                <a:ea typeface="Calibri" panose="020F0502020204030204" pitchFamily="34" charset="0"/>
              </a:rPr>
              <a:t>MinMax</a:t>
            </a:r>
            <a:r>
              <a:rPr lang="en-IN" kern="100" dirty="0">
                <a:effectLst/>
                <a:latin typeface="Segoe UI" panose="020B0502040204020203" pitchFamily="34" charset="0"/>
                <a:ea typeface="Calibri" panose="020F0502020204030204" pitchFamily="34" charset="0"/>
              </a:rPr>
              <a:t> scaling to both X and y.</a:t>
            </a:r>
          </a:p>
          <a:p>
            <a:pPr marL="342900" lvl="0" indent="-342900">
              <a:lnSpc>
                <a:spcPct val="107000"/>
              </a:lnSpc>
              <a:buFont typeface="Calibri" panose="020F0502020204030204" pitchFamily="34" charset="0"/>
              <a:buChar char="-"/>
            </a:pPr>
            <a:r>
              <a:rPr lang="en-IN" kern="100" dirty="0">
                <a:effectLst/>
                <a:latin typeface="Segoe UI" panose="020B0502040204020203" pitchFamily="34" charset="0"/>
                <a:ea typeface="Calibri" panose="020F0502020204030204" pitchFamily="34" charset="0"/>
              </a:rPr>
              <a:t>Data Splitting:</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Splits the data into training and testing sets using </a:t>
            </a:r>
            <a:r>
              <a:rPr lang="en-IN" kern="100" dirty="0" err="1">
                <a:effectLst/>
                <a:latin typeface="Segoe UI" panose="020B0502040204020203" pitchFamily="34" charset="0"/>
                <a:ea typeface="Calibri" panose="020F0502020204030204" pitchFamily="34" charset="0"/>
              </a:rPr>
              <a:t>train_test_split</a:t>
            </a:r>
            <a:r>
              <a:rPr lang="en-IN" kern="100" dirty="0">
                <a:effectLst/>
                <a:latin typeface="Segoe UI" panose="020B0502040204020203" pitchFamily="34" charset="0"/>
                <a:ea typeface="Calibri" panose="020F0502020204030204" pitchFamily="34" charset="0"/>
              </a:rPr>
              <a:t> from </a:t>
            </a:r>
            <a:r>
              <a:rPr lang="en-IN" kern="100" dirty="0" err="1">
                <a:effectLst/>
                <a:latin typeface="Segoe UI" panose="020B0502040204020203" pitchFamily="34" charset="0"/>
                <a:ea typeface="Calibri" panose="020F0502020204030204" pitchFamily="34" charset="0"/>
              </a:rPr>
              <a:t>sklearn</a:t>
            </a:r>
            <a:r>
              <a:rPr lang="en-IN" kern="100" dirty="0">
                <a:effectLst/>
                <a:latin typeface="Segoe UI" panose="020B0502040204020203" pitchFamily="34" charset="0"/>
                <a:ea typeface="Calibri" panose="020F0502020204030204" pitchFamily="34" charset="0"/>
              </a:rPr>
              <a:t>.</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X: all features except 'High', 'Low', 'Close'; Y: 'High', 'Low', 'Close'</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Prints the shape of </a:t>
            </a:r>
            <a:r>
              <a:rPr lang="en-IN" kern="100" dirty="0" err="1">
                <a:effectLst/>
                <a:latin typeface="Segoe UI" panose="020B0502040204020203" pitchFamily="34" charset="0"/>
                <a:ea typeface="Calibri" panose="020F0502020204030204" pitchFamily="34" charset="0"/>
              </a:rPr>
              <a:t>X_train</a:t>
            </a:r>
            <a:r>
              <a:rPr lang="en-IN" kern="100" dirty="0">
                <a:effectLst/>
                <a:latin typeface="Segoe UI" panose="020B0502040204020203" pitchFamily="34" charset="0"/>
                <a:ea typeface="Calibri" panose="020F0502020204030204" pitchFamily="34" charset="0"/>
              </a:rPr>
              <a:t>, </a:t>
            </a:r>
            <a:r>
              <a:rPr lang="en-IN" kern="100" dirty="0" err="1">
                <a:effectLst/>
                <a:latin typeface="Segoe UI" panose="020B0502040204020203" pitchFamily="34" charset="0"/>
                <a:ea typeface="Calibri" panose="020F0502020204030204" pitchFamily="34" charset="0"/>
              </a:rPr>
              <a:t>y_train</a:t>
            </a:r>
            <a:r>
              <a:rPr lang="en-IN" kern="100" dirty="0">
                <a:effectLst/>
                <a:latin typeface="Segoe UI" panose="020B0502040204020203" pitchFamily="34" charset="0"/>
                <a:ea typeface="Calibri" panose="020F0502020204030204" pitchFamily="34" charset="0"/>
              </a:rPr>
              <a:t>, </a:t>
            </a:r>
            <a:r>
              <a:rPr lang="en-IN" kern="100" dirty="0" err="1">
                <a:effectLst/>
                <a:latin typeface="Segoe UI" panose="020B0502040204020203" pitchFamily="34" charset="0"/>
                <a:ea typeface="Calibri" panose="020F0502020204030204" pitchFamily="34" charset="0"/>
              </a:rPr>
              <a:t>X_test</a:t>
            </a:r>
            <a:r>
              <a:rPr lang="en-IN" kern="100" dirty="0">
                <a:effectLst/>
                <a:latin typeface="Segoe UI" panose="020B0502040204020203" pitchFamily="34" charset="0"/>
                <a:ea typeface="Calibri" panose="020F0502020204030204" pitchFamily="34" charset="0"/>
              </a:rPr>
              <a:t>, and </a:t>
            </a:r>
            <a:r>
              <a:rPr lang="en-IN" kern="100" dirty="0" err="1">
                <a:effectLst/>
                <a:latin typeface="Segoe UI" panose="020B0502040204020203" pitchFamily="34" charset="0"/>
                <a:ea typeface="Calibri" panose="020F0502020204030204" pitchFamily="34" charset="0"/>
              </a:rPr>
              <a:t>y_test</a:t>
            </a:r>
            <a:r>
              <a:rPr lang="en-IN" kern="100" dirty="0">
                <a:effectLst/>
                <a:latin typeface="Segoe UI" panose="020B0502040204020203" pitchFamily="34" charset="0"/>
                <a:ea typeface="Calibri" panose="020F0502020204030204" pitchFamily="34" charset="0"/>
              </a:rPr>
              <a:t>.</a:t>
            </a:r>
          </a:p>
          <a:p>
            <a:pPr marL="342900" lvl="0" indent="-342900">
              <a:lnSpc>
                <a:spcPct val="107000"/>
              </a:lnSpc>
              <a:buFont typeface="Calibri" panose="020F0502020204030204" pitchFamily="34" charset="0"/>
              <a:buChar char="-"/>
            </a:pPr>
            <a:r>
              <a:rPr lang="en-IN" kern="100" dirty="0">
                <a:effectLst/>
                <a:latin typeface="Segoe UI" panose="020B0502040204020203" pitchFamily="34" charset="0"/>
                <a:ea typeface="Calibri" panose="020F0502020204030204" pitchFamily="34" charset="0"/>
              </a:rPr>
              <a:t>Model Evaluation - Direct Training:</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Utilizes various regression models (Random Forest, Gradient Boosting, K Nearest neighbours, Linear Regression, XGB, AdaBoost, </a:t>
            </a:r>
            <a:r>
              <a:rPr lang="en-IN" kern="100" dirty="0" err="1">
                <a:effectLst/>
                <a:latin typeface="Segoe UI" panose="020B0502040204020203" pitchFamily="34" charset="0"/>
                <a:ea typeface="Calibri" panose="020F0502020204030204" pitchFamily="34" charset="0"/>
              </a:rPr>
              <a:t>MultiTaskElasticNet</a:t>
            </a:r>
            <a:r>
              <a:rPr lang="en-IN" kern="100" dirty="0">
                <a:effectLst/>
                <a:latin typeface="Segoe UI" panose="020B0502040204020203" pitchFamily="34" charset="0"/>
                <a:ea typeface="Calibri" panose="020F0502020204030204" pitchFamily="34" charset="0"/>
              </a:rPr>
              <a:t>).</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Trains each model on the training set and evaluates performance on the testing set.</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Prints metrics such as Mean Absolute Error (MAE), Root Mean Squared Error (RMSE), and R-squared for each model.</a:t>
            </a:r>
          </a:p>
          <a:p>
            <a:pPr marL="742950" lvl="1" indent="-285750">
              <a:lnSpc>
                <a:spcPct val="107000"/>
              </a:lnSpc>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Displays the original and predicted values for the first five samples.</a:t>
            </a:r>
          </a:p>
          <a:p>
            <a:pPr marL="742950" lvl="1" indent="-285750">
              <a:lnSpc>
                <a:spcPct val="107000"/>
              </a:lnSpc>
              <a:spcAft>
                <a:spcPts val="800"/>
              </a:spcAft>
              <a:buFont typeface="Courier New" panose="02070309020205020404" pitchFamily="49" charset="0"/>
              <a:buChar char="o"/>
            </a:pPr>
            <a:r>
              <a:rPr lang="en-IN" kern="100" dirty="0">
                <a:effectLst/>
                <a:latin typeface="Segoe UI" panose="020B0502040204020203" pitchFamily="34" charset="0"/>
                <a:ea typeface="Calibri" panose="020F0502020204030204" pitchFamily="34" charset="0"/>
              </a:rPr>
              <a:t>Selects the best-performing model based on RMSE.</a:t>
            </a:r>
          </a:p>
          <a:p>
            <a:pPr marL="742950" lvl="1" indent="-285750">
              <a:lnSpc>
                <a:spcPct val="107000"/>
              </a:lnSpc>
              <a:spcAft>
                <a:spcPts val="800"/>
              </a:spcAft>
              <a:buFont typeface="Courier New" panose="02070309020205020404" pitchFamily="49" charset="0"/>
              <a:buChar char="o"/>
            </a:pPr>
            <a:r>
              <a:rPr lang="en-IN" kern="100" dirty="0">
                <a:latin typeface="Segoe UI" panose="020B0502040204020203" pitchFamily="34" charset="0"/>
                <a:ea typeface="Calibri" panose="020F0502020204030204" pitchFamily="34" charset="0"/>
              </a:rPr>
              <a:t>Best Performing Model: </a:t>
            </a:r>
            <a:r>
              <a:rPr lang="en-US" kern="100" dirty="0">
                <a:latin typeface="Segoe UI" panose="020B0502040204020203" pitchFamily="34" charset="0"/>
                <a:ea typeface="Calibri" panose="020F0502020204030204" pitchFamily="34" charset="0"/>
              </a:rPr>
              <a:t>Linear Regression with RMSE: 0.01 </a:t>
            </a:r>
            <a:endParaRPr lang="en-IN" kern="100" dirty="0">
              <a:effectLst/>
              <a:latin typeface="Segoe UI" panose="020B0502040204020203" pitchFamily="34" charset="0"/>
              <a:ea typeface="Calibri" panose="020F0502020204030204" pitchFamily="34" charset="0"/>
            </a:endParaRPr>
          </a:p>
        </p:txBody>
      </p:sp>
    </p:spTree>
    <p:extLst>
      <p:ext uri="{BB962C8B-B14F-4D97-AF65-F5344CB8AC3E}">
        <p14:creationId xmlns:p14="http://schemas.microsoft.com/office/powerpoint/2010/main" val="663943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38</a:t>
            </a:fld>
            <a:endParaRPr lang="en-US" dirty="0"/>
          </a:p>
        </p:txBody>
      </p:sp>
      <p:sp>
        <p:nvSpPr>
          <p:cNvPr id="2" name="Rectangle 2">
            <a:extLst>
              <a:ext uri="{FF2B5EF4-FFF2-40B4-BE49-F238E27FC236}">
                <a16:creationId xmlns:a16="http://schemas.microsoft.com/office/drawing/2014/main" id="{6D28A496-FB5D-C105-5F87-A6A9F0511A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6BB6693-C825-6009-59B0-5E3A66F9615A}"/>
              </a:ext>
            </a:extLst>
          </p:cNvPr>
          <p:cNvSpPr>
            <a:spLocks noChangeArrowheads="1"/>
          </p:cNvSpPr>
          <p:nvPr/>
        </p:nvSpPr>
        <p:spPr bwMode="auto">
          <a:xfrm>
            <a:off x="0" y="0"/>
            <a:ext cx="3822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id="{2C9646E2-D132-5BEC-DD39-07E09EC7AD5B}"/>
              </a:ext>
            </a:extLst>
          </p:cNvPr>
          <p:cNvSpPr txBox="1"/>
          <p:nvPr/>
        </p:nvSpPr>
        <p:spPr>
          <a:xfrm>
            <a:off x="621792" y="795688"/>
            <a:ext cx="10956757" cy="5995872"/>
          </a:xfrm>
          <a:prstGeom prst="rect">
            <a:avLst/>
          </a:prstGeom>
          <a:noFill/>
        </p:spPr>
        <p:txBody>
          <a:bodyPr wrap="square">
            <a:spAutoFit/>
          </a:bodyPr>
          <a:lstStyle/>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Hyperparameter Tuning:</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Utilizes </a:t>
            </a:r>
            <a:r>
              <a:rPr lang="en-IN" sz="2000" kern="100" dirty="0" err="1">
                <a:effectLst/>
                <a:latin typeface="Segoe UI" panose="020B0502040204020203" pitchFamily="34" charset="0"/>
                <a:ea typeface="Calibri" panose="020F0502020204030204" pitchFamily="34" charset="0"/>
              </a:rPr>
              <a:t>GridSearchCV</a:t>
            </a:r>
            <a:r>
              <a:rPr lang="en-IN" sz="2000" kern="100" dirty="0">
                <a:effectLst/>
                <a:latin typeface="Segoe UI" panose="020B0502040204020203" pitchFamily="34" charset="0"/>
                <a:ea typeface="Calibri" panose="020F0502020204030204" pitchFamily="34" charset="0"/>
              </a:rPr>
              <a:t> to search for the best hyperparameters for each model.</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Re-evaluates model performance on the testing set using the tuned hyperparameters.</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Prints metrics and displays the original and predicted values for the first five samples.</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Selects the best-performing model based on RMSE after hyperparameter tuning.</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Best performing model: Random Forest Regressor - MAE: 0.01, RMSE: 0.01, R-squared: 1.00</a:t>
            </a:r>
          </a:p>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Cross Validation:</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For each model, cross-validation is performed with 2 folds (‘cv=2’).</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Evaluation metrics include:</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Root Mean Squared Error (RMSE): A measure of the average deviation of predicted values from actual values.</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Mean Absolute Error (MAE): The average absolute differences between predicted and actual values.</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R-squared (R2): A measure of the proportion of the variance in the dependent variable that is predictable from the independent variables.</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Best performing model: Linear Regression - RMSE: 0.29, MAE: -0.25, R-squared: 0.99</a:t>
            </a:r>
          </a:p>
          <a:p>
            <a:pPr marL="342900" indent="-342900">
              <a:lnSpc>
                <a:spcPct val="107000"/>
              </a:lnSpc>
              <a:buFont typeface="Calibri" panose="020F0502020204030204" pitchFamily="34" charset="0"/>
              <a:buChar char="-"/>
            </a:pPr>
            <a:r>
              <a:rPr lang="en-IN" sz="2000" kern="100" dirty="0">
                <a:latin typeface="Segoe UI" panose="020B0502040204020203" pitchFamily="34" charset="0"/>
                <a:ea typeface="Calibri" panose="020F0502020204030204" pitchFamily="34" charset="0"/>
              </a:rPr>
              <a:t>- The best model overall is Linear Regression with RMSE: 0.01</a:t>
            </a:r>
          </a:p>
        </p:txBody>
      </p:sp>
    </p:spTree>
    <p:extLst>
      <p:ext uri="{BB962C8B-B14F-4D97-AF65-F5344CB8AC3E}">
        <p14:creationId xmlns:p14="http://schemas.microsoft.com/office/powerpoint/2010/main" val="1088457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44952"/>
            <a:ext cx="6400800" cy="768096"/>
          </a:xfrm>
        </p:spPr>
        <p:txBody>
          <a:bodyPr/>
          <a:lstStyle/>
          <a:p>
            <a:r>
              <a:rPr lang="en-US" dirty="0">
                <a:latin typeface="Arial Black" panose="020B0604020202020204" pitchFamily="34" charset="0"/>
                <a:cs typeface="Arial Black" panose="020B0604020202020204" pitchFamily="34" charset="0"/>
              </a:rPr>
              <a:t>Model Deployment</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59657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824991"/>
            <a:ext cx="6766560" cy="1388819"/>
          </a:xfrm>
        </p:spPr>
        <p:txBody>
          <a:bodyPr/>
          <a:lstStyle/>
          <a:p>
            <a:r>
              <a:rPr lang="en-US" dirty="0"/>
              <a:t>Problem Statement (s):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629194"/>
            <a:ext cx="6766560" cy="2700528"/>
          </a:xfrm>
        </p:spPr>
        <p:txBody>
          <a:bodyPr/>
          <a:lstStyle/>
          <a:p>
            <a:pPr>
              <a:lnSpc>
                <a:spcPct val="107000"/>
              </a:lnSpc>
              <a:spcBef>
                <a:spcPts val="200"/>
              </a:spcBef>
            </a:pPr>
            <a:r>
              <a:rPr lang="en-IN" sz="1800" b="1" kern="100" dirty="0">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Task 1:</a:t>
            </a:r>
          </a:p>
          <a:p>
            <a:pPr marL="342900" lvl="0" indent="-342900">
              <a:lnSpc>
                <a:spcPct val="107000"/>
              </a:lnSpc>
              <a:spcAft>
                <a:spcPts val="800"/>
              </a:spcAft>
              <a:buFont typeface="Calibri" panose="020F0502020204030204" pitchFamily="34" charset="0"/>
              <a:buChar char="-"/>
            </a:pPr>
            <a:r>
              <a:rPr lang="en-IN" sz="1800" kern="100" dirty="0">
                <a:effectLst/>
                <a:latin typeface="Segoe UI" panose="020B0502040204020203" pitchFamily="34" charset="0"/>
                <a:ea typeface="Calibri" panose="020F0502020204030204" pitchFamily="34" charset="0"/>
              </a:rPr>
              <a:t>Given a dataset of clinic visits of a group of clinics, predict if a particular patient will appear for their appointment or not</a:t>
            </a:r>
          </a:p>
          <a:p>
            <a:pPr>
              <a:lnSpc>
                <a:spcPct val="107000"/>
              </a:lnSpc>
              <a:spcBef>
                <a:spcPts val="200"/>
              </a:spcBef>
            </a:pPr>
            <a:r>
              <a:rPr lang="en-IN" sz="1800" b="1" kern="100" dirty="0">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Task 2:</a:t>
            </a:r>
          </a:p>
          <a:p>
            <a:pPr marL="342900" lvl="0" indent="-342900">
              <a:lnSpc>
                <a:spcPct val="107000"/>
              </a:lnSpc>
              <a:spcAft>
                <a:spcPts val="800"/>
              </a:spcAft>
              <a:buFont typeface="Calibri" panose="020F0502020204030204" pitchFamily="34" charset="0"/>
              <a:buChar char="-"/>
            </a:pPr>
            <a:r>
              <a:rPr lang="en-IN" sz="1800" kern="100" dirty="0">
                <a:effectLst/>
                <a:latin typeface="Segoe UI" panose="020B0502040204020203" pitchFamily="34" charset="0"/>
                <a:ea typeface="Calibri" panose="020F0502020204030204" pitchFamily="34" charset="0"/>
              </a:rPr>
              <a:t>Given a dataset of clinic visits of a group of clinics, predict at what time the patient will appear for their appointment</a:t>
            </a:r>
          </a:p>
          <a:p>
            <a:pPr>
              <a:lnSpc>
                <a:spcPct val="107000"/>
              </a:lnSpc>
              <a:spcBef>
                <a:spcPts val="200"/>
              </a:spcBef>
            </a:pPr>
            <a:r>
              <a:rPr lang="en-IN" sz="1800" b="1" kern="100" dirty="0">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Task 3:</a:t>
            </a:r>
          </a:p>
          <a:p>
            <a:pPr marL="342900" lvl="0" indent="-342900">
              <a:lnSpc>
                <a:spcPct val="107000"/>
              </a:lnSpc>
              <a:spcAft>
                <a:spcPts val="800"/>
              </a:spcAft>
              <a:buFont typeface="Calibri" panose="020F0502020204030204" pitchFamily="34" charset="0"/>
              <a:buChar char="-"/>
            </a:pPr>
            <a:r>
              <a:rPr lang="en-IN" sz="1800" kern="100" dirty="0">
                <a:effectLst/>
                <a:latin typeface="Segoe UI" panose="020B0502040204020203" pitchFamily="34" charset="0"/>
                <a:ea typeface="Calibri" panose="020F0502020204030204" pitchFamily="34" charset="0"/>
              </a:rPr>
              <a:t>Given a dataset of the trends of a particular stock from 2015 to 2023, predict the Highest, Lowest and Closing price at any given date</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Internship Report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40</a:t>
            </a:fld>
            <a:endParaRPr lang="en-US" dirty="0"/>
          </a:p>
        </p:txBody>
      </p:sp>
      <p:sp>
        <p:nvSpPr>
          <p:cNvPr id="11" name="Rectangle 12">
            <a:extLst>
              <a:ext uri="{FF2B5EF4-FFF2-40B4-BE49-F238E27FC236}">
                <a16:creationId xmlns:a16="http://schemas.microsoft.com/office/drawing/2014/main" id="{C745B887-241C-24D1-D9F1-721F63A037FF}"/>
              </a:ext>
            </a:extLst>
          </p:cNvPr>
          <p:cNvSpPr>
            <a:spLocks noChangeArrowheads="1"/>
          </p:cNvSpPr>
          <p:nvPr/>
        </p:nvSpPr>
        <p:spPr bwMode="auto">
          <a:xfrm>
            <a:off x="5919537" y="10467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3">
            <a:extLst>
              <a:ext uri="{FF2B5EF4-FFF2-40B4-BE49-F238E27FC236}">
                <a16:creationId xmlns:a16="http://schemas.microsoft.com/office/drawing/2014/main" id="{C3FF67C6-0FC2-2B51-1696-E72AD7026D21}"/>
              </a:ext>
            </a:extLst>
          </p:cNvPr>
          <p:cNvSpPr>
            <a:spLocks noChangeArrowheads="1"/>
          </p:cNvSpPr>
          <p:nvPr/>
        </p:nvSpPr>
        <p:spPr bwMode="auto">
          <a:xfrm>
            <a:off x="5919537" y="43534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4DD20DAB-921A-C083-90A6-9D1C249C2E52}"/>
              </a:ext>
            </a:extLst>
          </p:cNvPr>
          <p:cNvSpPr>
            <a:spLocks noChangeArrowheads="1"/>
          </p:cNvSpPr>
          <p:nvPr/>
        </p:nvSpPr>
        <p:spPr bwMode="auto">
          <a:xfrm>
            <a:off x="5919537" y="76983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itle 4">
            <a:extLst>
              <a:ext uri="{FF2B5EF4-FFF2-40B4-BE49-F238E27FC236}">
                <a16:creationId xmlns:a16="http://schemas.microsoft.com/office/drawing/2014/main" id="{BB20BA24-8C38-17C3-FA99-304D0E4DA3C7}"/>
              </a:ext>
            </a:extLst>
          </p:cNvPr>
          <p:cNvSpPr>
            <a:spLocks noGrp="1"/>
          </p:cNvSpPr>
          <p:nvPr>
            <p:ph type="title"/>
          </p:nvPr>
        </p:nvSpPr>
        <p:spPr>
          <a:xfrm>
            <a:off x="758952" y="878871"/>
            <a:ext cx="10671048" cy="768096"/>
          </a:xfrm>
        </p:spPr>
        <p:txBody>
          <a:bodyPr/>
          <a:lstStyle/>
          <a:p>
            <a:r>
              <a:rPr lang="en-US" sz="4000" dirty="0"/>
              <a:t>Model deployment - Overview</a:t>
            </a:r>
            <a:endParaRPr lang="en-IN" sz="4000" dirty="0"/>
          </a:p>
        </p:txBody>
      </p:sp>
      <p:sp>
        <p:nvSpPr>
          <p:cNvPr id="14" name="Rectangle 5">
            <a:extLst>
              <a:ext uri="{FF2B5EF4-FFF2-40B4-BE49-F238E27FC236}">
                <a16:creationId xmlns:a16="http://schemas.microsoft.com/office/drawing/2014/main" id="{4C3F1E30-0126-268A-F588-0D2B2A22C1D4}"/>
              </a:ext>
            </a:extLst>
          </p:cNvPr>
          <p:cNvSpPr>
            <a:spLocks noChangeArrowheads="1"/>
          </p:cNvSpPr>
          <p:nvPr/>
        </p:nvSpPr>
        <p:spPr bwMode="auto">
          <a:xfrm>
            <a:off x="8728349" y="2846470"/>
            <a:ext cx="30441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All three models were deployed under a single user interface using flask, HTML and CSS. The models were exported using </a:t>
            </a:r>
            <a:r>
              <a:rPr kumimoji="0" lang="en-US" altLang="en-US" sz="2000" b="0" i="0" u="none" strike="noStrike" cap="none" normalizeH="0" baseline="0" dirty="0" err="1">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Joblib</a:t>
            </a:r>
            <a:r>
              <a:rPr kumimoji="0" lang="en-US" altLang="en-US" sz="20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a:t>
            </a:r>
            <a:endParaRPr kumimoji="0" lang="en-US" altLang="en-US" sz="1200" b="0" i="0" u="none" strike="noStrike" cap="none" normalizeH="0" baseline="0" dirty="0">
              <a:ln>
                <a:noFill/>
              </a:ln>
              <a:solidFill>
                <a:schemeClr val="tx1"/>
              </a:solidFill>
              <a:effectLst/>
            </a:endParaRPr>
          </a:p>
        </p:txBody>
      </p:sp>
      <p:pic>
        <p:nvPicPr>
          <p:cNvPr id="16" name="Picture 15">
            <a:extLst>
              <a:ext uri="{FF2B5EF4-FFF2-40B4-BE49-F238E27FC236}">
                <a16:creationId xmlns:a16="http://schemas.microsoft.com/office/drawing/2014/main" id="{8C75887F-BDC7-1131-0540-F8FF96DE62EA}"/>
              </a:ext>
            </a:extLst>
          </p:cNvPr>
          <p:cNvPicPr>
            <a:picLocks noChangeAspect="1"/>
          </p:cNvPicPr>
          <p:nvPr/>
        </p:nvPicPr>
        <p:blipFill>
          <a:blip r:embed="rId2"/>
          <a:stretch>
            <a:fillRect/>
          </a:stretch>
        </p:blipFill>
        <p:spPr>
          <a:xfrm>
            <a:off x="797040" y="1856175"/>
            <a:ext cx="7591883" cy="4544622"/>
          </a:xfrm>
          <a:prstGeom prst="rect">
            <a:avLst/>
          </a:prstGeom>
        </p:spPr>
      </p:pic>
    </p:spTree>
    <p:extLst>
      <p:ext uri="{BB962C8B-B14F-4D97-AF65-F5344CB8AC3E}">
        <p14:creationId xmlns:p14="http://schemas.microsoft.com/office/powerpoint/2010/main" val="946438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41</a:t>
            </a:fld>
            <a:endParaRPr lang="en-US" dirty="0"/>
          </a:p>
        </p:txBody>
      </p:sp>
      <p:sp>
        <p:nvSpPr>
          <p:cNvPr id="11" name="Rectangle 12">
            <a:extLst>
              <a:ext uri="{FF2B5EF4-FFF2-40B4-BE49-F238E27FC236}">
                <a16:creationId xmlns:a16="http://schemas.microsoft.com/office/drawing/2014/main" id="{C745B887-241C-24D1-D9F1-721F63A037FF}"/>
              </a:ext>
            </a:extLst>
          </p:cNvPr>
          <p:cNvSpPr>
            <a:spLocks noChangeArrowheads="1"/>
          </p:cNvSpPr>
          <p:nvPr/>
        </p:nvSpPr>
        <p:spPr bwMode="auto">
          <a:xfrm>
            <a:off x="5919537" y="10467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3">
            <a:extLst>
              <a:ext uri="{FF2B5EF4-FFF2-40B4-BE49-F238E27FC236}">
                <a16:creationId xmlns:a16="http://schemas.microsoft.com/office/drawing/2014/main" id="{C3FF67C6-0FC2-2B51-1696-E72AD7026D21}"/>
              </a:ext>
            </a:extLst>
          </p:cNvPr>
          <p:cNvSpPr>
            <a:spLocks noChangeArrowheads="1"/>
          </p:cNvSpPr>
          <p:nvPr/>
        </p:nvSpPr>
        <p:spPr bwMode="auto">
          <a:xfrm>
            <a:off x="5919537" y="43534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4DD20DAB-921A-C083-90A6-9D1C249C2E52}"/>
              </a:ext>
            </a:extLst>
          </p:cNvPr>
          <p:cNvSpPr>
            <a:spLocks noChangeArrowheads="1"/>
          </p:cNvSpPr>
          <p:nvPr/>
        </p:nvSpPr>
        <p:spPr bwMode="auto">
          <a:xfrm>
            <a:off x="5919537" y="76983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50E4DF5-C465-E3A3-0CC3-4A890D1AC41C}"/>
              </a:ext>
            </a:extLst>
          </p:cNvPr>
          <p:cNvPicPr>
            <a:picLocks noChangeAspect="1"/>
          </p:cNvPicPr>
          <p:nvPr/>
        </p:nvPicPr>
        <p:blipFill>
          <a:blip r:embed="rId2"/>
          <a:stretch>
            <a:fillRect/>
          </a:stretch>
        </p:blipFill>
        <p:spPr>
          <a:xfrm>
            <a:off x="1293397" y="980004"/>
            <a:ext cx="9252279" cy="4417899"/>
          </a:xfrm>
          <a:prstGeom prst="rect">
            <a:avLst/>
          </a:prstGeom>
        </p:spPr>
      </p:pic>
      <p:sp>
        <p:nvSpPr>
          <p:cNvPr id="9" name="TextBox 8">
            <a:extLst>
              <a:ext uri="{FF2B5EF4-FFF2-40B4-BE49-F238E27FC236}">
                <a16:creationId xmlns:a16="http://schemas.microsoft.com/office/drawing/2014/main" id="{B6C075BA-638D-C1F4-364E-58806AD5AF84}"/>
              </a:ext>
            </a:extLst>
          </p:cNvPr>
          <p:cNvSpPr txBox="1"/>
          <p:nvPr/>
        </p:nvSpPr>
        <p:spPr>
          <a:xfrm>
            <a:off x="658328" y="5397905"/>
            <a:ext cx="10875344" cy="1255984"/>
          </a:xfrm>
          <a:prstGeom prst="rect">
            <a:avLst/>
          </a:prstGeom>
          <a:noFill/>
        </p:spPr>
        <p:txBody>
          <a:bodyPr wrap="square">
            <a:spAutoFit/>
          </a:bodyPr>
          <a:lstStyle/>
          <a:p>
            <a:pPr>
              <a:lnSpc>
                <a:spcPct val="107000"/>
              </a:lnSpc>
              <a:spcAft>
                <a:spcPts val="800"/>
              </a:spcAft>
            </a:pPr>
            <a:r>
              <a:rPr lang="en-IN" sz="1800" kern="100" dirty="0">
                <a:effectLst/>
                <a:latin typeface="Segoe UI" panose="020B0502040204020203" pitchFamily="34" charset="0"/>
                <a:ea typeface="Calibri" panose="020F0502020204030204" pitchFamily="34" charset="0"/>
              </a:rPr>
              <a:t>The project is initialized by running the main_app.py file, which uses the index.html file as a template to render the model selection screen. Upon selecting the model required, it loads the associated flask file, with its relevant HTML, CSS and PKL files. The user prediction is taken by the HTML file and sent to the flask file, where the prediction is calculated and sent back to the HTML file to be rendered to the user.</a:t>
            </a:r>
          </a:p>
        </p:txBody>
      </p:sp>
    </p:spTree>
    <p:extLst>
      <p:ext uri="{BB962C8B-B14F-4D97-AF65-F5344CB8AC3E}">
        <p14:creationId xmlns:p14="http://schemas.microsoft.com/office/powerpoint/2010/main" val="264482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42</a:t>
            </a:fld>
            <a:endParaRPr lang="en-US" dirty="0"/>
          </a:p>
        </p:txBody>
      </p:sp>
      <p:sp>
        <p:nvSpPr>
          <p:cNvPr id="11" name="Rectangle 12">
            <a:extLst>
              <a:ext uri="{FF2B5EF4-FFF2-40B4-BE49-F238E27FC236}">
                <a16:creationId xmlns:a16="http://schemas.microsoft.com/office/drawing/2014/main" id="{C745B887-241C-24D1-D9F1-721F63A037FF}"/>
              </a:ext>
            </a:extLst>
          </p:cNvPr>
          <p:cNvSpPr>
            <a:spLocks noChangeArrowheads="1"/>
          </p:cNvSpPr>
          <p:nvPr/>
        </p:nvSpPr>
        <p:spPr bwMode="auto">
          <a:xfrm>
            <a:off x="5919537" y="10467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3">
            <a:extLst>
              <a:ext uri="{FF2B5EF4-FFF2-40B4-BE49-F238E27FC236}">
                <a16:creationId xmlns:a16="http://schemas.microsoft.com/office/drawing/2014/main" id="{C3FF67C6-0FC2-2B51-1696-E72AD7026D21}"/>
              </a:ext>
            </a:extLst>
          </p:cNvPr>
          <p:cNvSpPr>
            <a:spLocks noChangeArrowheads="1"/>
          </p:cNvSpPr>
          <p:nvPr/>
        </p:nvSpPr>
        <p:spPr bwMode="auto">
          <a:xfrm>
            <a:off x="5919537" y="43534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4DD20DAB-921A-C083-90A6-9D1C249C2E52}"/>
              </a:ext>
            </a:extLst>
          </p:cNvPr>
          <p:cNvSpPr>
            <a:spLocks noChangeArrowheads="1"/>
          </p:cNvSpPr>
          <p:nvPr/>
        </p:nvSpPr>
        <p:spPr bwMode="auto">
          <a:xfrm>
            <a:off x="5919537" y="76983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3">
            <a:extLst>
              <a:ext uri="{FF2B5EF4-FFF2-40B4-BE49-F238E27FC236}">
                <a16:creationId xmlns:a16="http://schemas.microsoft.com/office/drawing/2014/main" id="{0EB1957B-539D-2183-53E1-152D60AEDBA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a16="http://schemas.microsoft.com/office/drawing/2014/main" id="{B72802C4-CBBA-10BD-C702-C9C3729CB2E3}"/>
              </a:ext>
            </a:extLst>
          </p:cNvPr>
          <p:cNvSpPr>
            <a:spLocks noChangeArrowheads="1"/>
          </p:cNvSpPr>
          <p:nvPr/>
        </p:nvSpPr>
        <p:spPr bwMode="auto">
          <a:xfrm>
            <a:off x="0" y="2392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6870" name="Picture 6">
            <a:extLst>
              <a:ext uri="{FF2B5EF4-FFF2-40B4-BE49-F238E27FC236}">
                <a16:creationId xmlns:a16="http://schemas.microsoft.com/office/drawing/2014/main" id="{50AD4B0B-AA53-44B2-072E-4CB59F622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443" y="849551"/>
            <a:ext cx="9629113" cy="2712351"/>
          </a:xfrm>
          <a:prstGeom prst="rect">
            <a:avLst/>
          </a:prstGeom>
          <a:noFill/>
          <a:extLst>
            <a:ext uri="{909E8E84-426E-40DD-AFC4-6F175D3DCCD1}">
              <a14:hiddenFill xmlns:a14="http://schemas.microsoft.com/office/drawing/2010/main">
                <a:solidFill>
                  <a:srgbClr val="FFFFFF"/>
                </a:solidFill>
              </a14:hiddenFill>
            </a:ext>
          </a:extLst>
        </p:spPr>
      </p:pic>
      <p:pic>
        <p:nvPicPr>
          <p:cNvPr id="36869" name="Picture 1">
            <a:extLst>
              <a:ext uri="{FF2B5EF4-FFF2-40B4-BE49-F238E27FC236}">
                <a16:creationId xmlns:a16="http://schemas.microsoft.com/office/drawing/2014/main" id="{835206D3-E0D5-5CF6-DFEC-4CE0AB039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831" y="3708106"/>
            <a:ext cx="9362336" cy="30239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a:extLst>
              <a:ext uri="{FF2B5EF4-FFF2-40B4-BE49-F238E27FC236}">
                <a16:creationId xmlns:a16="http://schemas.microsoft.com/office/drawing/2014/main" id="{BC94556E-95DD-BE66-1319-65F53ED1FA3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8">
            <a:extLst>
              <a:ext uri="{FF2B5EF4-FFF2-40B4-BE49-F238E27FC236}">
                <a16:creationId xmlns:a16="http://schemas.microsoft.com/office/drawing/2014/main" id="{2ED7FB54-7024-7025-A99F-00D9435A5152}"/>
              </a:ext>
            </a:extLst>
          </p:cNvPr>
          <p:cNvSpPr>
            <a:spLocks noChangeArrowheads="1"/>
          </p:cNvSpPr>
          <p:nvPr/>
        </p:nvSpPr>
        <p:spPr bwMode="auto">
          <a:xfrm>
            <a:off x="0" y="2073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43847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43</a:t>
            </a:fld>
            <a:endParaRPr lang="en-US" dirty="0"/>
          </a:p>
        </p:txBody>
      </p:sp>
      <p:sp>
        <p:nvSpPr>
          <p:cNvPr id="11" name="Rectangle 12">
            <a:extLst>
              <a:ext uri="{FF2B5EF4-FFF2-40B4-BE49-F238E27FC236}">
                <a16:creationId xmlns:a16="http://schemas.microsoft.com/office/drawing/2014/main" id="{C745B887-241C-24D1-D9F1-721F63A037FF}"/>
              </a:ext>
            </a:extLst>
          </p:cNvPr>
          <p:cNvSpPr>
            <a:spLocks noChangeArrowheads="1"/>
          </p:cNvSpPr>
          <p:nvPr/>
        </p:nvSpPr>
        <p:spPr bwMode="auto">
          <a:xfrm>
            <a:off x="5919537" y="10467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3">
            <a:extLst>
              <a:ext uri="{FF2B5EF4-FFF2-40B4-BE49-F238E27FC236}">
                <a16:creationId xmlns:a16="http://schemas.microsoft.com/office/drawing/2014/main" id="{C3FF67C6-0FC2-2B51-1696-E72AD7026D21}"/>
              </a:ext>
            </a:extLst>
          </p:cNvPr>
          <p:cNvSpPr>
            <a:spLocks noChangeArrowheads="1"/>
          </p:cNvSpPr>
          <p:nvPr/>
        </p:nvSpPr>
        <p:spPr bwMode="auto">
          <a:xfrm>
            <a:off x="5919537" y="43534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4DD20DAB-921A-C083-90A6-9D1C249C2E52}"/>
              </a:ext>
            </a:extLst>
          </p:cNvPr>
          <p:cNvSpPr>
            <a:spLocks noChangeArrowheads="1"/>
          </p:cNvSpPr>
          <p:nvPr/>
        </p:nvSpPr>
        <p:spPr bwMode="auto">
          <a:xfrm>
            <a:off x="5919537" y="76983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itle 4">
            <a:extLst>
              <a:ext uri="{FF2B5EF4-FFF2-40B4-BE49-F238E27FC236}">
                <a16:creationId xmlns:a16="http://schemas.microsoft.com/office/drawing/2014/main" id="{BB20BA24-8C38-17C3-FA99-304D0E4DA3C7}"/>
              </a:ext>
            </a:extLst>
          </p:cNvPr>
          <p:cNvSpPr>
            <a:spLocks noGrp="1"/>
          </p:cNvSpPr>
          <p:nvPr>
            <p:ph type="title"/>
          </p:nvPr>
        </p:nvSpPr>
        <p:spPr>
          <a:xfrm>
            <a:off x="758952" y="878871"/>
            <a:ext cx="10671048" cy="768096"/>
          </a:xfrm>
        </p:spPr>
        <p:txBody>
          <a:bodyPr/>
          <a:lstStyle/>
          <a:p>
            <a:r>
              <a:rPr lang="en-US" sz="4000" dirty="0"/>
              <a:t>Screenshots</a:t>
            </a:r>
            <a:endParaRPr lang="en-IN" sz="4000" dirty="0"/>
          </a:p>
        </p:txBody>
      </p:sp>
      <p:pic>
        <p:nvPicPr>
          <p:cNvPr id="36866" name="Picture 2">
            <a:extLst>
              <a:ext uri="{FF2B5EF4-FFF2-40B4-BE49-F238E27FC236}">
                <a16:creationId xmlns:a16="http://schemas.microsoft.com/office/drawing/2014/main" id="{65E47863-82C6-EE48-ADAD-77977F7F5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4444" r="1219" b="14999"/>
          <a:stretch>
            <a:fillRect/>
          </a:stretch>
        </p:blipFill>
        <p:spPr bwMode="auto">
          <a:xfrm>
            <a:off x="1887434" y="1515622"/>
            <a:ext cx="8417132" cy="2877310"/>
          </a:xfrm>
          <a:prstGeom prst="rect">
            <a:avLst/>
          </a:prstGeom>
          <a:noFill/>
          <a:extLst>
            <a:ext uri="{909E8E84-426E-40DD-AFC4-6F175D3DCCD1}">
              <a14:hiddenFill xmlns:a14="http://schemas.microsoft.com/office/drawing/2010/main">
                <a:solidFill>
                  <a:srgbClr val="FFFFFF"/>
                </a:solidFill>
              </a14:hiddenFill>
            </a:ext>
          </a:extLst>
        </p:spPr>
      </p:pic>
      <p:pic>
        <p:nvPicPr>
          <p:cNvPr id="36865" name="Picture 1">
            <a:extLst>
              <a:ext uri="{FF2B5EF4-FFF2-40B4-BE49-F238E27FC236}">
                <a16:creationId xmlns:a16="http://schemas.microsoft.com/office/drawing/2014/main" id="{2365C335-7B52-7D86-2A09-53CFF3244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592" y="4432398"/>
            <a:ext cx="8001767" cy="22849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0EB1957B-539D-2183-53E1-152D60AEDBA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a16="http://schemas.microsoft.com/office/drawing/2014/main" id="{B72802C4-CBBA-10BD-C702-C9C3729CB2E3}"/>
              </a:ext>
            </a:extLst>
          </p:cNvPr>
          <p:cNvSpPr>
            <a:spLocks noChangeArrowheads="1"/>
          </p:cNvSpPr>
          <p:nvPr/>
        </p:nvSpPr>
        <p:spPr bwMode="auto">
          <a:xfrm>
            <a:off x="0" y="2392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53444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3924" y="787988"/>
            <a:ext cx="8165592" cy="768096"/>
          </a:xfrm>
        </p:spPr>
        <p:txBody>
          <a:bodyPr/>
          <a:lstStyle/>
          <a:p>
            <a:r>
              <a:rPr lang="en-US" dirty="0"/>
              <a:t>Challenges and limitations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44</a:t>
            </a:fld>
            <a:endParaRPr lang="en-US" dirty="0"/>
          </a:p>
        </p:txBody>
      </p:sp>
      <p:sp>
        <p:nvSpPr>
          <p:cNvPr id="15" name="Rectangle 3">
            <a:extLst>
              <a:ext uri="{FF2B5EF4-FFF2-40B4-BE49-F238E27FC236}">
                <a16:creationId xmlns:a16="http://schemas.microsoft.com/office/drawing/2014/main" id="{90BBCACB-53AF-22C0-5785-FE4F846BA55B}"/>
              </a:ext>
            </a:extLst>
          </p:cNvPr>
          <p:cNvSpPr>
            <a:spLocks noChangeArrowheads="1"/>
          </p:cNvSpPr>
          <p:nvPr/>
        </p:nvSpPr>
        <p:spPr bwMode="auto">
          <a:xfrm>
            <a:off x="3785937" y="2217530"/>
            <a:ext cx="834357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No Improvements past a threshold: </a:t>
            </a:r>
            <a:r>
              <a:rPr kumimoji="0" lang="en-US" altLang="en-US"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In the regression tasks, accuracy do not improve past a specific threshold (e.g., 10 points for the stock prediction model). This is likely since the dataset is limited to the trends within the given date range and thus the patterns do not carry over outside of it. For example, the Covid-19 Pandemic drastically increased clinic visits and greatly varied the stock 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Similarity in accuracy among models still led to varying predictions when practically tested.</a:t>
            </a:r>
            <a:r>
              <a:rPr kumimoji="0" lang="en-US" altLang="en-US"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This is probably due to the inherent differences in the assumptions the algorithms take to predicting the answer, since the difference is not very significant.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Class imbalances in the dataset </a:t>
            </a:r>
            <a:r>
              <a:rPr kumimoji="0" lang="en-US" altLang="en-US"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(specifically the </a:t>
            </a:r>
            <a:r>
              <a:rPr kumimoji="0" lang="en-US" altLang="en-US" i="0" u="none" strike="noStrike" cap="none" normalizeH="0" baseline="0" dirty="0" err="1">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noshow</a:t>
            </a:r>
            <a:r>
              <a:rPr kumimoji="0" lang="en-US" altLang="en-US"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dataset) </a:t>
            </a:r>
            <a:r>
              <a:rPr kumimoji="0" lang="en-US" altLang="en-US" b="1"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led to very inaccurate results in the beginning. </a:t>
            </a:r>
            <a:r>
              <a:rPr kumimoji="0" lang="en-US" altLang="en-US"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However, using resampling techniques greatly helped with the accuracy of the prediction. Here is the result of the K-Nearest </a:t>
            </a:r>
            <a:r>
              <a:rPr kumimoji="0" lang="en-US" altLang="en-US" b="0" i="0" u="none" strike="noStrike" cap="none" normalizeH="0" baseline="0" dirty="0" err="1">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neighbours</a:t>
            </a:r>
            <a:r>
              <a:rPr kumimoji="0" lang="en-US" altLang="en-US"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model before resampling</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170280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8320224-76E2-9669-67C2-44A4AD42D96F}"/>
              </a:ext>
            </a:extLst>
          </p:cNvPr>
          <p:cNvSpPr>
            <a:spLocks noGrp="1"/>
          </p:cNvSpPr>
          <p:nvPr>
            <p:ph type="sldNum" sz="quarter" idx="12"/>
          </p:nvPr>
        </p:nvSpPr>
        <p:spPr/>
        <p:txBody>
          <a:bodyPr/>
          <a:lstStyle/>
          <a:p>
            <a:fld id="{48F63A3B-78C7-47BE-AE5E-E10140E04643}" type="slidenum">
              <a:rPr lang="en-US" smtClean="0"/>
              <a:t>45</a:t>
            </a:fld>
            <a:endParaRPr lang="en-US" dirty="0"/>
          </a:p>
        </p:txBody>
      </p:sp>
      <p:pic>
        <p:nvPicPr>
          <p:cNvPr id="40962" name="Picture 4">
            <a:extLst>
              <a:ext uri="{FF2B5EF4-FFF2-40B4-BE49-F238E27FC236}">
                <a16:creationId xmlns:a16="http://schemas.microsoft.com/office/drawing/2014/main" id="{933A8876-476A-41A6-49FD-97317F653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937" y="1742414"/>
            <a:ext cx="7933728" cy="488155"/>
          </a:xfrm>
          <a:prstGeom prst="rect">
            <a:avLst/>
          </a:prstGeom>
          <a:noFill/>
          <a:extLst>
            <a:ext uri="{909E8E84-426E-40DD-AFC4-6F175D3DCCD1}">
              <a14:hiddenFill xmlns:a14="http://schemas.microsoft.com/office/drawing/2010/main">
                <a:solidFill>
                  <a:srgbClr val="FFFFFF"/>
                </a:solidFill>
              </a14:hiddenFill>
            </a:ext>
          </a:extLst>
        </p:spPr>
      </p:pic>
      <p:pic>
        <p:nvPicPr>
          <p:cNvPr id="40961" name="Picture 1">
            <a:extLst>
              <a:ext uri="{FF2B5EF4-FFF2-40B4-BE49-F238E27FC236}">
                <a16:creationId xmlns:a16="http://schemas.microsoft.com/office/drawing/2014/main" id="{8137AEA9-7D03-5D32-E120-1A11BD616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5937" y="2907011"/>
            <a:ext cx="7583758" cy="48815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97A0197E-8B23-E88D-95D6-320F3756B4E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a:extLst>
              <a:ext uri="{FF2B5EF4-FFF2-40B4-BE49-F238E27FC236}">
                <a16:creationId xmlns:a16="http://schemas.microsoft.com/office/drawing/2014/main" id="{E8839132-BA12-FE1F-3833-1D8B244D3004}"/>
              </a:ext>
            </a:extLst>
          </p:cNvPr>
          <p:cNvSpPr>
            <a:spLocks noChangeArrowheads="1"/>
          </p:cNvSpPr>
          <p:nvPr/>
        </p:nvSpPr>
        <p:spPr bwMode="auto">
          <a:xfrm>
            <a:off x="3785937" y="2368735"/>
            <a:ext cx="75837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Here is the result after applying SMOTE-ENN resampling</a:t>
            </a:r>
            <a:endParaRPr kumimoji="0" lang="en-US" altLang="en-US" sz="2000" b="0"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6669CCDB-CDE3-B664-0ABB-D0A41F44BFA2}"/>
              </a:ext>
            </a:extLst>
          </p:cNvPr>
          <p:cNvSpPr>
            <a:spLocks noChangeArrowheads="1"/>
          </p:cNvSpPr>
          <p:nvPr/>
        </p:nvSpPr>
        <p:spPr bwMode="auto">
          <a:xfrm>
            <a:off x="3785937" y="3600033"/>
            <a:ext cx="793372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In the Stock prediction model, unscaled predictions led to drastic levels of error in the predictions. However, after adding a </a:t>
            </a:r>
            <a:r>
              <a:rPr kumimoji="0" lang="en-US" altLang="en-US" sz="2200" b="0" i="0" u="none" strike="noStrike" cap="none" normalizeH="0" baseline="0" dirty="0" err="1">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MinMaxScaler</a:t>
            </a:r>
            <a:r>
              <a:rPr kumimoji="0" lang="en-US" altLang="en-US" sz="22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the predictions became much more accurate.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Because of the drastic changes to the stock market during the Covid 19 pandemic, using data from 2019-2023 drastically varies predicted values. If the models are trained and tested on pre-pandemic data, the error range is halved.</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810847F-2187-A3BF-3B5A-E14193C3C2F4}"/>
              </a:ext>
            </a:extLst>
          </p:cNvPr>
          <p:cNvSpPr txBox="1"/>
          <p:nvPr/>
        </p:nvSpPr>
        <p:spPr>
          <a:xfrm>
            <a:off x="3785937" y="845056"/>
            <a:ext cx="7744179" cy="726737"/>
          </a:xfrm>
          <a:prstGeom prst="rect">
            <a:avLst/>
          </a:prstGeom>
          <a:noFill/>
        </p:spPr>
        <p:txBody>
          <a:bodyPr wrap="square">
            <a:spAutoFit/>
          </a:bodyPr>
          <a:lstStyle/>
          <a:p>
            <a:pPr lvl="0">
              <a:lnSpc>
                <a:spcPct val="107000"/>
              </a:lnSpc>
              <a:spcAft>
                <a:spcPts val="800"/>
              </a:spcAft>
            </a:pPr>
            <a:r>
              <a:rPr lang="en-IN" sz="2000" kern="100" dirty="0">
                <a:effectLst/>
                <a:latin typeface="Segoe UI" panose="020B0502040204020203" pitchFamily="34" charset="0"/>
                <a:ea typeface="Calibri" panose="020F0502020204030204" pitchFamily="34" charset="0"/>
              </a:rPr>
              <a:t>Here is the result of the K-Nearest neighbours model before resampling</a:t>
            </a:r>
          </a:p>
        </p:txBody>
      </p:sp>
    </p:spTree>
    <p:extLst>
      <p:ext uri="{BB962C8B-B14F-4D97-AF65-F5344CB8AC3E}">
        <p14:creationId xmlns:p14="http://schemas.microsoft.com/office/powerpoint/2010/main" val="1557832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DECD-E16D-0FCB-A21F-C412059BBF52}"/>
              </a:ext>
            </a:extLst>
          </p:cNvPr>
          <p:cNvSpPr>
            <a:spLocks noGrp="1"/>
          </p:cNvSpPr>
          <p:nvPr>
            <p:ph type="title"/>
          </p:nvPr>
        </p:nvSpPr>
        <p:spPr/>
        <p:txBody>
          <a:bodyPr/>
          <a:lstStyle/>
          <a:p>
            <a:r>
              <a:rPr lang="en-US" sz="4000" dirty="0"/>
              <a:t>Scope for improvement</a:t>
            </a:r>
            <a:endParaRPr lang="en-IN" sz="4000" dirty="0"/>
          </a:p>
        </p:txBody>
      </p:sp>
      <p:sp>
        <p:nvSpPr>
          <p:cNvPr id="7" name="Slide Number Placeholder 6">
            <a:extLst>
              <a:ext uri="{FF2B5EF4-FFF2-40B4-BE49-F238E27FC236}">
                <a16:creationId xmlns:a16="http://schemas.microsoft.com/office/drawing/2014/main" id="{C555B237-DAFD-505A-87FC-A821D2FC105A}"/>
              </a:ext>
            </a:extLst>
          </p:cNvPr>
          <p:cNvSpPr>
            <a:spLocks noGrp="1"/>
          </p:cNvSpPr>
          <p:nvPr>
            <p:ph type="sldNum" sz="quarter" idx="12"/>
          </p:nvPr>
        </p:nvSpPr>
        <p:spPr/>
        <p:txBody>
          <a:bodyPr/>
          <a:lstStyle/>
          <a:p>
            <a:fld id="{48F63A3B-78C7-47BE-AE5E-E10140E04643}" type="slidenum">
              <a:rPr lang="en-US" smtClean="0"/>
              <a:t>46</a:t>
            </a:fld>
            <a:endParaRPr lang="en-US" dirty="0"/>
          </a:p>
        </p:txBody>
      </p:sp>
      <p:sp>
        <p:nvSpPr>
          <p:cNvPr id="9" name="TextBox 8">
            <a:extLst>
              <a:ext uri="{FF2B5EF4-FFF2-40B4-BE49-F238E27FC236}">
                <a16:creationId xmlns:a16="http://schemas.microsoft.com/office/drawing/2014/main" id="{C7079B3A-7599-036A-A0F1-FFCAB3496AAC}"/>
              </a:ext>
            </a:extLst>
          </p:cNvPr>
          <p:cNvSpPr txBox="1"/>
          <p:nvPr/>
        </p:nvSpPr>
        <p:spPr>
          <a:xfrm>
            <a:off x="3986783" y="2389751"/>
            <a:ext cx="7804163" cy="3224665"/>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400" kern="100" dirty="0">
                <a:effectLst/>
                <a:latin typeface="Segoe UI" panose="020B0502040204020203" pitchFamily="34" charset="0"/>
                <a:ea typeface="Calibri" panose="020F0502020204030204" pitchFamily="34" charset="0"/>
              </a:rPr>
              <a:t>Using Deep learning models to predict values can lead to better results</a:t>
            </a:r>
          </a:p>
          <a:p>
            <a:pPr marL="342900" lvl="0" indent="-342900">
              <a:lnSpc>
                <a:spcPct val="107000"/>
              </a:lnSpc>
              <a:buFont typeface="Symbol" panose="05050102010706020507" pitchFamily="18" charset="2"/>
              <a:buChar char=""/>
            </a:pPr>
            <a:r>
              <a:rPr lang="en-IN" sz="2400" kern="100" dirty="0">
                <a:effectLst/>
                <a:latin typeface="Segoe UI" panose="020B0502040204020203" pitchFamily="34" charset="0"/>
                <a:ea typeface="Calibri" panose="020F0502020204030204" pitchFamily="34" charset="0"/>
              </a:rPr>
              <a:t>The user interface is barebones and can use more quality-of-life improvements</a:t>
            </a:r>
          </a:p>
          <a:p>
            <a:pPr marL="342900" lvl="0" indent="-342900">
              <a:lnSpc>
                <a:spcPct val="107000"/>
              </a:lnSpc>
              <a:buFont typeface="Symbol" panose="05050102010706020507" pitchFamily="18" charset="2"/>
              <a:buChar char=""/>
            </a:pPr>
            <a:r>
              <a:rPr lang="en-IN" sz="2400" kern="100" dirty="0">
                <a:effectLst/>
                <a:latin typeface="Segoe UI" panose="020B0502040204020203" pitchFamily="34" charset="0"/>
                <a:ea typeface="Calibri" panose="020F0502020204030204" pitchFamily="34" charset="0"/>
              </a:rPr>
              <a:t>Trying time series prediction to improve validation, however that decreases recall values</a:t>
            </a:r>
          </a:p>
          <a:p>
            <a:pPr marL="342900" lvl="0" indent="-342900">
              <a:lnSpc>
                <a:spcPct val="107000"/>
              </a:lnSpc>
              <a:spcAft>
                <a:spcPts val="800"/>
              </a:spcAft>
              <a:buFont typeface="Symbol" panose="05050102010706020507" pitchFamily="18" charset="2"/>
              <a:buChar char=""/>
            </a:pPr>
            <a:r>
              <a:rPr lang="en-IN" sz="2400" kern="100" dirty="0">
                <a:effectLst/>
                <a:latin typeface="Segoe UI" panose="020B0502040204020203" pitchFamily="34" charset="0"/>
                <a:ea typeface="Calibri" panose="020F0502020204030204" pitchFamily="34" charset="0"/>
              </a:rPr>
              <a:t>Using SHAP values for tree-based models to interpret the feature importance.</a:t>
            </a:r>
          </a:p>
        </p:txBody>
      </p:sp>
    </p:spTree>
    <p:extLst>
      <p:ext uri="{BB962C8B-B14F-4D97-AF65-F5344CB8AC3E}">
        <p14:creationId xmlns:p14="http://schemas.microsoft.com/office/powerpoint/2010/main" val="347505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47</a:t>
            </a:fld>
            <a:endParaRPr lang="en-US" dirty="0"/>
          </a:p>
        </p:txBody>
      </p:sp>
      <p:sp>
        <p:nvSpPr>
          <p:cNvPr id="10" name="TextBox 9">
            <a:extLst>
              <a:ext uri="{FF2B5EF4-FFF2-40B4-BE49-F238E27FC236}">
                <a16:creationId xmlns:a16="http://schemas.microsoft.com/office/drawing/2014/main" id="{921CC3D9-533C-5DD7-93F6-8A949AD77A17}"/>
              </a:ext>
            </a:extLst>
          </p:cNvPr>
          <p:cNvSpPr txBox="1"/>
          <p:nvPr/>
        </p:nvSpPr>
        <p:spPr>
          <a:xfrm>
            <a:off x="5197642" y="711482"/>
            <a:ext cx="6336632" cy="5666551"/>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Machine Learning Workflow:</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Classification and regression workflows</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Exploratory Data Analysis (EDA)</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Data preprocessing and resampling</a:t>
            </a:r>
          </a:p>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Model Deployment and UI/UX:</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Deployment with Flask</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Basic UI/UX design</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Integration of HTML, CSS, and JS</a:t>
            </a:r>
          </a:p>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Data Handling:</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Data extraction and standardization</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Identifying crucial features</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Analysing feature importance</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Adjusting data for imperfections</a:t>
            </a:r>
          </a:p>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Model Selection:</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Choosing the right model for the task</a:t>
            </a:r>
          </a:p>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Results Presentation:</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Presenting results in a user-readable format</a:t>
            </a:r>
          </a:p>
        </p:txBody>
      </p:sp>
      <p:sp>
        <p:nvSpPr>
          <p:cNvPr id="2" name="Title 1">
            <a:extLst>
              <a:ext uri="{FF2B5EF4-FFF2-40B4-BE49-F238E27FC236}">
                <a16:creationId xmlns:a16="http://schemas.microsoft.com/office/drawing/2014/main" id="{DFB287F5-8785-9C5E-CE49-30BD992C976F}"/>
              </a:ext>
            </a:extLst>
          </p:cNvPr>
          <p:cNvSpPr>
            <a:spLocks noGrp="1"/>
          </p:cNvSpPr>
          <p:nvPr>
            <p:ph type="title"/>
          </p:nvPr>
        </p:nvSpPr>
        <p:spPr>
          <a:xfrm>
            <a:off x="311255" y="2435890"/>
            <a:ext cx="3597357" cy="768096"/>
          </a:xfrm>
        </p:spPr>
        <p:txBody>
          <a:bodyPr/>
          <a:lstStyle/>
          <a:p>
            <a:r>
              <a:rPr lang="en-US" sz="4000" dirty="0"/>
              <a:t>Learnings and Takeaways:</a:t>
            </a:r>
            <a:endParaRPr lang="en-IN" sz="4000" dirty="0"/>
          </a:p>
        </p:txBody>
      </p:sp>
    </p:spTree>
    <p:extLst>
      <p:ext uri="{BB962C8B-B14F-4D97-AF65-F5344CB8AC3E}">
        <p14:creationId xmlns:p14="http://schemas.microsoft.com/office/powerpoint/2010/main" val="1235915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48</a:t>
            </a:fld>
            <a:endParaRPr lang="en-US" dirty="0"/>
          </a:p>
        </p:txBody>
      </p:sp>
      <p:sp>
        <p:nvSpPr>
          <p:cNvPr id="10" name="TextBox 9">
            <a:extLst>
              <a:ext uri="{FF2B5EF4-FFF2-40B4-BE49-F238E27FC236}">
                <a16:creationId xmlns:a16="http://schemas.microsoft.com/office/drawing/2014/main" id="{921CC3D9-533C-5DD7-93F6-8A949AD77A17}"/>
              </a:ext>
            </a:extLst>
          </p:cNvPr>
          <p:cNvSpPr txBox="1"/>
          <p:nvPr/>
        </p:nvSpPr>
        <p:spPr>
          <a:xfrm>
            <a:off x="5197642" y="1040543"/>
            <a:ext cx="6336632" cy="5007909"/>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Problem Solving Process:</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Formulating a structured problem-solving process</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Understanding and analysing problem-related information</a:t>
            </a:r>
          </a:p>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Inference and Communication:</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Deriving inferences from information</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Communicating answers comprehensibly</a:t>
            </a:r>
          </a:p>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Problem Resolution:</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Approaching difficulties and resolving them</a:t>
            </a:r>
          </a:p>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Information Management:</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Retaining useful findings</a:t>
            </a:r>
          </a:p>
          <a:p>
            <a:pPr marL="742950" lvl="1" indent="-285750">
              <a:lnSpc>
                <a:spcPct val="107000"/>
              </a:lnSpc>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Discarding irrelevant information</a:t>
            </a:r>
          </a:p>
          <a:p>
            <a:pPr marL="342900" lvl="0" indent="-342900">
              <a:lnSpc>
                <a:spcPct val="107000"/>
              </a:lnSpc>
              <a:buFont typeface="Calibri" panose="020F0502020204030204" pitchFamily="34" charset="0"/>
              <a:buChar char="-"/>
            </a:pPr>
            <a:r>
              <a:rPr lang="en-IN" sz="2000" kern="100" dirty="0">
                <a:effectLst/>
                <a:latin typeface="Segoe UI" panose="020B0502040204020203" pitchFamily="34" charset="0"/>
                <a:ea typeface="Calibri" panose="020F0502020204030204" pitchFamily="34" charset="0"/>
              </a:rPr>
              <a:t>Effective Communication:</a:t>
            </a:r>
          </a:p>
          <a:p>
            <a:pPr marL="742950" lvl="1" indent="-285750">
              <a:lnSpc>
                <a:spcPct val="107000"/>
              </a:lnSpc>
              <a:spcAft>
                <a:spcPts val="800"/>
              </a:spcAft>
              <a:buFont typeface="Courier New" panose="02070309020205020404" pitchFamily="49" charset="0"/>
              <a:buChar char="o"/>
            </a:pPr>
            <a:r>
              <a:rPr lang="en-IN" sz="2000" kern="100" dirty="0">
                <a:effectLst/>
                <a:latin typeface="Segoe UI" panose="020B0502040204020203" pitchFamily="34" charset="0"/>
                <a:ea typeface="Calibri" panose="020F0502020204030204" pitchFamily="34" charset="0"/>
              </a:rPr>
              <a:t>Communicating answers comprehensibly</a:t>
            </a:r>
          </a:p>
        </p:txBody>
      </p:sp>
    </p:spTree>
    <p:extLst>
      <p:ext uri="{BB962C8B-B14F-4D97-AF65-F5344CB8AC3E}">
        <p14:creationId xmlns:p14="http://schemas.microsoft.com/office/powerpoint/2010/main" val="3938115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conclusion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sz="2000" dirty="0"/>
              <a:t>This internship has helped me learn the intricacies of machine learning and Data Science in a practical and corporate setting. It has allowed me to use my theoretical knowledge to create and deploy models of practical use-cases. It has also helped me learn the frameworks and tools around deployment of ML models.</a:t>
            </a:r>
          </a:p>
        </p:txBody>
      </p:sp>
    </p:spTree>
    <p:extLst>
      <p:ext uri="{BB962C8B-B14F-4D97-AF65-F5344CB8AC3E}">
        <p14:creationId xmlns:p14="http://schemas.microsoft.com/office/powerpoint/2010/main" val="948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4495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Solution Framework Overview</a:t>
            </a:r>
          </a:p>
        </p:txBody>
      </p:sp>
    </p:spTree>
    <p:extLst>
      <p:ext uri="{BB962C8B-B14F-4D97-AF65-F5344CB8AC3E}">
        <p14:creationId xmlns:p14="http://schemas.microsoft.com/office/powerpoint/2010/main" val="2952923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Ananth T A</a:t>
            </a:r>
          </a:p>
          <a:p>
            <a:r>
              <a:rPr lang="en-US" dirty="0"/>
              <a:t>ananthta2004@gmail.com</a:t>
            </a:r>
          </a:p>
        </p:txBody>
      </p:sp>
    </p:spTree>
    <p:extLst>
      <p:ext uri="{BB962C8B-B14F-4D97-AF65-F5344CB8AC3E}">
        <p14:creationId xmlns:p14="http://schemas.microsoft.com/office/powerpoint/2010/main" val="100396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000" b="1" dirty="0">
                <a:solidFill>
                  <a:schemeClr val="accent6"/>
                </a:solidFill>
                <a:latin typeface="Arial Black" panose="020B0604020202020204" pitchFamily="34" charset="0"/>
                <a:cs typeface="Arial Black" panose="020B0604020202020204" pitchFamily="34" charset="0"/>
              </a:rPr>
              <a:t>Solution Framework Overview</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5" name="Diagram 4">
            <a:extLst>
              <a:ext uri="{FF2B5EF4-FFF2-40B4-BE49-F238E27FC236}">
                <a16:creationId xmlns:a16="http://schemas.microsoft.com/office/drawing/2014/main" id="{A42AE102-8C6D-CD04-D900-DDDBD3E0CAEB}"/>
              </a:ext>
            </a:extLst>
          </p:cNvPr>
          <p:cNvGraphicFramePr/>
          <p:nvPr>
            <p:extLst>
              <p:ext uri="{D42A27DB-BD31-4B8C-83A1-F6EECF244321}">
                <p14:modId xmlns:p14="http://schemas.microsoft.com/office/powerpoint/2010/main" val="446509791"/>
              </p:ext>
            </p:extLst>
          </p:nvPr>
        </p:nvGraphicFramePr>
        <p:xfrm>
          <a:off x="1620253" y="1984248"/>
          <a:ext cx="8855241" cy="4657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0" name="TextBox 9">
            <a:extLst>
              <a:ext uri="{FF2B5EF4-FFF2-40B4-BE49-F238E27FC236}">
                <a16:creationId xmlns:a16="http://schemas.microsoft.com/office/drawing/2014/main" id="{921CC3D9-533C-5DD7-93F6-8A949AD77A17}"/>
              </a:ext>
            </a:extLst>
          </p:cNvPr>
          <p:cNvSpPr txBox="1"/>
          <p:nvPr/>
        </p:nvSpPr>
        <p:spPr>
          <a:xfrm>
            <a:off x="4475747" y="1390261"/>
            <a:ext cx="7058527" cy="5010539"/>
          </a:xfrm>
          <a:prstGeom prst="rect">
            <a:avLst/>
          </a:prstGeom>
          <a:noFill/>
        </p:spPr>
        <p:txBody>
          <a:bodyPr wrap="square" rtlCol="0">
            <a:spAutoFit/>
          </a:bodyPr>
          <a:lstStyle/>
          <a:p>
            <a:pPr>
              <a:lnSpc>
                <a:spcPct val="107000"/>
              </a:lnSpc>
              <a:spcAft>
                <a:spcPts val="800"/>
              </a:spcAft>
            </a:pPr>
            <a:r>
              <a:rPr lang="en-IN" sz="2400" kern="100" dirty="0">
                <a:effectLst/>
                <a:latin typeface="Segoe UI" panose="020B0502040204020203" pitchFamily="34" charset="0"/>
                <a:ea typeface="Calibri" panose="020F0502020204030204" pitchFamily="34" charset="0"/>
              </a:rPr>
              <a:t>Tools Used:</a:t>
            </a:r>
          </a:p>
          <a:p>
            <a:pPr>
              <a:lnSpc>
                <a:spcPct val="107000"/>
              </a:lnSpc>
              <a:spcAft>
                <a:spcPts val="800"/>
              </a:spcAft>
            </a:pPr>
            <a:r>
              <a:rPr lang="en-IN" sz="2400" kern="100" dirty="0">
                <a:effectLst/>
                <a:latin typeface="Segoe UI" panose="020B0502040204020203" pitchFamily="34" charset="0"/>
                <a:ea typeface="Calibri" panose="020F0502020204030204" pitchFamily="34" charset="0"/>
              </a:rPr>
              <a:t>All processing was done locally in python, via Visual Studio Code and relevant extensions.</a:t>
            </a:r>
          </a:p>
          <a:p>
            <a:pPr marL="342900" lvl="0" indent="-342900">
              <a:lnSpc>
                <a:spcPct val="107000"/>
              </a:lnSpc>
              <a:buFont typeface="Times New Roman" panose="02020603050405020304" pitchFamily="18" charset="0"/>
              <a:buChar char="•"/>
              <a:tabLst>
                <a:tab pos="457200" algn="l"/>
              </a:tabLst>
            </a:pPr>
            <a:r>
              <a:rPr lang="en-IN" sz="2400" kern="100" dirty="0">
                <a:effectLst/>
                <a:latin typeface="Segoe UI" panose="020B0502040204020203" pitchFamily="34" charset="0"/>
                <a:ea typeface="Calibri" panose="020F0502020204030204" pitchFamily="34" charset="0"/>
              </a:rPr>
              <a:t>Data Overview – </a:t>
            </a:r>
            <a:r>
              <a:rPr lang="en-IN" sz="2400" kern="100" dirty="0" err="1">
                <a:effectLst/>
                <a:latin typeface="Segoe UI" panose="020B0502040204020203" pitchFamily="34" charset="0"/>
                <a:ea typeface="Calibri" panose="020F0502020204030204" pitchFamily="34" charset="0"/>
              </a:rPr>
              <a:t>Jupyter</a:t>
            </a:r>
            <a:r>
              <a:rPr lang="en-IN" sz="2400" kern="100" dirty="0">
                <a:effectLst/>
                <a:latin typeface="Segoe UI" panose="020B0502040204020203" pitchFamily="34" charset="0"/>
                <a:ea typeface="Calibri" panose="020F0502020204030204" pitchFamily="34" charset="0"/>
              </a:rPr>
              <a:t> Notebook, Pandas</a:t>
            </a:r>
          </a:p>
          <a:p>
            <a:pPr marL="342900" lvl="0" indent="-342900">
              <a:lnSpc>
                <a:spcPct val="107000"/>
              </a:lnSpc>
              <a:buFont typeface="Times New Roman" panose="02020603050405020304" pitchFamily="18" charset="0"/>
              <a:buChar char="•"/>
              <a:tabLst>
                <a:tab pos="457200" algn="l"/>
              </a:tabLst>
            </a:pPr>
            <a:r>
              <a:rPr lang="en-IN" sz="2400" kern="100" dirty="0">
                <a:effectLst/>
                <a:latin typeface="Segoe UI" panose="020B0502040204020203" pitchFamily="34" charset="0"/>
                <a:ea typeface="Calibri" panose="020F0502020204030204" pitchFamily="34" charset="0"/>
              </a:rPr>
              <a:t>Exploratory Data Analysis - Pandas, Seaborn, Matplotlib</a:t>
            </a:r>
          </a:p>
          <a:p>
            <a:pPr marL="342900" lvl="0" indent="-342900">
              <a:lnSpc>
                <a:spcPct val="107000"/>
              </a:lnSpc>
              <a:buFont typeface="Times New Roman" panose="02020603050405020304" pitchFamily="18" charset="0"/>
              <a:buChar char="•"/>
              <a:tabLst>
                <a:tab pos="457200" algn="l"/>
              </a:tabLst>
            </a:pPr>
            <a:r>
              <a:rPr lang="en-IN" sz="2400" kern="100" dirty="0">
                <a:effectLst/>
                <a:latin typeface="Segoe UI" panose="020B0502040204020203" pitchFamily="34" charset="0"/>
                <a:ea typeface="Calibri" panose="020F0502020204030204" pitchFamily="34" charset="0"/>
              </a:rPr>
              <a:t>Preprocessing - </a:t>
            </a:r>
            <a:r>
              <a:rPr lang="en-IN" sz="2400" kern="100" dirty="0" err="1">
                <a:effectLst/>
                <a:latin typeface="Segoe UI" panose="020B0502040204020203" pitchFamily="34" charset="0"/>
                <a:ea typeface="Calibri" panose="020F0502020204030204" pitchFamily="34" charset="0"/>
              </a:rPr>
              <a:t>Jupyter</a:t>
            </a:r>
            <a:r>
              <a:rPr lang="en-IN" sz="2400" kern="100" dirty="0">
                <a:effectLst/>
                <a:latin typeface="Segoe UI" panose="020B0502040204020203" pitchFamily="34" charset="0"/>
                <a:ea typeface="Calibri" panose="020F0502020204030204" pitchFamily="34" charset="0"/>
              </a:rPr>
              <a:t> Notebook, Pandas, Scikit Learn</a:t>
            </a:r>
          </a:p>
          <a:p>
            <a:pPr marL="342900" lvl="0" indent="-342900">
              <a:lnSpc>
                <a:spcPct val="107000"/>
              </a:lnSpc>
              <a:buFont typeface="Times New Roman" panose="02020603050405020304" pitchFamily="18" charset="0"/>
              <a:buChar char="•"/>
              <a:tabLst>
                <a:tab pos="457200" algn="l"/>
              </a:tabLst>
            </a:pPr>
            <a:r>
              <a:rPr lang="en-IN" sz="2400" kern="100" dirty="0">
                <a:effectLst/>
                <a:latin typeface="Segoe UI" panose="020B0502040204020203" pitchFamily="34" charset="0"/>
                <a:ea typeface="Calibri" panose="020F0502020204030204" pitchFamily="34" charset="0"/>
              </a:rPr>
              <a:t>Model Training, Testing and Validation – Scikit Learn</a:t>
            </a:r>
          </a:p>
          <a:p>
            <a:pPr marL="342900" lvl="0" indent="-342900">
              <a:lnSpc>
                <a:spcPct val="107000"/>
              </a:lnSpc>
              <a:spcAft>
                <a:spcPts val="800"/>
              </a:spcAft>
              <a:buFont typeface="Times New Roman" panose="02020603050405020304" pitchFamily="18" charset="0"/>
              <a:buChar char="•"/>
              <a:tabLst>
                <a:tab pos="457200" algn="l"/>
              </a:tabLst>
            </a:pPr>
            <a:r>
              <a:rPr lang="en-IN" sz="2400" kern="100" dirty="0">
                <a:effectLst/>
                <a:latin typeface="Segoe UI" panose="020B0502040204020203" pitchFamily="34" charset="0"/>
                <a:ea typeface="Calibri" panose="020F0502020204030204" pitchFamily="34" charset="0"/>
              </a:rPr>
              <a:t>Model Deployment – </a:t>
            </a:r>
            <a:r>
              <a:rPr lang="en-IN" sz="2400" kern="100" dirty="0" err="1">
                <a:effectLst/>
                <a:latin typeface="Segoe UI" panose="020B0502040204020203" pitchFamily="34" charset="0"/>
                <a:ea typeface="Calibri" panose="020F0502020204030204" pitchFamily="34" charset="0"/>
              </a:rPr>
              <a:t>Joblib</a:t>
            </a:r>
            <a:r>
              <a:rPr lang="en-IN" sz="2400" kern="100" dirty="0">
                <a:effectLst/>
                <a:latin typeface="Segoe UI" panose="020B0502040204020203" pitchFamily="34" charset="0"/>
                <a:ea typeface="Calibri" panose="020F0502020204030204" pitchFamily="34" charset="0"/>
              </a:rPr>
              <a:t>, Flask, HTML, CSS, JavaScript</a:t>
            </a:r>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4495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Task 1:</a:t>
            </a:r>
            <a:br>
              <a:rPr lang="en-US" sz="4400" b="1" dirty="0">
                <a:solidFill>
                  <a:schemeClr val="accent6"/>
                </a:solidFill>
                <a:latin typeface="Arial Black" panose="020B0604020202020204" pitchFamily="34" charset="0"/>
                <a:cs typeface="Arial Black" panose="020B0604020202020204" pitchFamily="34" charset="0"/>
              </a:rPr>
            </a:br>
            <a:r>
              <a:rPr lang="en-US" sz="4400" b="1" dirty="0" err="1">
                <a:solidFill>
                  <a:schemeClr val="accent6"/>
                </a:solidFill>
                <a:latin typeface="Arial Black" panose="020B0604020202020204" pitchFamily="34" charset="0"/>
                <a:cs typeface="Arial Black" panose="020B0604020202020204" pitchFamily="34" charset="0"/>
              </a:rPr>
              <a:t>Noshow</a:t>
            </a:r>
            <a:r>
              <a:rPr lang="en-US" sz="4400" b="1" dirty="0">
                <a:solidFill>
                  <a:schemeClr val="accent6"/>
                </a:solidFill>
                <a:latin typeface="Arial Black" panose="020B0604020202020204" pitchFamily="34" charset="0"/>
                <a:cs typeface="Arial Black" panose="020B0604020202020204" pitchFamily="34" charset="0"/>
              </a:rPr>
              <a:t> Classification</a:t>
            </a:r>
          </a:p>
        </p:txBody>
      </p:sp>
    </p:spTree>
    <p:extLst>
      <p:ext uri="{BB962C8B-B14F-4D97-AF65-F5344CB8AC3E}">
        <p14:creationId xmlns:p14="http://schemas.microsoft.com/office/powerpoint/2010/main" val="275122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US" altLang="zh-CN" sz="4000" b="1" dirty="0" err="1">
                <a:solidFill>
                  <a:schemeClr val="accent6"/>
                </a:solidFill>
                <a:latin typeface="Arial Black" panose="020B0604020202020204" pitchFamily="34" charset="0"/>
                <a:cs typeface="Arial Black" panose="020B0604020202020204" pitchFamily="34" charset="0"/>
              </a:rPr>
              <a:t>Noshow</a:t>
            </a:r>
            <a:r>
              <a:rPr lang="en-US" altLang="zh-CN" sz="4000" b="1" dirty="0">
                <a:solidFill>
                  <a:schemeClr val="accent6"/>
                </a:solidFill>
                <a:latin typeface="Arial Black" panose="020B0604020202020204" pitchFamily="34" charset="0"/>
                <a:cs typeface="Arial Black" panose="020B0604020202020204" pitchFamily="34" charset="0"/>
              </a:rPr>
              <a:t> Classification</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Internship Report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0" name="Rectangle 9">
            <a:extLst>
              <a:ext uri="{FF2B5EF4-FFF2-40B4-BE49-F238E27FC236}">
                <a16:creationId xmlns:a16="http://schemas.microsoft.com/office/drawing/2014/main" id="{DEA4F629-FC26-212C-64BF-543846C753F1}"/>
              </a:ext>
            </a:extLst>
          </p:cNvPr>
          <p:cNvSpPr>
            <a:spLocks noChangeArrowheads="1"/>
          </p:cNvSpPr>
          <p:nvPr/>
        </p:nvSpPr>
        <p:spPr bwMode="auto">
          <a:xfrm>
            <a:off x="621792" y="1600200"/>
            <a:ext cx="5918864" cy="87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F5496"/>
                </a:solidFill>
                <a:effectLst/>
                <a:latin typeface="Product Sans" panose="020B0403030502040203" pitchFamily="34" charset="0"/>
                <a:ea typeface="Times New Roman" panose="02020603050405020304" pitchFamily="18" charset="0"/>
                <a:cs typeface="Times New Roman" panose="02020603050405020304" pitchFamily="18" charset="0"/>
              </a:rPr>
              <a:t>Understanding the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Let us take a cursory glance at our dataset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1032" name="Picture 1">
            <a:extLst>
              <a:ext uri="{FF2B5EF4-FFF2-40B4-BE49-F238E27FC236}">
                <a16:creationId xmlns:a16="http://schemas.microsoft.com/office/drawing/2014/main" id="{7EDC927F-C345-9F9A-9C5A-3141BD830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81" y="2468880"/>
            <a:ext cx="5918864" cy="3704608"/>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F33155A4-6A3D-B5B3-CFA0-9683E47EA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936" y="2468880"/>
            <a:ext cx="2722877" cy="37046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
            <a:extLst>
              <a:ext uri="{FF2B5EF4-FFF2-40B4-BE49-F238E27FC236}">
                <a16:creationId xmlns:a16="http://schemas.microsoft.com/office/drawing/2014/main" id="{FA639051-382D-B557-A168-BB82272ED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987" y="2489372"/>
            <a:ext cx="2920014" cy="368411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2">
            <a:extLst>
              <a:ext uri="{FF2B5EF4-FFF2-40B4-BE49-F238E27FC236}">
                <a16:creationId xmlns:a16="http://schemas.microsoft.com/office/drawing/2014/main" id="{C745B887-241C-24D1-D9F1-721F63A037FF}"/>
              </a:ext>
            </a:extLst>
          </p:cNvPr>
          <p:cNvSpPr>
            <a:spLocks noChangeArrowheads="1"/>
          </p:cNvSpPr>
          <p:nvPr/>
        </p:nvSpPr>
        <p:spPr bwMode="auto">
          <a:xfrm>
            <a:off x="5919537" y="10467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3">
            <a:extLst>
              <a:ext uri="{FF2B5EF4-FFF2-40B4-BE49-F238E27FC236}">
                <a16:creationId xmlns:a16="http://schemas.microsoft.com/office/drawing/2014/main" id="{C3FF67C6-0FC2-2B51-1696-E72AD7026D21}"/>
              </a:ext>
            </a:extLst>
          </p:cNvPr>
          <p:cNvSpPr>
            <a:spLocks noChangeArrowheads="1"/>
          </p:cNvSpPr>
          <p:nvPr/>
        </p:nvSpPr>
        <p:spPr bwMode="auto">
          <a:xfrm>
            <a:off x="5919537" y="43534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4DD20DAB-921A-C083-90A6-9D1C249C2E52}"/>
              </a:ext>
            </a:extLst>
          </p:cNvPr>
          <p:cNvSpPr>
            <a:spLocks noChangeArrowheads="1"/>
          </p:cNvSpPr>
          <p:nvPr/>
        </p:nvSpPr>
        <p:spPr bwMode="auto">
          <a:xfrm>
            <a:off x="5919537" y="76983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473198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{C594AB61-6206-4D49-99E5-36DFFEB3EF00}tf78438558_win32</Template>
  <TotalTime>156</TotalTime>
  <Words>3522</Words>
  <Application>Microsoft Office PowerPoint</Application>
  <PresentationFormat>Widescreen</PresentationFormat>
  <Paragraphs>381</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Arial Black</vt:lpstr>
      <vt:lpstr>Calibri</vt:lpstr>
      <vt:lpstr>Courier New</vt:lpstr>
      <vt:lpstr>Product Sans</vt:lpstr>
      <vt:lpstr>Sabon Next LT</vt:lpstr>
      <vt:lpstr>Segoe UI</vt:lpstr>
      <vt:lpstr>Symbol</vt:lpstr>
      <vt:lpstr>Times New Roman</vt:lpstr>
      <vt:lpstr>Office Theme</vt:lpstr>
      <vt:lpstr>Internship Report</vt:lpstr>
      <vt:lpstr>Index</vt:lpstr>
      <vt:lpstr>Internship Timeline</vt:lpstr>
      <vt:lpstr>Problem Statement (s):</vt:lpstr>
      <vt:lpstr>Solution Framework Overview</vt:lpstr>
      <vt:lpstr>Solution Framework Overview</vt:lpstr>
      <vt:lpstr>PowerPoint Presentation</vt:lpstr>
      <vt:lpstr>Task 1: Noshow Classification</vt:lpstr>
      <vt:lpstr>Noshow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2: Appointment time prediction</vt:lpstr>
      <vt:lpstr>Appointment time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3: Stock Price Prediction</vt:lpstr>
      <vt:lpstr>Stock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Deployment</vt:lpstr>
      <vt:lpstr>Model deployment - Overview</vt:lpstr>
      <vt:lpstr>PowerPoint Presentation</vt:lpstr>
      <vt:lpstr>PowerPoint Presentation</vt:lpstr>
      <vt:lpstr>Screenshots</vt:lpstr>
      <vt:lpstr>Challenges and limitations</vt:lpstr>
      <vt:lpstr>PowerPoint Presentation</vt:lpstr>
      <vt:lpstr>Scope for improvement</vt:lpstr>
      <vt:lpstr>Learnings and Takeaways:</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subject/>
  <dc:creator>Ananth T A</dc:creator>
  <cp:lastModifiedBy>Ananth T A</cp:lastModifiedBy>
  <cp:revision>22</cp:revision>
  <dcterms:created xsi:type="dcterms:W3CDTF">2023-12-18T04:11:06Z</dcterms:created>
  <dcterms:modified xsi:type="dcterms:W3CDTF">2023-12-18T12:02:48Z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