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Lst>
  <p:sldSz cx="7772400" cy="7772400"/>
  <p:notesSz cx="7772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17"/>
  </p:normalViewPr>
  <p:slideViewPr>
    <p:cSldViewPr>
      <p:cViewPr varScale="1">
        <p:scale>
          <a:sx n="88" d="100"/>
          <a:sy n="88" d="100"/>
        </p:scale>
        <p:origin x="2032"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2409444"/>
            <a:ext cx="6606540" cy="1632204"/>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165860" y="4352544"/>
            <a:ext cx="5440680" cy="19431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sz="half" idx="2"/>
          </p:nvPr>
        </p:nvSpPr>
        <p:spPr>
          <a:xfrm>
            <a:off x="388620" y="1787652"/>
            <a:ext cx="338099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1787652"/>
            <a:ext cx="338099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5/6/25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474213" y="1585023"/>
            <a:ext cx="2823972" cy="513714"/>
          </a:xfrm>
          <a:prstGeom prst="rect">
            <a:avLst/>
          </a:prstGeom>
        </p:spPr>
        <p:txBody>
          <a:bodyPr wrap="square" lIns="0" tIns="0" rIns="0" bIns="0">
            <a:spAutoFit/>
          </a:bodyPr>
          <a:lstStyle>
            <a:lvl1pPr>
              <a:defRPr sz="3200" b="0" i="0">
                <a:solidFill>
                  <a:schemeClr val="tx1"/>
                </a:solidFill>
                <a:latin typeface="Arial MT"/>
                <a:cs typeface="Arial MT"/>
              </a:defRPr>
            </a:lvl1pPr>
          </a:lstStyle>
          <a:p>
            <a:endParaRPr/>
          </a:p>
        </p:txBody>
      </p:sp>
      <p:sp>
        <p:nvSpPr>
          <p:cNvPr id="3" name="Holder 3"/>
          <p:cNvSpPr>
            <a:spLocks noGrp="1"/>
          </p:cNvSpPr>
          <p:nvPr>
            <p:ph type="body" idx="1"/>
          </p:nvPr>
        </p:nvSpPr>
        <p:spPr>
          <a:xfrm>
            <a:off x="388620" y="1787652"/>
            <a:ext cx="6995160"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7228332"/>
            <a:ext cx="248716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7228332"/>
            <a:ext cx="178765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5/6/25</a:t>
            </a:fld>
            <a:endParaRPr lang="en-US"/>
          </a:p>
        </p:txBody>
      </p:sp>
      <p:sp>
        <p:nvSpPr>
          <p:cNvPr id="6" name="Holder 6"/>
          <p:cNvSpPr>
            <a:spLocks noGrp="1"/>
          </p:cNvSpPr>
          <p:nvPr>
            <p:ph type="sldNum" sz="quarter" idx="7"/>
          </p:nvPr>
        </p:nvSpPr>
        <p:spPr>
          <a:xfrm>
            <a:off x="5596128" y="7228332"/>
            <a:ext cx="178765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7.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4173966"/>
            <a:ext cx="2823972" cy="513714"/>
          </a:xfrm>
          <a:prstGeom prst="rect">
            <a:avLst/>
          </a:prstGeom>
        </p:spPr>
        <p:txBody>
          <a:bodyPr vert="horz" wrap="square" lIns="0" tIns="12700" rIns="0" bIns="0" rtlCol="0">
            <a:spAutoFit/>
          </a:bodyPr>
          <a:lstStyle/>
          <a:p>
            <a:pPr marL="12700">
              <a:lnSpc>
                <a:spcPct val="100000"/>
              </a:lnSpc>
              <a:spcBef>
                <a:spcPts val="100"/>
              </a:spcBef>
            </a:pPr>
            <a:r>
              <a:rPr dirty="0">
                <a:latin typeface="Lucida Sans Unicode"/>
                <a:cs typeface="Lucida Sans Unicode"/>
              </a:rPr>
              <a:t>MAX</a:t>
            </a:r>
            <a:r>
              <a:rPr dirty="0"/>
              <a:t>QDA</a:t>
            </a:r>
            <a:r>
              <a:rPr spc="55" dirty="0"/>
              <a:t> </a:t>
            </a:r>
            <a:r>
              <a:rPr spc="-20" dirty="0"/>
              <a:t>2020</a:t>
            </a:r>
          </a:p>
        </p:txBody>
      </p:sp>
      <p:sp>
        <p:nvSpPr>
          <p:cNvPr id="3" name="object 3"/>
          <p:cNvSpPr txBox="1"/>
          <p:nvPr/>
        </p:nvSpPr>
        <p:spPr>
          <a:xfrm>
            <a:off x="1842770" y="4969135"/>
            <a:ext cx="3872230" cy="1010533"/>
          </a:xfrm>
          <a:prstGeom prst="rect">
            <a:avLst/>
          </a:prstGeom>
        </p:spPr>
        <p:txBody>
          <a:bodyPr vert="horz" wrap="square" lIns="0" tIns="12700" rIns="0" bIns="0" rtlCol="0">
            <a:spAutoFit/>
          </a:bodyPr>
          <a:lstStyle/>
          <a:p>
            <a:pPr algn="ctr">
              <a:lnSpc>
                <a:spcPct val="100000"/>
              </a:lnSpc>
              <a:spcBef>
                <a:spcPts val="100"/>
              </a:spcBef>
            </a:pPr>
            <a:r>
              <a:rPr lang="en-US" altLang="zh-CN" sz="3200" spc="-15" dirty="0">
                <a:latin typeface="+mj-lt"/>
                <a:cs typeface="SimSun"/>
              </a:rPr>
              <a:t>Study</a:t>
            </a:r>
            <a:r>
              <a:rPr lang="zh-CN" altLang="en-US" sz="3200" spc="-15" dirty="0">
                <a:latin typeface="+mj-lt"/>
                <a:cs typeface="SimSun"/>
              </a:rPr>
              <a:t> </a:t>
            </a:r>
            <a:r>
              <a:rPr lang="en-US" altLang="zh-CN" sz="3200" spc="-15" dirty="0">
                <a:latin typeface="+mj-lt"/>
                <a:cs typeface="SimSun"/>
              </a:rPr>
              <a:t>Guide</a:t>
            </a:r>
          </a:p>
          <a:p>
            <a:pPr algn="ctr">
              <a:lnSpc>
                <a:spcPct val="100000"/>
              </a:lnSpc>
              <a:spcBef>
                <a:spcPts val="100"/>
              </a:spcBef>
            </a:pPr>
            <a:r>
              <a:rPr lang="en-US" altLang="zh-CN" sz="3200" spc="-15" dirty="0">
                <a:latin typeface="+mj-lt"/>
                <a:cs typeface="SimSun"/>
              </a:rPr>
              <a:t>Grains</a:t>
            </a:r>
            <a:r>
              <a:rPr lang="zh-CN" altLang="en-US" sz="3200" spc="-15" dirty="0">
                <a:latin typeface="+mj-lt"/>
                <a:cs typeface="SimSun"/>
              </a:rPr>
              <a:t> </a:t>
            </a:r>
            <a:r>
              <a:rPr lang="en-US" altLang="zh-CN" sz="3200" spc="-15" dirty="0">
                <a:latin typeface="+mj-lt"/>
                <a:cs typeface="SimSun"/>
              </a:rPr>
              <a:t>Gu</a:t>
            </a:r>
            <a:endParaRPr sz="3200" dirty="0">
              <a:latin typeface="+mj-lt"/>
              <a:cs typeface="SimSun"/>
            </a:endParaRPr>
          </a:p>
        </p:txBody>
      </p:sp>
      <p:pic>
        <p:nvPicPr>
          <p:cNvPr id="1026" name="Picture 2" descr="Getting Started with MAXQDA 2020">
            <a:extLst>
              <a:ext uri="{FF2B5EF4-FFF2-40B4-BE49-F238E27FC236}">
                <a16:creationId xmlns:a16="http://schemas.microsoft.com/office/drawing/2014/main" id="{85F16A37-5BDB-0E7F-E8F3-0F22B59A63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160" r="1250" b="13174"/>
          <a:stretch/>
        </p:blipFill>
        <p:spPr bwMode="auto">
          <a:xfrm>
            <a:off x="876299" y="595085"/>
            <a:ext cx="6019801" cy="32766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6FF1AA2-575C-A2AD-EF02-5DBF6339C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2985" y="6096000"/>
            <a:ext cx="1422401" cy="14437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006475"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345A89"/>
                </a:solidFill>
                <a:latin typeface="SimSun"/>
                <a:cs typeface="SimSun"/>
              </a:rPr>
              <a:t>数据输入和探索</a:t>
            </a:r>
            <a:endParaRPr sz="1100">
              <a:latin typeface="SimSun"/>
              <a:cs typeface="SimSun"/>
            </a:endParaRPr>
          </a:p>
        </p:txBody>
      </p:sp>
      <p:sp>
        <p:nvSpPr>
          <p:cNvPr id="3" name="object 3"/>
          <p:cNvSpPr txBox="1"/>
          <p:nvPr/>
        </p:nvSpPr>
        <p:spPr>
          <a:xfrm>
            <a:off x="6384290"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15</a:t>
            </a:r>
            <a:endParaRPr sz="1100">
              <a:latin typeface="Tahoma"/>
              <a:cs typeface="Tahoma"/>
            </a:endParaRPr>
          </a:p>
        </p:txBody>
      </p:sp>
      <p:grpSp>
        <p:nvGrpSpPr>
          <p:cNvPr id="4" name="object 4"/>
          <p:cNvGrpSpPr/>
          <p:nvPr/>
        </p:nvGrpSpPr>
        <p:grpSpPr>
          <a:xfrm>
            <a:off x="836930" y="5680075"/>
            <a:ext cx="3574415" cy="1085850"/>
            <a:chOff x="836930" y="5680075"/>
            <a:chExt cx="3574415" cy="1085850"/>
          </a:xfrm>
        </p:grpSpPr>
        <p:pic>
          <p:nvPicPr>
            <p:cNvPr id="5" name="object 5"/>
            <p:cNvPicPr/>
            <p:nvPr/>
          </p:nvPicPr>
          <p:blipFill>
            <a:blip r:embed="rId2" cstate="print"/>
            <a:stretch>
              <a:fillRect/>
            </a:stretch>
          </p:blipFill>
          <p:spPr>
            <a:xfrm>
              <a:off x="836930" y="6087135"/>
              <a:ext cx="3574415" cy="182552"/>
            </a:xfrm>
            <a:prstGeom prst="rect">
              <a:avLst/>
            </a:prstGeom>
          </p:spPr>
        </p:pic>
        <p:sp>
          <p:nvSpPr>
            <p:cNvPr id="6" name="object 6"/>
            <p:cNvSpPr/>
            <p:nvPr/>
          </p:nvSpPr>
          <p:spPr>
            <a:xfrm>
              <a:off x="919480" y="5680074"/>
              <a:ext cx="1528445" cy="1085850"/>
            </a:xfrm>
            <a:custGeom>
              <a:avLst/>
              <a:gdLst/>
              <a:ahLst/>
              <a:cxnLst/>
              <a:rect l="l" t="t" r="r" b="b"/>
              <a:pathLst>
                <a:path w="1528445" h="1085850">
                  <a:moveTo>
                    <a:pt x="50800" y="450215"/>
                  </a:moveTo>
                  <a:lnTo>
                    <a:pt x="48793" y="440359"/>
                  </a:lnTo>
                  <a:lnTo>
                    <a:pt x="43357" y="432282"/>
                  </a:lnTo>
                  <a:lnTo>
                    <a:pt x="35280" y="426821"/>
                  </a:lnTo>
                  <a:lnTo>
                    <a:pt x="30162" y="425792"/>
                  </a:lnTo>
                  <a:lnTo>
                    <a:pt x="30162" y="424815"/>
                  </a:lnTo>
                  <a:lnTo>
                    <a:pt x="30162" y="0"/>
                  </a:lnTo>
                  <a:lnTo>
                    <a:pt x="20637" y="0"/>
                  </a:lnTo>
                  <a:lnTo>
                    <a:pt x="20637" y="425792"/>
                  </a:lnTo>
                  <a:lnTo>
                    <a:pt x="15506" y="426821"/>
                  </a:lnTo>
                  <a:lnTo>
                    <a:pt x="7429" y="432282"/>
                  </a:lnTo>
                  <a:lnTo>
                    <a:pt x="1993" y="440359"/>
                  </a:lnTo>
                  <a:lnTo>
                    <a:pt x="0" y="450215"/>
                  </a:lnTo>
                  <a:lnTo>
                    <a:pt x="1993" y="460133"/>
                  </a:lnTo>
                  <a:lnTo>
                    <a:pt x="7442" y="468210"/>
                  </a:lnTo>
                  <a:lnTo>
                    <a:pt x="15506" y="473633"/>
                  </a:lnTo>
                  <a:lnTo>
                    <a:pt x="25400" y="475615"/>
                  </a:lnTo>
                  <a:lnTo>
                    <a:pt x="35280" y="473633"/>
                  </a:lnTo>
                  <a:lnTo>
                    <a:pt x="43357" y="468210"/>
                  </a:lnTo>
                  <a:lnTo>
                    <a:pt x="48793" y="460133"/>
                  </a:lnTo>
                  <a:lnTo>
                    <a:pt x="50800" y="450215"/>
                  </a:lnTo>
                  <a:close/>
                </a:path>
                <a:path w="1528445" h="1085850">
                  <a:moveTo>
                    <a:pt x="270510" y="635000"/>
                  </a:moveTo>
                  <a:lnTo>
                    <a:pt x="268503" y="625144"/>
                  </a:lnTo>
                  <a:lnTo>
                    <a:pt x="263067" y="617067"/>
                  </a:lnTo>
                  <a:lnTo>
                    <a:pt x="254990" y="611606"/>
                  </a:lnTo>
                  <a:lnTo>
                    <a:pt x="245110" y="609600"/>
                  </a:lnTo>
                  <a:lnTo>
                    <a:pt x="235216" y="611606"/>
                  </a:lnTo>
                  <a:lnTo>
                    <a:pt x="227152" y="617067"/>
                  </a:lnTo>
                  <a:lnTo>
                    <a:pt x="221703" y="625144"/>
                  </a:lnTo>
                  <a:lnTo>
                    <a:pt x="219710" y="635000"/>
                  </a:lnTo>
                  <a:lnTo>
                    <a:pt x="221703" y="644918"/>
                  </a:lnTo>
                  <a:lnTo>
                    <a:pt x="227152" y="652995"/>
                  </a:lnTo>
                  <a:lnTo>
                    <a:pt x="235216" y="658418"/>
                  </a:lnTo>
                  <a:lnTo>
                    <a:pt x="240347" y="659447"/>
                  </a:lnTo>
                  <a:lnTo>
                    <a:pt x="240347" y="1085253"/>
                  </a:lnTo>
                  <a:lnTo>
                    <a:pt x="249872" y="1085253"/>
                  </a:lnTo>
                  <a:lnTo>
                    <a:pt x="249872" y="660400"/>
                  </a:lnTo>
                  <a:lnTo>
                    <a:pt x="249872" y="659447"/>
                  </a:lnTo>
                  <a:lnTo>
                    <a:pt x="254990" y="658418"/>
                  </a:lnTo>
                  <a:lnTo>
                    <a:pt x="263067" y="652995"/>
                  </a:lnTo>
                  <a:lnTo>
                    <a:pt x="268503" y="644918"/>
                  </a:lnTo>
                  <a:lnTo>
                    <a:pt x="270510" y="635000"/>
                  </a:lnTo>
                  <a:close/>
                </a:path>
                <a:path w="1528445" h="1085850">
                  <a:moveTo>
                    <a:pt x="457835" y="450215"/>
                  </a:moveTo>
                  <a:lnTo>
                    <a:pt x="455828" y="440359"/>
                  </a:lnTo>
                  <a:lnTo>
                    <a:pt x="450367" y="432282"/>
                  </a:lnTo>
                  <a:lnTo>
                    <a:pt x="442290" y="426821"/>
                  </a:lnTo>
                  <a:lnTo>
                    <a:pt x="437261" y="425805"/>
                  </a:lnTo>
                  <a:lnTo>
                    <a:pt x="437261" y="424815"/>
                  </a:lnTo>
                  <a:lnTo>
                    <a:pt x="437261" y="0"/>
                  </a:lnTo>
                  <a:lnTo>
                    <a:pt x="427736" y="0"/>
                  </a:lnTo>
                  <a:lnTo>
                    <a:pt x="427736" y="425780"/>
                  </a:lnTo>
                  <a:lnTo>
                    <a:pt x="427609" y="425805"/>
                  </a:lnTo>
                  <a:lnTo>
                    <a:pt x="422567" y="426821"/>
                  </a:lnTo>
                  <a:lnTo>
                    <a:pt x="414489" y="432282"/>
                  </a:lnTo>
                  <a:lnTo>
                    <a:pt x="409028" y="440359"/>
                  </a:lnTo>
                  <a:lnTo>
                    <a:pt x="407035" y="450215"/>
                  </a:lnTo>
                  <a:lnTo>
                    <a:pt x="409028" y="460133"/>
                  </a:lnTo>
                  <a:lnTo>
                    <a:pt x="414489" y="468210"/>
                  </a:lnTo>
                  <a:lnTo>
                    <a:pt x="422567" y="473633"/>
                  </a:lnTo>
                  <a:lnTo>
                    <a:pt x="432435" y="475615"/>
                  </a:lnTo>
                  <a:lnTo>
                    <a:pt x="442290" y="473633"/>
                  </a:lnTo>
                  <a:lnTo>
                    <a:pt x="450367" y="468210"/>
                  </a:lnTo>
                  <a:lnTo>
                    <a:pt x="455828" y="460133"/>
                  </a:lnTo>
                  <a:lnTo>
                    <a:pt x="457835" y="450215"/>
                  </a:lnTo>
                  <a:close/>
                </a:path>
                <a:path w="1528445" h="1085850">
                  <a:moveTo>
                    <a:pt x="655320" y="635000"/>
                  </a:moveTo>
                  <a:lnTo>
                    <a:pt x="653313" y="625144"/>
                  </a:lnTo>
                  <a:lnTo>
                    <a:pt x="647852" y="617067"/>
                  </a:lnTo>
                  <a:lnTo>
                    <a:pt x="639775" y="611606"/>
                  </a:lnTo>
                  <a:lnTo>
                    <a:pt x="629920" y="609600"/>
                  </a:lnTo>
                  <a:lnTo>
                    <a:pt x="620052" y="611606"/>
                  </a:lnTo>
                  <a:lnTo>
                    <a:pt x="611974" y="617067"/>
                  </a:lnTo>
                  <a:lnTo>
                    <a:pt x="606513" y="625144"/>
                  </a:lnTo>
                  <a:lnTo>
                    <a:pt x="604520" y="635000"/>
                  </a:lnTo>
                  <a:lnTo>
                    <a:pt x="606513" y="644918"/>
                  </a:lnTo>
                  <a:lnTo>
                    <a:pt x="611974" y="652995"/>
                  </a:lnTo>
                  <a:lnTo>
                    <a:pt x="620052" y="658418"/>
                  </a:lnTo>
                  <a:lnTo>
                    <a:pt x="625221" y="659460"/>
                  </a:lnTo>
                  <a:lnTo>
                    <a:pt x="625221" y="1085253"/>
                  </a:lnTo>
                  <a:lnTo>
                    <a:pt x="634746" y="1085253"/>
                  </a:lnTo>
                  <a:lnTo>
                    <a:pt x="634746" y="660400"/>
                  </a:lnTo>
                  <a:lnTo>
                    <a:pt x="634746" y="659460"/>
                  </a:lnTo>
                  <a:lnTo>
                    <a:pt x="629920" y="660400"/>
                  </a:lnTo>
                  <a:lnTo>
                    <a:pt x="634619" y="659460"/>
                  </a:lnTo>
                  <a:lnTo>
                    <a:pt x="634746" y="635000"/>
                  </a:lnTo>
                  <a:lnTo>
                    <a:pt x="634746" y="659460"/>
                  </a:lnTo>
                  <a:lnTo>
                    <a:pt x="639775" y="658418"/>
                  </a:lnTo>
                  <a:lnTo>
                    <a:pt x="647852" y="652995"/>
                  </a:lnTo>
                  <a:lnTo>
                    <a:pt x="653313" y="644918"/>
                  </a:lnTo>
                  <a:lnTo>
                    <a:pt x="655320" y="635000"/>
                  </a:lnTo>
                  <a:close/>
                </a:path>
                <a:path w="1528445" h="1085850">
                  <a:moveTo>
                    <a:pt x="835025" y="450215"/>
                  </a:moveTo>
                  <a:lnTo>
                    <a:pt x="833018" y="440359"/>
                  </a:lnTo>
                  <a:lnTo>
                    <a:pt x="827557" y="432282"/>
                  </a:lnTo>
                  <a:lnTo>
                    <a:pt x="819480" y="426821"/>
                  </a:lnTo>
                  <a:lnTo>
                    <a:pt x="814451" y="425805"/>
                  </a:lnTo>
                  <a:lnTo>
                    <a:pt x="814451" y="424815"/>
                  </a:lnTo>
                  <a:lnTo>
                    <a:pt x="814451" y="0"/>
                  </a:lnTo>
                  <a:lnTo>
                    <a:pt x="804926" y="0"/>
                  </a:lnTo>
                  <a:lnTo>
                    <a:pt x="804926" y="425805"/>
                  </a:lnTo>
                  <a:lnTo>
                    <a:pt x="799757" y="426821"/>
                  </a:lnTo>
                  <a:lnTo>
                    <a:pt x="791679" y="432282"/>
                  </a:lnTo>
                  <a:lnTo>
                    <a:pt x="786218" y="440359"/>
                  </a:lnTo>
                  <a:lnTo>
                    <a:pt x="784225" y="450215"/>
                  </a:lnTo>
                  <a:lnTo>
                    <a:pt x="786218" y="460133"/>
                  </a:lnTo>
                  <a:lnTo>
                    <a:pt x="791679" y="468210"/>
                  </a:lnTo>
                  <a:lnTo>
                    <a:pt x="799757" y="473633"/>
                  </a:lnTo>
                  <a:lnTo>
                    <a:pt x="809625" y="475615"/>
                  </a:lnTo>
                  <a:lnTo>
                    <a:pt x="819480" y="473633"/>
                  </a:lnTo>
                  <a:lnTo>
                    <a:pt x="827557" y="468210"/>
                  </a:lnTo>
                  <a:lnTo>
                    <a:pt x="833018" y="460133"/>
                  </a:lnTo>
                  <a:lnTo>
                    <a:pt x="835025" y="450215"/>
                  </a:lnTo>
                  <a:close/>
                </a:path>
                <a:path w="1528445" h="1085850">
                  <a:moveTo>
                    <a:pt x="1528445" y="635000"/>
                  </a:moveTo>
                  <a:lnTo>
                    <a:pt x="1526438" y="625144"/>
                  </a:lnTo>
                  <a:lnTo>
                    <a:pt x="1520977" y="617067"/>
                  </a:lnTo>
                  <a:lnTo>
                    <a:pt x="1512900" y="611606"/>
                  </a:lnTo>
                  <a:lnTo>
                    <a:pt x="1503045" y="609600"/>
                  </a:lnTo>
                  <a:lnTo>
                    <a:pt x="1493177" y="611606"/>
                  </a:lnTo>
                  <a:lnTo>
                    <a:pt x="1485099" y="617067"/>
                  </a:lnTo>
                  <a:lnTo>
                    <a:pt x="1479638" y="625144"/>
                  </a:lnTo>
                  <a:lnTo>
                    <a:pt x="1477645" y="635000"/>
                  </a:lnTo>
                  <a:lnTo>
                    <a:pt x="1479638" y="644918"/>
                  </a:lnTo>
                  <a:lnTo>
                    <a:pt x="1485099" y="652995"/>
                  </a:lnTo>
                  <a:lnTo>
                    <a:pt x="1493177" y="658418"/>
                  </a:lnTo>
                  <a:lnTo>
                    <a:pt x="1498346" y="659460"/>
                  </a:lnTo>
                  <a:lnTo>
                    <a:pt x="1498346" y="1085253"/>
                  </a:lnTo>
                  <a:lnTo>
                    <a:pt x="1507871" y="1085253"/>
                  </a:lnTo>
                  <a:lnTo>
                    <a:pt x="1507871" y="660400"/>
                  </a:lnTo>
                  <a:lnTo>
                    <a:pt x="1507871" y="659460"/>
                  </a:lnTo>
                  <a:lnTo>
                    <a:pt x="1503045" y="660400"/>
                  </a:lnTo>
                  <a:lnTo>
                    <a:pt x="1507744" y="659460"/>
                  </a:lnTo>
                  <a:lnTo>
                    <a:pt x="1507871" y="635000"/>
                  </a:lnTo>
                  <a:lnTo>
                    <a:pt x="1507871" y="659460"/>
                  </a:lnTo>
                  <a:lnTo>
                    <a:pt x="1512900" y="658418"/>
                  </a:lnTo>
                  <a:lnTo>
                    <a:pt x="1520977" y="652995"/>
                  </a:lnTo>
                  <a:lnTo>
                    <a:pt x="1526438" y="644918"/>
                  </a:lnTo>
                  <a:lnTo>
                    <a:pt x="1528445" y="635000"/>
                  </a:lnTo>
                  <a:close/>
                </a:path>
              </a:pathLst>
            </a:custGeom>
            <a:solidFill>
              <a:srgbClr val="7E7E7E"/>
            </a:solidFill>
          </p:spPr>
          <p:txBody>
            <a:bodyPr wrap="square" lIns="0" tIns="0" rIns="0" bIns="0" rtlCol="0"/>
            <a:lstStyle/>
            <a:p>
              <a:endParaRPr/>
            </a:p>
          </p:txBody>
        </p:sp>
      </p:grpSp>
      <p:sp>
        <p:nvSpPr>
          <p:cNvPr id="7" name="object 7"/>
          <p:cNvSpPr txBox="1"/>
          <p:nvPr/>
        </p:nvSpPr>
        <p:spPr>
          <a:xfrm>
            <a:off x="771842" y="902080"/>
            <a:ext cx="6228715" cy="435609"/>
          </a:xfrm>
          <a:prstGeom prst="rect">
            <a:avLst/>
          </a:prstGeom>
          <a:solidFill>
            <a:srgbClr val="DBE4F0"/>
          </a:solidFill>
        </p:spPr>
        <p:txBody>
          <a:bodyPr vert="horz" wrap="square" lIns="0" tIns="0" rIns="0" bIns="0" rtlCol="0">
            <a:spAutoFit/>
          </a:bodyPr>
          <a:lstStyle/>
          <a:p>
            <a:pPr marL="323850">
              <a:lnSpc>
                <a:spcPct val="100000"/>
              </a:lnSpc>
            </a:pPr>
            <a:r>
              <a:rPr sz="1100" spc="-10" dirty="0">
                <a:solidFill>
                  <a:srgbClr val="345A89"/>
                </a:solidFill>
                <a:latin typeface="SimSun"/>
                <a:cs typeface="SimSun"/>
              </a:rPr>
              <a:t>什么是备忘录？备忘录是用户创建笔记和记录的地方，可以粘贴在文本段落、文件、文件组、图</a:t>
            </a:r>
            <a:endParaRPr sz="1100">
              <a:latin typeface="SimSun"/>
              <a:cs typeface="SimSun"/>
            </a:endParaRPr>
          </a:p>
          <a:p>
            <a:pPr marL="19050">
              <a:lnSpc>
                <a:spcPct val="100000"/>
              </a:lnSpc>
              <a:spcBef>
                <a:spcPts val="380"/>
              </a:spcBef>
            </a:pPr>
            <a:r>
              <a:rPr sz="1100" dirty="0">
                <a:solidFill>
                  <a:srgbClr val="345A89"/>
                </a:solidFill>
                <a:latin typeface="SimSun"/>
                <a:cs typeface="SimSun"/>
              </a:rPr>
              <a:t>片、视频</a:t>
            </a:r>
            <a:r>
              <a:rPr sz="1100" spc="-10" dirty="0">
                <a:solidFill>
                  <a:srgbClr val="345A89"/>
                </a:solidFill>
                <a:latin typeface="Times New Roman"/>
                <a:cs typeface="Times New Roman"/>
              </a:rPr>
              <a:t>/</a:t>
            </a:r>
            <a:r>
              <a:rPr sz="1100" spc="-5" dirty="0">
                <a:solidFill>
                  <a:srgbClr val="345A89"/>
                </a:solidFill>
                <a:latin typeface="SimSun"/>
                <a:cs typeface="SimSun"/>
              </a:rPr>
              <a:t>音频段落以及代码旁边，如我们生活中常用的“便签”一样。</a:t>
            </a:r>
            <a:endParaRPr sz="1100">
              <a:latin typeface="SimSun"/>
              <a:cs typeface="SimSun"/>
            </a:endParaRPr>
          </a:p>
        </p:txBody>
      </p:sp>
      <p:grpSp>
        <p:nvGrpSpPr>
          <p:cNvPr id="8" name="object 8"/>
          <p:cNvGrpSpPr/>
          <p:nvPr/>
        </p:nvGrpSpPr>
        <p:grpSpPr>
          <a:xfrm>
            <a:off x="791844" y="3586226"/>
            <a:ext cx="3049270" cy="1389380"/>
            <a:chOff x="791844" y="3586226"/>
            <a:chExt cx="3049270" cy="1389380"/>
          </a:xfrm>
        </p:grpSpPr>
        <p:pic>
          <p:nvPicPr>
            <p:cNvPr id="9" name="object 9"/>
            <p:cNvPicPr/>
            <p:nvPr/>
          </p:nvPicPr>
          <p:blipFill>
            <a:blip r:embed="rId3" cstate="print"/>
            <a:stretch>
              <a:fillRect/>
            </a:stretch>
          </p:blipFill>
          <p:spPr>
            <a:xfrm>
              <a:off x="791844" y="4102939"/>
              <a:ext cx="3049266" cy="679035"/>
            </a:xfrm>
            <a:prstGeom prst="rect">
              <a:avLst/>
            </a:prstGeom>
          </p:spPr>
        </p:pic>
        <p:sp>
          <p:nvSpPr>
            <p:cNvPr id="10" name="object 10"/>
            <p:cNvSpPr/>
            <p:nvPr/>
          </p:nvSpPr>
          <p:spPr>
            <a:xfrm>
              <a:off x="869950" y="3586225"/>
              <a:ext cx="1108075" cy="1389380"/>
            </a:xfrm>
            <a:custGeom>
              <a:avLst/>
              <a:gdLst/>
              <a:ahLst/>
              <a:cxnLst/>
              <a:rect l="l" t="t" r="r" b="b"/>
              <a:pathLst>
                <a:path w="1108075" h="1389379">
                  <a:moveTo>
                    <a:pt x="50800" y="547370"/>
                  </a:moveTo>
                  <a:lnTo>
                    <a:pt x="48793" y="537464"/>
                  </a:lnTo>
                  <a:lnTo>
                    <a:pt x="43357" y="529386"/>
                  </a:lnTo>
                  <a:lnTo>
                    <a:pt x="35280" y="523963"/>
                  </a:lnTo>
                  <a:lnTo>
                    <a:pt x="30162" y="522935"/>
                  </a:lnTo>
                  <a:lnTo>
                    <a:pt x="30162" y="521970"/>
                  </a:lnTo>
                  <a:lnTo>
                    <a:pt x="30162" y="7620"/>
                  </a:lnTo>
                  <a:lnTo>
                    <a:pt x="20637" y="7620"/>
                  </a:lnTo>
                  <a:lnTo>
                    <a:pt x="20637" y="522935"/>
                  </a:lnTo>
                  <a:lnTo>
                    <a:pt x="15506" y="523963"/>
                  </a:lnTo>
                  <a:lnTo>
                    <a:pt x="7429" y="529386"/>
                  </a:lnTo>
                  <a:lnTo>
                    <a:pt x="1993" y="537464"/>
                  </a:lnTo>
                  <a:lnTo>
                    <a:pt x="0" y="547370"/>
                  </a:lnTo>
                  <a:lnTo>
                    <a:pt x="1993" y="557237"/>
                  </a:lnTo>
                  <a:lnTo>
                    <a:pt x="7442" y="565315"/>
                  </a:lnTo>
                  <a:lnTo>
                    <a:pt x="15506" y="570776"/>
                  </a:lnTo>
                  <a:lnTo>
                    <a:pt x="25400" y="572770"/>
                  </a:lnTo>
                  <a:lnTo>
                    <a:pt x="35280" y="570776"/>
                  </a:lnTo>
                  <a:lnTo>
                    <a:pt x="43357" y="565315"/>
                  </a:lnTo>
                  <a:lnTo>
                    <a:pt x="48793" y="557237"/>
                  </a:lnTo>
                  <a:lnTo>
                    <a:pt x="50800" y="547370"/>
                  </a:lnTo>
                  <a:close/>
                </a:path>
                <a:path w="1108075" h="1389379">
                  <a:moveTo>
                    <a:pt x="234784" y="805815"/>
                  </a:moveTo>
                  <a:lnTo>
                    <a:pt x="232778" y="795909"/>
                  </a:lnTo>
                  <a:lnTo>
                    <a:pt x="227342" y="787831"/>
                  </a:lnTo>
                  <a:lnTo>
                    <a:pt x="219265" y="782408"/>
                  </a:lnTo>
                  <a:lnTo>
                    <a:pt x="209384" y="780415"/>
                  </a:lnTo>
                  <a:lnTo>
                    <a:pt x="199491" y="782408"/>
                  </a:lnTo>
                  <a:lnTo>
                    <a:pt x="191414" y="787831"/>
                  </a:lnTo>
                  <a:lnTo>
                    <a:pt x="185978" y="795909"/>
                  </a:lnTo>
                  <a:lnTo>
                    <a:pt x="183984" y="805815"/>
                  </a:lnTo>
                  <a:lnTo>
                    <a:pt x="185978" y="815682"/>
                  </a:lnTo>
                  <a:lnTo>
                    <a:pt x="191414" y="823760"/>
                  </a:lnTo>
                  <a:lnTo>
                    <a:pt x="199491" y="829221"/>
                  </a:lnTo>
                  <a:lnTo>
                    <a:pt x="204622" y="830249"/>
                  </a:lnTo>
                  <a:lnTo>
                    <a:pt x="204622" y="1381760"/>
                  </a:lnTo>
                  <a:lnTo>
                    <a:pt x="214147" y="1381760"/>
                  </a:lnTo>
                  <a:lnTo>
                    <a:pt x="214147" y="831215"/>
                  </a:lnTo>
                  <a:lnTo>
                    <a:pt x="214147" y="830249"/>
                  </a:lnTo>
                  <a:lnTo>
                    <a:pt x="219265" y="829221"/>
                  </a:lnTo>
                  <a:lnTo>
                    <a:pt x="227342" y="823760"/>
                  </a:lnTo>
                  <a:lnTo>
                    <a:pt x="232778" y="815682"/>
                  </a:lnTo>
                  <a:lnTo>
                    <a:pt x="234784" y="805815"/>
                  </a:lnTo>
                  <a:close/>
                </a:path>
                <a:path w="1108075" h="1389379">
                  <a:moveTo>
                    <a:pt x="467487" y="539750"/>
                  </a:moveTo>
                  <a:lnTo>
                    <a:pt x="465480" y="529844"/>
                  </a:lnTo>
                  <a:lnTo>
                    <a:pt x="460019" y="521766"/>
                  </a:lnTo>
                  <a:lnTo>
                    <a:pt x="451942" y="516343"/>
                  </a:lnTo>
                  <a:lnTo>
                    <a:pt x="446874" y="515327"/>
                  </a:lnTo>
                  <a:lnTo>
                    <a:pt x="446786" y="539750"/>
                  </a:lnTo>
                  <a:lnTo>
                    <a:pt x="446786" y="515327"/>
                  </a:lnTo>
                  <a:lnTo>
                    <a:pt x="442087" y="514350"/>
                  </a:lnTo>
                  <a:lnTo>
                    <a:pt x="446874" y="515327"/>
                  </a:lnTo>
                  <a:lnTo>
                    <a:pt x="446786" y="514350"/>
                  </a:lnTo>
                  <a:lnTo>
                    <a:pt x="446786" y="0"/>
                  </a:lnTo>
                  <a:lnTo>
                    <a:pt x="437261" y="0"/>
                  </a:lnTo>
                  <a:lnTo>
                    <a:pt x="437261" y="515327"/>
                  </a:lnTo>
                  <a:lnTo>
                    <a:pt x="432168" y="516343"/>
                  </a:lnTo>
                  <a:lnTo>
                    <a:pt x="424091" y="521766"/>
                  </a:lnTo>
                  <a:lnTo>
                    <a:pt x="418668" y="529844"/>
                  </a:lnTo>
                  <a:lnTo>
                    <a:pt x="416687" y="539750"/>
                  </a:lnTo>
                  <a:lnTo>
                    <a:pt x="418668" y="549617"/>
                  </a:lnTo>
                  <a:lnTo>
                    <a:pt x="424091" y="557695"/>
                  </a:lnTo>
                  <a:lnTo>
                    <a:pt x="432168" y="563156"/>
                  </a:lnTo>
                  <a:lnTo>
                    <a:pt x="442087" y="565150"/>
                  </a:lnTo>
                  <a:lnTo>
                    <a:pt x="451942" y="563156"/>
                  </a:lnTo>
                  <a:lnTo>
                    <a:pt x="460019" y="557695"/>
                  </a:lnTo>
                  <a:lnTo>
                    <a:pt x="465480" y="549617"/>
                  </a:lnTo>
                  <a:lnTo>
                    <a:pt x="467487" y="539750"/>
                  </a:lnTo>
                  <a:close/>
                </a:path>
                <a:path w="1108075" h="1389379">
                  <a:moveTo>
                    <a:pt x="802259" y="813435"/>
                  </a:moveTo>
                  <a:lnTo>
                    <a:pt x="800265" y="803529"/>
                  </a:lnTo>
                  <a:lnTo>
                    <a:pt x="794842" y="795451"/>
                  </a:lnTo>
                  <a:lnTo>
                    <a:pt x="786765" y="790028"/>
                  </a:lnTo>
                  <a:lnTo>
                    <a:pt x="776846" y="788035"/>
                  </a:lnTo>
                  <a:lnTo>
                    <a:pt x="766991" y="790028"/>
                  </a:lnTo>
                  <a:lnTo>
                    <a:pt x="758913" y="795451"/>
                  </a:lnTo>
                  <a:lnTo>
                    <a:pt x="753452" y="803529"/>
                  </a:lnTo>
                  <a:lnTo>
                    <a:pt x="751459" y="813435"/>
                  </a:lnTo>
                  <a:lnTo>
                    <a:pt x="753452" y="823302"/>
                  </a:lnTo>
                  <a:lnTo>
                    <a:pt x="758913" y="831380"/>
                  </a:lnTo>
                  <a:lnTo>
                    <a:pt x="766991" y="836841"/>
                  </a:lnTo>
                  <a:lnTo>
                    <a:pt x="772160" y="837882"/>
                  </a:lnTo>
                  <a:lnTo>
                    <a:pt x="772160" y="1389380"/>
                  </a:lnTo>
                  <a:lnTo>
                    <a:pt x="781685" y="1389380"/>
                  </a:lnTo>
                  <a:lnTo>
                    <a:pt x="781685" y="838835"/>
                  </a:lnTo>
                  <a:lnTo>
                    <a:pt x="781685" y="837882"/>
                  </a:lnTo>
                  <a:lnTo>
                    <a:pt x="776846" y="838835"/>
                  </a:lnTo>
                  <a:lnTo>
                    <a:pt x="781583" y="837882"/>
                  </a:lnTo>
                  <a:lnTo>
                    <a:pt x="781685" y="813435"/>
                  </a:lnTo>
                  <a:lnTo>
                    <a:pt x="781685" y="837882"/>
                  </a:lnTo>
                  <a:lnTo>
                    <a:pt x="786765" y="836841"/>
                  </a:lnTo>
                  <a:lnTo>
                    <a:pt x="794842" y="831380"/>
                  </a:lnTo>
                  <a:lnTo>
                    <a:pt x="800265" y="823302"/>
                  </a:lnTo>
                  <a:lnTo>
                    <a:pt x="802259" y="813435"/>
                  </a:lnTo>
                  <a:close/>
                </a:path>
                <a:path w="1108075" h="1389379">
                  <a:moveTo>
                    <a:pt x="1107948" y="545465"/>
                  </a:moveTo>
                  <a:lnTo>
                    <a:pt x="1105954" y="535559"/>
                  </a:lnTo>
                  <a:lnTo>
                    <a:pt x="1100531" y="527481"/>
                  </a:lnTo>
                  <a:lnTo>
                    <a:pt x="1092454" y="522058"/>
                  </a:lnTo>
                  <a:lnTo>
                    <a:pt x="1087374" y="521042"/>
                  </a:lnTo>
                  <a:lnTo>
                    <a:pt x="1087374" y="520065"/>
                  </a:lnTo>
                  <a:lnTo>
                    <a:pt x="1087374" y="5715"/>
                  </a:lnTo>
                  <a:lnTo>
                    <a:pt x="1077849" y="5715"/>
                  </a:lnTo>
                  <a:lnTo>
                    <a:pt x="1077849" y="521042"/>
                  </a:lnTo>
                  <a:lnTo>
                    <a:pt x="1072680" y="522058"/>
                  </a:lnTo>
                  <a:lnTo>
                    <a:pt x="1064602" y="527481"/>
                  </a:lnTo>
                  <a:lnTo>
                    <a:pt x="1059141" y="535559"/>
                  </a:lnTo>
                  <a:lnTo>
                    <a:pt x="1057148" y="545465"/>
                  </a:lnTo>
                  <a:lnTo>
                    <a:pt x="1059141" y="555332"/>
                  </a:lnTo>
                  <a:lnTo>
                    <a:pt x="1064602" y="563410"/>
                  </a:lnTo>
                  <a:lnTo>
                    <a:pt x="1072680" y="568871"/>
                  </a:lnTo>
                  <a:lnTo>
                    <a:pt x="1082548" y="570865"/>
                  </a:lnTo>
                  <a:lnTo>
                    <a:pt x="1092454" y="568871"/>
                  </a:lnTo>
                  <a:lnTo>
                    <a:pt x="1100531" y="563410"/>
                  </a:lnTo>
                  <a:lnTo>
                    <a:pt x="1105954" y="555332"/>
                  </a:lnTo>
                  <a:lnTo>
                    <a:pt x="1107948" y="545465"/>
                  </a:lnTo>
                  <a:close/>
                </a:path>
              </a:pathLst>
            </a:custGeom>
            <a:solidFill>
              <a:srgbClr val="7E7E7E"/>
            </a:solidFill>
          </p:spPr>
          <p:txBody>
            <a:bodyPr wrap="square" lIns="0" tIns="0" rIns="0" bIns="0" rtlCol="0"/>
            <a:lstStyle/>
            <a:p>
              <a:endParaRPr/>
            </a:p>
          </p:txBody>
        </p:sp>
      </p:grpSp>
      <p:sp>
        <p:nvSpPr>
          <p:cNvPr id="11" name="object 11"/>
          <p:cNvSpPr txBox="1"/>
          <p:nvPr/>
        </p:nvSpPr>
        <p:spPr>
          <a:xfrm>
            <a:off x="1162685" y="6584632"/>
            <a:ext cx="882650"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404040"/>
                </a:solidFill>
                <a:latin typeface="SimSun"/>
                <a:cs typeface="SimSun"/>
              </a:rPr>
              <a:t>上一页 最后一页</a:t>
            </a:r>
            <a:endParaRPr sz="900">
              <a:latin typeface="SimSun"/>
              <a:cs typeface="SimSun"/>
            </a:endParaRPr>
          </a:p>
        </p:txBody>
      </p:sp>
      <p:sp>
        <p:nvSpPr>
          <p:cNvPr id="12" name="object 12"/>
          <p:cNvSpPr/>
          <p:nvPr/>
        </p:nvSpPr>
        <p:spPr>
          <a:xfrm>
            <a:off x="1737360" y="5674359"/>
            <a:ext cx="359410" cy="154940"/>
          </a:xfrm>
          <a:custGeom>
            <a:avLst/>
            <a:gdLst/>
            <a:ahLst/>
            <a:cxnLst/>
            <a:rect l="l" t="t" r="r" b="b"/>
            <a:pathLst>
              <a:path w="359410" h="154939">
                <a:moveTo>
                  <a:pt x="359410" y="0"/>
                </a:moveTo>
                <a:lnTo>
                  <a:pt x="0" y="0"/>
                </a:lnTo>
                <a:lnTo>
                  <a:pt x="0" y="154939"/>
                </a:lnTo>
                <a:lnTo>
                  <a:pt x="359410" y="154939"/>
                </a:lnTo>
                <a:lnTo>
                  <a:pt x="359410" y="0"/>
                </a:lnTo>
                <a:close/>
              </a:path>
            </a:pathLst>
          </a:custGeom>
          <a:solidFill>
            <a:srgbClr val="FFFFFF"/>
          </a:solidFill>
        </p:spPr>
        <p:txBody>
          <a:bodyPr wrap="square" lIns="0" tIns="0" rIns="0" bIns="0" rtlCol="0"/>
          <a:lstStyle/>
          <a:p>
            <a:endParaRPr/>
          </a:p>
        </p:txBody>
      </p:sp>
      <p:sp>
        <p:nvSpPr>
          <p:cNvPr id="13" name="object 13"/>
          <p:cNvSpPr txBox="1"/>
          <p:nvPr/>
        </p:nvSpPr>
        <p:spPr>
          <a:xfrm>
            <a:off x="2458466" y="6584632"/>
            <a:ext cx="483234"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404040"/>
                </a:solidFill>
                <a:latin typeface="SimSun"/>
                <a:cs typeface="SimSun"/>
              </a:rPr>
              <a:t>窗口宽度</a:t>
            </a:r>
            <a:endParaRPr sz="900">
              <a:latin typeface="SimSun"/>
              <a:cs typeface="SimSun"/>
            </a:endParaRPr>
          </a:p>
        </p:txBody>
      </p:sp>
      <p:sp>
        <p:nvSpPr>
          <p:cNvPr id="14" name="object 14"/>
          <p:cNvSpPr txBox="1"/>
          <p:nvPr/>
        </p:nvSpPr>
        <p:spPr>
          <a:xfrm>
            <a:off x="752792" y="5059172"/>
            <a:ext cx="6266815" cy="776605"/>
          </a:xfrm>
          <a:prstGeom prst="rect">
            <a:avLst/>
          </a:prstGeom>
        </p:spPr>
        <p:txBody>
          <a:bodyPr vert="horz" wrap="square" lIns="0" tIns="12700" rIns="0" bIns="0" rtlCol="0">
            <a:spAutoFit/>
          </a:bodyPr>
          <a:lstStyle/>
          <a:p>
            <a:pPr marL="38100" marR="30480" indent="304800">
              <a:lnSpc>
                <a:spcPct val="130800"/>
              </a:lnSpc>
              <a:spcBef>
                <a:spcPts val="100"/>
              </a:spcBef>
            </a:pPr>
            <a:r>
              <a:rPr sz="1100" spc="-15" dirty="0">
                <a:latin typeface="SimSun"/>
                <a:cs typeface="SimSun"/>
              </a:rPr>
              <a:t>如果您输入并在文件浏览器中打开了一个 </a:t>
            </a:r>
            <a:r>
              <a:rPr sz="1100" spc="-70" dirty="0">
                <a:latin typeface="Tahoma"/>
                <a:cs typeface="Tahoma"/>
              </a:rPr>
              <a:t>PDF</a:t>
            </a:r>
            <a:r>
              <a:rPr sz="1100" spc="-60" dirty="0">
                <a:latin typeface="Tahoma"/>
                <a:cs typeface="Tahoma"/>
              </a:rPr>
              <a:t> </a:t>
            </a:r>
            <a:r>
              <a:rPr sz="1100" spc="-5" dirty="0">
                <a:latin typeface="SimSun"/>
                <a:cs typeface="SimSun"/>
              </a:rPr>
              <a:t>文档，文件浏览器顶部的工具栏会显示一些不同于</a:t>
            </a:r>
            <a:r>
              <a:rPr sz="1100" spc="-90" dirty="0">
                <a:latin typeface="SimSun"/>
                <a:cs typeface="SimSun"/>
              </a:rPr>
              <a:t>打开 </a:t>
            </a:r>
            <a:r>
              <a:rPr sz="1100" dirty="0">
                <a:latin typeface="Tahoma"/>
                <a:cs typeface="Tahoma"/>
              </a:rPr>
              <a:t>DOC</a:t>
            </a:r>
            <a:r>
              <a:rPr sz="1100" spc="-60" dirty="0">
                <a:latin typeface="Tahoma"/>
                <a:cs typeface="Tahoma"/>
              </a:rPr>
              <a:t> </a:t>
            </a:r>
            <a:r>
              <a:rPr sz="1100" spc="-65" dirty="0">
                <a:latin typeface="SimSun"/>
                <a:cs typeface="SimSun"/>
              </a:rPr>
              <a:t>文档或 </a:t>
            </a:r>
            <a:r>
              <a:rPr sz="1100" spc="-90" dirty="0">
                <a:latin typeface="Tahoma"/>
                <a:cs typeface="Tahoma"/>
              </a:rPr>
              <a:t>RTF</a:t>
            </a:r>
            <a:r>
              <a:rPr sz="1100" spc="-40" dirty="0">
                <a:latin typeface="Tahoma"/>
                <a:cs typeface="Tahoma"/>
              </a:rPr>
              <a:t> </a:t>
            </a:r>
            <a:r>
              <a:rPr sz="1100" spc="-10" dirty="0">
                <a:latin typeface="SimSun"/>
                <a:cs typeface="SimSun"/>
              </a:rPr>
              <a:t>文档的功能按钮，如书签、翻页等。</a:t>
            </a:r>
            <a:endParaRPr sz="1100">
              <a:latin typeface="SimSun"/>
              <a:cs typeface="SimSun"/>
            </a:endParaRPr>
          </a:p>
          <a:p>
            <a:pPr marL="209550">
              <a:lnSpc>
                <a:spcPct val="100000"/>
              </a:lnSpc>
              <a:spcBef>
                <a:spcPts val="1375"/>
              </a:spcBef>
              <a:tabLst>
                <a:tab pos="1899285" algn="l"/>
              </a:tabLst>
            </a:pPr>
            <a:r>
              <a:rPr sz="1350" spc="-15" baseline="6172" dirty="0">
                <a:solidFill>
                  <a:srgbClr val="404040"/>
                </a:solidFill>
                <a:latin typeface="SimSun"/>
                <a:cs typeface="SimSun"/>
              </a:rPr>
              <a:t>第一</a:t>
            </a:r>
            <a:r>
              <a:rPr sz="1350" baseline="6172" dirty="0">
                <a:solidFill>
                  <a:srgbClr val="404040"/>
                </a:solidFill>
                <a:latin typeface="SimSun"/>
                <a:cs typeface="SimSun"/>
              </a:rPr>
              <a:t>页</a:t>
            </a:r>
            <a:r>
              <a:rPr sz="1350" spc="22" baseline="6172" dirty="0">
                <a:solidFill>
                  <a:srgbClr val="404040"/>
                </a:solidFill>
                <a:latin typeface="SimSun"/>
                <a:cs typeface="SimSun"/>
              </a:rPr>
              <a:t> </a:t>
            </a:r>
            <a:r>
              <a:rPr sz="1350" spc="-15" baseline="3086" dirty="0">
                <a:solidFill>
                  <a:srgbClr val="404040"/>
                </a:solidFill>
                <a:latin typeface="SimSun"/>
                <a:cs typeface="SimSun"/>
              </a:rPr>
              <a:t>下一</a:t>
            </a:r>
            <a:r>
              <a:rPr sz="1350" baseline="3086" dirty="0">
                <a:solidFill>
                  <a:srgbClr val="404040"/>
                </a:solidFill>
                <a:latin typeface="SimSun"/>
                <a:cs typeface="SimSun"/>
              </a:rPr>
              <a:t>页</a:t>
            </a:r>
            <a:r>
              <a:rPr sz="1350" spc="-292" baseline="3086" dirty="0">
                <a:solidFill>
                  <a:srgbClr val="404040"/>
                </a:solidFill>
                <a:latin typeface="SimSun"/>
                <a:cs typeface="SimSun"/>
              </a:rPr>
              <a:t> </a:t>
            </a:r>
            <a:r>
              <a:rPr sz="1350" spc="-15" baseline="3086" dirty="0">
                <a:solidFill>
                  <a:srgbClr val="404040"/>
                </a:solidFill>
                <a:latin typeface="SimSun"/>
                <a:cs typeface="SimSun"/>
              </a:rPr>
              <a:t>书</a:t>
            </a:r>
            <a:r>
              <a:rPr sz="1350" spc="-75" baseline="3086" dirty="0">
                <a:solidFill>
                  <a:srgbClr val="404040"/>
                </a:solidFill>
                <a:latin typeface="SimSun"/>
                <a:cs typeface="SimSun"/>
              </a:rPr>
              <a:t>签</a:t>
            </a:r>
            <a:r>
              <a:rPr sz="1350" baseline="3086" dirty="0">
                <a:solidFill>
                  <a:srgbClr val="404040"/>
                </a:solidFill>
                <a:latin typeface="SimSun"/>
                <a:cs typeface="SimSun"/>
              </a:rPr>
              <a:t>	</a:t>
            </a:r>
            <a:r>
              <a:rPr sz="900" dirty="0">
                <a:solidFill>
                  <a:srgbClr val="404040"/>
                </a:solidFill>
                <a:latin typeface="SimSun"/>
                <a:cs typeface="SimSun"/>
              </a:rPr>
              <a:t>适</a:t>
            </a:r>
            <a:r>
              <a:rPr sz="900" spc="-10" dirty="0">
                <a:solidFill>
                  <a:srgbClr val="404040"/>
                </a:solidFill>
                <a:latin typeface="SimSun"/>
                <a:cs typeface="SimSun"/>
              </a:rPr>
              <a:t>合整</a:t>
            </a:r>
            <a:r>
              <a:rPr sz="900" spc="-50" dirty="0">
                <a:solidFill>
                  <a:srgbClr val="404040"/>
                </a:solidFill>
                <a:latin typeface="SimSun"/>
                <a:cs typeface="SimSun"/>
              </a:rPr>
              <a:t>页</a:t>
            </a:r>
            <a:endParaRPr sz="900">
              <a:latin typeface="SimSun"/>
              <a:cs typeface="SimSun"/>
            </a:endParaRPr>
          </a:p>
        </p:txBody>
      </p:sp>
      <p:sp>
        <p:nvSpPr>
          <p:cNvPr id="15" name="object 15"/>
          <p:cNvSpPr/>
          <p:nvPr/>
        </p:nvSpPr>
        <p:spPr>
          <a:xfrm>
            <a:off x="2594610" y="5680075"/>
            <a:ext cx="50800" cy="475615"/>
          </a:xfrm>
          <a:custGeom>
            <a:avLst/>
            <a:gdLst/>
            <a:ahLst/>
            <a:cxnLst/>
            <a:rect l="l" t="t" r="r" b="b"/>
            <a:pathLst>
              <a:path w="50800" h="475614">
                <a:moveTo>
                  <a:pt x="20700" y="425795"/>
                </a:moveTo>
                <a:lnTo>
                  <a:pt x="15537" y="426819"/>
                </a:lnTo>
                <a:lnTo>
                  <a:pt x="7461" y="432276"/>
                </a:lnTo>
                <a:lnTo>
                  <a:pt x="2004" y="440352"/>
                </a:lnTo>
                <a:lnTo>
                  <a:pt x="0" y="450214"/>
                </a:lnTo>
                <a:lnTo>
                  <a:pt x="2004" y="460130"/>
                </a:lnTo>
                <a:lnTo>
                  <a:pt x="7461" y="468201"/>
                </a:lnTo>
                <a:lnTo>
                  <a:pt x="15537" y="473628"/>
                </a:lnTo>
                <a:lnTo>
                  <a:pt x="25400" y="475615"/>
                </a:lnTo>
                <a:lnTo>
                  <a:pt x="35262" y="473628"/>
                </a:lnTo>
                <a:lnTo>
                  <a:pt x="43338" y="468201"/>
                </a:lnTo>
                <a:lnTo>
                  <a:pt x="48795" y="460130"/>
                </a:lnTo>
                <a:lnTo>
                  <a:pt x="50800" y="450214"/>
                </a:lnTo>
                <a:lnTo>
                  <a:pt x="20700" y="450214"/>
                </a:lnTo>
                <a:lnTo>
                  <a:pt x="20700" y="425795"/>
                </a:lnTo>
                <a:close/>
              </a:path>
              <a:path w="50800" h="475614">
                <a:moveTo>
                  <a:pt x="25400" y="424814"/>
                </a:moveTo>
                <a:lnTo>
                  <a:pt x="20700" y="425795"/>
                </a:lnTo>
                <a:lnTo>
                  <a:pt x="20700" y="450214"/>
                </a:lnTo>
                <a:lnTo>
                  <a:pt x="30225" y="450214"/>
                </a:lnTo>
                <a:lnTo>
                  <a:pt x="30225" y="425795"/>
                </a:lnTo>
                <a:lnTo>
                  <a:pt x="25400" y="424814"/>
                </a:lnTo>
                <a:close/>
              </a:path>
              <a:path w="50800" h="475614">
                <a:moveTo>
                  <a:pt x="30225" y="425795"/>
                </a:moveTo>
                <a:lnTo>
                  <a:pt x="30225" y="450214"/>
                </a:lnTo>
                <a:lnTo>
                  <a:pt x="50800" y="450214"/>
                </a:lnTo>
                <a:lnTo>
                  <a:pt x="48795" y="440352"/>
                </a:lnTo>
                <a:lnTo>
                  <a:pt x="43338" y="432276"/>
                </a:lnTo>
                <a:lnTo>
                  <a:pt x="35262" y="426819"/>
                </a:lnTo>
                <a:lnTo>
                  <a:pt x="30225" y="425795"/>
                </a:lnTo>
                <a:close/>
              </a:path>
              <a:path w="50800" h="475614">
                <a:moveTo>
                  <a:pt x="30225" y="0"/>
                </a:moveTo>
                <a:lnTo>
                  <a:pt x="20700" y="0"/>
                </a:lnTo>
                <a:lnTo>
                  <a:pt x="20700" y="425795"/>
                </a:lnTo>
                <a:lnTo>
                  <a:pt x="25400" y="424814"/>
                </a:lnTo>
                <a:lnTo>
                  <a:pt x="30225" y="424814"/>
                </a:lnTo>
                <a:lnTo>
                  <a:pt x="30225" y="0"/>
                </a:lnTo>
                <a:close/>
              </a:path>
              <a:path w="50800" h="475614">
                <a:moveTo>
                  <a:pt x="30225" y="424814"/>
                </a:moveTo>
                <a:lnTo>
                  <a:pt x="25400" y="424814"/>
                </a:lnTo>
                <a:lnTo>
                  <a:pt x="30225" y="425795"/>
                </a:lnTo>
                <a:lnTo>
                  <a:pt x="30225" y="424814"/>
                </a:lnTo>
                <a:close/>
              </a:path>
            </a:pathLst>
          </a:custGeom>
          <a:solidFill>
            <a:srgbClr val="7E7E7E"/>
          </a:solidFill>
        </p:spPr>
        <p:txBody>
          <a:bodyPr wrap="square" lIns="0" tIns="0" rIns="0" bIns="0" rtlCol="0"/>
          <a:lstStyle/>
          <a:p>
            <a:endParaRPr/>
          </a:p>
        </p:txBody>
      </p:sp>
      <p:sp>
        <p:nvSpPr>
          <p:cNvPr id="16" name="object 16"/>
          <p:cNvSpPr txBox="1"/>
          <p:nvPr/>
        </p:nvSpPr>
        <p:spPr>
          <a:xfrm>
            <a:off x="1089342" y="4777104"/>
            <a:ext cx="1839595" cy="162560"/>
          </a:xfrm>
          <a:prstGeom prst="rect">
            <a:avLst/>
          </a:prstGeom>
        </p:spPr>
        <p:txBody>
          <a:bodyPr vert="horz" wrap="square" lIns="0" tIns="12700" rIns="0" bIns="0" rtlCol="0">
            <a:spAutoFit/>
          </a:bodyPr>
          <a:lstStyle/>
          <a:p>
            <a:pPr marL="12700">
              <a:lnSpc>
                <a:spcPct val="100000"/>
              </a:lnSpc>
              <a:spcBef>
                <a:spcPts val="100"/>
              </a:spcBef>
              <a:tabLst>
                <a:tab pos="577850" algn="l"/>
              </a:tabLst>
            </a:pPr>
            <a:r>
              <a:rPr sz="1350" baseline="3086" dirty="0">
                <a:solidFill>
                  <a:srgbClr val="404040"/>
                </a:solidFill>
                <a:latin typeface="SimSun"/>
                <a:cs typeface="SimSun"/>
              </a:rPr>
              <a:t>放</a:t>
            </a:r>
            <a:r>
              <a:rPr sz="1350" spc="-75" baseline="3086" dirty="0">
                <a:solidFill>
                  <a:srgbClr val="404040"/>
                </a:solidFill>
                <a:latin typeface="SimSun"/>
                <a:cs typeface="SimSun"/>
              </a:rPr>
              <a:t>大</a:t>
            </a:r>
            <a:r>
              <a:rPr sz="1350" baseline="3086" dirty="0">
                <a:solidFill>
                  <a:srgbClr val="404040"/>
                </a:solidFill>
                <a:latin typeface="SimSun"/>
                <a:cs typeface="SimSun"/>
              </a:rPr>
              <a:t>	</a:t>
            </a:r>
            <a:r>
              <a:rPr sz="900" dirty="0">
                <a:solidFill>
                  <a:srgbClr val="404040"/>
                </a:solidFill>
                <a:latin typeface="SimSun"/>
                <a:cs typeface="SimSun"/>
              </a:rPr>
              <a:t>显示边栏</a:t>
            </a:r>
            <a:r>
              <a:rPr sz="900" spc="375" dirty="0">
                <a:solidFill>
                  <a:srgbClr val="404040"/>
                </a:solidFill>
                <a:latin typeface="SimSun"/>
                <a:cs typeface="SimSun"/>
              </a:rPr>
              <a:t> </a:t>
            </a:r>
            <a:r>
              <a:rPr sz="900" dirty="0">
                <a:solidFill>
                  <a:srgbClr val="404040"/>
                </a:solidFill>
                <a:latin typeface="SimSun"/>
                <a:cs typeface="SimSun"/>
              </a:rPr>
              <a:t>导出显示文</a:t>
            </a:r>
            <a:r>
              <a:rPr sz="900" spc="-50" dirty="0">
                <a:solidFill>
                  <a:srgbClr val="404040"/>
                </a:solidFill>
                <a:latin typeface="SimSun"/>
                <a:cs typeface="SimSun"/>
              </a:rPr>
              <a:t>件</a:t>
            </a:r>
            <a:endParaRPr sz="900">
              <a:latin typeface="SimSun"/>
              <a:cs typeface="SimSun"/>
            </a:endParaRPr>
          </a:p>
        </p:txBody>
      </p:sp>
      <p:sp>
        <p:nvSpPr>
          <p:cNvPr id="17" name="object 17"/>
          <p:cNvSpPr/>
          <p:nvPr/>
        </p:nvSpPr>
        <p:spPr>
          <a:xfrm>
            <a:off x="2182241" y="3597020"/>
            <a:ext cx="753745" cy="1376680"/>
          </a:xfrm>
          <a:custGeom>
            <a:avLst/>
            <a:gdLst/>
            <a:ahLst/>
            <a:cxnLst/>
            <a:rect l="l" t="t" r="r" b="b"/>
            <a:pathLst>
              <a:path w="753744" h="1376679">
                <a:moveTo>
                  <a:pt x="50800" y="800735"/>
                </a:moveTo>
                <a:lnTo>
                  <a:pt x="48793" y="790829"/>
                </a:lnTo>
                <a:lnTo>
                  <a:pt x="43332" y="782751"/>
                </a:lnTo>
                <a:lnTo>
                  <a:pt x="35255" y="777328"/>
                </a:lnTo>
                <a:lnTo>
                  <a:pt x="25400" y="775335"/>
                </a:lnTo>
                <a:lnTo>
                  <a:pt x="15481" y="777328"/>
                </a:lnTo>
                <a:lnTo>
                  <a:pt x="7404" y="782751"/>
                </a:lnTo>
                <a:lnTo>
                  <a:pt x="1981" y="790829"/>
                </a:lnTo>
                <a:lnTo>
                  <a:pt x="0" y="800735"/>
                </a:lnTo>
                <a:lnTo>
                  <a:pt x="1981" y="810602"/>
                </a:lnTo>
                <a:lnTo>
                  <a:pt x="7404" y="818680"/>
                </a:lnTo>
                <a:lnTo>
                  <a:pt x="15481" y="824141"/>
                </a:lnTo>
                <a:lnTo>
                  <a:pt x="20662" y="825182"/>
                </a:lnTo>
                <a:lnTo>
                  <a:pt x="20574" y="1376680"/>
                </a:lnTo>
                <a:lnTo>
                  <a:pt x="30099" y="1376680"/>
                </a:lnTo>
                <a:lnTo>
                  <a:pt x="30099" y="826135"/>
                </a:lnTo>
                <a:lnTo>
                  <a:pt x="30099" y="825182"/>
                </a:lnTo>
                <a:lnTo>
                  <a:pt x="35255" y="824141"/>
                </a:lnTo>
                <a:lnTo>
                  <a:pt x="43332" y="818680"/>
                </a:lnTo>
                <a:lnTo>
                  <a:pt x="48793" y="810602"/>
                </a:lnTo>
                <a:lnTo>
                  <a:pt x="50800" y="800735"/>
                </a:lnTo>
                <a:close/>
              </a:path>
              <a:path w="753744" h="1376679">
                <a:moveTo>
                  <a:pt x="365887" y="0"/>
                </a:moveTo>
                <a:lnTo>
                  <a:pt x="356362" y="0"/>
                </a:lnTo>
                <a:lnTo>
                  <a:pt x="356362" y="515327"/>
                </a:lnTo>
                <a:lnTo>
                  <a:pt x="361188" y="514350"/>
                </a:lnTo>
                <a:lnTo>
                  <a:pt x="365887" y="514350"/>
                </a:lnTo>
                <a:lnTo>
                  <a:pt x="365887" y="0"/>
                </a:lnTo>
                <a:close/>
              </a:path>
              <a:path w="753744" h="1376679">
                <a:moveTo>
                  <a:pt x="386588" y="539750"/>
                </a:moveTo>
                <a:lnTo>
                  <a:pt x="384581" y="529844"/>
                </a:lnTo>
                <a:lnTo>
                  <a:pt x="379120" y="521766"/>
                </a:lnTo>
                <a:lnTo>
                  <a:pt x="371043" y="516343"/>
                </a:lnTo>
                <a:lnTo>
                  <a:pt x="366014" y="515327"/>
                </a:lnTo>
                <a:lnTo>
                  <a:pt x="365887" y="515327"/>
                </a:lnTo>
                <a:lnTo>
                  <a:pt x="356362" y="515327"/>
                </a:lnTo>
                <a:lnTo>
                  <a:pt x="351320" y="516343"/>
                </a:lnTo>
                <a:lnTo>
                  <a:pt x="343242" y="521766"/>
                </a:lnTo>
                <a:lnTo>
                  <a:pt x="337781" y="529844"/>
                </a:lnTo>
                <a:lnTo>
                  <a:pt x="335788" y="539750"/>
                </a:lnTo>
                <a:lnTo>
                  <a:pt x="337781" y="549617"/>
                </a:lnTo>
                <a:lnTo>
                  <a:pt x="343242" y="557695"/>
                </a:lnTo>
                <a:lnTo>
                  <a:pt x="351320" y="563156"/>
                </a:lnTo>
                <a:lnTo>
                  <a:pt x="361188" y="565150"/>
                </a:lnTo>
                <a:lnTo>
                  <a:pt x="371043" y="563156"/>
                </a:lnTo>
                <a:lnTo>
                  <a:pt x="379120" y="557695"/>
                </a:lnTo>
                <a:lnTo>
                  <a:pt x="384581" y="549617"/>
                </a:lnTo>
                <a:lnTo>
                  <a:pt x="386588" y="539750"/>
                </a:lnTo>
                <a:close/>
              </a:path>
              <a:path w="753744" h="1376679">
                <a:moveTo>
                  <a:pt x="753364" y="542290"/>
                </a:moveTo>
                <a:lnTo>
                  <a:pt x="751357" y="532384"/>
                </a:lnTo>
                <a:lnTo>
                  <a:pt x="745896" y="524306"/>
                </a:lnTo>
                <a:lnTo>
                  <a:pt x="737819" y="518883"/>
                </a:lnTo>
                <a:lnTo>
                  <a:pt x="732790" y="517867"/>
                </a:lnTo>
                <a:lnTo>
                  <a:pt x="732790" y="516890"/>
                </a:lnTo>
                <a:lnTo>
                  <a:pt x="732790" y="2540"/>
                </a:lnTo>
                <a:lnTo>
                  <a:pt x="723265" y="2540"/>
                </a:lnTo>
                <a:lnTo>
                  <a:pt x="723265" y="517867"/>
                </a:lnTo>
                <a:lnTo>
                  <a:pt x="718096" y="518883"/>
                </a:lnTo>
                <a:lnTo>
                  <a:pt x="710018" y="524306"/>
                </a:lnTo>
                <a:lnTo>
                  <a:pt x="704557" y="532384"/>
                </a:lnTo>
                <a:lnTo>
                  <a:pt x="702564" y="542290"/>
                </a:lnTo>
                <a:lnTo>
                  <a:pt x="704557" y="552157"/>
                </a:lnTo>
                <a:lnTo>
                  <a:pt x="710018" y="560235"/>
                </a:lnTo>
                <a:lnTo>
                  <a:pt x="718096" y="565696"/>
                </a:lnTo>
                <a:lnTo>
                  <a:pt x="727964" y="567690"/>
                </a:lnTo>
                <a:lnTo>
                  <a:pt x="737819" y="565696"/>
                </a:lnTo>
                <a:lnTo>
                  <a:pt x="745896" y="560235"/>
                </a:lnTo>
                <a:lnTo>
                  <a:pt x="751357" y="552157"/>
                </a:lnTo>
                <a:lnTo>
                  <a:pt x="753364" y="542290"/>
                </a:lnTo>
                <a:close/>
              </a:path>
            </a:pathLst>
          </a:custGeom>
          <a:solidFill>
            <a:srgbClr val="7E7E7E"/>
          </a:solidFill>
        </p:spPr>
        <p:txBody>
          <a:bodyPr wrap="square" lIns="0" tIns="0" rIns="0" bIns="0" rtlCol="0"/>
          <a:lstStyle/>
          <a:p>
            <a:endParaRPr/>
          </a:p>
        </p:txBody>
      </p:sp>
      <p:sp>
        <p:nvSpPr>
          <p:cNvPr id="18" name="object 18"/>
          <p:cNvSpPr txBox="1"/>
          <p:nvPr/>
        </p:nvSpPr>
        <p:spPr>
          <a:xfrm>
            <a:off x="765492" y="1352549"/>
            <a:ext cx="6238240" cy="2399665"/>
          </a:xfrm>
          <a:prstGeom prst="rect">
            <a:avLst/>
          </a:prstGeom>
        </p:spPr>
        <p:txBody>
          <a:bodyPr vert="horz" wrap="square" lIns="0" tIns="11430" rIns="0" bIns="0" rtlCol="0">
            <a:spAutoFit/>
          </a:bodyPr>
          <a:lstStyle/>
          <a:p>
            <a:pPr marL="25400" marR="17780" indent="304800" algn="just">
              <a:lnSpc>
                <a:spcPct val="129500"/>
              </a:lnSpc>
              <a:spcBef>
                <a:spcPts val="90"/>
              </a:spcBef>
            </a:pPr>
            <a:r>
              <a:rPr sz="1100" spc="-5" dirty="0">
                <a:latin typeface="SimSun"/>
                <a:cs typeface="SimSun"/>
              </a:rPr>
              <a:t>当您在文件浏览器中第一次打开某个文件时，文件左侧的区域一定是空的，既没有代码也没有备忘录。但您可以立刻尝试创建一个备忘录：双击备忘录栏后会弹出一个备忘录对话框，您可以在上面键入一些记录，备忘录即创建成功。因为之后我们还会对备忘录进行详细的讲解，所以您现在可以将新建的备忘录关闭，继续下面的操作。</a:t>
            </a:r>
            <a:endParaRPr sz="1100">
              <a:latin typeface="SimSun"/>
              <a:cs typeface="SimSun"/>
            </a:endParaRPr>
          </a:p>
          <a:p>
            <a:pPr marL="25400" marR="17780" indent="304800" algn="just">
              <a:lnSpc>
                <a:spcPct val="129800"/>
              </a:lnSpc>
              <a:spcBef>
                <a:spcPts val="585"/>
              </a:spcBef>
            </a:pPr>
            <a:r>
              <a:rPr sz="1100" spc="-10" dirty="0">
                <a:latin typeface="SimSun"/>
                <a:cs typeface="SimSun"/>
              </a:rPr>
              <a:t>在标准设置中，代码位于文件左侧。如果您喜欢代码在文件右侧显示，您可以直接将整个代码栏</a:t>
            </a:r>
            <a:r>
              <a:rPr sz="1100" spc="-5" dirty="0">
                <a:latin typeface="SimSun"/>
                <a:cs typeface="SimSun"/>
              </a:rPr>
              <a:t>拖动到文件浏览器的最右侧。代码在文件的左侧或右侧并不意味着功能上的区别，只是纯粹的个人喜</a:t>
            </a:r>
            <a:r>
              <a:rPr sz="1100" spc="-25" dirty="0">
                <a:latin typeface="SimSun"/>
                <a:cs typeface="SimSun"/>
              </a:rPr>
              <a:t>好。</a:t>
            </a:r>
            <a:endParaRPr sz="1100">
              <a:latin typeface="SimSun"/>
              <a:cs typeface="SimSun"/>
            </a:endParaRPr>
          </a:p>
          <a:p>
            <a:pPr>
              <a:lnSpc>
                <a:spcPct val="100000"/>
              </a:lnSpc>
              <a:spcBef>
                <a:spcPts val="520"/>
              </a:spcBef>
            </a:pPr>
            <a:endParaRPr sz="1100">
              <a:latin typeface="SimSun"/>
              <a:cs typeface="SimSun"/>
            </a:endParaRPr>
          </a:p>
          <a:p>
            <a:pPr marL="330200">
              <a:lnSpc>
                <a:spcPct val="100000"/>
              </a:lnSpc>
            </a:pPr>
            <a:r>
              <a:rPr sz="1100" spc="-5" dirty="0">
                <a:latin typeface="SimSun"/>
                <a:cs typeface="SimSun"/>
              </a:rPr>
              <a:t>文件浏览器的最上方是工具栏，供您调用最常用的一些功能。</a:t>
            </a:r>
            <a:endParaRPr sz="1100">
              <a:latin typeface="SimSun"/>
              <a:cs typeface="SimSun"/>
            </a:endParaRPr>
          </a:p>
          <a:p>
            <a:pPr>
              <a:lnSpc>
                <a:spcPct val="100000"/>
              </a:lnSpc>
              <a:spcBef>
                <a:spcPts val="400"/>
              </a:spcBef>
            </a:pPr>
            <a:endParaRPr sz="1100">
              <a:latin typeface="SimSun"/>
              <a:cs typeface="SimSun"/>
            </a:endParaRPr>
          </a:p>
          <a:p>
            <a:pPr marL="152400">
              <a:lnSpc>
                <a:spcPct val="100000"/>
              </a:lnSpc>
              <a:tabLst>
                <a:tab pos="561975" algn="l"/>
                <a:tab pos="1207135" algn="l"/>
                <a:tab pos="1794510" algn="l"/>
                <a:tab pos="2194560" algn="l"/>
              </a:tabLst>
            </a:pPr>
            <a:r>
              <a:rPr sz="900" dirty="0">
                <a:solidFill>
                  <a:srgbClr val="404040"/>
                </a:solidFill>
                <a:latin typeface="SimSun"/>
                <a:cs typeface="SimSun"/>
              </a:rPr>
              <a:t>缩</a:t>
            </a:r>
            <a:r>
              <a:rPr sz="900" spc="-50" dirty="0">
                <a:solidFill>
                  <a:srgbClr val="404040"/>
                </a:solidFill>
                <a:latin typeface="SimSun"/>
                <a:cs typeface="SimSun"/>
              </a:rPr>
              <a:t>小</a:t>
            </a:r>
            <a:r>
              <a:rPr sz="900" dirty="0">
                <a:solidFill>
                  <a:srgbClr val="404040"/>
                </a:solidFill>
                <a:latin typeface="SimSun"/>
                <a:cs typeface="SimSun"/>
              </a:rPr>
              <a:t>	原始大</a:t>
            </a:r>
            <a:r>
              <a:rPr sz="900" spc="-50" dirty="0">
                <a:solidFill>
                  <a:srgbClr val="404040"/>
                </a:solidFill>
                <a:latin typeface="SimSun"/>
                <a:cs typeface="SimSun"/>
              </a:rPr>
              <a:t>小</a:t>
            </a:r>
            <a:r>
              <a:rPr sz="900" dirty="0">
                <a:solidFill>
                  <a:srgbClr val="404040"/>
                </a:solidFill>
                <a:latin typeface="SimSun"/>
                <a:cs typeface="SimSun"/>
              </a:rPr>
              <a:t>	</a:t>
            </a:r>
            <a:r>
              <a:rPr sz="1350" baseline="3086" dirty="0">
                <a:solidFill>
                  <a:srgbClr val="404040"/>
                </a:solidFill>
                <a:latin typeface="SimSun"/>
                <a:cs typeface="SimSun"/>
              </a:rPr>
              <a:t>打印文</a:t>
            </a:r>
            <a:r>
              <a:rPr sz="1350" spc="-75" baseline="3086" dirty="0">
                <a:solidFill>
                  <a:srgbClr val="404040"/>
                </a:solidFill>
                <a:latin typeface="SimSun"/>
                <a:cs typeface="SimSun"/>
              </a:rPr>
              <a:t>件</a:t>
            </a:r>
            <a:r>
              <a:rPr sz="1350" baseline="3086" dirty="0">
                <a:solidFill>
                  <a:srgbClr val="404040"/>
                </a:solidFill>
                <a:latin typeface="SimSun"/>
                <a:cs typeface="SimSun"/>
              </a:rPr>
              <a:t>	</a:t>
            </a:r>
            <a:r>
              <a:rPr sz="1350" baseline="6172" dirty="0">
                <a:solidFill>
                  <a:srgbClr val="404040"/>
                </a:solidFill>
                <a:latin typeface="SimSun"/>
                <a:cs typeface="SimSun"/>
              </a:rPr>
              <a:t>搜</a:t>
            </a:r>
            <a:r>
              <a:rPr sz="1350" spc="-75" baseline="6172" dirty="0">
                <a:solidFill>
                  <a:srgbClr val="404040"/>
                </a:solidFill>
                <a:latin typeface="SimSun"/>
                <a:cs typeface="SimSun"/>
              </a:rPr>
              <a:t>索</a:t>
            </a:r>
            <a:r>
              <a:rPr sz="1350" baseline="6172" dirty="0">
                <a:solidFill>
                  <a:srgbClr val="404040"/>
                </a:solidFill>
                <a:latin typeface="SimSun"/>
                <a:cs typeface="SimSun"/>
              </a:rPr>
              <a:t>	</a:t>
            </a:r>
            <a:r>
              <a:rPr sz="900" dirty="0">
                <a:solidFill>
                  <a:srgbClr val="404040"/>
                </a:solidFill>
                <a:latin typeface="SimSun"/>
                <a:cs typeface="SimSun"/>
              </a:rPr>
              <a:t>设</a:t>
            </a:r>
            <a:r>
              <a:rPr sz="900" spc="-50" dirty="0">
                <a:solidFill>
                  <a:srgbClr val="404040"/>
                </a:solidFill>
                <a:latin typeface="SimSun"/>
                <a:cs typeface="SimSun"/>
              </a:rPr>
              <a:t>置</a:t>
            </a:r>
            <a:endParaRPr sz="900">
              <a:latin typeface="SimSun"/>
              <a:cs typeface="SimSun"/>
            </a:endParaRPr>
          </a:p>
        </p:txBody>
      </p:sp>
      <p:grpSp>
        <p:nvGrpSpPr>
          <p:cNvPr id="19" name="object 19"/>
          <p:cNvGrpSpPr/>
          <p:nvPr/>
        </p:nvGrpSpPr>
        <p:grpSpPr>
          <a:xfrm>
            <a:off x="3122612" y="4601336"/>
            <a:ext cx="252095" cy="344170"/>
            <a:chOff x="3122612" y="4601336"/>
            <a:chExt cx="252095" cy="344170"/>
          </a:xfrm>
        </p:grpSpPr>
        <p:sp>
          <p:nvSpPr>
            <p:cNvPr id="20" name="object 20"/>
            <p:cNvSpPr/>
            <p:nvPr/>
          </p:nvSpPr>
          <p:spPr>
            <a:xfrm>
              <a:off x="3133089" y="4601336"/>
              <a:ext cx="241300" cy="50800"/>
            </a:xfrm>
            <a:custGeom>
              <a:avLst/>
              <a:gdLst/>
              <a:ahLst/>
              <a:cxnLst/>
              <a:rect l="l" t="t" r="r" b="b"/>
              <a:pathLst>
                <a:path w="241300" h="50800">
                  <a:moveTo>
                    <a:pt x="215900" y="0"/>
                  </a:moveTo>
                  <a:lnTo>
                    <a:pt x="206037" y="2004"/>
                  </a:lnTo>
                  <a:lnTo>
                    <a:pt x="197961" y="7461"/>
                  </a:lnTo>
                  <a:lnTo>
                    <a:pt x="192504" y="15537"/>
                  </a:lnTo>
                  <a:lnTo>
                    <a:pt x="190500" y="25400"/>
                  </a:lnTo>
                  <a:lnTo>
                    <a:pt x="192504" y="35315"/>
                  </a:lnTo>
                  <a:lnTo>
                    <a:pt x="197961" y="43386"/>
                  </a:lnTo>
                  <a:lnTo>
                    <a:pt x="206037" y="48813"/>
                  </a:lnTo>
                  <a:lnTo>
                    <a:pt x="215900" y="50800"/>
                  </a:lnTo>
                  <a:lnTo>
                    <a:pt x="225762" y="48813"/>
                  </a:lnTo>
                  <a:lnTo>
                    <a:pt x="233838" y="43386"/>
                  </a:lnTo>
                  <a:lnTo>
                    <a:pt x="239295" y="35315"/>
                  </a:lnTo>
                  <a:lnTo>
                    <a:pt x="240324" y="30225"/>
                  </a:lnTo>
                  <a:lnTo>
                    <a:pt x="215900" y="30225"/>
                  </a:lnTo>
                  <a:lnTo>
                    <a:pt x="215900" y="20700"/>
                  </a:lnTo>
                  <a:lnTo>
                    <a:pt x="240345" y="20700"/>
                  </a:lnTo>
                  <a:lnTo>
                    <a:pt x="239295" y="15537"/>
                  </a:lnTo>
                  <a:lnTo>
                    <a:pt x="233838" y="7461"/>
                  </a:lnTo>
                  <a:lnTo>
                    <a:pt x="225762" y="2004"/>
                  </a:lnTo>
                  <a:lnTo>
                    <a:pt x="215900" y="0"/>
                  </a:lnTo>
                  <a:close/>
                </a:path>
                <a:path w="241300" h="50800">
                  <a:moveTo>
                    <a:pt x="191454" y="20700"/>
                  </a:moveTo>
                  <a:lnTo>
                    <a:pt x="0" y="20700"/>
                  </a:lnTo>
                  <a:lnTo>
                    <a:pt x="0" y="30225"/>
                  </a:lnTo>
                  <a:lnTo>
                    <a:pt x="191475" y="30225"/>
                  </a:lnTo>
                  <a:lnTo>
                    <a:pt x="190500" y="25400"/>
                  </a:lnTo>
                  <a:lnTo>
                    <a:pt x="191454" y="20700"/>
                  </a:lnTo>
                  <a:close/>
                </a:path>
                <a:path w="241300" h="50800">
                  <a:moveTo>
                    <a:pt x="240345" y="20700"/>
                  </a:moveTo>
                  <a:lnTo>
                    <a:pt x="215900" y="20700"/>
                  </a:lnTo>
                  <a:lnTo>
                    <a:pt x="215900" y="30225"/>
                  </a:lnTo>
                  <a:lnTo>
                    <a:pt x="240324" y="30225"/>
                  </a:lnTo>
                  <a:lnTo>
                    <a:pt x="241300" y="25400"/>
                  </a:lnTo>
                  <a:lnTo>
                    <a:pt x="240345" y="20700"/>
                  </a:lnTo>
                  <a:close/>
                </a:path>
              </a:pathLst>
            </a:custGeom>
            <a:solidFill>
              <a:srgbClr val="7E7E7E"/>
            </a:solidFill>
          </p:spPr>
          <p:txBody>
            <a:bodyPr wrap="square" lIns="0" tIns="0" rIns="0" bIns="0" rtlCol="0"/>
            <a:lstStyle/>
            <a:p>
              <a:endParaRPr/>
            </a:p>
          </p:txBody>
        </p:sp>
        <p:sp>
          <p:nvSpPr>
            <p:cNvPr id="21" name="object 21"/>
            <p:cNvSpPr/>
            <p:nvPr/>
          </p:nvSpPr>
          <p:spPr>
            <a:xfrm>
              <a:off x="3127375" y="4621656"/>
              <a:ext cx="0" cy="323850"/>
            </a:xfrm>
            <a:custGeom>
              <a:avLst/>
              <a:gdLst/>
              <a:ahLst/>
              <a:cxnLst/>
              <a:rect l="l" t="t" r="r" b="b"/>
              <a:pathLst>
                <a:path h="323850">
                  <a:moveTo>
                    <a:pt x="0" y="0"/>
                  </a:moveTo>
                  <a:lnTo>
                    <a:pt x="0" y="323850"/>
                  </a:lnTo>
                </a:path>
              </a:pathLst>
            </a:custGeom>
            <a:ln w="9525">
              <a:solidFill>
                <a:srgbClr val="7E7E7E"/>
              </a:solidFill>
            </a:ln>
          </p:spPr>
          <p:txBody>
            <a:bodyPr wrap="square" lIns="0" tIns="0" rIns="0" bIns="0" rtlCol="0"/>
            <a:lstStyle/>
            <a:p>
              <a:endParaRPr/>
            </a:p>
          </p:txBody>
        </p:sp>
      </p:grpSp>
      <p:sp>
        <p:nvSpPr>
          <p:cNvPr id="22" name="object 22"/>
          <p:cNvSpPr txBox="1"/>
          <p:nvPr/>
        </p:nvSpPr>
        <p:spPr>
          <a:xfrm>
            <a:off x="3154045" y="4792979"/>
            <a:ext cx="482600"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404040"/>
                </a:solidFill>
                <a:latin typeface="SimSun"/>
                <a:cs typeface="SimSun"/>
              </a:rPr>
              <a:t>编辑模式</a:t>
            </a:r>
            <a:endParaRPr sz="900">
              <a:latin typeface="SimSun"/>
              <a:cs typeface="SimSun"/>
            </a:endParaRPr>
          </a:p>
        </p:txBody>
      </p:sp>
      <p:pic>
        <p:nvPicPr>
          <p:cNvPr id="23" name="Picture 4">
            <a:extLst>
              <a:ext uri="{FF2B5EF4-FFF2-40B4-BE49-F238E27FC236}">
                <a16:creationId xmlns:a16="http://schemas.microsoft.com/office/drawing/2014/main" id="{271AB7AF-DE0D-7A0E-0786-EFC2763BB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6216015" cy="1079500"/>
          </a:xfrm>
          <a:prstGeom prst="rect">
            <a:avLst/>
          </a:prstGeom>
        </p:spPr>
        <p:txBody>
          <a:bodyPr vert="horz" wrap="square" lIns="0" tIns="12700" rIns="0" bIns="0" rtlCol="0">
            <a:spAutoFit/>
          </a:bodyPr>
          <a:lstStyle/>
          <a:p>
            <a:pPr marL="12700">
              <a:lnSpc>
                <a:spcPct val="100000"/>
              </a:lnSpc>
              <a:spcBef>
                <a:spcPts val="100"/>
              </a:spcBef>
              <a:tabLst>
                <a:tab pos="5393055" algn="l"/>
              </a:tabLst>
            </a:pPr>
            <a:r>
              <a:rPr sz="1100" spc="-25" dirty="0">
                <a:solidFill>
                  <a:srgbClr val="345A89"/>
                </a:solidFill>
                <a:latin typeface="Tahoma"/>
                <a:cs typeface="Tahoma"/>
              </a:rPr>
              <a:t>16</a:t>
            </a:r>
            <a:r>
              <a:rPr sz="1100" dirty="0">
                <a:solidFill>
                  <a:srgbClr val="345A89"/>
                </a:solidFill>
                <a:latin typeface="Tahoma"/>
                <a:cs typeface="Tahoma"/>
              </a:rPr>
              <a:t>	</a:t>
            </a:r>
            <a:r>
              <a:rPr sz="1100" spc="-15" dirty="0">
                <a:solidFill>
                  <a:srgbClr val="345A89"/>
                </a:solidFill>
                <a:latin typeface="SimSun"/>
                <a:cs typeface="SimSun"/>
              </a:rPr>
              <a:t>数据探索</a:t>
            </a:r>
            <a:endParaRPr sz="1100">
              <a:latin typeface="SimSun"/>
              <a:cs typeface="SimSun"/>
            </a:endParaRPr>
          </a:p>
          <a:p>
            <a:pPr>
              <a:lnSpc>
                <a:spcPct val="100000"/>
              </a:lnSpc>
              <a:spcBef>
                <a:spcPts val="425"/>
              </a:spcBef>
            </a:pPr>
            <a:endParaRPr sz="1100">
              <a:latin typeface="SimSun"/>
              <a:cs typeface="SimSun"/>
            </a:endParaRPr>
          </a:p>
          <a:p>
            <a:pPr marL="12700" marR="5080" indent="304800" algn="just">
              <a:lnSpc>
                <a:spcPct val="129800"/>
              </a:lnSpc>
            </a:pPr>
            <a:r>
              <a:rPr sz="1100" dirty="0">
                <a:latin typeface="SimSun"/>
                <a:cs typeface="SimSun"/>
              </a:rPr>
              <a:t>在研究中，您有时需要将带有段落编号的文本打印出来（</a:t>
            </a:r>
            <a:r>
              <a:rPr sz="1100" spc="-15" dirty="0">
                <a:latin typeface="SimSun"/>
                <a:cs typeface="SimSun"/>
              </a:rPr>
              <a:t>或者保存为 </a:t>
            </a:r>
            <a:r>
              <a:rPr sz="1100" spc="-40" dirty="0">
                <a:latin typeface="Tahoma"/>
                <a:cs typeface="Tahoma"/>
              </a:rPr>
              <a:t>PDF</a:t>
            </a:r>
            <a:r>
              <a:rPr sz="1100" spc="-40" dirty="0">
                <a:latin typeface="SimSun"/>
                <a:cs typeface="SimSun"/>
              </a:rPr>
              <a:t>），</a:t>
            </a:r>
            <a:r>
              <a:rPr sz="1100" spc="-10" dirty="0">
                <a:latin typeface="SimSun"/>
                <a:cs typeface="SimSun"/>
              </a:rPr>
              <a:t>实现这一功能的操</a:t>
            </a:r>
            <a:r>
              <a:rPr sz="1100" dirty="0">
                <a:latin typeface="SimSun"/>
                <a:cs typeface="SimSun"/>
              </a:rPr>
              <a:t>作有两种：一是点击文件浏览器工具栏右侧的打印文本快捷按钮；二是通过键盘的快捷键  </a:t>
            </a:r>
            <a:r>
              <a:rPr sz="1100" spc="-25" dirty="0">
                <a:latin typeface="Tahoma"/>
                <a:cs typeface="Tahoma"/>
              </a:rPr>
              <a:t>Ctrl+P </a:t>
            </a:r>
            <a:r>
              <a:rPr sz="1100" spc="-35" dirty="0">
                <a:latin typeface="Tahoma"/>
                <a:cs typeface="Tahoma"/>
              </a:rPr>
              <a:t>(Windows)</a:t>
            </a:r>
            <a:r>
              <a:rPr sz="1100" spc="-125" dirty="0">
                <a:latin typeface="SimSun"/>
                <a:cs typeface="SimSun"/>
              </a:rPr>
              <a:t>或 </a:t>
            </a:r>
            <a:r>
              <a:rPr sz="1100" spc="-55" dirty="0">
                <a:latin typeface="Tahoma"/>
                <a:cs typeface="Tahoma"/>
              </a:rPr>
              <a:t>cmd+P</a:t>
            </a:r>
            <a:r>
              <a:rPr sz="1100" spc="-45" dirty="0">
                <a:latin typeface="Tahoma"/>
                <a:cs typeface="Tahoma"/>
              </a:rPr>
              <a:t> (Mac)</a:t>
            </a:r>
            <a:r>
              <a:rPr sz="1100" spc="-10" dirty="0">
                <a:latin typeface="SimSun"/>
                <a:cs typeface="SimSun"/>
              </a:rPr>
              <a:t>。在弹出的打印菜单上，您可以根据个人喜好设置打印属性，如下图所示：</a:t>
            </a:r>
            <a:endParaRPr sz="1100">
              <a:latin typeface="SimSun"/>
              <a:cs typeface="SimSun"/>
            </a:endParaRPr>
          </a:p>
        </p:txBody>
      </p:sp>
      <p:grpSp>
        <p:nvGrpSpPr>
          <p:cNvPr id="3" name="object 3"/>
          <p:cNvGrpSpPr/>
          <p:nvPr/>
        </p:nvGrpSpPr>
        <p:grpSpPr>
          <a:xfrm>
            <a:off x="866139" y="1718373"/>
            <a:ext cx="4168775" cy="2586355"/>
            <a:chOff x="866139" y="1718373"/>
            <a:chExt cx="4168775" cy="2586355"/>
          </a:xfrm>
        </p:grpSpPr>
        <p:pic>
          <p:nvPicPr>
            <p:cNvPr id="4" name="object 4"/>
            <p:cNvPicPr/>
            <p:nvPr/>
          </p:nvPicPr>
          <p:blipFill>
            <a:blip r:embed="rId2" cstate="print"/>
            <a:stretch>
              <a:fillRect/>
            </a:stretch>
          </p:blipFill>
          <p:spPr>
            <a:xfrm>
              <a:off x="875664" y="1727961"/>
              <a:ext cx="2218690" cy="2566924"/>
            </a:xfrm>
            <a:prstGeom prst="rect">
              <a:avLst/>
            </a:prstGeom>
          </p:spPr>
        </p:pic>
        <p:sp>
          <p:nvSpPr>
            <p:cNvPr id="5" name="object 5"/>
            <p:cNvSpPr/>
            <p:nvPr/>
          </p:nvSpPr>
          <p:spPr>
            <a:xfrm>
              <a:off x="870902" y="1723135"/>
              <a:ext cx="2228215" cy="2576830"/>
            </a:xfrm>
            <a:custGeom>
              <a:avLst/>
              <a:gdLst/>
              <a:ahLst/>
              <a:cxnLst/>
              <a:rect l="l" t="t" r="r" b="b"/>
              <a:pathLst>
                <a:path w="2228215" h="2576829">
                  <a:moveTo>
                    <a:pt x="0" y="2576449"/>
                  </a:moveTo>
                  <a:lnTo>
                    <a:pt x="2228215" y="2576449"/>
                  </a:lnTo>
                  <a:lnTo>
                    <a:pt x="2228215" y="0"/>
                  </a:lnTo>
                  <a:lnTo>
                    <a:pt x="0" y="0"/>
                  </a:lnTo>
                  <a:lnTo>
                    <a:pt x="0" y="2576449"/>
                  </a:lnTo>
                  <a:close/>
                </a:path>
              </a:pathLst>
            </a:custGeom>
            <a:ln w="9525">
              <a:solidFill>
                <a:srgbClr val="EDEBE0"/>
              </a:solidFill>
            </a:ln>
          </p:spPr>
          <p:txBody>
            <a:bodyPr wrap="square" lIns="0" tIns="0" rIns="0" bIns="0" rtlCol="0"/>
            <a:lstStyle/>
            <a:p>
              <a:endParaRPr/>
            </a:p>
          </p:txBody>
        </p:sp>
        <p:sp>
          <p:nvSpPr>
            <p:cNvPr id="6" name="object 6"/>
            <p:cNvSpPr/>
            <p:nvPr/>
          </p:nvSpPr>
          <p:spPr>
            <a:xfrm>
              <a:off x="3066034" y="2909315"/>
              <a:ext cx="1969135" cy="370205"/>
            </a:xfrm>
            <a:custGeom>
              <a:avLst/>
              <a:gdLst/>
              <a:ahLst/>
              <a:cxnLst/>
              <a:rect l="l" t="t" r="r" b="b"/>
              <a:pathLst>
                <a:path w="1969135" h="370204">
                  <a:moveTo>
                    <a:pt x="1968627" y="339471"/>
                  </a:moveTo>
                  <a:lnTo>
                    <a:pt x="49834" y="340106"/>
                  </a:lnTo>
                  <a:lnTo>
                    <a:pt x="48806" y="335000"/>
                  </a:lnTo>
                  <a:lnTo>
                    <a:pt x="43345" y="326885"/>
                  </a:lnTo>
                  <a:lnTo>
                    <a:pt x="35255" y="321411"/>
                  </a:lnTo>
                  <a:lnTo>
                    <a:pt x="25400" y="319405"/>
                  </a:lnTo>
                  <a:lnTo>
                    <a:pt x="15481" y="321411"/>
                  </a:lnTo>
                  <a:lnTo>
                    <a:pt x="7404" y="326885"/>
                  </a:lnTo>
                  <a:lnTo>
                    <a:pt x="1981" y="335000"/>
                  </a:lnTo>
                  <a:lnTo>
                    <a:pt x="0" y="344932"/>
                  </a:lnTo>
                  <a:lnTo>
                    <a:pt x="1981" y="354774"/>
                  </a:lnTo>
                  <a:lnTo>
                    <a:pt x="7404" y="362813"/>
                  </a:lnTo>
                  <a:lnTo>
                    <a:pt x="15481" y="368223"/>
                  </a:lnTo>
                  <a:lnTo>
                    <a:pt x="25400" y="370205"/>
                  </a:lnTo>
                  <a:lnTo>
                    <a:pt x="35242" y="368223"/>
                  </a:lnTo>
                  <a:lnTo>
                    <a:pt x="43307" y="362813"/>
                  </a:lnTo>
                  <a:lnTo>
                    <a:pt x="48755" y="354774"/>
                  </a:lnTo>
                  <a:lnTo>
                    <a:pt x="49822" y="349631"/>
                  </a:lnTo>
                  <a:lnTo>
                    <a:pt x="1968627" y="348996"/>
                  </a:lnTo>
                  <a:lnTo>
                    <a:pt x="1968627" y="340106"/>
                  </a:lnTo>
                  <a:lnTo>
                    <a:pt x="1968627" y="339471"/>
                  </a:lnTo>
                  <a:close/>
                </a:path>
                <a:path w="1969135" h="370204">
                  <a:moveTo>
                    <a:pt x="1968627" y="20701"/>
                  </a:moveTo>
                  <a:lnTo>
                    <a:pt x="49834" y="20701"/>
                  </a:lnTo>
                  <a:lnTo>
                    <a:pt x="48793" y="15544"/>
                  </a:lnTo>
                  <a:lnTo>
                    <a:pt x="43332" y="7467"/>
                  </a:lnTo>
                  <a:lnTo>
                    <a:pt x="35255" y="2006"/>
                  </a:lnTo>
                  <a:lnTo>
                    <a:pt x="25400" y="0"/>
                  </a:lnTo>
                  <a:lnTo>
                    <a:pt x="15481" y="2006"/>
                  </a:lnTo>
                  <a:lnTo>
                    <a:pt x="7404" y="7467"/>
                  </a:lnTo>
                  <a:lnTo>
                    <a:pt x="1981" y="15544"/>
                  </a:lnTo>
                  <a:lnTo>
                    <a:pt x="0" y="25400"/>
                  </a:lnTo>
                  <a:lnTo>
                    <a:pt x="1981" y="35318"/>
                  </a:lnTo>
                  <a:lnTo>
                    <a:pt x="7404" y="43395"/>
                  </a:lnTo>
                  <a:lnTo>
                    <a:pt x="15481" y="48818"/>
                  </a:lnTo>
                  <a:lnTo>
                    <a:pt x="25400" y="50800"/>
                  </a:lnTo>
                  <a:lnTo>
                    <a:pt x="35255" y="48818"/>
                  </a:lnTo>
                  <a:lnTo>
                    <a:pt x="43332" y="43395"/>
                  </a:lnTo>
                  <a:lnTo>
                    <a:pt x="48793" y="35318"/>
                  </a:lnTo>
                  <a:lnTo>
                    <a:pt x="49822" y="30226"/>
                  </a:lnTo>
                  <a:lnTo>
                    <a:pt x="1968627" y="30226"/>
                  </a:lnTo>
                  <a:lnTo>
                    <a:pt x="1968627" y="20701"/>
                  </a:lnTo>
                  <a:close/>
                </a:path>
              </a:pathLst>
            </a:custGeom>
            <a:solidFill>
              <a:srgbClr val="7E7E7E"/>
            </a:solidFill>
          </p:spPr>
          <p:txBody>
            <a:bodyPr wrap="square" lIns="0" tIns="0" rIns="0" bIns="0" rtlCol="0"/>
            <a:lstStyle/>
            <a:p>
              <a:endParaRPr/>
            </a:p>
          </p:txBody>
        </p:sp>
      </p:grpSp>
      <p:sp>
        <p:nvSpPr>
          <p:cNvPr id="7" name="object 7"/>
          <p:cNvSpPr txBox="1"/>
          <p:nvPr/>
        </p:nvSpPr>
        <p:spPr>
          <a:xfrm>
            <a:off x="4224401" y="2763520"/>
            <a:ext cx="826135" cy="476884"/>
          </a:xfrm>
          <a:prstGeom prst="rect">
            <a:avLst/>
          </a:prstGeom>
        </p:spPr>
        <p:txBody>
          <a:bodyPr vert="horz" wrap="square" lIns="0" tIns="12700" rIns="0" bIns="0" rtlCol="0">
            <a:spAutoFit/>
          </a:bodyPr>
          <a:lstStyle/>
          <a:p>
            <a:pPr marR="5080" algn="r">
              <a:lnSpc>
                <a:spcPct val="100000"/>
              </a:lnSpc>
              <a:spcBef>
                <a:spcPts val="100"/>
              </a:spcBef>
            </a:pPr>
            <a:r>
              <a:rPr sz="900" spc="-10" dirty="0">
                <a:solidFill>
                  <a:srgbClr val="404040"/>
                </a:solidFill>
                <a:latin typeface="SimSun"/>
                <a:cs typeface="SimSun"/>
              </a:rPr>
              <a:t>设置页边距</a:t>
            </a:r>
            <a:endParaRPr sz="900">
              <a:latin typeface="SimSun"/>
              <a:cs typeface="SimSun"/>
            </a:endParaRPr>
          </a:p>
          <a:p>
            <a:pPr>
              <a:lnSpc>
                <a:spcPct val="100000"/>
              </a:lnSpc>
              <a:spcBef>
                <a:spcPts val="240"/>
              </a:spcBef>
            </a:pPr>
            <a:endParaRPr sz="900">
              <a:latin typeface="SimSun"/>
              <a:cs typeface="SimSun"/>
            </a:endParaRPr>
          </a:p>
          <a:p>
            <a:pPr marR="5080" algn="r">
              <a:lnSpc>
                <a:spcPct val="100000"/>
              </a:lnSpc>
            </a:pPr>
            <a:r>
              <a:rPr sz="900" spc="-15" dirty="0">
                <a:solidFill>
                  <a:srgbClr val="404040"/>
                </a:solidFill>
                <a:latin typeface="SimSun"/>
                <a:cs typeface="SimSun"/>
              </a:rPr>
              <a:t>定义页眉和页脚</a:t>
            </a:r>
            <a:endParaRPr sz="900">
              <a:latin typeface="SimSun"/>
              <a:cs typeface="SimSun"/>
            </a:endParaRPr>
          </a:p>
        </p:txBody>
      </p:sp>
      <p:sp>
        <p:nvSpPr>
          <p:cNvPr id="8" name="object 8"/>
          <p:cNvSpPr/>
          <p:nvPr/>
        </p:nvSpPr>
        <p:spPr>
          <a:xfrm>
            <a:off x="2605405" y="3889120"/>
            <a:ext cx="2472690" cy="313690"/>
          </a:xfrm>
          <a:custGeom>
            <a:avLst/>
            <a:gdLst/>
            <a:ahLst/>
            <a:cxnLst/>
            <a:rect l="l" t="t" r="r" b="b"/>
            <a:pathLst>
              <a:path w="2472690" h="313689">
                <a:moveTo>
                  <a:pt x="51435" y="172085"/>
                </a:moveTo>
                <a:lnTo>
                  <a:pt x="35902" y="148767"/>
                </a:lnTo>
                <a:lnTo>
                  <a:pt x="36220" y="148767"/>
                </a:lnTo>
                <a:lnTo>
                  <a:pt x="30886" y="147688"/>
                </a:lnTo>
                <a:lnTo>
                  <a:pt x="30645" y="147688"/>
                </a:lnTo>
                <a:lnTo>
                  <a:pt x="21120" y="147688"/>
                </a:lnTo>
                <a:lnTo>
                  <a:pt x="635" y="172212"/>
                </a:lnTo>
                <a:lnTo>
                  <a:pt x="2603" y="181952"/>
                </a:lnTo>
                <a:lnTo>
                  <a:pt x="2628" y="182130"/>
                </a:lnTo>
                <a:lnTo>
                  <a:pt x="8001" y="190030"/>
                </a:lnTo>
                <a:lnTo>
                  <a:pt x="8102" y="190182"/>
                </a:lnTo>
                <a:lnTo>
                  <a:pt x="16217" y="195580"/>
                </a:lnTo>
                <a:lnTo>
                  <a:pt x="26162" y="197485"/>
                </a:lnTo>
                <a:lnTo>
                  <a:pt x="35547" y="195580"/>
                </a:lnTo>
                <a:lnTo>
                  <a:pt x="35864" y="195580"/>
                </a:lnTo>
                <a:lnTo>
                  <a:pt x="44030" y="190030"/>
                </a:lnTo>
                <a:lnTo>
                  <a:pt x="49326" y="182130"/>
                </a:lnTo>
                <a:lnTo>
                  <a:pt x="49441" y="181952"/>
                </a:lnTo>
                <a:lnTo>
                  <a:pt x="51396" y="172212"/>
                </a:lnTo>
                <a:lnTo>
                  <a:pt x="51435" y="172085"/>
                </a:lnTo>
                <a:close/>
              </a:path>
              <a:path w="2472690" h="313689">
                <a:moveTo>
                  <a:pt x="2472690" y="278511"/>
                </a:moveTo>
                <a:lnTo>
                  <a:pt x="49822" y="283552"/>
                </a:lnTo>
                <a:lnTo>
                  <a:pt x="48806" y="278511"/>
                </a:lnTo>
                <a:lnTo>
                  <a:pt x="43370" y="270421"/>
                </a:lnTo>
                <a:lnTo>
                  <a:pt x="35344" y="264960"/>
                </a:lnTo>
                <a:lnTo>
                  <a:pt x="35534" y="264960"/>
                </a:lnTo>
                <a:lnTo>
                  <a:pt x="25400" y="262890"/>
                </a:lnTo>
                <a:lnTo>
                  <a:pt x="15481" y="264960"/>
                </a:lnTo>
                <a:lnTo>
                  <a:pt x="7404" y="270421"/>
                </a:lnTo>
                <a:lnTo>
                  <a:pt x="1981" y="278511"/>
                </a:lnTo>
                <a:lnTo>
                  <a:pt x="76" y="288036"/>
                </a:lnTo>
                <a:lnTo>
                  <a:pt x="0" y="288417"/>
                </a:lnTo>
                <a:lnTo>
                  <a:pt x="1993" y="298284"/>
                </a:lnTo>
                <a:lnTo>
                  <a:pt x="7454" y="306349"/>
                </a:lnTo>
                <a:lnTo>
                  <a:pt x="15532" y="311759"/>
                </a:lnTo>
                <a:lnTo>
                  <a:pt x="25400" y="313690"/>
                </a:lnTo>
                <a:lnTo>
                  <a:pt x="34950" y="311759"/>
                </a:lnTo>
                <a:lnTo>
                  <a:pt x="35204" y="311759"/>
                </a:lnTo>
                <a:lnTo>
                  <a:pt x="43218" y="306349"/>
                </a:lnTo>
                <a:lnTo>
                  <a:pt x="48717" y="298284"/>
                </a:lnTo>
                <a:lnTo>
                  <a:pt x="49822" y="293116"/>
                </a:lnTo>
                <a:lnTo>
                  <a:pt x="25400" y="293116"/>
                </a:lnTo>
                <a:lnTo>
                  <a:pt x="49822" y="293077"/>
                </a:lnTo>
                <a:lnTo>
                  <a:pt x="2472690" y="288036"/>
                </a:lnTo>
                <a:lnTo>
                  <a:pt x="2472690" y="283591"/>
                </a:lnTo>
                <a:lnTo>
                  <a:pt x="2472690" y="278511"/>
                </a:lnTo>
                <a:close/>
              </a:path>
              <a:path w="2472690" h="313689">
                <a:moveTo>
                  <a:pt x="2472690" y="23241"/>
                </a:moveTo>
                <a:lnTo>
                  <a:pt x="49834" y="20726"/>
                </a:lnTo>
                <a:lnTo>
                  <a:pt x="48806" y="15621"/>
                </a:lnTo>
                <a:lnTo>
                  <a:pt x="43383" y="7531"/>
                </a:lnTo>
                <a:lnTo>
                  <a:pt x="35306" y="2070"/>
                </a:lnTo>
                <a:lnTo>
                  <a:pt x="25400" y="0"/>
                </a:lnTo>
                <a:lnTo>
                  <a:pt x="15252" y="2070"/>
                </a:lnTo>
                <a:lnTo>
                  <a:pt x="15443" y="2070"/>
                </a:lnTo>
                <a:lnTo>
                  <a:pt x="7416" y="7531"/>
                </a:lnTo>
                <a:lnTo>
                  <a:pt x="1981" y="15621"/>
                </a:lnTo>
                <a:lnTo>
                  <a:pt x="431" y="23241"/>
                </a:lnTo>
                <a:lnTo>
                  <a:pt x="25" y="25527"/>
                </a:lnTo>
                <a:lnTo>
                  <a:pt x="1473" y="32766"/>
                </a:lnTo>
                <a:lnTo>
                  <a:pt x="2032" y="35394"/>
                </a:lnTo>
                <a:lnTo>
                  <a:pt x="7505" y="43459"/>
                </a:lnTo>
                <a:lnTo>
                  <a:pt x="15557" y="48869"/>
                </a:lnTo>
                <a:lnTo>
                  <a:pt x="15760" y="48869"/>
                </a:lnTo>
                <a:lnTo>
                  <a:pt x="20764" y="49885"/>
                </a:lnTo>
                <a:lnTo>
                  <a:pt x="21107" y="146685"/>
                </a:lnTo>
                <a:lnTo>
                  <a:pt x="21120" y="147688"/>
                </a:lnTo>
                <a:lnTo>
                  <a:pt x="25908" y="146685"/>
                </a:lnTo>
                <a:lnTo>
                  <a:pt x="30632" y="146685"/>
                </a:lnTo>
                <a:lnTo>
                  <a:pt x="30289" y="49847"/>
                </a:lnTo>
                <a:lnTo>
                  <a:pt x="35255" y="48869"/>
                </a:lnTo>
                <a:lnTo>
                  <a:pt x="43332" y="43459"/>
                </a:lnTo>
                <a:lnTo>
                  <a:pt x="48793" y="35394"/>
                </a:lnTo>
                <a:lnTo>
                  <a:pt x="49834" y="30251"/>
                </a:lnTo>
                <a:lnTo>
                  <a:pt x="2472690" y="32766"/>
                </a:lnTo>
                <a:lnTo>
                  <a:pt x="2472690" y="23241"/>
                </a:lnTo>
                <a:close/>
              </a:path>
            </a:pathLst>
          </a:custGeom>
          <a:solidFill>
            <a:srgbClr val="7E7E7E"/>
          </a:solidFill>
        </p:spPr>
        <p:txBody>
          <a:bodyPr wrap="square" lIns="0" tIns="0" rIns="0" bIns="0" rtlCol="0"/>
          <a:lstStyle/>
          <a:p>
            <a:endParaRPr/>
          </a:p>
        </p:txBody>
      </p:sp>
      <p:sp>
        <p:nvSpPr>
          <p:cNvPr id="9" name="object 9"/>
          <p:cNvSpPr txBox="1"/>
          <p:nvPr/>
        </p:nvSpPr>
        <p:spPr>
          <a:xfrm>
            <a:off x="3694176" y="3719448"/>
            <a:ext cx="13976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SimSun"/>
                <a:cs typeface="SimSun"/>
              </a:rPr>
              <a:t>选择是否显示编码和备忘录</a:t>
            </a:r>
            <a:endParaRPr sz="900">
              <a:latin typeface="SimSun"/>
              <a:cs typeface="SimSun"/>
            </a:endParaRPr>
          </a:p>
        </p:txBody>
      </p:sp>
      <p:sp>
        <p:nvSpPr>
          <p:cNvPr id="10" name="object 10"/>
          <p:cNvSpPr txBox="1"/>
          <p:nvPr/>
        </p:nvSpPr>
        <p:spPr>
          <a:xfrm>
            <a:off x="3468370" y="4205604"/>
            <a:ext cx="16262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SimSun"/>
                <a:cs typeface="SimSun"/>
              </a:rPr>
              <a:t>代码栏在打印版本中的最大宽度</a:t>
            </a:r>
            <a:endParaRPr sz="900">
              <a:latin typeface="SimSun"/>
              <a:cs typeface="SimSun"/>
            </a:endParaRPr>
          </a:p>
        </p:txBody>
      </p:sp>
      <p:pic>
        <p:nvPicPr>
          <p:cNvPr id="11" name="Picture 4">
            <a:extLst>
              <a:ext uri="{FF2B5EF4-FFF2-40B4-BE49-F238E27FC236}">
                <a16:creationId xmlns:a16="http://schemas.microsoft.com/office/drawing/2014/main" id="{0770D7A9-AB1F-A94F-876D-56940E9C2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006475"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345A89"/>
                </a:solidFill>
                <a:latin typeface="SimSun"/>
                <a:cs typeface="SimSun"/>
              </a:rPr>
              <a:t>数据输入和探索</a:t>
            </a:r>
            <a:endParaRPr sz="1100">
              <a:latin typeface="SimSun"/>
              <a:cs typeface="SimSun"/>
            </a:endParaRPr>
          </a:p>
        </p:txBody>
      </p:sp>
      <p:sp>
        <p:nvSpPr>
          <p:cNvPr id="3" name="object 3"/>
          <p:cNvSpPr txBox="1"/>
          <p:nvPr/>
        </p:nvSpPr>
        <p:spPr>
          <a:xfrm>
            <a:off x="6384290"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17</a:t>
            </a:r>
            <a:endParaRPr sz="1100">
              <a:latin typeface="Tahoma"/>
              <a:cs typeface="Tahoma"/>
            </a:endParaRPr>
          </a:p>
        </p:txBody>
      </p:sp>
      <p:sp>
        <p:nvSpPr>
          <p:cNvPr id="4" name="object 4"/>
          <p:cNvSpPr txBox="1"/>
          <p:nvPr/>
        </p:nvSpPr>
        <p:spPr>
          <a:xfrm>
            <a:off x="778192" y="889381"/>
            <a:ext cx="6216015" cy="2134235"/>
          </a:xfrm>
          <a:prstGeom prst="rect">
            <a:avLst/>
          </a:prstGeom>
        </p:spPr>
        <p:txBody>
          <a:bodyPr vert="horz" wrap="square" lIns="0" tIns="12700" rIns="0" bIns="0" rtlCol="0">
            <a:spAutoFit/>
          </a:bodyPr>
          <a:lstStyle/>
          <a:p>
            <a:pPr marL="12700">
              <a:lnSpc>
                <a:spcPct val="100000"/>
              </a:lnSpc>
              <a:spcBef>
                <a:spcPts val="100"/>
              </a:spcBef>
            </a:pPr>
            <a:r>
              <a:rPr sz="1100" spc="-15" dirty="0">
                <a:solidFill>
                  <a:srgbClr val="4F81BC"/>
                </a:solidFill>
                <a:latin typeface="SimSun"/>
                <a:cs typeface="SimSun"/>
              </a:rPr>
              <a:t>数据搜索</a:t>
            </a:r>
            <a:endParaRPr sz="1100">
              <a:latin typeface="SimSun"/>
              <a:cs typeface="SimSun"/>
            </a:endParaRPr>
          </a:p>
          <a:p>
            <a:pPr marL="12700" marR="5080" indent="304800" algn="just">
              <a:lnSpc>
                <a:spcPct val="129800"/>
              </a:lnSpc>
              <a:spcBef>
                <a:spcPts val="585"/>
              </a:spcBef>
            </a:pPr>
            <a:r>
              <a:rPr sz="1100" dirty="0">
                <a:latin typeface="SimSun"/>
                <a:cs typeface="SimSun"/>
              </a:rPr>
              <a:t>数据探索阶段的一项重要工作是在文件中检索一些特定词语。在 </a:t>
            </a:r>
            <a:r>
              <a:rPr sz="1100" dirty="0">
                <a:latin typeface="Tahoma"/>
                <a:cs typeface="Tahoma"/>
              </a:rPr>
              <a:t>MAXQDA </a:t>
            </a:r>
            <a:r>
              <a:rPr sz="1100" spc="-10" dirty="0">
                <a:latin typeface="SimSun"/>
                <a:cs typeface="SimSun"/>
              </a:rPr>
              <a:t>中，用户可以在四个主窗口中分别进行本地搜索，也就是说，搜索只能在这一个窗口的范围内进行。每个窗口上方的工具</a:t>
            </a:r>
            <a:r>
              <a:rPr sz="1100" spc="-5" dirty="0">
                <a:latin typeface="SimSun"/>
                <a:cs typeface="SimSun"/>
              </a:rPr>
              <a:t>栏上都有一个放大镜标志的按钮，点击这一按钮后就可以输入要查找的词语，然后敲击回车键，搜索框右侧区域就会显示该词语在本文件中出现的频数，点击上下箭头按钮，您就可以从一个检索结果跳</a:t>
            </a:r>
            <a:r>
              <a:rPr sz="1100" spc="-10" dirty="0">
                <a:latin typeface="SimSun"/>
                <a:cs typeface="SimSun"/>
              </a:rPr>
              <a:t>到另一个检索结果。</a:t>
            </a:r>
            <a:endParaRPr sz="1100">
              <a:latin typeface="SimSun"/>
              <a:cs typeface="SimSun"/>
            </a:endParaRPr>
          </a:p>
          <a:p>
            <a:pPr marL="12700" marR="8255" indent="304800" algn="just">
              <a:lnSpc>
                <a:spcPct val="129800"/>
              </a:lnSpc>
              <a:spcBef>
                <a:spcPts val="990"/>
              </a:spcBef>
            </a:pPr>
            <a:r>
              <a:rPr sz="1100" dirty="0">
                <a:latin typeface="Tahoma"/>
                <a:cs typeface="Tahoma"/>
              </a:rPr>
              <a:t>MAXQDA </a:t>
            </a:r>
            <a:r>
              <a:rPr sz="1100" dirty="0">
                <a:latin typeface="SimSun"/>
                <a:cs typeface="SimSun"/>
              </a:rPr>
              <a:t>还提供一项比本地搜索更强大的工具，即词汇搜索（</a:t>
            </a:r>
            <a:r>
              <a:rPr sz="1100" spc="-5" dirty="0">
                <a:latin typeface="SimSun"/>
                <a:cs typeface="SimSun"/>
              </a:rPr>
              <a:t>可见于主菜单“分析”下拉菜单</a:t>
            </a:r>
            <a:r>
              <a:rPr sz="1100" dirty="0">
                <a:latin typeface="SimSun"/>
                <a:cs typeface="SimSun"/>
              </a:rPr>
              <a:t>中或点击标准工具栏的放大镜按钮）</a:t>
            </a:r>
            <a:r>
              <a:rPr sz="1100" spc="-5" dirty="0">
                <a:latin typeface="SimSun"/>
                <a:cs typeface="SimSun"/>
              </a:rPr>
              <a:t>。通过词汇搜索功能，您可以同时在多个文件中进行查找，且不</a:t>
            </a:r>
            <a:r>
              <a:rPr sz="1100" spc="-10" dirty="0">
                <a:latin typeface="SimSun"/>
                <a:cs typeface="SimSun"/>
              </a:rPr>
              <a:t>局限于打开的文件。</a:t>
            </a:r>
            <a:endParaRPr sz="1100">
              <a:latin typeface="SimSun"/>
              <a:cs typeface="SimSun"/>
            </a:endParaRPr>
          </a:p>
        </p:txBody>
      </p:sp>
      <p:sp>
        <p:nvSpPr>
          <p:cNvPr id="5" name="object 5"/>
          <p:cNvSpPr txBox="1"/>
          <p:nvPr/>
        </p:nvSpPr>
        <p:spPr>
          <a:xfrm>
            <a:off x="778192" y="5660135"/>
            <a:ext cx="6351270" cy="1139825"/>
          </a:xfrm>
          <a:prstGeom prst="rect">
            <a:avLst/>
          </a:prstGeom>
        </p:spPr>
        <p:txBody>
          <a:bodyPr vert="horz" wrap="square" lIns="0" tIns="12700" rIns="0" bIns="0" rtlCol="0">
            <a:spAutoFit/>
          </a:bodyPr>
          <a:lstStyle/>
          <a:p>
            <a:pPr marL="12700">
              <a:lnSpc>
                <a:spcPct val="100000"/>
              </a:lnSpc>
              <a:spcBef>
                <a:spcPts val="100"/>
              </a:spcBef>
            </a:pPr>
            <a:r>
              <a:rPr sz="1100" spc="-5" dirty="0">
                <a:latin typeface="SimSun"/>
                <a:cs typeface="SimSun"/>
              </a:rPr>
              <a:t>在这里，“家庭”一词作为检索词将在已激活的文件中得到搜索。</a:t>
            </a:r>
            <a:endParaRPr sz="1100">
              <a:latin typeface="SimSun"/>
              <a:cs typeface="SimSun"/>
            </a:endParaRPr>
          </a:p>
          <a:p>
            <a:pPr marL="12700" marR="5080" indent="304800">
              <a:lnSpc>
                <a:spcPct val="130100"/>
              </a:lnSpc>
              <a:spcBef>
                <a:spcPts val="585"/>
              </a:spcBef>
            </a:pPr>
            <a:r>
              <a:rPr sz="1100" spc="-5" dirty="0">
                <a:latin typeface="SimSun"/>
                <a:cs typeface="SimSun"/>
              </a:rPr>
              <a:t>在词汇搜索对话框中，您可以一次性输入多个搜索项目，使用“回车键”来结束某一条目或添加</a:t>
            </a:r>
            <a:r>
              <a:rPr sz="1100" spc="-50" dirty="0">
                <a:latin typeface="SimSun"/>
                <a:cs typeface="SimSun"/>
              </a:rPr>
              <a:t> </a:t>
            </a:r>
            <a:r>
              <a:rPr sz="1100" spc="-5" dirty="0">
                <a:latin typeface="SimSun"/>
                <a:cs typeface="SimSun"/>
              </a:rPr>
              <a:t>新的检索词，每个检索条目另起一行。如果输入多个检索词，词汇搜索的标准设置是“或者”逻辑，也就是说，只要一个检索词被查找到，其位置就会被列入结果单中，结果单会显示所有搜索到的结果。当</a:t>
            </a:r>
            <a:r>
              <a:rPr sz="1100" spc="-10" dirty="0">
                <a:latin typeface="SimSun"/>
                <a:cs typeface="SimSun"/>
              </a:rPr>
              <a:t>您点击某个检索结果时，就可以在文件浏览器中看到其在文件中的相应位置。</a:t>
            </a:r>
            <a:endParaRPr sz="1100">
              <a:latin typeface="SimSun"/>
              <a:cs typeface="SimSun"/>
            </a:endParaRPr>
          </a:p>
        </p:txBody>
      </p:sp>
      <p:grpSp>
        <p:nvGrpSpPr>
          <p:cNvPr id="6" name="object 6"/>
          <p:cNvGrpSpPr/>
          <p:nvPr/>
        </p:nvGrpSpPr>
        <p:grpSpPr>
          <a:xfrm>
            <a:off x="795019" y="3190430"/>
            <a:ext cx="3404235" cy="2366645"/>
            <a:chOff x="795019" y="3190430"/>
            <a:chExt cx="3404235" cy="2366645"/>
          </a:xfrm>
        </p:grpSpPr>
        <p:pic>
          <p:nvPicPr>
            <p:cNvPr id="7" name="object 7"/>
            <p:cNvPicPr/>
            <p:nvPr/>
          </p:nvPicPr>
          <p:blipFill>
            <a:blip r:embed="rId2" cstate="print"/>
            <a:stretch>
              <a:fillRect/>
            </a:stretch>
          </p:blipFill>
          <p:spPr>
            <a:xfrm>
              <a:off x="804544" y="3200018"/>
              <a:ext cx="3385058" cy="2347594"/>
            </a:xfrm>
            <a:prstGeom prst="rect">
              <a:avLst/>
            </a:prstGeom>
          </p:spPr>
        </p:pic>
        <p:sp>
          <p:nvSpPr>
            <p:cNvPr id="8" name="object 8"/>
            <p:cNvSpPr/>
            <p:nvPr/>
          </p:nvSpPr>
          <p:spPr>
            <a:xfrm>
              <a:off x="799782" y="3195192"/>
              <a:ext cx="3394710" cy="2357120"/>
            </a:xfrm>
            <a:custGeom>
              <a:avLst/>
              <a:gdLst/>
              <a:ahLst/>
              <a:cxnLst/>
              <a:rect l="l" t="t" r="r" b="b"/>
              <a:pathLst>
                <a:path w="3394710" h="2357120">
                  <a:moveTo>
                    <a:pt x="0" y="2357119"/>
                  </a:moveTo>
                  <a:lnTo>
                    <a:pt x="3394583" y="2357119"/>
                  </a:lnTo>
                  <a:lnTo>
                    <a:pt x="3394583" y="0"/>
                  </a:lnTo>
                  <a:lnTo>
                    <a:pt x="0" y="0"/>
                  </a:lnTo>
                  <a:lnTo>
                    <a:pt x="0" y="2357119"/>
                  </a:lnTo>
                  <a:close/>
                </a:path>
              </a:pathLst>
            </a:custGeom>
            <a:ln w="9525">
              <a:solidFill>
                <a:srgbClr val="EDEBE0"/>
              </a:solidFill>
            </a:ln>
          </p:spPr>
          <p:txBody>
            <a:bodyPr wrap="square" lIns="0" tIns="0" rIns="0" bIns="0" rtlCol="0"/>
            <a:lstStyle/>
            <a:p>
              <a:endParaRPr/>
            </a:p>
          </p:txBody>
        </p:sp>
      </p:grpSp>
      <p:pic>
        <p:nvPicPr>
          <p:cNvPr id="9" name="Picture 4">
            <a:extLst>
              <a:ext uri="{FF2B5EF4-FFF2-40B4-BE49-F238E27FC236}">
                <a16:creationId xmlns:a16="http://schemas.microsoft.com/office/drawing/2014/main" id="{C260BAD3-5BF7-99CB-7445-BFAF96F05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18</a:t>
            </a:r>
            <a:endParaRPr sz="1100">
              <a:latin typeface="Tahoma"/>
              <a:cs typeface="Tahoma"/>
            </a:endParaRPr>
          </a:p>
        </p:txBody>
      </p:sp>
      <p:sp>
        <p:nvSpPr>
          <p:cNvPr id="3" name="object 3"/>
          <p:cNvSpPr txBox="1"/>
          <p:nvPr/>
        </p:nvSpPr>
        <p:spPr>
          <a:xfrm>
            <a:off x="5599810" y="438531"/>
            <a:ext cx="1146175"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345A89"/>
                </a:solidFill>
                <a:latin typeface="SimSun"/>
                <a:cs typeface="SimSun"/>
              </a:rPr>
              <a:t>颜色编码和备忘录</a:t>
            </a:r>
            <a:endParaRPr sz="1100">
              <a:latin typeface="SimSun"/>
              <a:cs typeface="SimSun"/>
            </a:endParaRPr>
          </a:p>
        </p:txBody>
      </p:sp>
      <p:sp>
        <p:nvSpPr>
          <p:cNvPr id="4" name="object 4"/>
          <p:cNvSpPr txBox="1"/>
          <p:nvPr/>
        </p:nvSpPr>
        <p:spPr>
          <a:xfrm>
            <a:off x="778192" y="3369564"/>
            <a:ext cx="6219190" cy="1626235"/>
          </a:xfrm>
          <a:prstGeom prst="rect">
            <a:avLst/>
          </a:prstGeom>
        </p:spPr>
        <p:txBody>
          <a:bodyPr vert="horz" wrap="square" lIns="0" tIns="13335" rIns="0" bIns="0" rtlCol="0">
            <a:spAutoFit/>
          </a:bodyPr>
          <a:lstStyle/>
          <a:p>
            <a:pPr marL="12700" marR="5080" indent="304800" algn="just">
              <a:lnSpc>
                <a:spcPct val="130100"/>
              </a:lnSpc>
              <a:spcBef>
                <a:spcPts val="105"/>
              </a:spcBef>
            </a:pPr>
            <a:r>
              <a:rPr sz="1100" spc="-5" dirty="0">
                <a:latin typeface="SimSun"/>
                <a:cs typeface="SimSun"/>
              </a:rPr>
              <a:t>用户首先用鼠标选定文本的某一区域，然后点击五个颜色按钮中的某一个，这一区域就会变成相</a:t>
            </a:r>
            <a:r>
              <a:rPr sz="1100" dirty="0">
                <a:latin typeface="SimSun"/>
                <a:cs typeface="SimSun"/>
              </a:rPr>
              <a:t>应的颜色。与在真实的书中做记号不同的是，用户在 </a:t>
            </a:r>
            <a:r>
              <a:rPr sz="1100" dirty="0">
                <a:latin typeface="Tahoma"/>
                <a:cs typeface="Tahoma"/>
              </a:rPr>
              <a:t>MAXQDA </a:t>
            </a:r>
            <a:r>
              <a:rPr sz="1100" spc="-5" dirty="0">
                <a:latin typeface="SimSun"/>
                <a:cs typeface="SimSun"/>
              </a:rPr>
              <a:t>中用这种方式做的颜色编码可以快速地被找到，而寻找书中的笔记则需要一页一页地耐心翻阅。关于如何重新找到经过颜色编码的已编码片段，会在数据分析一节中得到进一步介绍。</a:t>
            </a:r>
            <a:endParaRPr sz="1100">
              <a:latin typeface="SimSun"/>
              <a:cs typeface="SimSun"/>
            </a:endParaRPr>
          </a:p>
          <a:p>
            <a:pPr marL="12700" marR="8255" indent="304800" algn="just">
              <a:lnSpc>
                <a:spcPct val="129700"/>
              </a:lnSpc>
              <a:spcBef>
                <a:spcPts val="590"/>
              </a:spcBef>
            </a:pPr>
            <a:r>
              <a:rPr sz="1100" spc="-10" dirty="0">
                <a:latin typeface="SimSun"/>
                <a:cs typeface="SimSun"/>
              </a:rPr>
              <a:t>正如前面介绍的一样，在研究者开始精确地正式编码之前，颜色编码是其标记文本中重要部分的</a:t>
            </a:r>
            <a:r>
              <a:rPr sz="1100" spc="-5" dirty="0">
                <a:latin typeface="SimSun"/>
                <a:cs typeface="SimSun"/>
              </a:rPr>
              <a:t>一个重要工具，另外一个非常有用的工具是备忘录。借助在文件中的备忘录，您可以在文件的任何地方附着备忘录。双击文件左侧的灰色备忘录栏便可以创建一份新的备忘录，在上面记录您的想法。</a:t>
            </a:r>
            <a:endParaRPr sz="1100">
              <a:latin typeface="SimSun"/>
              <a:cs typeface="SimSun"/>
            </a:endParaRPr>
          </a:p>
        </p:txBody>
      </p:sp>
      <p:grpSp>
        <p:nvGrpSpPr>
          <p:cNvPr id="5" name="object 5"/>
          <p:cNvGrpSpPr/>
          <p:nvPr/>
        </p:nvGrpSpPr>
        <p:grpSpPr>
          <a:xfrm>
            <a:off x="795019" y="2687320"/>
            <a:ext cx="5454650" cy="474345"/>
            <a:chOff x="795019" y="2687320"/>
            <a:chExt cx="5454650" cy="474345"/>
          </a:xfrm>
        </p:grpSpPr>
        <p:pic>
          <p:nvPicPr>
            <p:cNvPr id="6" name="object 6"/>
            <p:cNvPicPr/>
            <p:nvPr/>
          </p:nvPicPr>
          <p:blipFill>
            <a:blip r:embed="rId2" cstate="print"/>
            <a:stretch>
              <a:fillRect/>
            </a:stretch>
          </p:blipFill>
          <p:spPr>
            <a:xfrm>
              <a:off x="853439" y="2939753"/>
              <a:ext cx="5248042" cy="179281"/>
            </a:xfrm>
            <a:prstGeom prst="rect">
              <a:avLst/>
            </a:prstGeom>
          </p:spPr>
        </p:pic>
        <p:sp>
          <p:nvSpPr>
            <p:cNvPr id="7" name="object 7"/>
            <p:cNvSpPr/>
            <p:nvPr/>
          </p:nvSpPr>
          <p:spPr>
            <a:xfrm>
              <a:off x="799782" y="2902331"/>
              <a:ext cx="5445125" cy="254000"/>
            </a:xfrm>
            <a:custGeom>
              <a:avLst/>
              <a:gdLst/>
              <a:ahLst/>
              <a:cxnLst/>
              <a:rect l="l" t="t" r="r" b="b"/>
              <a:pathLst>
                <a:path w="5445125" h="254000">
                  <a:moveTo>
                    <a:pt x="0" y="254000"/>
                  </a:moveTo>
                  <a:lnTo>
                    <a:pt x="5444998" y="254000"/>
                  </a:lnTo>
                  <a:lnTo>
                    <a:pt x="5444998" y="0"/>
                  </a:lnTo>
                  <a:lnTo>
                    <a:pt x="0" y="0"/>
                  </a:lnTo>
                  <a:lnTo>
                    <a:pt x="0" y="254000"/>
                  </a:lnTo>
                  <a:close/>
                </a:path>
              </a:pathLst>
            </a:custGeom>
            <a:ln w="9525">
              <a:solidFill>
                <a:srgbClr val="EDEBE0"/>
              </a:solidFill>
            </a:ln>
          </p:spPr>
          <p:txBody>
            <a:bodyPr wrap="square" lIns="0" tIns="0" rIns="0" bIns="0" rtlCol="0"/>
            <a:lstStyle/>
            <a:p>
              <a:endParaRPr/>
            </a:p>
          </p:txBody>
        </p:sp>
        <p:sp>
          <p:nvSpPr>
            <p:cNvPr id="8" name="object 8"/>
            <p:cNvSpPr/>
            <p:nvPr/>
          </p:nvSpPr>
          <p:spPr>
            <a:xfrm>
              <a:off x="4256278" y="2687320"/>
              <a:ext cx="51435" cy="267335"/>
            </a:xfrm>
            <a:custGeom>
              <a:avLst/>
              <a:gdLst/>
              <a:ahLst/>
              <a:cxnLst/>
              <a:rect l="l" t="t" r="r" b="b"/>
              <a:pathLst>
                <a:path w="51435" h="267335">
                  <a:moveTo>
                    <a:pt x="20649" y="217242"/>
                  </a:moveTo>
                  <a:lnTo>
                    <a:pt x="15484" y="218287"/>
                  </a:lnTo>
                  <a:lnTo>
                    <a:pt x="7413" y="223758"/>
                  </a:lnTo>
                  <a:lnTo>
                    <a:pt x="1986" y="231872"/>
                  </a:lnTo>
                  <a:lnTo>
                    <a:pt x="0" y="241807"/>
                  </a:lnTo>
                  <a:lnTo>
                    <a:pt x="2059" y="251650"/>
                  </a:lnTo>
                  <a:lnTo>
                    <a:pt x="7524" y="259683"/>
                  </a:lnTo>
                  <a:lnTo>
                    <a:pt x="15609" y="265096"/>
                  </a:lnTo>
                  <a:lnTo>
                    <a:pt x="25526" y="267080"/>
                  </a:lnTo>
                  <a:lnTo>
                    <a:pt x="35289" y="265096"/>
                  </a:lnTo>
                  <a:lnTo>
                    <a:pt x="43356" y="259683"/>
                  </a:lnTo>
                  <a:lnTo>
                    <a:pt x="48797" y="251650"/>
                  </a:lnTo>
                  <a:lnTo>
                    <a:pt x="50775" y="241807"/>
                  </a:lnTo>
                  <a:lnTo>
                    <a:pt x="20701" y="241807"/>
                  </a:lnTo>
                  <a:lnTo>
                    <a:pt x="20649" y="217242"/>
                  </a:lnTo>
                  <a:close/>
                </a:path>
                <a:path w="51435" h="267335">
                  <a:moveTo>
                    <a:pt x="25400" y="216280"/>
                  </a:moveTo>
                  <a:lnTo>
                    <a:pt x="20649" y="217242"/>
                  </a:lnTo>
                  <a:lnTo>
                    <a:pt x="20701" y="241807"/>
                  </a:lnTo>
                  <a:lnTo>
                    <a:pt x="30226" y="241807"/>
                  </a:lnTo>
                  <a:lnTo>
                    <a:pt x="30174" y="217242"/>
                  </a:lnTo>
                  <a:lnTo>
                    <a:pt x="25400" y="216280"/>
                  </a:lnTo>
                  <a:close/>
                </a:path>
                <a:path w="51435" h="267335">
                  <a:moveTo>
                    <a:pt x="30174" y="217242"/>
                  </a:moveTo>
                  <a:lnTo>
                    <a:pt x="30226" y="241807"/>
                  </a:lnTo>
                  <a:lnTo>
                    <a:pt x="50825" y="241807"/>
                  </a:lnTo>
                  <a:lnTo>
                    <a:pt x="48817" y="231872"/>
                  </a:lnTo>
                  <a:lnTo>
                    <a:pt x="43381" y="223758"/>
                  </a:lnTo>
                  <a:lnTo>
                    <a:pt x="35291" y="218287"/>
                  </a:lnTo>
                  <a:lnTo>
                    <a:pt x="30174" y="217242"/>
                  </a:lnTo>
                  <a:close/>
                </a:path>
                <a:path w="51435" h="267335">
                  <a:moveTo>
                    <a:pt x="29718" y="0"/>
                  </a:moveTo>
                  <a:lnTo>
                    <a:pt x="20193" y="0"/>
                  </a:lnTo>
                  <a:lnTo>
                    <a:pt x="20647" y="216280"/>
                  </a:lnTo>
                  <a:lnTo>
                    <a:pt x="20649" y="217242"/>
                  </a:lnTo>
                  <a:lnTo>
                    <a:pt x="25400" y="216280"/>
                  </a:lnTo>
                  <a:lnTo>
                    <a:pt x="30172" y="216280"/>
                  </a:lnTo>
                  <a:lnTo>
                    <a:pt x="29718" y="0"/>
                  </a:lnTo>
                  <a:close/>
                </a:path>
                <a:path w="51435" h="267335">
                  <a:moveTo>
                    <a:pt x="30172" y="216280"/>
                  </a:moveTo>
                  <a:lnTo>
                    <a:pt x="25400" y="216280"/>
                  </a:lnTo>
                  <a:lnTo>
                    <a:pt x="30174" y="217242"/>
                  </a:lnTo>
                  <a:lnTo>
                    <a:pt x="30172" y="216280"/>
                  </a:lnTo>
                  <a:close/>
                </a:path>
              </a:pathLst>
            </a:custGeom>
            <a:solidFill>
              <a:srgbClr val="7E7E7E"/>
            </a:solidFill>
          </p:spPr>
          <p:txBody>
            <a:bodyPr wrap="square" lIns="0" tIns="0" rIns="0" bIns="0" rtlCol="0"/>
            <a:lstStyle/>
            <a:p>
              <a:endParaRPr/>
            </a:p>
          </p:txBody>
        </p:sp>
      </p:grpSp>
      <p:sp>
        <p:nvSpPr>
          <p:cNvPr id="9" name="object 9"/>
          <p:cNvSpPr txBox="1"/>
          <p:nvPr/>
        </p:nvSpPr>
        <p:spPr>
          <a:xfrm>
            <a:off x="778192" y="889381"/>
            <a:ext cx="6223000" cy="185610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4F81BC"/>
                </a:solidFill>
                <a:latin typeface="SimSun"/>
                <a:cs typeface="SimSun"/>
              </a:rPr>
              <a:t>颜色编码和备忘录</a:t>
            </a:r>
            <a:endParaRPr sz="1100">
              <a:latin typeface="SimSun"/>
              <a:cs typeface="SimSun"/>
            </a:endParaRPr>
          </a:p>
          <a:p>
            <a:pPr marL="12700" marR="5080" indent="304800" algn="just">
              <a:lnSpc>
                <a:spcPct val="129600"/>
              </a:lnSpc>
              <a:spcBef>
                <a:spcPts val="590"/>
              </a:spcBef>
            </a:pPr>
            <a:r>
              <a:rPr sz="1100" spc="-5" dirty="0">
                <a:latin typeface="SimSun"/>
                <a:cs typeface="SimSun"/>
              </a:rPr>
              <a:t>研究者经常想在文本中做记号或者将意见、假设及其他想法记录下来，即使在他们对于分类还没有任何想法，对于研究过程也没有清晰的思路的时候。每个人在阅读专业书籍的时候都习惯手里握着一支笔，随时标记书中的重点部分。当人们想要记录一点想法而书中页边距又不够大的时候，他们还</a:t>
            </a:r>
            <a:r>
              <a:rPr sz="1100" dirty="0">
                <a:latin typeface="SimSun"/>
                <a:cs typeface="SimSun"/>
              </a:rPr>
              <a:t>会在那一页附上一张便签。同样的事情在 </a:t>
            </a:r>
            <a:r>
              <a:rPr sz="1100" dirty="0">
                <a:latin typeface="Tahoma"/>
                <a:cs typeface="Tahoma"/>
              </a:rPr>
              <a:t>MAXQDA </a:t>
            </a:r>
            <a:r>
              <a:rPr sz="1100" spc="-5" dirty="0">
                <a:latin typeface="SimSun"/>
                <a:cs typeface="SimSun"/>
              </a:rPr>
              <a:t>中也可以完成：通过颜色编码的功能，用户可以</a:t>
            </a:r>
            <a:r>
              <a:rPr sz="1100" dirty="0">
                <a:latin typeface="SimSun"/>
                <a:cs typeface="SimSun"/>
              </a:rPr>
              <a:t>使用五种颜色（红色、蓝色、绿色、黄色和紫色）</a:t>
            </a:r>
            <a:r>
              <a:rPr sz="1100" spc="-5" dirty="0">
                <a:latin typeface="SimSun"/>
                <a:cs typeface="SimSun"/>
              </a:rPr>
              <a:t>的模拟记号笔在文本中做标记。您可以在文件浏览器窗口的上方找到颜色编码按钮。</a:t>
            </a:r>
            <a:endParaRPr sz="1100">
              <a:latin typeface="SimSun"/>
              <a:cs typeface="SimSun"/>
            </a:endParaRPr>
          </a:p>
          <a:p>
            <a:pPr marL="1597025" algn="ctr">
              <a:lnSpc>
                <a:spcPct val="100000"/>
              </a:lnSpc>
              <a:spcBef>
                <a:spcPts val="1155"/>
              </a:spcBef>
            </a:pPr>
            <a:r>
              <a:rPr sz="900" spc="-20" dirty="0">
                <a:solidFill>
                  <a:srgbClr val="404040"/>
                </a:solidFill>
                <a:latin typeface="SimSun"/>
                <a:cs typeface="SimSun"/>
              </a:rPr>
              <a:t>颜色编码</a:t>
            </a:r>
            <a:endParaRPr sz="900">
              <a:latin typeface="SimSun"/>
              <a:cs typeface="SimSun"/>
            </a:endParaRPr>
          </a:p>
        </p:txBody>
      </p:sp>
      <p:grpSp>
        <p:nvGrpSpPr>
          <p:cNvPr id="10" name="object 10"/>
          <p:cNvGrpSpPr/>
          <p:nvPr/>
        </p:nvGrpSpPr>
        <p:grpSpPr>
          <a:xfrm>
            <a:off x="4281678" y="2670746"/>
            <a:ext cx="818515" cy="283210"/>
            <a:chOff x="4281678" y="2670746"/>
            <a:chExt cx="818515" cy="283210"/>
          </a:xfrm>
        </p:grpSpPr>
        <p:sp>
          <p:nvSpPr>
            <p:cNvPr id="11" name="object 11"/>
            <p:cNvSpPr/>
            <p:nvPr/>
          </p:nvSpPr>
          <p:spPr>
            <a:xfrm>
              <a:off x="4456811" y="2680334"/>
              <a:ext cx="643255" cy="273685"/>
            </a:xfrm>
            <a:custGeom>
              <a:avLst/>
              <a:gdLst/>
              <a:ahLst/>
              <a:cxnLst/>
              <a:rect l="l" t="t" r="r" b="b"/>
              <a:pathLst>
                <a:path w="643254" h="273685">
                  <a:moveTo>
                    <a:pt x="50850" y="248031"/>
                  </a:moveTo>
                  <a:lnTo>
                    <a:pt x="48818" y="238099"/>
                  </a:lnTo>
                  <a:lnTo>
                    <a:pt x="48793" y="237921"/>
                  </a:lnTo>
                  <a:lnTo>
                    <a:pt x="43408" y="229984"/>
                  </a:lnTo>
                  <a:lnTo>
                    <a:pt x="35318" y="224510"/>
                  </a:lnTo>
                  <a:lnTo>
                    <a:pt x="35585" y="224510"/>
                  </a:lnTo>
                  <a:lnTo>
                    <a:pt x="30187" y="223469"/>
                  </a:lnTo>
                  <a:lnTo>
                    <a:pt x="30226" y="248031"/>
                  </a:lnTo>
                  <a:lnTo>
                    <a:pt x="30099" y="223469"/>
                  </a:lnTo>
                  <a:lnTo>
                    <a:pt x="25273" y="222504"/>
                  </a:lnTo>
                  <a:lnTo>
                    <a:pt x="30187" y="223469"/>
                  </a:lnTo>
                  <a:lnTo>
                    <a:pt x="30099" y="222504"/>
                  </a:lnTo>
                  <a:lnTo>
                    <a:pt x="29591" y="113665"/>
                  </a:lnTo>
                  <a:lnTo>
                    <a:pt x="20066" y="113665"/>
                  </a:lnTo>
                  <a:lnTo>
                    <a:pt x="20574" y="222504"/>
                  </a:lnTo>
                  <a:lnTo>
                    <a:pt x="20574" y="223469"/>
                  </a:lnTo>
                  <a:lnTo>
                    <a:pt x="0" y="248031"/>
                  </a:lnTo>
                  <a:lnTo>
                    <a:pt x="2006" y="257644"/>
                  </a:lnTo>
                  <a:lnTo>
                    <a:pt x="2057" y="257873"/>
                  </a:lnTo>
                  <a:lnTo>
                    <a:pt x="7404" y="265734"/>
                  </a:lnTo>
                  <a:lnTo>
                    <a:pt x="7518" y="265912"/>
                  </a:lnTo>
                  <a:lnTo>
                    <a:pt x="15608" y="271322"/>
                  </a:lnTo>
                  <a:lnTo>
                    <a:pt x="25527" y="273304"/>
                  </a:lnTo>
                  <a:lnTo>
                    <a:pt x="34937" y="271322"/>
                  </a:lnTo>
                  <a:lnTo>
                    <a:pt x="35242" y="271322"/>
                  </a:lnTo>
                  <a:lnTo>
                    <a:pt x="43446" y="265734"/>
                  </a:lnTo>
                  <a:lnTo>
                    <a:pt x="48856" y="257644"/>
                  </a:lnTo>
                  <a:lnTo>
                    <a:pt x="50749" y="248031"/>
                  </a:lnTo>
                  <a:close/>
                </a:path>
                <a:path w="643254" h="273685">
                  <a:moveTo>
                    <a:pt x="226085" y="222504"/>
                  </a:moveTo>
                  <a:lnTo>
                    <a:pt x="225679" y="113665"/>
                  </a:lnTo>
                  <a:lnTo>
                    <a:pt x="216154" y="113665"/>
                  </a:lnTo>
                  <a:lnTo>
                    <a:pt x="216560" y="222504"/>
                  </a:lnTo>
                  <a:lnTo>
                    <a:pt x="216560" y="223481"/>
                  </a:lnTo>
                  <a:lnTo>
                    <a:pt x="221361" y="222504"/>
                  </a:lnTo>
                  <a:lnTo>
                    <a:pt x="226085" y="222504"/>
                  </a:lnTo>
                  <a:close/>
                </a:path>
                <a:path w="643254" h="273685">
                  <a:moveTo>
                    <a:pt x="246938" y="248031"/>
                  </a:moveTo>
                  <a:lnTo>
                    <a:pt x="244843" y="238099"/>
                  </a:lnTo>
                  <a:lnTo>
                    <a:pt x="244805" y="237921"/>
                  </a:lnTo>
                  <a:lnTo>
                    <a:pt x="239395" y="229984"/>
                  </a:lnTo>
                  <a:lnTo>
                    <a:pt x="231330" y="224510"/>
                  </a:lnTo>
                  <a:lnTo>
                    <a:pt x="231609" y="224510"/>
                  </a:lnTo>
                  <a:lnTo>
                    <a:pt x="226339" y="223481"/>
                  </a:lnTo>
                  <a:lnTo>
                    <a:pt x="226085" y="223481"/>
                  </a:lnTo>
                  <a:lnTo>
                    <a:pt x="216560" y="223481"/>
                  </a:lnTo>
                  <a:lnTo>
                    <a:pt x="196088" y="248031"/>
                  </a:lnTo>
                  <a:lnTo>
                    <a:pt x="198043" y="257644"/>
                  </a:lnTo>
                  <a:lnTo>
                    <a:pt x="198081" y="257873"/>
                  </a:lnTo>
                  <a:lnTo>
                    <a:pt x="203441" y="265734"/>
                  </a:lnTo>
                  <a:lnTo>
                    <a:pt x="203555" y="265912"/>
                  </a:lnTo>
                  <a:lnTo>
                    <a:pt x="211670" y="271322"/>
                  </a:lnTo>
                  <a:lnTo>
                    <a:pt x="221615" y="273304"/>
                  </a:lnTo>
                  <a:lnTo>
                    <a:pt x="231013" y="271322"/>
                  </a:lnTo>
                  <a:lnTo>
                    <a:pt x="231317" y="271322"/>
                  </a:lnTo>
                  <a:lnTo>
                    <a:pt x="239483" y="265734"/>
                  </a:lnTo>
                  <a:lnTo>
                    <a:pt x="244894" y="257644"/>
                  </a:lnTo>
                  <a:lnTo>
                    <a:pt x="246824" y="248031"/>
                  </a:lnTo>
                  <a:close/>
                </a:path>
                <a:path w="643254" h="273685">
                  <a:moveTo>
                    <a:pt x="427126" y="222504"/>
                  </a:moveTo>
                  <a:lnTo>
                    <a:pt x="426720" y="113665"/>
                  </a:lnTo>
                  <a:lnTo>
                    <a:pt x="417195" y="113665"/>
                  </a:lnTo>
                  <a:lnTo>
                    <a:pt x="417601" y="222504"/>
                  </a:lnTo>
                  <a:lnTo>
                    <a:pt x="417601" y="223481"/>
                  </a:lnTo>
                  <a:lnTo>
                    <a:pt x="422402" y="222504"/>
                  </a:lnTo>
                  <a:lnTo>
                    <a:pt x="427126" y="222504"/>
                  </a:lnTo>
                  <a:close/>
                </a:path>
                <a:path w="643254" h="273685">
                  <a:moveTo>
                    <a:pt x="447979" y="248031"/>
                  </a:moveTo>
                  <a:lnTo>
                    <a:pt x="445897" y="238099"/>
                  </a:lnTo>
                  <a:lnTo>
                    <a:pt x="445858" y="237921"/>
                  </a:lnTo>
                  <a:lnTo>
                    <a:pt x="440486" y="229984"/>
                  </a:lnTo>
                  <a:lnTo>
                    <a:pt x="432422" y="224510"/>
                  </a:lnTo>
                  <a:lnTo>
                    <a:pt x="432701" y="224510"/>
                  </a:lnTo>
                  <a:lnTo>
                    <a:pt x="427405" y="223481"/>
                  </a:lnTo>
                  <a:lnTo>
                    <a:pt x="427126" y="223481"/>
                  </a:lnTo>
                  <a:lnTo>
                    <a:pt x="417601" y="223481"/>
                  </a:lnTo>
                  <a:lnTo>
                    <a:pt x="397129" y="248031"/>
                  </a:lnTo>
                  <a:lnTo>
                    <a:pt x="399084" y="257644"/>
                  </a:lnTo>
                  <a:lnTo>
                    <a:pt x="399122" y="257873"/>
                  </a:lnTo>
                  <a:lnTo>
                    <a:pt x="404482" y="265734"/>
                  </a:lnTo>
                  <a:lnTo>
                    <a:pt x="404596" y="265912"/>
                  </a:lnTo>
                  <a:lnTo>
                    <a:pt x="412711" y="271322"/>
                  </a:lnTo>
                  <a:lnTo>
                    <a:pt x="422656" y="273304"/>
                  </a:lnTo>
                  <a:lnTo>
                    <a:pt x="432054" y="271322"/>
                  </a:lnTo>
                  <a:lnTo>
                    <a:pt x="432358" y="271322"/>
                  </a:lnTo>
                  <a:lnTo>
                    <a:pt x="440524" y="265734"/>
                  </a:lnTo>
                  <a:lnTo>
                    <a:pt x="445935" y="257644"/>
                  </a:lnTo>
                  <a:lnTo>
                    <a:pt x="447865" y="248031"/>
                  </a:lnTo>
                  <a:close/>
                </a:path>
                <a:path w="643254" h="273685">
                  <a:moveTo>
                    <a:pt x="642899" y="241681"/>
                  </a:moveTo>
                  <a:lnTo>
                    <a:pt x="640880" y="231749"/>
                  </a:lnTo>
                  <a:lnTo>
                    <a:pt x="635444" y="223634"/>
                  </a:lnTo>
                  <a:lnTo>
                    <a:pt x="627354" y="218160"/>
                  </a:lnTo>
                  <a:lnTo>
                    <a:pt x="622249" y="217119"/>
                  </a:lnTo>
                  <a:lnTo>
                    <a:pt x="622300" y="241681"/>
                  </a:lnTo>
                  <a:lnTo>
                    <a:pt x="622223" y="217119"/>
                  </a:lnTo>
                  <a:lnTo>
                    <a:pt x="622223" y="216154"/>
                  </a:lnTo>
                  <a:lnTo>
                    <a:pt x="621665" y="0"/>
                  </a:lnTo>
                  <a:lnTo>
                    <a:pt x="612140" y="0"/>
                  </a:lnTo>
                  <a:lnTo>
                    <a:pt x="612698" y="216154"/>
                  </a:lnTo>
                  <a:lnTo>
                    <a:pt x="612698" y="217119"/>
                  </a:lnTo>
                  <a:lnTo>
                    <a:pt x="607555" y="218160"/>
                  </a:lnTo>
                  <a:lnTo>
                    <a:pt x="599478" y="223634"/>
                  </a:lnTo>
                  <a:lnTo>
                    <a:pt x="594055" y="231749"/>
                  </a:lnTo>
                  <a:lnTo>
                    <a:pt x="592074" y="241681"/>
                  </a:lnTo>
                  <a:lnTo>
                    <a:pt x="594067" y="251523"/>
                  </a:lnTo>
                  <a:lnTo>
                    <a:pt x="599528" y="259562"/>
                  </a:lnTo>
                  <a:lnTo>
                    <a:pt x="607606" y="264972"/>
                  </a:lnTo>
                  <a:lnTo>
                    <a:pt x="617474" y="266954"/>
                  </a:lnTo>
                  <a:lnTo>
                    <a:pt x="627291" y="264972"/>
                  </a:lnTo>
                  <a:lnTo>
                    <a:pt x="635355" y="259562"/>
                  </a:lnTo>
                  <a:lnTo>
                    <a:pt x="640803" y="251523"/>
                  </a:lnTo>
                  <a:lnTo>
                    <a:pt x="642835" y="241681"/>
                  </a:lnTo>
                  <a:close/>
                </a:path>
              </a:pathLst>
            </a:custGeom>
            <a:solidFill>
              <a:srgbClr val="7E7E7E"/>
            </a:solidFill>
          </p:spPr>
          <p:txBody>
            <a:bodyPr wrap="square" lIns="0" tIns="0" rIns="0" bIns="0" rtlCol="0"/>
            <a:lstStyle/>
            <a:p>
              <a:endParaRPr/>
            </a:p>
          </p:txBody>
        </p:sp>
        <p:sp>
          <p:nvSpPr>
            <p:cNvPr id="12" name="object 12"/>
            <p:cNvSpPr/>
            <p:nvPr/>
          </p:nvSpPr>
          <p:spPr>
            <a:xfrm>
              <a:off x="4281678" y="2675508"/>
              <a:ext cx="792480" cy="12065"/>
            </a:xfrm>
            <a:custGeom>
              <a:avLst/>
              <a:gdLst/>
              <a:ahLst/>
              <a:cxnLst/>
              <a:rect l="l" t="t" r="r" b="b"/>
              <a:pathLst>
                <a:path w="792479" h="12064">
                  <a:moveTo>
                    <a:pt x="0" y="11811"/>
                  </a:moveTo>
                  <a:lnTo>
                    <a:pt x="62611" y="11811"/>
                  </a:lnTo>
                </a:path>
                <a:path w="792479" h="12064">
                  <a:moveTo>
                    <a:pt x="729488" y="0"/>
                  </a:moveTo>
                  <a:lnTo>
                    <a:pt x="792099" y="0"/>
                  </a:lnTo>
                </a:path>
              </a:pathLst>
            </a:custGeom>
            <a:ln w="9525">
              <a:solidFill>
                <a:srgbClr val="7E7E7E"/>
              </a:solidFill>
            </a:ln>
          </p:spPr>
          <p:txBody>
            <a:bodyPr wrap="square" lIns="0" tIns="0" rIns="0" bIns="0" rtlCol="0"/>
            <a:lstStyle/>
            <a:p>
              <a:endParaRPr/>
            </a:p>
          </p:txBody>
        </p:sp>
      </p:grpSp>
      <p:pic>
        <p:nvPicPr>
          <p:cNvPr id="13" name="Picture 4">
            <a:extLst>
              <a:ext uri="{FF2B5EF4-FFF2-40B4-BE49-F238E27FC236}">
                <a16:creationId xmlns:a16="http://schemas.microsoft.com/office/drawing/2014/main" id="{DB030E36-1126-69A4-4C15-BB8BF63B0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006475"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345A89"/>
                </a:solidFill>
                <a:latin typeface="SimSun"/>
                <a:cs typeface="SimSun"/>
              </a:rPr>
              <a:t>数据输入和探索</a:t>
            </a:r>
            <a:endParaRPr sz="1100">
              <a:latin typeface="SimSun"/>
              <a:cs typeface="SimSun"/>
            </a:endParaRPr>
          </a:p>
        </p:txBody>
      </p:sp>
      <p:sp>
        <p:nvSpPr>
          <p:cNvPr id="3" name="object 3"/>
          <p:cNvSpPr txBox="1"/>
          <p:nvPr/>
        </p:nvSpPr>
        <p:spPr>
          <a:xfrm>
            <a:off x="6384290"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19</a:t>
            </a:r>
            <a:endParaRPr sz="1100">
              <a:latin typeface="Tahoma"/>
              <a:cs typeface="Tahoma"/>
            </a:endParaRPr>
          </a:p>
        </p:txBody>
      </p:sp>
      <p:sp>
        <p:nvSpPr>
          <p:cNvPr id="4" name="object 4"/>
          <p:cNvSpPr txBox="1"/>
          <p:nvPr/>
        </p:nvSpPr>
        <p:spPr>
          <a:xfrm>
            <a:off x="778192" y="2979420"/>
            <a:ext cx="6215380" cy="103822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404040"/>
                </a:solidFill>
                <a:latin typeface="SimSun"/>
                <a:cs typeface="SimSun"/>
              </a:rPr>
              <a:t>您可以为备忘录输入一个标题，根据备忘录类型选取合适的标志，并可将代码与备忘录联系起来。</a:t>
            </a:r>
            <a:endParaRPr sz="1100">
              <a:latin typeface="SimSun"/>
              <a:cs typeface="SimSun"/>
            </a:endParaRPr>
          </a:p>
          <a:p>
            <a:pPr>
              <a:lnSpc>
                <a:spcPct val="100000"/>
              </a:lnSpc>
              <a:spcBef>
                <a:spcPts val="105"/>
              </a:spcBef>
            </a:pPr>
            <a:endParaRPr sz="1100">
              <a:latin typeface="SimSun"/>
              <a:cs typeface="SimSun"/>
            </a:endParaRPr>
          </a:p>
          <a:p>
            <a:pPr marL="12700" marR="5080" indent="304800" algn="just">
              <a:lnSpc>
                <a:spcPct val="129700"/>
              </a:lnSpc>
            </a:pPr>
            <a:r>
              <a:rPr sz="1100" dirty="0">
                <a:latin typeface="SimSun"/>
                <a:cs typeface="SimSun"/>
              </a:rPr>
              <a:t>与颜色编码一样，在 </a:t>
            </a:r>
            <a:r>
              <a:rPr sz="1100" dirty="0">
                <a:latin typeface="Tahoma"/>
                <a:cs typeface="Tahoma"/>
              </a:rPr>
              <a:t>MAXQDA </a:t>
            </a:r>
            <a:r>
              <a:rPr sz="1100" spc="-5" dirty="0">
                <a:latin typeface="SimSun"/>
                <a:cs typeface="SimSun"/>
              </a:rPr>
              <a:t>的搜索备忘录也非常便捷。您可以在“备忘录”菜单栏下找到所</a:t>
            </a:r>
            <a:r>
              <a:rPr sz="1100" dirty="0">
                <a:latin typeface="SimSun"/>
                <a:cs typeface="SimSun"/>
              </a:rPr>
              <a:t>有类型的备忘录和搜索备忘录的特殊功能。搜索结果将会显示在 </a:t>
            </a:r>
            <a:r>
              <a:rPr sz="1100" dirty="0">
                <a:latin typeface="Tahoma"/>
                <a:cs typeface="Tahoma"/>
              </a:rPr>
              <a:t>MAXQDA </a:t>
            </a:r>
            <a:r>
              <a:rPr sz="1100" spc="-5" dirty="0">
                <a:latin typeface="SimSun"/>
                <a:cs typeface="SimSun"/>
              </a:rPr>
              <a:t>的备忘录管理器中，在那里，您可以便捷地管理、编辑和过滤您的所有备忘录，比如只显示您在某个时间段撰写的备忘录。</a:t>
            </a:r>
            <a:endParaRPr sz="1100">
              <a:latin typeface="SimSun"/>
              <a:cs typeface="SimSun"/>
            </a:endParaRPr>
          </a:p>
        </p:txBody>
      </p:sp>
      <p:grpSp>
        <p:nvGrpSpPr>
          <p:cNvPr id="5" name="object 5"/>
          <p:cNvGrpSpPr/>
          <p:nvPr/>
        </p:nvGrpSpPr>
        <p:grpSpPr>
          <a:xfrm>
            <a:off x="795019" y="903668"/>
            <a:ext cx="4783455" cy="1974214"/>
            <a:chOff x="795019" y="903668"/>
            <a:chExt cx="4783455" cy="1974214"/>
          </a:xfrm>
        </p:grpSpPr>
        <p:pic>
          <p:nvPicPr>
            <p:cNvPr id="6" name="object 6"/>
            <p:cNvPicPr/>
            <p:nvPr/>
          </p:nvPicPr>
          <p:blipFill>
            <a:blip r:embed="rId2" cstate="print"/>
            <a:stretch>
              <a:fillRect/>
            </a:stretch>
          </p:blipFill>
          <p:spPr>
            <a:xfrm>
              <a:off x="804544" y="913129"/>
              <a:ext cx="4764405" cy="1954911"/>
            </a:xfrm>
            <a:prstGeom prst="rect">
              <a:avLst/>
            </a:prstGeom>
          </p:spPr>
        </p:pic>
        <p:sp>
          <p:nvSpPr>
            <p:cNvPr id="7" name="object 7"/>
            <p:cNvSpPr/>
            <p:nvPr/>
          </p:nvSpPr>
          <p:spPr>
            <a:xfrm>
              <a:off x="799782" y="908430"/>
              <a:ext cx="4773930" cy="1964689"/>
            </a:xfrm>
            <a:custGeom>
              <a:avLst/>
              <a:gdLst/>
              <a:ahLst/>
              <a:cxnLst/>
              <a:rect l="l" t="t" r="r" b="b"/>
              <a:pathLst>
                <a:path w="4773930" h="1964689">
                  <a:moveTo>
                    <a:pt x="0" y="1964436"/>
                  </a:moveTo>
                  <a:lnTo>
                    <a:pt x="4773930" y="1964436"/>
                  </a:lnTo>
                  <a:lnTo>
                    <a:pt x="4773930" y="0"/>
                  </a:lnTo>
                  <a:lnTo>
                    <a:pt x="0" y="0"/>
                  </a:lnTo>
                  <a:lnTo>
                    <a:pt x="0" y="1964436"/>
                  </a:lnTo>
                  <a:close/>
                </a:path>
              </a:pathLst>
            </a:custGeom>
            <a:ln w="9525">
              <a:solidFill>
                <a:srgbClr val="EDEBE0"/>
              </a:solidFill>
            </a:ln>
          </p:spPr>
          <p:txBody>
            <a:bodyPr wrap="square" lIns="0" tIns="0" rIns="0" bIns="0" rtlCol="0"/>
            <a:lstStyle/>
            <a:p>
              <a:endParaRPr/>
            </a:p>
          </p:txBody>
        </p:sp>
      </p:grpSp>
      <p:pic>
        <p:nvPicPr>
          <p:cNvPr id="8" name="Picture 4">
            <a:extLst>
              <a:ext uri="{FF2B5EF4-FFF2-40B4-BE49-F238E27FC236}">
                <a16:creationId xmlns:a16="http://schemas.microsoft.com/office/drawing/2014/main" id="{FEDC45F0-E8EC-0BFC-AB1E-441931731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20</a:t>
            </a:r>
            <a:endParaRPr sz="1100">
              <a:latin typeface="Tahoma"/>
              <a:cs typeface="Tahoma"/>
            </a:endParaRPr>
          </a:p>
        </p:txBody>
      </p:sp>
      <p:sp>
        <p:nvSpPr>
          <p:cNvPr id="3" name="object 3"/>
          <p:cNvSpPr txBox="1"/>
          <p:nvPr/>
        </p:nvSpPr>
        <p:spPr>
          <a:xfrm>
            <a:off x="5879465" y="438531"/>
            <a:ext cx="866775"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345A89"/>
                </a:solidFill>
                <a:latin typeface="SimSun"/>
                <a:cs typeface="SimSun"/>
              </a:rPr>
              <a:t>数据片段编码</a:t>
            </a:r>
            <a:endParaRPr sz="1100">
              <a:latin typeface="SimSun"/>
              <a:cs typeface="SimSun"/>
            </a:endParaRPr>
          </a:p>
        </p:txBody>
      </p:sp>
      <p:grpSp>
        <p:nvGrpSpPr>
          <p:cNvPr id="4" name="object 4"/>
          <p:cNvGrpSpPr/>
          <p:nvPr/>
        </p:nvGrpSpPr>
        <p:grpSpPr>
          <a:xfrm>
            <a:off x="795019" y="5270944"/>
            <a:ext cx="2583180" cy="578485"/>
            <a:chOff x="795019" y="5270944"/>
            <a:chExt cx="2583180" cy="578485"/>
          </a:xfrm>
        </p:grpSpPr>
        <p:pic>
          <p:nvPicPr>
            <p:cNvPr id="5" name="object 5"/>
            <p:cNvPicPr/>
            <p:nvPr/>
          </p:nvPicPr>
          <p:blipFill>
            <a:blip r:embed="rId2" cstate="print"/>
            <a:stretch>
              <a:fillRect/>
            </a:stretch>
          </p:blipFill>
          <p:spPr>
            <a:xfrm>
              <a:off x="804544" y="5280533"/>
              <a:ext cx="2563622" cy="559434"/>
            </a:xfrm>
            <a:prstGeom prst="rect">
              <a:avLst/>
            </a:prstGeom>
          </p:spPr>
        </p:pic>
        <p:sp>
          <p:nvSpPr>
            <p:cNvPr id="6" name="object 6"/>
            <p:cNvSpPr/>
            <p:nvPr/>
          </p:nvSpPr>
          <p:spPr>
            <a:xfrm>
              <a:off x="799782" y="5275707"/>
              <a:ext cx="2573655" cy="568960"/>
            </a:xfrm>
            <a:custGeom>
              <a:avLst/>
              <a:gdLst/>
              <a:ahLst/>
              <a:cxnLst/>
              <a:rect l="l" t="t" r="r" b="b"/>
              <a:pathLst>
                <a:path w="2573654" h="568960">
                  <a:moveTo>
                    <a:pt x="0" y="568959"/>
                  </a:moveTo>
                  <a:lnTo>
                    <a:pt x="2573147" y="568959"/>
                  </a:lnTo>
                  <a:lnTo>
                    <a:pt x="2573147" y="0"/>
                  </a:lnTo>
                  <a:lnTo>
                    <a:pt x="0" y="0"/>
                  </a:lnTo>
                  <a:lnTo>
                    <a:pt x="0" y="568959"/>
                  </a:lnTo>
                  <a:close/>
                </a:path>
              </a:pathLst>
            </a:custGeom>
            <a:ln w="9524">
              <a:solidFill>
                <a:srgbClr val="EDEBE0"/>
              </a:solidFill>
            </a:ln>
          </p:spPr>
          <p:txBody>
            <a:bodyPr wrap="square" lIns="0" tIns="0" rIns="0" bIns="0" rtlCol="0"/>
            <a:lstStyle/>
            <a:p>
              <a:endParaRPr/>
            </a:p>
          </p:txBody>
        </p:sp>
      </p:grpSp>
      <p:sp>
        <p:nvSpPr>
          <p:cNvPr id="7" name="object 7"/>
          <p:cNvSpPr txBox="1"/>
          <p:nvPr/>
        </p:nvSpPr>
        <p:spPr>
          <a:xfrm>
            <a:off x="778192" y="892556"/>
            <a:ext cx="6352540" cy="4695190"/>
          </a:xfrm>
          <a:prstGeom prst="rect">
            <a:avLst/>
          </a:prstGeom>
        </p:spPr>
        <p:txBody>
          <a:bodyPr vert="horz" wrap="square" lIns="0" tIns="12700" rIns="0" bIns="0" rtlCol="0">
            <a:spAutoFit/>
          </a:bodyPr>
          <a:lstStyle/>
          <a:p>
            <a:pPr marL="12700">
              <a:lnSpc>
                <a:spcPct val="100000"/>
              </a:lnSpc>
              <a:spcBef>
                <a:spcPts val="100"/>
              </a:spcBef>
            </a:pPr>
            <a:r>
              <a:rPr sz="1600" spc="-15" dirty="0">
                <a:solidFill>
                  <a:srgbClr val="345A89"/>
                </a:solidFill>
                <a:latin typeface="SimSun"/>
                <a:cs typeface="SimSun"/>
              </a:rPr>
              <a:t>数据编码</a:t>
            </a:r>
            <a:endParaRPr sz="1600">
              <a:latin typeface="SimSun"/>
              <a:cs typeface="SimSun"/>
            </a:endParaRPr>
          </a:p>
          <a:p>
            <a:pPr marL="12700">
              <a:lnSpc>
                <a:spcPct val="100000"/>
              </a:lnSpc>
              <a:spcBef>
                <a:spcPts val="1330"/>
              </a:spcBef>
            </a:pPr>
            <a:r>
              <a:rPr sz="1100" spc="-10" dirty="0">
                <a:solidFill>
                  <a:srgbClr val="4F81BC"/>
                </a:solidFill>
                <a:latin typeface="SimSun"/>
                <a:cs typeface="SimSun"/>
              </a:rPr>
              <a:t>数据片段编码</a:t>
            </a:r>
            <a:endParaRPr sz="1100">
              <a:latin typeface="SimSun"/>
              <a:cs typeface="SimSun"/>
            </a:endParaRPr>
          </a:p>
          <a:p>
            <a:pPr marL="12700" marR="5080" indent="304800">
              <a:lnSpc>
                <a:spcPct val="129500"/>
              </a:lnSpc>
              <a:spcBef>
                <a:spcPts val="590"/>
              </a:spcBef>
            </a:pPr>
            <a:r>
              <a:rPr sz="1100" spc="-5" dirty="0">
                <a:latin typeface="SimSun"/>
                <a:cs typeface="SimSun"/>
              </a:rPr>
              <a:t>大多数数据分析方法的核心技巧都是所谓的数据编码。数据编码是什么意思？研究材料的一部分，</a:t>
            </a:r>
            <a:r>
              <a:rPr sz="1100" dirty="0">
                <a:latin typeface="SimSun"/>
                <a:cs typeface="SimSun"/>
              </a:rPr>
              <a:t>如文本、图片等的特定部分可以用鼠标选定（</a:t>
            </a:r>
            <a:r>
              <a:rPr sz="1100" spc="-10" dirty="0">
                <a:latin typeface="SimSun"/>
                <a:cs typeface="SimSun"/>
              </a:rPr>
              <a:t>与在 </a:t>
            </a:r>
            <a:r>
              <a:rPr sz="1100" dirty="0">
                <a:latin typeface="Tahoma"/>
                <a:cs typeface="Tahoma"/>
              </a:rPr>
              <a:t>Word</a:t>
            </a:r>
            <a:r>
              <a:rPr sz="1100" spc="210" dirty="0">
                <a:latin typeface="Tahoma"/>
                <a:cs typeface="Tahoma"/>
              </a:rPr>
              <a:t> </a:t>
            </a:r>
            <a:r>
              <a:rPr sz="1100" dirty="0">
                <a:latin typeface="SimSun"/>
                <a:cs typeface="SimSun"/>
              </a:rPr>
              <a:t>或其它软件中的操作一样）</a:t>
            </a:r>
            <a:r>
              <a:rPr sz="1100" spc="-10" dirty="0">
                <a:latin typeface="SimSun"/>
                <a:cs typeface="SimSun"/>
              </a:rPr>
              <a:t>，然后被分配给一个代码。简单来说，编码与日常生活中的内容标签类似，但事实上，实证研究的编码所包含的内容 远不是这么简单。</a:t>
            </a:r>
            <a:endParaRPr sz="1100">
              <a:latin typeface="SimSun"/>
              <a:cs typeface="SimSun"/>
            </a:endParaRPr>
          </a:p>
          <a:p>
            <a:pPr marL="12700" marR="6985" indent="304800">
              <a:lnSpc>
                <a:spcPct val="129600"/>
              </a:lnSpc>
              <a:spcBef>
                <a:spcPts val="615"/>
              </a:spcBef>
            </a:pPr>
            <a:r>
              <a:rPr sz="1100" dirty="0">
                <a:latin typeface="SimSun"/>
                <a:cs typeface="SimSun"/>
              </a:rPr>
              <a:t>那么，代码是什么呢？提及这一概念，人们也许首先想到的是特务机构以及他们的编码和解码机 器，或者是莫尔斯电码。但这两种联想都不是质性研究中代码的含义。在质性研究中，代码是一种用来</a:t>
            </a:r>
            <a:r>
              <a:rPr sz="1100" spc="-10" dirty="0">
                <a:latin typeface="SimSun"/>
                <a:cs typeface="SimSun"/>
              </a:rPr>
              <a:t>命名文本或图片中的现象的标签。从技术的角度来看，代码是字符串， 在 </a:t>
            </a:r>
            <a:r>
              <a:rPr sz="1100" spc="40" dirty="0">
                <a:latin typeface="Tahoma"/>
                <a:cs typeface="Tahoma"/>
              </a:rPr>
              <a:t>MAXQDA</a:t>
            </a:r>
            <a:r>
              <a:rPr sz="1100" spc="25" dirty="0">
                <a:latin typeface="Tahoma"/>
                <a:cs typeface="Tahoma"/>
              </a:rPr>
              <a:t> </a:t>
            </a:r>
            <a:r>
              <a:rPr sz="1100" dirty="0">
                <a:latin typeface="SimSun"/>
                <a:cs typeface="SimSun"/>
              </a:rPr>
              <a:t>中，这种字符串最多由 </a:t>
            </a:r>
            <a:r>
              <a:rPr sz="1100" spc="10" dirty="0">
                <a:latin typeface="Tahoma"/>
                <a:cs typeface="Tahoma"/>
              </a:rPr>
              <a:t>63</a:t>
            </a:r>
            <a:r>
              <a:rPr sz="1100" spc="225" dirty="0">
                <a:latin typeface="Tahoma"/>
                <a:cs typeface="Tahoma"/>
              </a:rPr>
              <a:t> </a:t>
            </a:r>
            <a:r>
              <a:rPr sz="1100" dirty="0">
                <a:latin typeface="SimSun"/>
                <a:cs typeface="SimSun"/>
              </a:rPr>
              <a:t>个字符组成。在这里，代码可以是一个或多个词语，也可以是不那么一目了然的字符串，如</a:t>
            </a:r>
            <a:r>
              <a:rPr sz="1100" spc="5" dirty="0">
                <a:latin typeface="SimSun"/>
                <a:cs typeface="SimSun"/>
              </a:rPr>
              <a:t>“</a:t>
            </a:r>
            <a:r>
              <a:rPr sz="1100" spc="5" dirty="0">
                <a:latin typeface="Tahoma"/>
                <a:cs typeface="Tahoma"/>
              </a:rPr>
              <a:t>CR128</a:t>
            </a:r>
            <a:r>
              <a:rPr sz="1100" dirty="0">
                <a:latin typeface="SimSun"/>
                <a:cs typeface="SimSun"/>
              </a:rPr>
              <a:t>”或“</a:t>
            </a:r>
            <a:r>
              <a:rPr sz="1100" dirty="0">
                <a:latin typeface="Tahoma"/>
                <a:cs typeface="Tahoma"/>
              </a:rPr>
              <a:t>LH454</a:t>
            </a:r>
            <a:r>
              <a:rPr sz="1100" dirty="0">
                <a:latin typeface="SimSun"/>
                <a:cs typeface="SimSun"/>
              </a:rPr>
              <a:t>”。在实证研究中，代码可以有很多不同的含义和功能：人们将代码分为事实代码、主题代码、理论代码等</a:t>
            </a:r>
            <a:r>
              <a:rPr sz="1100" spc="-10" dirty="0">
                <a:latin typeface="SimSun"/>
                <a:cs typeface="SimSun"/>
              </a:rPr>
              <a:t>（</a:t>
            </a:r>
            <a:r>
              <a:rPr sz="1100" spc="-10" dirty="0">
                <a:latin typeface="Tahoma"/>
                <a:cs typeface="Tahoma"/>
              </a:rPr>
              <a:t>Kuckartz</a:t>
            </a:r>
            <a:r>
              <a:rPr sz="1100" spc="-35" dirty="0">
                <a:latin typeface="Tahoma"/>
                <a:cs typeface="Tahoma"/>
              </a:rPr>
              <a:t> </a:t>
            </a:r>
            <a:r>
              <a:rPr sz="1100" spc="-20" dirty="0">
                <a:latin typeface="Tahoma"/>
                <a:cs typeface="Tahoma"/>
              </a:rPr>
              <a:t>2014</a:t>
            </a:r>
            <a:r>
              <a:rPr sz="1100" spc="-20" dirty="0">
                <a:latin typeface="SimSun"/>
                <a:cs typeface="SimSun"/>
              </a:rPr>
              <a:t>；</a:t>
            </a:r>
            <a:r>
              <a:rPr sz="1100" spc="-20" dirty="0">
                <a:latin typeface="Tahoma"/>
                <a:cs typeface="Tahoma"/>
              </a:rPr>
              <a:t>Richards</a:t>
            </a:r>
            <a:r>
              <a:rPr sz="1100" spc="-50" dirty="0">
                <a:latin typeface="Tahoma"/>
                <a:cs typeface="Tahoma"/>
              </a:rPr>
              <a:t> </a:t>
            </a:r>
            <a:r>
              <a:rPr sz="1100" spc="5" dirty="0">
                <a:latin typeface="Tahoma"/>
                <a:cs typeface="Tahoma"/>
              </a:rPr>
              <a:t>2014</a:t>
            </a:r>
            <a:r>
              <a:rPr sz="1100" spc="5" dirty="0">
                <a:latin typeface="SimSun"/>
                <a:cs typeface="SimSun"/>
              </a:rPr>
              <a:t>）</a:t>
            </a:r>
            <a:r>
              <a:rPr sz="1100" dirty="0">
                <a:latin typeface="SimSun"/>
                <a:cs typeface="SimSun"/>
              </a:rPr>
              <a:t>。单从代码本身来看，我们无法得知它在具体研究项目中的含义，以及它是否具有重要意义，我们只能从代码的上下文和结构出发来对其进行判断。</a:t>
            </a:r>
            <a:endParaRPr sz="1100">
              <a:latin typeface="SimSun"/>
              <a:cs typeface="SimSun"/>
            </a:endParaRPr>
          </a:p>
          <a:p>
            <a:pPr marL="12700" marR="5080" indent="304800">
              <a:lnSpc>
                <a:spcPct val="129700"/>
              </a:lnSpc>
              <a:spcBef>
                <a:spcPts val="615"/>
              </a:spcBef>
            </a:pPr>
            <a:r>
              <a:rPr sz="1100" dirty="0">
                <a:latin typeface="SimSun"/>
                <a:cs typeface="SimSun"/>
              </a:rPr>
              <a:t>如何创建代码？请右键单击代码列表窗口中的代码列表，在弹出的上下文对话框中选择插入新代码。另外，您也可以直接点击代码列表窗口上方工具栏右侧的相应按钮，或者把鼠标放在某个代码上，然后点击自动出现的绿色加号来创建子代码。</a:t>
            </a:r>
            <a:endParaRPr sz="1100">
              <a:latin typeface="SimSun"/>
              <a:cs typeface="SimSun"/>
            </a:endParaRPr>
          </a:p>
          <a:p>
            <a:pPr>
              <a:lnSpc>
                <a:spcPct val="100000"/>
              </a:lnSpc>
              <a:spcBef>
                <a:spcPts val="950"/>
              </a:spcBef>
            </a:pPr>
            <a:endParaRPr sz="1100">
              <a:latin typeface="SimSun"/>
              <a:cs typeface="SimSun"/>
            </a:endParaRPr>
          </a:p>
          <a:p>
            <a:pPr marL="2683510" marR="1677035">
              <a:lnSpc>
                <a:spcPct val="108900"/>
              </a:lnSpc>
              <a:spcBef>
                <a:spcPts val="5"/>
              </a:spcBef>
            </a:pPr>
            <a:r>
              <a:rPr sz="900" spc="-5" dirty="0">
                <a:solidFill>
                  <a:srgbClr val="404040"/>
                </a:solidFill>
                <a:latin typeface="SimSun"/>
                <a:cs typeface="SimSun"/>
              </a:rPr>
              <a:t>左数第三个按钮是创建新代码，其右侧的放大镜可用于代码搜索。</a:t>
            </a:r>
            <a:endParaRPr sz="900">
              <a:latin typeface="SimSun"/>
              <a:cs typeface="SimSun"/>
            </a:endParaRPr>
          </a:p>
        </p:txBody>
      </p:sp>
      <p:pic>
        <p:nvPicPr>
          <p:cNvPr id="8" name="Picture 4">
            <a:extLst>
              <a:ext uri="{FF2B5EF4-FFF2-40B4-BE49-F238E27FC236}">
                <a16:creationId xmlns:a16="http://schemas.microsoft.com/office/drawing/2014/main" id="{189A673D-1EFA-3E45-1BEE-E8E769EF0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587375" cy="193040"/>
          </a:xfrm>
          <a:prstGeom prst="rect">
            <a:avLst/>
          </a:prstGeom>
        </p:spPr>
        <p:txBody>
          <a:bodyPr vert="horz" wrap="square" lIns="0" tIns="12700" rIns="0" bIns="0" rtlCol="0">
            <a:spAutoFit/>
          </a:bodyPr>
          <a:lstStyle/>
          <a:p>
            <a:pPr marL="12700">
              <a:lnSpc>
                <a:spcPct val="100000"/>
              </a:lnSpc>
              <a:spcBef>
                <a:spcPts val="100"/>
              </a:spcBef>
            </a:pPr>
            <a:r>
              <a:rPr sz="1100" spc="-15" dirty="0">
                <a:solidFill>
                  <a:srgbClr val="345A89"/>
                </a:solidFill>
                <a:latin typeface="SimSun"/>
                <a:cs typeface="SimSun"/>
              </a:rPr>
              <a:t>数据编码</a:t>
            </a:r>
            <a:endParaRPr sz="1100">
              <a:latin typeface="SimSun"/>
              <a:cs typeface="SimSun"/>
            </a:endParaRPr>
          </a:p>
        </p:txBody>
      </p:sp>
      <p:sp>
        <p:nvSpPr>
          <p:cNvPr id="3" name="object 3"/>
          <p:cNvSpPr txBox="1"/>
          <p:nvPr/>
        </p:nvSpPr>
        <p:spPr>
          <a:xfrm>
            <a:off x="6384290"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21</a:t>
            </a:r>
            <a:endParaRPr sz="1100">
              <a:latin typeface="Tahoma"/>
              <a:cs typeface="Tahoma"/>
            </a:endParaRPr>
          </a:p>
        </p:txBody>
      </p:sp>
      <p:sp>
        <p:nvSpPr>
          <p:cNvPr id="4" name="object 4"/>
          <p:cNvSpPr txBox="1"/>
          <p:nvPr/>
        </p:nvSpPr>
        <p:spPr>
          <a:xfrm>
            <a:off x="778192" y="3709289"/>
            <a:ext cx="6352540" cy="1845310"/>
          </a:xfrm>
          <a:prstGeom prst="rect">
            <a:avLst/>
          </a:prstGeom>
        </p:spPr>
        <p:txBody>
          <a:bodyPr vert="horz" wrap="square" lIns="0" tIns="13970" rIns="0" bIns="0" rtlCol="0">
            <a:spAutoFit/>
          </a:bodyPr>
          <a:lstStyle/>
          <a:p>
            <a:pPr marL="12700" marR="5080" indent="304800">
              <a:lnSpc>
                <a:spcPct val="129800"/>
              </a:lnSpc>
              <a:spcBef>
                <a:spcPts val="110"/>
              </a:spcBef>
            </a:pPr>
            <a:r>
              <a:rPr sz="1100" spc="-5" dirty="0">
                <a:latin typeface="SimSun"/>
                <a:cs typeface="SimSun"/>
              </a:rPr>
              <a:t>如何为文件中的某一位置分配一个代码呢？首先，用鼠标选定文件中的这个位置</a:t>
            </a:r>
            <a:r>
              <a:rPr sz="1100" dirty="0">
                <a:latin typeface="SimSun"/>
                <a:cs typeface="SimSun"/>
              </a:rPr>
              <a:t>（</a:t>
            </a:r>
            <a:r>
              <a:rPr sz="1100" spc="-10" dirty="0">
                <a:latin typeface="SimSun"/>
                <a:cs typeface="SimSun"/>
              </a:rPr>
              <a:t>当您想要选定</a:t>
            </a:r>
            <a:r>
              <a:rPr sz="1100" spc="-50" dirty="0">
                <a:latin typeface="SimSun"/>
                <a:cs typeface="SimSun"/>
              </a:rPr>
              <a:t> </a:t>
            </a:r>
            <a:r>
              <a:rPr sz="1100" dirty="0">
                <a:latin typeface="SimSun"/>
                <a:cs typeface="SimSun"/>
              </a:rPr>
              <a:t>整个段落时，直接点击段落编号即可）</a:t>
            </a:r>
            <a:r>
              <a:rPr sz="1100" spc="-5" dirty="0">
                <a:latin typeface="SimSun"/>
                <a:cs typeface="SimSun"/>
              </a:rPr>
              <a:t>，然后，长按鼠标左键，将选定的位置拉动到新创建的代码处，</a:t>
            </a:r>
            <a:r>
              <a:rPr sz="1100" spc="-10" dirty="0">
                <a:latin typeface="SimSun"/>
                <a:cs typeface="SimSun"/>
              </a:rPr>
              <a:t>或者将新创建的代码拉动到选定的位置，代码即分配成功。在首次编码成功后，您在代码列表窗口可以</a:t>
            </a:r>
            <a:r>
              <a:rPr sz="1100" dirty="0">
                <a:latin typeface="SimSun"/>
                <a:cs typeface="SimSun"/>
              </a:rPr>
              <a:t>看到，该代码一行右端的数字就由“</a:t>
            </a:r>
            <a:r>
              <a:rPr sz="1100" dirty="0">
                <a:latin typeface="Tahoma"/>
                <a:cs typeface="Tahoma"/>
              </a:rPr>
              <a:t>0</a:t>
            </a:r>
            <a:r>
              <a:rPr sz="1100" dirty="0">
                <a:latin typeface="SimSun"/>
                <a:cs typeface="SimSun"/>
              </a:rPr>
              <a:t>”变为“</a:t>
            </a:r>
            <a:r>
              <a:rPr sz="1100" dirty="0">
                <a:latin typeface="Tahoma"/>
                <a:cs typeface="Tahoma"/>
              </a:rPr>
              <a:t>1</a:t>
            </a:r>
            <a:r>
              <a:rPr sz="1100" spc="-5" dirty="0">
                <a:latin typeface="SimSun"/>
                <a:cs typeface="SimSun"/>
              </a:rPr>
              <a:t>”，这一数字代表该代码在本项目中的使用频数。同样</a:t>
            </a:r>
            <a:r>
              <a:rPr sz="1100" spc="-10" dirty="0">
                <a:latin typeface="SimSun"/>
                <a:cs typeface="SimSun"/>
              </a:rPr>
              <a:t>，文件列表窗口的相应位置也会显示已编码文本段的数量。</a:t>
            </a:r>
            <a:endParaRPr sz="1100">
              <a:latin typeface="SimSun"/>
              <a:cs typeface="SimSun"/>
            </a:endParaRPr>
          </a:p>
          <a:p>
            <a:pPr marL="12700" marR="141605" indent="304800" algn="just">
              <a:lnSpc>
                <a:spcPct val="129700"/>
              </a:lnSpc>
              <a:spcBef>
                <a:spcPts val="615"/>
              </a:spcBef>
            </a:pPr>
            <a:r>
              <a:rPr sz="1100" dirty="0">
                <a:latin typeface="SimSun"/>
                <a:cs typeface="SimSun"/>
              </a:rPr>
              <a:t>在 </a:t>
            </a:r>
            <a:r>
              <a:rPr sz="1100" dirty="0">
                <a:latin typeface="Tahoma"/>
                <a:cs typeface="Tahoma"/>
              </a:rPr>
              <a:t>MAXQDA </a:t>
            </a:r>
            <a:r>
              <a:rPr sz="1100" spc="-5" dirty="0">
                <a:latin typeface="SimSun"/>
                <a:cs typeface="SimSun"/>
              </a:rPr>
              <a:t>中还有其他编码的方法，例如，您可以右键单击选定文本段，在弹出的上下文菜单中选择用新代码编码，或者使用编码工具栏上面的按钮。编码工具栏位于文件浏览器上方，如下图所</a:t>
            </a:r>
            <a:r>
              <a:rPr sz="1100" spc="-25" dirty="0">
                <a:latin typeface="SimSun"/>
                <a:cs typeface="SimSun"/>
              </a:rPr>
              <a:t>示：</a:t>
            </a:r>
            <a:endParaRPr sz="1100">
              <a:latin typeface="SimSun"/>
              <a:cs typeface="SimSun"/>
            </a:endParaRPr>
          </a:p>
        </p:txBody>
      </p:sp>
      <p:grpSp>
        <p:nvGrpSpPr>
          <p:cNvPr id="5" name="object 5"/>
          <p:cNvGrpSpPr/>
          <p:nvPr/>
        </p:nvGrpSpPr>
        <p:grpSpPr>
          <a:xfrm>
            <a:off x="795019" y="5779008"/>
            <a:ext cx="5257165" cy="1329055"/>
            <a:chOff x="795019" y="5779008"/>
            <a:chExt cx="5257165" cy="1329055"/>
          </a:xfrm>
        </p:grpSpPr>
        <p:pic>
          <p:nvPicPr>
            <p:cNvPr id="6" name="object 6"/>
            <p:cNvPicPr/>
            <p:nvPr/>
          </p:nvPicPr>
          <p:blipFill>
            <a:blip r:embed="rId2" cstate="print"/>
            <a:stretch>
              <a:fillRect/>
            </a:stretch>
          </p:blipFill>
          <p:spPr>
            <a:xfrm>
              <a:off x="851662" y="6348353"/>
              <a:ext cx="5057245" cy="172762"/>
            </a:xfrm>
            <a:prstGeom prst="rect">
              <a:avLst/>
            </a:prstGeom>
          </p:spPr>
        </p:pic>
        <p:sp>
          <p:nvSpPr>
            <p:cNvPr id="7" name="object 7"/>
            <p:cNvSpPr/>
            <p:nvPr/>
          </p:nvSpPr>
          <p:spPr>
            <a:xfrm>
              <a:off x="799782" y="6312179"/>
              <a:ext cx="5247640" cy="245110"/>
            </a:xfrm>
            <a:custGeom>
              <a:avLst/>
              <a:gdLst/>
              <a:ahLst/>
              <a:cxnLst/>
              <a:rect l="l" t="t" r="r" b="b"/>
              <a:pathLst>
                <a:path w="5247640" h="245109">
                  <a:moveTo>
                    <a:pt x="0" y="245110"/>
                  </a:moveTo>
                  <a:lnTo>
                    <a:pt x="5247386" y="245110"/>
                  </a:lnTo>
                  <a:lnTo>
                    <a:pt x="5247386" y="0"/>
                  </a:lnTo>
                  <a:lnTo>
                    <a:pt x="0" y="0"/>
                  </a:lnTo>
                  <a:lnTo>
                    <a:pt x="0" y="245110"/>
                  </a:lnTo>
                  <a:close/>
                </a:path>
              </a:pathLst>
            </a:custGeom>
            <a:ln w="9525">
              <a:solidFill>
                <a:srgbClr val="EDEBE0"/>
              </a:solidFill>
            </a:ln>
          </p:spPr>
          <p:txBody>
            <a:bodyPr wrap="square" lIns="0" tIns="0" rIns="0" bIns="0" rtlCol="0"/>
            <a:lstStyle/>
            <a:p>
              <a:endParaRPr/>
            </a:p>
          </p:txBody>
        </p:sp>
        <p:sp>
          <p:nvSpPr>
            <p:cNvPr id="8" name="object 8"/>
            <p:cNvSpPr/>
            <p:nvPr/>
          </p:nvSpPr>
          <p:spPr>
            <a:xfrm>
              <a:off x="3227070" y="5779008"/>
              <a:ext cx="211454" cy="1329055"/>
            </a:xfrm>
            <a:custGeom>
              <a:avLst/>
              <a:gdLst/>
              <a:ahLst/>
              <a:cxnLst/>
              <a:rect l="l" t="t" r="r" b="b"/>
              <a:pathLst>
                <a:path w="211454" h="1329054">
                  <a:moveTo>
                    <a:pt x="50800" y="753110"/>
                  </a:moveTo>
                  <a:lnTo>
                    <a:pt x="48793" y="743229"/>
                  </a:lnTo>
                  <a:lnTo>
                    <a:pt x="43332" y="735152"/>
                  </a:lnTo>
                  <a:lnTo>
                    <a:pt x="35255" y="729716"/>
                  </a:lnTo>
                  <a:lnTo>
                    <a:pt x="25400" y="727710"/>
                  </a:lnTo>
                  <a:lnTo>
                    <a:pt x="15532" y="729716"/>
                  </a:lnTo>
                  <a:lnTo>
                    <a:pt x="7454" y="735152"/>
                  </a:lnTo>
                  <a:lnTo>
                    <a:pt x="1993" y="743229"/>
                  </a:lnTo>
                  <a:lnTo>
                    <a:pt x="0" y="753110"/>
                  </a:lnTo>
                  <a:lnTo>
                    <a:pt x="1993" y="763003"/>
                  </a:lnTo>
                  <a:lnTo>
                    <a:pt x="7454" y="771080"/>
                  </a:lnTo>
                  <a:lnTo>
                    <a:pt x="15532" y="776516"/>
                  </a:lnTo>
                  <a:lnTo>
                    <a:pt x="20688" y="777570"/>
                  </a:lnTo>
                  <a:lnTo>
                    <a:pt x="20701" y="1329055"/>
                  </a:lnTo>
                  <a:lnTo>
                    <a:pt x="30226" y="1329055"/>
                  </a:lnTo>
                  <a:lnTo>
                    <a:pt x="30099" y="778510"/>
                  </a:lnTo>
                  <a:lnTo>
                    <a:pt x="30099" y="777570"/>
                  </a:lnTo>
                  <a:lnTo>
                    <a:pt x="35255" y="776516"/>
                  </a:lnTo>
                  <a:lnTo>
                    <a:pt x="43332" y="771080"/>
                  </a:lnTo>
                  <a:lnTo>
                    <a:pt x="48793" y="763003"/>
                  </a:lnTo>
                  <a:lnTo>
                    <a:pt x="50800" y="753110"/>
                  </a:lnTo>
                  <a:close/>
                </a:path>
                <a:path w="211454" h="1329054">
                  <a:moveTo>
                    <a:pt x="211455" y="539750"/>
                  </a:moveTo>
                  <a:lnTo>
                    <a:pt x="209448" y="529894"/>
                  </a:lnTo>
                  <a:lnTo>
                    <a:pt x="203987" y="521817"/>
                  </a:lnTo>
                  <a:lnTo>
                    <a:pt x="195910" y="516356"/>
                  </a:lnTo>
                  <a:lnTo>
                    <a:pt x="190881" y="515340"/>
                  </a:lnTo>
                  <a:lnTo>
                    <a:pt x="190881" y="514350"/>
                  </a:lnTo>
                  <a:lnTo>
                    <a:pt x="190881" y="0"/>
                  </a:lnTo>
                  <a:lnTo>
                    <a:pt x="181356" y="0"/>
                  </a:lnTo>
                  <a:lnTo>
                    <a:pt x="181356" y="515340"/>
                  </a:lnTo>
                  <a:lnTo>
                    <a:pt x="176187" y="516356"/>
                  </a:lnTo>
                  <a:lnTo>
                    <a:pt x="168109" y="521817"/>
                  </a:lnTo>
                  <a:lnTo>
                    <a:pt x="162648" y="529894"/>
                  </a:lnTo>
                  <a:lnTo>
                    <a:pt x="160655" y="539750"/>
                  </a:lnTo>
                  <a:lnTo>
                    <a:pt x="162648" y="549617"/>
                  </a:lnTo>
                  <a:lnTo>
                    <a:pt x="168109" y="557695"/>
                  </a:lnTo>
                  <a:lnTo>
                    <a:pt x="176187" y="563156"/>
                  </a:lnTo>
                  <a:lnTo>
                    <a:pt x="186055" y="565150"/>
                  </a:lnTo>
                  <a:lnTo>
                    <a:pt x="195910" y="563156"/>
                  </a:lnTo>
                  <a:lnTo>
                    <a:pt x="203987" y="557695"/>
                  </a:lnTo>
                  <a:lnTo>
                    <a:pt x="209448" y="549617"/>
                  </a:lnTo>
                  <a:lnTo>
                    <a:pt x="211455" y="539750"/>
                  </a:lnTo>
                  <a:close/>
                </a:path>
              </a:pathLst>
            </a:custGeom>
            <a:solidFill>
              <a:srgbClr val="7E7E7E"/>
            </a:solidFill>
          </p:spPr>
          <p:txBody>
            <a:bodyPr wrap="square" lIns="0" tIns="0" rIns="0" bIns="0" rtlCol="0"/>
            <a:lstStyle/>
            <a:p>
              <a:endParaRPr/>
            </a:p>
          </p:txBody>
        </p:sp>
      </p:grpSp>
      <p:sp>
        <p:nvSpPr>
          <p:cNvPr id="9" name="object 9"/>
          <p:cNvSpPr txBox="1"/>
          <p:nvPr/>
        </p:nvSpPr>
        <p:spPr>
          <a:xfrm>
            <a:off x="2496566" y="6829742"/>
            <a:ext cx="711835" cy="323850"/>
          </a:xfrm>
          <a:prstGeom prst="rect">
            <a:avLst/>
          </a:prstGeom>
        </p:spPr>
        <p:txBody>
          <a:bodyPr vert="horz" wrap="square" lIns="0" tIns="24765" rIns="0" bIns="0" rtlCol="0">
            <a:spAutoFit/>
          </a:bodyPr>
          <a:lstStyle/>
          <a:p>
            <a:pPr marR="5080" algn="r">
              <a:lnSpc>
                <a:spcPct val="100000"/>
              </a:lnSpc>
              <a:spcBef>
                <a:spcPts val="195"/>
              </a:spcBef>
            </a:pPr>
            <a:r>
              <a:rPr sz="900" spc="-10" dirty="0">
                <a:solidFill>
                  <a:srgbClr val="404040"/>
                </a:solidFill>
                <a:latin typeface="SimSun"/>
                <a:cs typeface="SimSun"/>
              </a:rPr>
              <a:t>编码标示出来</a:t>
            </a:r>
            <a:endParaRPr sz="900">
              <a:latin typeface="SimSun"/>
              <a:cs typeface="SimSun"/>
            </a:endParaRPr>
          </a:p>
          <a:p>
            <a:pPr marR="5080" algn="r">
              <a:lnSpc>
                <a:spcPct val="100000"/>
              </a:lnSpc>
              <a:spcBef>
                <a:spcPts val="95"/>
              </a:spcBef>
            </a:pPr>
            <a:r>
              <a:rPr sz="900" spc="-20" dirty="0">
                <a:solidFill>
                  <a:srgbClr val="404040"/>
                </a:solidFill>
                <a:latin typeface="SimSun"/>
                <a:cs typeface="SimSun"/>
              </a:rPr>
              <a:t>的片段</a:t>
            </a:r>
            <a:endParaRPr sz="900">
              <a:latin typeface="SimSun"/>
              <a:cs typeface="SimSun"/>
            </a:endParaRPr>
          </a:p>
        </p:txBody>
      </p:sp>
      <p:sp>
        <p:nvSpPr>
          <p:cNvPr id="10" name="object 10"/>
          <p:cNvSpPr txBox="1"/>
          <p:nvPr/>
        </p:nvSpPr>
        <p:spPr>
          <a:xfrm>
            <a:off x="3433445" y="5743575"/>
            <a:ext cx="254635" cy="466725"/>
          </a:xfrm>
          <a:prstGeom prst="rect">
            <a:avLst/>
          </a:prstGeom>
        </p:spPr>
        <p:txBody>
          <a:bodyPr vert="horz" wrap="square" lIns="0" tIns="10795" rIns="0" bIns="0" rtlCol="0">
            <a:spAutoFit/>
          </a:bodyPr>
          <a:lstStyle/>
          <a:p>
            <a:pPr marL="12700" marR="5080" algn="just">
              <a:lnSpc>
                <a:spcPct val="107600"/>
              </a:lnSpc>
              <a:spcBef>
                <a:spcPts val="85"/>
              </a:spcBef>
            </a:pPr>
            <a:r>
              <a:rPr sz="900" spc="-25" dirty="0">
                <a:solidFill>
                  <a:srgbClr val="404040"/>
                </a:solidFill>
                <a:latin typeface="SimSun"/>
                <a:cs typeface="SimSun"/>
              </a:rPr>
              <a:t>用新代码编码</a:t>
            </a:r>
            <a:endParaRPr sz="900">
              <a:latin typeface="SimSun"/>
              <a:cs typeface="SimSun"/>
            </a:endParaRPr>
          </a:p>
        </p:txBody>
      </p:sp>
      <p:sp>
        <p:nvSpPr>
          <p:cNvPr id="11" name="object 11"/>
          <p:cNvSpPr/>
          <p:nvPr/>
        </p:nvSpPr>
        <p:spPr>
          <a:xfrm>
            <a:off x="3587115" y="6523228"/>
            <a:ext cx="50800" cy="601345"/>
          </a:xfrm>
          <a:custGeom>
            <a:avLst/>
            <a:gdLst/>
            <a:ahLst/>
            <a:cxnLst/>
            <a:rect l="l" t="t" r="r" b="b"/>
            <a:pathLst>
              <a:path w="50800" h="601345">
                <a:moveTo>
                  <a:pt x="20700" y="49848"/>
                </a:moveTo>
                <a:lnTo>
                  <a:pt x="20700" y="601345"/>
                </a:lnTo>
                <a:lnTo>
                  <a:pt x="30225" y="601345"/>
                </a:lnTo>
                <a:lnTo>
                  <a:pt x="30225" y="50800"/>
                </a:lnTo>
                <a:lnTo>
                  <a:pt x="25400" y="50800"/>
                </a:lnTo>
                <a:lnTo>
                  <a:pt x="20700" y="49848"/>
                </a:lnTo>
                <a:close/>
              </a:path>
              <a:path w="50800" h="601345">
                <a:moveTo>
                  <a:pt x="30225" y="25400"/>
                </a:moveTo>
                <a:lnTo>
                  <a:pt x="20700" y="25400"/>
                </a:lnTo>
                <a:lnTo>
                  <a:pt x="20700" y="49848"/>
                </a:lnTo>
                <a:lnTo>
                  <a:pt x="25400" y="50800"/>
                </a:lnTo>
                <a:lnTo>
                  <a:pt x="30099" y="49848"/>
                </a:lnTo>
                <a:lnTo>
                  <a:pt x="30225" y="25400"/>
                </a:lnTo>
                <a:close/>
              </a:path>
              <a:path w="50800" h="601345">
                <a:moveTo>
                  <a:pt x="30225" y="49848"/>
                </a:moveTo>
                <a:lnTo>
                  <a:pt x="25400" y="50800"/>
                </a:lnTo>
                <a:lnTo>
                  <a:pt x="30225" y="50800"/>
                </a:lnTo>
                <a:lnTo>
                  <a:pt x="30225" y="49848"/>
                </a:lnTo>
                <a:close/>
              </a:path>
              <a:path w="50800" h="601345">
                <a:moveTo>
                  <a:pt x="25400" y="0"/>
                </a:moveTo>
                <a:lnTo>
                  <a:pt x="15537" y="1995"/>
                </a:lnTo>
                <a:lnTo>
                  <a:pt x="7461" y="7437"/>
                </a:lnTo>
                <a:lnTo>
                  <a:pt x="2004" y="15510"/>
                </a:lnTo>
                <a:lnTo>
                  <a:pt x="0" y="25400"/>
                </a:lnTo>
                <a:lnTo>
                  <a:pt x="2004" y="35283"/>
                </a:lnTo>
                <a:lnTo>
                  <a:pt x="7461" y="43357"/>
                </a:lnTo>
                <a:lnTo>
                  <a:pt x="15537" y="48802"/>
                </a:lnTo>
                <a:lnTo>
                  <a:pt x="20700" y="49848"/>
                </a:lnTo>
                <a:lnTo>
                  <a:pt x="20700" y="25400"/>
                </a:lnTo>
                <a:lnTo>
                  <a:pt x="50800" y="25400"/>
                </a:lnTo>
                <a:lnTo>
                  <a:pt x="48795" y="15510"/>
                </a:lnTo>
                <a:lnTo>
                  <a:pt x="43338" y="7437"/>
                </a:lnTo>
                <a:lnTo>
                  <a:pt x="35262" y="1995"/>
                </a:lnTo>
                <a:lnTo>
                  <a:pt x="25400" y="0"/>
                </a:lnTo>
                <a:close/>
              </a:path>
              <a:path w="50800" h="601345">
                <a:moveTo>
                  <a:pt x="50800" y="25400"/>
                </a:moveTo>
                <a:lnTo>
                  <a:pt x="30225" y="25400"/>
                </a:lnTo>
                <a:lnTo>
                  <a:pt x="30225" y="49848"/>
                </a:lnTo>
                <a:lnTo>
                  <a:pt x="35262" y="48802"/>
                </a:lnTo>
                <a:lnTo>
                  <a:pt x="43338" y="43357"/>
                </a:lnTo>
                <a:lnTo>
                  <a:pt x="48795" y="35283"/>
                </a:lnTo>
                <a:lnTo>
                  <a:pt x="50800" y="25400"/>
                </a:lnTo>
                <a:close/>
              </a:path>
            </a:pathLst>
          </a:custGeom>
          <a:solidFill>
            <a:srgbClr val="7E7E7E"/>
          </a:solidFill>
        </p:spPr>
        <p:txBody>
          <a:bodyPr wrap="square" lIns="0" tIns="0" rIns="0" bIns="0" rtlCol="0"/>
          <a:lstStyle/>
          <a:p>
            <a:endParaRPr/>
          </a:p>
        </p:txBody>
      </p:sp>
      <p:sp>
        <p:nvSpPr>
          <p:cNvPr id="12" name="object 12"/>
          <p:cNvSpPr txBox="1"/>
          <p:nvPr/>
        </p:nvSpPr>
        <p:spPr>
          <a:xfrm>
            <a:off x="3665601" y="6807517"/>
            <a:ext cx="1054735" cy="323850"/>
          </a:xfrm>
          <a:prstGeom prst="rect">
            <a:avLst/>
          </a:prstGeom>
        </p:spPr>
        <p:txBody>
          <a:bodyPr vert="horz" wrap="square" lIns="0" tIns="12700" rIns="0" bIns="0" rtlCol="0">
            <a:spAutoFit/>
          </a:bodyPr>
          <a:lstStyle/>
          <a:p>
            <a:pPr marL="12700" marR="5080">
              <a:lnSpc>
                <a:spcPct val="108800"/>
              </a:lnSpc>
              <a:spcBef>
                <a:spcPts val="100"/>
              </a:spcBef>
            </a:pPr>
            <a:r>
              <a:rPr sz="900" spc="-10" dirty="0">
                <a:solidFill>
                  <a:srgbClr val="404040"/>
                </a:solidFill>
                <a:latin typeface="SimSun"/>
                <a:cs typeface="SimSun"/>
              </a:rPr>
              <a:t>从文本中提取代码并</a:t>
            </a:r>
            <a:r>
              <a:rPr sz="900" dirty="0">
                <a:solidFill>
                  <a:srgbClr val="404040"/>
                </a:solidFill>
                <a:latin typeface="SimSun"/>
                <a:cs typeface="SimSun"/>
              </a:rPr>
              <a:t>编码</a:t>
            </a:r>
            <a:r>
              <a:rPr sz="900" spc="-25" dirty="0">
                <a:solidFill>
                  <a:srgbClr val="404040"/>
                </a:solidFill>
                <a:latin typeface="Arial MT"/>
                <a:cs typeface="Arial MT"/>
              </a:rPr>
              <a:t>(in-</a:t>
            </a:r>
            <a:r>
              <a:rPr sz="900" spc="-10" dirty="0">
                <a:solidFill>
                  <a:srgbClr val="404040"/>
                </a:solidFill>
                <a:latin typeface="Arial MT"/>
                <a:cs typeface="Arial MT"/>
              </a:rPr>
              <a:t>vivo)</a:t>
            </a:r>
            <a:endParaRPr sz="900">
              <a:latin typeface="Arial MT"/>
              <a:cs typeface="Arial MT"/>
            </a:endParaRPr>
          </a:p>
        </p:txBody>
      </p:sp>
      <p:grpSp>
        <p:nvGrpSpPr>
          <p:cNvPr id="13" name="object 13"/>
          <p:cNvGrpSpPr/>
          <p:nvPr/>
        </p:nvGrpSpPr>
        <p:grpSpPr>
          <a:xfrm>
            <a:off x="873760" y="5768847"/>
            <a:ext cx="4110990" cy="589280"/>
            <a:chOff x="873760" y="5768847"/>
            <a:chExt cx="4110990" cy="589280"/>
          </a:xfrm>
        </p:grpSpPr>
        <p:sp>
          <p:nvSpPr>
            <p:cNvPr id="14" name="object 14"/>
            <p:cNvSpPr/>
            <p:nvPr/>
          </p:nvSpPr>
          <p:spPr>
            <a:xfrm>
              <a:off x="4101465" y="5788532"/>
              <a:ext cx="883285" cy="569595"/>
            </a:xfrm>
            <a:custGeom>
              <a:avLst/>
              <a:gdLst/>
              <a:ahLst/>
              <a:cxnLst/>
              <a:rect l="l" t="t" r="r" b="b"/>
              <a:pathLst>
                <a:path w="883285" h="569595">
                  <a:moveTo>
                    <a:pt x="50800" y="544195"/>
                  </a:moveTo>
                  <a:lnTo>
                    <a:pt x="48806" y="534339"/>
                  </a:lnTo>
                  <a:lnTo>
                    <a:pt x="43370" y="526262"/>
                  </a:lnTo>
                  <a:lnTo>
                    <a:pt x="35280" y="520801"/>
                  </a:lnTo>
                  <a:lnTo>
                    <a:pt x="30187" y="519772"/>
                  </a:lnTo>
                  <a:lnTo>
                    <a:pt x="30187" y="518795"/>
                  </a:lnTo>
                  <a:lnTo>
                    <a:pt x="29591" y="0"/>
                  </a:lnTo>
                  <a:lnTo>
                    <a:pt x="20066" y="0"/>
                  </a:lnTo>
                  <a:lnTo>
                    <a:pt x="20662" y="518795"/>
                  </a:lnTo>
                  <a:lnTo>
                    <a:pt x="20662" y="519772"/>
                  </a:lnTo>
                  <a:lnTo>
                    <a:pt x="15481" y="520801"/>
                  </a:lnTo>
                  <a:lnTo>
                    <a:pt x="7404" y="526262"/>
                  </a:lnTo>
                  <a:lnTo>
                    <a:pt x="1981" y="534339"/>
                  </a:lnTo>
                  <a:lnTo>
                    <a:pt x="0" y="544195"/>
                  </a:lnTo>
                  <a:lnTo>
                    <a:pt x="1993" y="554113"/>
                  </a:lnTo>
                  <a:lnTo>
                    <a:pt x="7454" y="562190"/>
                  </a:lnTo>
                  <a:lnTo>
                    <a:pt x="15532" y="567613"/>
                  </a:lnTo>
                  <a:lnTo>
                    <a:pt x="25400" y="569595"/>
                  </a:lnTo>
                  <a:lnTo>
                    <a:pt x="35217" y="567613"/>
                  </a:lnTo>
                  <a:lnTo>
                    <a:pt x="43307" y="562190"/>
                  </a:lnTo>
                  <a:lnTo>
                    <a:pt x="48768" y="554113"/>
                  </a:lnTo>
                  <a:lnTo>
                    <a:pt x="50800" y="544195"/>
                  </a:lnTo>
                  <a:close/>
                </a:path>
                <a:path w="883285" h="569595">
                  <a:moveTo>
                    <a:pt x="261620" y="544195"/>
                  </a:moveTo>
                  <a:lnTo>
                    <a:pt x="259613" y="534339"/>
                  </a:lnTo>
                  <a:lnTo>
                    <a:pt x="254152" y="526262"/>
                  </a:lnTo>
                  <a:lnTo>
                    <a:pt x="246075" y="520801"/>
                  </a:lnTo>
                  <a:lnTo>
                    <a:pt x="241046" y="519785"/>
                  </a:lnTo>
                  <a:lnTo>
                    <a:pt x="241046" y="518795"/>
                  </a:lnTo>
                  <a:lnTo>
                    <a:pt x="241046" y="408305"/>
                  </a:lnTo>
                  <a:lnTo>
                    <a:pt x="231521" y="408305"/>
                  </a:lnTo>
                  <a:lnTo>
                    <a:pt x="231521" y="519785"/>
                  </a:lnTo>
                  <a:lnTo>
                    <a:pt x="226352" y="520801"/>
                  </a:lnTo>
                  <a:lnTo>
                    <a:pt x="218274" y="526262"/>
                  </a:lnTo>
                  <a:lnTo>
                    <a:pt x="212813" y="534339"/>
                  </a:lnTo>
                  <a:lnTo>
                    <a:pt x="210820" y="544195"/>
                  </a:lnTo>
                  <a:lnTo>
                    <a:pt x="212813" y="554062"/>
                  </a:lnTo>
                  <a:lnTo>
                    <a:pt x="218274" y="562140"/>
                  </a:lnTo>
                  <a:lnTo>
                    <a:pt x="226352" y="567601"/>
                  </a:lnTo>
                  <a:lnTo>
                    <a:pt x="236220" y="569595"/>
                  </a:lnTo>
                  <a:lnTo>
                    <a:pt x="246075" y="567601"/>
                  </a:lnTo>
                  <a:lnTo>
                    <a:pt x="254152" y="562140"/>
                  </a:lnTo>
                  <a:lnTo>
                    <a:pt x="259613" y="554062"/>
                  </a:lnTo>
                  <a:lnTo>
                    <a:pt x="261620" y="544195"/>
                  </a:lnTo>
                  <a:close/>
                </a:path>
                <a:path w="883285" h="569595">
                  <a:moveTo>
                    <a:pt x="467360" y="544195"/>
                  </a:moveTo>
                  <a:lnTo>
                    <a:pt x="465353" y="534339"/>
                  </a:lnTo>
                  <a:lnTo>
                    <a:pt x="459892" y="526262"/>
                  </a:lnTo>
                  <a:lnTo>
                    <a:pt x="451815" y="520801"/>
                  </a:lnTo>
                  <a:lnTo>
                    <a:pt x="446786" y="519785"/>
                  </a:lnTo>
                  <a:lnTo>
                    <a:pt x="446786" y="518795"/>
                  </a:lnTo>
                  <a:lnTo>
                    <a:pt x="446786" y="408305"/>
                  </a:lnTo>
                  <a:lnTo>
                    <a:pt x="437261" y="408305"/>
                  </a:lnTo>
                  <a:lnTo>
                    <a:pt x="437261" y="519785"/>
                  </a:lnTo>
                  <a:lnTo>
                    <a:pt x="432092" y="520801"/>
                  </a:lnTo>
                  <a:lnTo>
                    <a:pt x="424014" y="526262"/>
                  </a:lnTo>
                  <a:lnTo>
                    <a:pt x="418553" y="534339"/>
                  </a:lnTo>
                  <a:lnTo>
                    <a:pt x="416560" y="544195"/>
                  </a:lnTo>
                  <a:lnTo>
                    <a:pt x="418553" y="554062"/>
                  </a:lnTo>
                  <a:lnTo>
                    <a:pt x="424014" y="562140"/>
                  </a:lnTo>
                  <a:lnTo>
                    <a:pt x="432092" y="567601"/>
                  </a:lnTo>
                  <a:lnTo>
                    <a:pt x="441960" y="569595"/>
                  </a:lnTo>
                  <a:lnTo>
                    <a:pt x="451815" y="567601"/>
                  </a:lnTo>
                  <a:lnTo>
                    <a:pt x="459892" y="562140"/>
                  </a:lnTo>
                  <a:lnTo>
                    <a:pt x="465353" y="554062"/>
                  </a:lnTo>
                  <a:lnTo>
                    <a:pt x="467360" y="544195"/>
                  </a:lnTo>
                  <a:close/>
                </a:path>
                <a:path w="883285" h="569595">
                  <a:moveTo>
                    <a:pt x="655574" y="518795"/>
                  </a:moveTo>
                  <a:lnTo>
                    <a:pt x="655066" y="408305"/>
                  </a:lnTo>
                  <a:lnTo>
                    <a:pt x="645541" y="408305"/>
                  </a:lnTo>
                  <a:lnTo>
                    <a:pt x="646049" y="518795"/>
                  </a:lnTo>
                  <a:lnTo>
                    <a:pt x="646061" y="519785"/>
                  </a:lnTo>
                  <a:lnTo>
                    <a:pt x="650748" y="518795"/>
                  </a:lnTo>
                  <a:lnTo>
                    <a:pt x="655574" y="518795"/>
                  </a:lnTo>
                  <a:close/>
                </a:path>
                <a:path w="883285" h="569595">
                  <a:moveTo>
                    <a:pt x="676275" y="544068"/>
                  </a:moveTo>
                  <a:lnTo>
                    <a:pt x="674255" y="534416"/>
                  </a:lnTo>
                  <a:lnTo>
                    <a:pt x="674204" y="534212"/>
                  </a:lnTo>
                  <a:lnTo>
                    <a:pt x="668858" y="526326"/>
                  </a:lnTo>
                  <a:lnTo>
                    <a:pt x="668743" y="526148"/>
                  </a:lnTo>
                  <a:lnTo>
                    <a:pt x="660654" y="520738"/>
                  </a:lnTo>
                  <a:lnTo>
                    <a:pt x="655764" y="519785"/>
                  </a:lnTo>
                  <a:lnTo>
                    <a:pt x="655701" y="544195"/>
                  </a:lnTo>
                  <a:lnTo>
                    <a:pt x="655586" y="519785"/>
                  </a:lnTo>
                  <a:lnTo>
                    <a:pt x="646061" y="519785"/>
                  </a:lnTo>
                  <a:lnTo>
                    <a:pt x="640880" y="520865"/>
                  </a:lnTo>
                  <a:lnTo>
                    <a:pt x="632815" y="526326"/>
                  </a:lnTo>
                  <a:lnTo>
                    <a:pt x="627405" y="534416"/>
                  </a:lnTo>
                  <a:lnTo>
                    <a:pt x="625513" y="544068"/>
                  </a:lnTo>
                  <a:lnTo>
                    <a:pt x="625475" y="544322"/>
                  </a:lnTo>
                  <a:lnTo>
                    <a:pt x="627481" y="553986"/>
                  </a:lnTo>
                  <a:lnTo>
                    <a:pt x="627532" y="554189"/>
                  </a:lnTo>
                  <a:lnTo>
                    <a:pt x="632879" y="562076"/>
                  </a:lnTo>
                  <a:lnTo>
                    <a:pt x="632993" y="562254"/>
                  </a:lnTo>
                  <a:lnTo>
                    <a:pt x="641083" y="567664"/>
                  </a:lnTo>
                  <a:lnTo>
                    <a:pt x="651002" y="569595"/>
                  </a:lnTo>
                  <a:lnTo>
                    <a:pt x="660857" y="567537"/>
                  </a:lnTo>
                  <a:lnTo>
                    <a:pt x="668921" y="562076"/>
                  </a:lnTo>
                  <a:lnTo>
                    <a:pt x="674331" y="553986"/>
                  </a:lnTo>
                  <a:lnTo>
                    <a:pt x="676224" y="544322"/>
                  </a:lnTo>
                  <a:lnTo>
                    <a:pt x="676249" y="544195"/>
                  </a:lnTo>
                  <a:lnTo>
                    <a:pt x="676275" y="544068"/>
                  </a:lnTo>
                  <a:close/>
                </a:path>
                <a:path w="883285" h="569595">
                  <a:moveTo>
                    <a:pt x="883285" y="543560"/>
                  </a:moveTo>
                  <a:lnTo>
                    <a:pt x="881278" y="533704"/>
                  </a:lnTo>
                  <a:lnTo>
                    <a:pt x="875817" y="525627"/>
                  </a:lnTo>
                  <a:lnTo>
                    <a:pt x="867740" y="520166"/>
                  </a:lnTo>
                  <a:lnTo>
                    <a:pt x="862711" y="519150"/>
                  </a:lnTo>
                  <a:lnTo>
                    <a:pt x="862711" y="518160"/>
                  </a:lnTo>
                  <a:lnTo>
                    <a:pt x="862711" y="408305"/>
                  </a:lnTo>
                  <a:lnTo>
                    <a:pt x="853186" y="408305"/>
                  </a:lnTo>
                  <a:lnTo>
                    <a:pt x="853186" y="519150"/>
                  </a:lnTo>
                  <a:lnTo>
                    <a:pt x="848017" y="520166"/>
                  </a:lnTo>
                  <a:lnTo>
                    <a:pt x="839939" y="525627"/>
                  </a:lnTo>
                  <a:lnTo>
                    <a:pt x="834478" y="533704"/>
                  </a:lnTo>
                  <a:lnTo>
                    <a:pt x="832485" y="543560"/>
                  </a:lnTo>
                  <a:lnTo>
                    <a:pt x="834478" y="553427"/>
                  </a:lnTo>
                  <a:lnTo>
                    <a:pt x="839939" y="561505"/>
                  </a:lnTo>
                  <a:lnTo>
                    <a:pt x="848017" y="566966"/>
                  </a:lnTo>
                  <a:lnTo>
                    <a:pt x="857885" y="568960"/>
                  </a:lnTo>
                  <a:lnTo>
                    <a:pt x="867740" y="566966"/>
                  </a:lnTo>
                  <a:lnTo>
                    <a:pt x="875817" y="561505"/>
                  </a:lnTo>
                  <a:lnTo>
                    <a:pt x="881278" y="553427"/>
                  </a:lnTo>
                  <a:lnTo>
                    <a:pt x="883285" y="543560"/>
                  </a:lnTo>
                  <a:close/>
                </a:path>
              </a:pathLst>
            </a:custGeom>
            <a:solidFill>
              <a:srgbClr val="7E7E7E"/>
            </a:solidFill>
          </p:spPr>
          <p:txBody>
            <a:bodyPr wrap="square" lIns="0" tIns="0" rIns="0" bIns="0" rtlCol="0"/>
            <a:lstStyle/>
            <a:p>
              <a:endParaRPr/>
            </a:p>
          </p:txBody>
        </p:sp>
        <p:sp>
          <p:nvSpPr>
            <p:cNvPr id="15" name="object 15"/>
            <p:cNvSpPr/>
            <p:nvPr/>
          </p:nvSpPr>
          <p:spPr>
            <a:xfrm>
              <a:off x="4126864" y="6192392"/>
              <a:ext cx="832485" cy="2540"/>
            </a:xfrm>
            <a:custGeom>
              <a:avLst/>
              <a:gdLst/>
              <a:ahLst/>
              <a:cxnLst/>
              <a:rect l="l" t="t" r="r" b="b"/>
              <a:pathLst>
                <a:path w="832485" h="2539">
                  <a:moveTo>
                    <a:pt x="0" y="0"/>
                  </a:moveTo>
                  <a:lnTo>
                    <a:pt x="832485" y="2539"/>
                  </a:lnTo>
                </a:path>
              </a:pathLst>
            </a:custGeom>
            <a:ln w="9525">
              <a:solidFill>
                <a:srgbClr val="7E7E7E"/>
              </a:solidFill>
            </a:ln>
          </p:spPr>
          <p:txBody>
            <a:bodyPr wrap="square" lIns="0" tIns="0" rIns="0" bIns="0" rtlCol="0"/>
            <a:lstStyle/>
            <a:p>
              <a:endParaRPr/>
            </a:p>
          </p:txBody>
        </p:sp>
        <p:sp>
          <p:nvSpPr>
            <p:cNvPr id="16" name="object 16"/>
            <p:cNvSpPr/>
            <p:nvPr/>
          </p:nvSpPr>
          <p:spPr>
            <a:xfrm>
              <a:off x="873760" y="5768847"/>
              <a:ext cx="50800" cy="565150"/>
            </a:xfrm>
            <a:custGeom>
              <a:avLst/>
              <a:gdLst/>
              <a:ahLst/>
              <a:cxnLst/>
              <a:rect l="l" t="t" r="r" b="b"/>
              <a:pathLst>
                <a:path w="50800" h="565150">
                  <a:moveTo>
                    <a:pt x="20637" y="515315"/>
                  </a:moveTo>
                  <a:lnTo>
                    <a:pt x="15516" y="516354"/>
                  </a:lnTo>
                  <a:lnTo>
                    <a:pt x="7442" y="521811"/>
                  </a:lnTo>
                  <a:lnTo>
                    <a:pt x="1997" y="529887"/>
                  </a:lnTo>
                  <a:lnTo>
                    <a:pt x="0" y="539749"/>
                  </a:lnTo>
                  <a:lnTo>
                    <a:pt x="1997" y="549612"/>
                  </a:lnTo>
                  <a:lnTo>
                    <a:pt x="7442" y="557688"/>
                  </a:lnTo>
                  <a:lnTo>
                    <a:pt x="15516" y="563145"/>
                  </a:lnTo>
                  <a:lnTo>
                    <a:pt x="25400" y="565149"/>
                  </a:lnTo>
                  <a:lnTo>
                    <a:pt x="35289" y="563145"/>
                  </a:lnTo>
                  <a:lnTo>
                    <a:pt x="43362" y="557688"/>
                  </a:lnTo>
                  <a:lnTo>
                    <a:pt x="48804" y="549612"/>
                  </a:lnTo>
                  <a:lnTo>
                    <a:pt x="50800" y="539749"/>
                  </a:lnTo>
                  <a:lnTo>
                    <a:pt x="20637" y="539749"/>
                  </a:lnTo>
                  <a:lnTo>
                    <a:pt x="20637" y="515315"/>
                  </a:lnTo>
                  <a:close/>
                </a:path>
                <a:path w="50800" h="565150">
                  <a:moveTo>
                    <a:pt x="25400" y="514349"/>
                  </a:moveTo>
                  <a:lnTo>
                    <a:pt x="20637" y="515315"/>
                  </a:lnTo>
                  <a:lnTo>
                    <a:pt x="20637" y="539749"/>
                  </a:lnTo>
                  <a:lnTo>
                    <a:pt x="30162" y="539749"/>
                  </a:lnTo>
                  <a:lnTo>
                    <a:pt x="30162" y="515315"/>
                  </a:lnTo>
                  <a:lnTo>
                    <a:pt x="25400" y="514349"/>
                  </a:lnTo>
                  <a:close/>
                </a:path>
                <a:path w="50800" h="565150">
                  <a:moveTo>
                    <a:pt x="30165" y="515315"/>
                  </a:moveTo>
                  <a:lnTo>
                    <a:pt x="30162" y="539749"/>
                  </a:lnTo>
                  <a:lnTo>
                    <a:pt x="50800" y="539749"/>
                  </a:lnTo>
                  <a:lnTo>
                    <a:pt x="48804" y="529887"/>
                  </a:lnTo>
                  <a:lnTo>
                    <a:pt x="43362" y="521811"/>
                  </a:lnTo>
                  <a:lnTo>
                    <a:pt x="35289" y="516354"/>
                  </a:lnTo>
                  <a:lnTo>
                    <a:pt x="30165" y="515315"/>
                  </a:lnTo>
                  <a:close/>
                </a:path>
                <a:path w="50800" h="565150">
                  <a:moveTo>
                    <a:pt x="30162" y="0"/>
                  </a:moveTo>
                  <a:lnTo>
                    <a:pt x="20637" y="0"/>
                  </a:lnTo>
                  <a:lnTo>
                    <a:pt x="20637" y="515315"/>
                  </a:lnTo>
                  <a:lnTo>
                    <a:pt x="25400" y="514349"/>
                  </a:lnTo>
                  <a:lnTo>
                    <a:pt x="30162" y="514349"/>
                  </a:lnTo>
                  <a:lnTo>
                    <a:pt x="30162" y="0"/>
                  </a:lnTo>
                  <a:close/>
                </a:path>
                <a:path w="50800" h="565150">
                  <a:moveTo>
                    <a:pt x="30162" y="514349"/>
                  </a:moveTo>
                  <a:lnTo>
                    <a:pt x="25400" y="514349"/>
                  </a:lnTo>
                  <a:lnTo>
                    <a:pt x="30165" y="515315"/>
                  </a:lnTo>
                  <a:lnTo>
                    <a:pt x="30162" y="514349"/>
                  </a:lnTo>
                  <a:close/>
                </a:path>
              </a:pathLst>
            </a:custGeom>
            <a:solidFill>
              <a:srgbClr val="7E7E7E"/>
            </a:solidFill>
          </p:spPr>
          <p:txBody>
            <a:bodyPr wrap="square" lIns="0" tIns="0" rIns="0" bIns="0" rtlCol="0"/>
            <a:lstStyle/>
            <a:p>
              <a:endParaRPr/>
            </a:p>
          </p:txBody>
        </p:sp>
      </p:grpSp>
      <p:sp>
        <p:nvSpPr>
          <p:cNvPr id="17" name="object 17"/>
          <p:cNvSpPr txBox="1"/>
          <p:nvPr/>
        </p:nvSpPr>
        <p:spPr>
          <a:xfrm>
            <a:off x="917892" y="5761990"/>
            <a:ext cx="826135" cy="162560"/>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404040"/>
                </a:solidFill>
                <a:latin typeface="SimSun"/>
                <a:cs typeface="SimSun"/>
              </a:rPr>
              <a:t>最近使用的代码</a:t>
            </a:r>
            <a:endParaRPr sz="900">
              <a:latin typeface="SimSun"/>
              <a:cs typeface="SimSun"/>
            </a:endParaRPr>
          </a:p>
        </p:txBody>
      </p:sp>
      <p:sp>
        <p:nvSpPr>
          <p:cNvPr id="18" name="object 18"/>
          <p:cNvSpPr/>
          <p:nvPr/>
        </p:nvSpPr>
        <p:spPr>
          <a:xfrm>
            <a:off x="5107304" y="6516878"/>
            <a:ext cx="51435" cy="601345"/>
          </a:xfrm>
          <a:custGeom>
            <a:avLst/>
            <a:gdLst/>
            <a:ahLst/>
            <a:cxnLst/>
            <a:rect l="l" t="t" r="r" b="b"/>
            <a:pathLst>
              <a:path w="51435" h="601345">
                <a:moveTo>
                  <a:pt x="30252" y="49859"/>
                </a:moveTo>
                <a:lnTo>
                  <a:pt x="30049" y="49859"/>
                </a:lnTo>
                <a:lnTo>
                  <a:pt x="25400" y="50800"/>
                </a:lnTo>
                <a:lnTo>
                  <a:pt x="20729" y="50800"/>
                </a:lnTo>
                <a:lnTo>
                  <a:pt x="21336" y="601345"/>
                </a:lnTo>
                <a:lnTo>
                  <a:pt x="30861" y="601345"/>
                </a:lnTo>
                <a:lnTo>
                  <a:pt x="30254" y="50800"/>
                </a:lnTo>
                <a:lnTo>
                  <a:pt x="25400" y="50800"/>
                </a:lnTo>
                <a:lnTo>
                  <a:pt x="20727" y="49859"/>
                </a:lnTo>
                <a:lnTo>
                  <a:pt x="30252" y="49859"/>
                </a:lnTo>
                <a:close/>
              </a:path>
              <a:path w="51435" h="601345">
                <a:moveTo>
                  <a:pt x="30226" y="25425"/>
                </a:moveTo>
                <a:lnTo>
                  <a:pt x="20701" y="25425"/>
                </a:lnTo>
                <a:lnTo>
                  <a:pt x="20727" y="49859"/>
                </a:lnTo>
                <a:lnTo>
                  <a:pt x="25400" y="50800"/>
                </a:lnTo>
                <a:lnTo>
                  <a:pt x="30049" y="49859"/>
                </a:lnTo>
                <a:lnTo>
                  <a:pt x="30252" y="49859"/>
                </a:lnTo>
                <a:lnTo>
                  <a:pt x="30226" y="25425"/>
                </a:lnTo>
                <a:close/>
              </a:path>
              <a:path w="51435" h="601345">
                <a:moveTo>
                  <a:pt x="25400" y="0"/>
                </a:moveTo>
                <a:lnTo>
                  <a:pt x="15484" y="2006"/>
                </a:lnTo>
                <a:lnTo>
                  <a:pt x="7413" y="7459"/>
                </a:lnTo>
                <a:lnTo>
                  <a:pt x="1986" y="15539"/>
                </a:lnTo>
                <a:lnTo>
                  <a:pt x="0" y="25425"/>
                </a:lnTo>
                <a:lnTo>
                  <a:pt x="2004" y="35312"/>
                </a:lnTo>
                <a:lnTo>
                  <a:pt x="7461" y="43380"/>
                </a:lnTo>
                <a:lnTo>
                  <a:pt x="15537" y="48814"/>
                </a:lnTo>
                <a:lnTo>
                  <a:pt x="20727" y="49859"/>
                </a:lnTo>
                <a:lnTo>
                  <a:pt x="20701" y="25425"/>
                </a:lnTo>
                <a:lnTo>
                  <a:pt x="50810" y="25425"/>
                </a:lnTo>
                <a:lnTo>
                  <a:pt x="48806" y="15539"/>
                </a:lnTo>
                <a:lnTo>
                  <a:pt x="43365" y="7459"/>
                </a:lnTo>
                <a:lnTo>
                  <a:pt x="35292" y="2006"/>
                </a:lnTo>
                <a:lnTo>
                  <a:pt x="25400" y="0"/>
                </a:lnTo>
                <a:close/>
              </a:path>
              <a:path w="51435" h="601345">
                <a:moveTo>
                  <a:pt x="50789" y="25425"/>
                </a:moveTo>
                <a:lnTo>
                  <a:pt x="30226" y="25425"/>
                </a:lnTo>
                <a:lnTo>
                  <a:pt x="30252" y="49859"/>
                </a:lnTo>
                <a:lnTo>
                  <a:pt x="30049" y="49859"/>
                </a:lnTo>
                <a:lnTo>
                  <a:pt x="35214" y="48814"/>
                </a:lnTo>
                <a:lnTo>
                  <a:pt x="43327" y="43380"/>
                </a:lnTo>
                <a:lnTo>
                  <a:pt x="48778" y="35312"/>
                </a:lnTo>
                <a:lnTo>
                  <a:pt x="50789" y="25425"/>
                </a:lnTo>
                <a:close/>
              </a:path>
            </a:pathLst>
          </a:custGeom>
          <a:solidFill>
            <a:srgbClr val="7E7E7E"/>
          </a:solidFill>
        </p:spPr>
        <p:txBody>
          <a:bodyPr wrap="square" lIns="0" tIns="0" rIns="0" bIns="0" rtlCol="0"/>
          <a:lstStyle/>
          <a:p>
            <a:endParaRPr/>
          </a:p>
        </p:txBody>
      </p:sp>
      <p:sp>
        <p:nvSpPr>
          <p:cNvPr id="19" name="object 19"/>
          <p:cNvSpPr txBox="1"/>
          <p:nvPr/>
        </p:nvSpPr>
        <p:spPr>
          <a:xfrm>
            <a:off x="5152009" y="6902132"/>
            <a:ext cx="482600"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404040"/>
                </a:solidFill>
                <a:latin typeface="SimSun"/>
                <a:cs typeface="SimSun"/>
              </a:rPr>
              <a:t>表情代码</a:t>
            </a:r>
            <a:endParaRPr sz="900">
              <a:latin typeface="SimSun"/>
              <a:cs typeface="SimSun"/>
            </a:endParaRPr>
          </a:p>
        </p:txBody>
      </p:sp>
      <p:sp>
        <p:nvSpPr>
          <p:cNvPr id="20" name="object 20"/>
          <p:cNvSpPr/>
          <p:nvPr/>
        </p:nvSpPr>
        <p:spPr>
          <a:xfrm>
            <a:off x="5348604" y="5780278"/>
            <a:ext cx="50800" cy="565150"/>
          </a:xfrm>
          <a:custGeom>
            <a:avLst/>
            <a:gdLst/>
            <a:ahLst/>
            <a:cxnLst/>
            <a:rect l="l" t="t" r="r" b="b"/>
            <a:pathLst>
              <a:path w="50800" h="565150">
                <a:moveTo>
                  <a:pt x="20672" y="515316"/>
                </a:moveTo>
                <a:lnTo>
                  <a:pt x="15484" y="516354"/>
                </a:lnTo>
                <a:lnTo>
                  <a:pt x="7413" y="521811"/>
                </a:lnTo>
                <a:lnTo>
                  <a:pt x="1986" y="529887"/>
                </a:lnTo>
                <a:lnTo>
                  <a:pt x="0" y="539750"/>
                </a:lnTo>
                <a:lnTo>
                  <a:pt x="2004" y="549665"/>
                </a:lnTo>
                <a:lnTo>
                  <a:pt x="7461" y="557736"/>
                </a:lnTo>
                <a:lnTo>
                  <a:pt x="15537" y="563163"/>
                </a:lnTo>
                <a:lnTo>
                  <a:pt x="25400" y="565150"/>
                </a:lnTo>
                <a:lnTo>
                  <a:pt x="35227" y="563163"/>
                </a:lnTo>
                <a:lnTo>
                  <a:pt x="43315" y="557736"/>
                </a:lnTo>
                <a:lnTo>
                  <a:pt x="48777" y="549665"/>
                </a:lnTo>
                <a:lnTo>
                  <a:pt x="50800" y="539750"/>
                </a:lnTo>
                <a:lnTo>
                  <a:pt x="20700" y="539750"/>
                </a:lnTo>
                <a:lnTo>
                  <a:pt x="20672" y="515316"/>
                </a:lnTo>
                <a:close/>
              </a:path>
              <a:path w="50800" h="565150">
                <a:moveTo>
                  <a:pt x="25400" y="514350"/>
                </a:moveTo>
                <a:lnTo>
                  <a:pt x="20672" y="515316"/>
                </a:lnTo>
                <a:lnTo>
                  <a:pt x="20700" y="539750"/>
                </a:lnTo>
                <a:lnTo>
                  <a:pt x="30225" y="539750"/>
                </a:lnTo>
                <a:lnTo>
                  <a:pt x="30197" y="515316"/>
                </a:lnTo>
                <a:lnTo>
                  <a:pt x="25400" y="514350"/>
                </a:lnTo>
                <a:close/>
              </a:path>
              <a:path w="50800" h="565150">
                <a:moveTo>
                  <a:pt x="30197" y="515316"/>
                </a:moveTo>
                <a:lnTo>
                  <a:pt x="30225" y="539750"/>
                </a:lnTo>
                <a:lnTo>
                  <a:pt x="50800" y="539750"/>
                </a:lnTo>
                <a:lnTo>
                  <a:pt x="48806" y="529887"/>
                </a:lnTo>
                <a:lnTo>
                  <a:pt x="43370" y="521811"/>
                </a:lnTo>
                <a:lnTo>
                  <a:pt x="35288" y="516354"/>
                </a:lnTo>
                <a:lnTo>
                  <a:pt x="30197" y="515316"/>
                </a:lnTo>
                <a:close/>
              </a:path>
              <a:path w="50800" h="565150">
                <a:moveTo>
                  <a:pt x="29591" y="0"/>
                </a:moveTo>
                <a:lnTo>
                  <a:pt x="20066" y="0"/>
                </a:lnTo>
                <a:lnTo>
                  <a:pt x="20671" y="514350"/>
                </a:lnTo>
                <a:lnTo>
                  <a:pt x="20672" y="515316"/>
                </a:lnTo>
                <a:lnTo>
                  <a:pt x="25400" y="514350"/>
                </a:lnTo>
                <a:lnTo>
                  <a:pt x="30196" y="514350"/>
                </a:lnTo>
                <a:lnTo>
                  <a:pt x="29591" y="0"/>
                </a:lnTo>
                <a:close/>
              </a:path>
              <a:path w="50800" h="565150">
                <a:moveTo>
                  <a:pt x="30196" y="514350"/>
                </a:moveTo>
                <a:lnTo>
                  <a:pt x="25400" y="514350"/>
                </a:lnTo>
                <a:lnTo>
                  <a:pt x="30197" y="515316"/>
                </a:lnTo>
                <a:lnTo>
                  <a:pt x="30196" y="514350"/>
                </a:lnTo>
                <a:close/>
              </a:path>
            </a:pathLst>
          </a:custGeom>
          <a:solidFill>
            <a:srgbClr val="7E7E7E"/>
          </a:solidFill>
        </p:spPr>
        <p:txBody>
          <a:bodyPr wrap="square" lIns="0" tIns="0" rIns="0" bIns="0" rtlCol="0"/>
          <a:lstStyle/>
          <a:p>
            <a:endParaRPr/>
          </a:p>
        </p:txBody>
      </p:sp>
      <p:sp>
        <p:nvSpPr>
          <p:cNvPr id="21" name="object 21"/>
          <p:cNvSpPr txBox="1"/>
          <p:nvPr/>
        </p:nvSpPr>
        <p:spPr>
          <a:xfrm>
            <a:off x="5409184" y="5781040"/>
            <a:ext cx="482600"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404040"/>
                </a:solidFill>
                <a:latin typeface="SimSun"/>
                <a:cs typeface="SimSun"/>
              </a:rPr>
              <a:t>撤销编码</a:t>
            </a:r>
            <a:endParaRPr sz="900">
              <a:latin typeface="SimSun"/>
              <a:cs typeface="SimSun"/>
            </a:endParaRPr>
          </a:p>
        </p:txBody>
      </p:sp>
      <p:grpSp>
        <p:nvGrpSpPr>
          <p:cNvPr id="22" name="object 22"/>
          <p:cNvGrpSpPr/>
          <p:nvPr/>
        </p:nvGrpSpPr>
        <p:grpSpPr>
          <a:xfrm>
            <a:off x="1082675" y="1202626"/>
            <a:ext cx="4458970" cy="2096770"/>
            <a:chOff x="1082675" y="1202626"/>
            <a:chExt cx="4458970" cy="2096770"/>
          </a:xfrm>
        </p:grpSpPr>
        <p:pic>
          <p:nvPicPr>
            <p:cNvPr id="23" name="object 23"/>
            <p:cNvPicPr/>
            <p:nvPr/>
          </p:nvPicPr>
          <p:blipFill>
            <a:blip r:embed="rId3" cstate="print"/>
            <a:stretch>
              <a:fillRect/>
            </a:stretch>
          </p:blipFill>
          <p:spPr>
            <a:xfrm>
              <a:off x="1092200" y="1212214"/>
              <a:ext cx="2062480" cy="2077719"/>
            </a:xfrm>
            <a:prstGeom prst="rect">
              <a:avLst/>
            </a:prstGeom>
          </p:spPr>
        </p:pic>
        <p:sp>
          <p:nvSpPr>
            <p:cNvPr id="24" name="object 24"/>
            <p:cNvSpPr/>
            <p:nvPr/>
          </p:nvSpPr>
          <p:spPr>
            <a:xfrm>
              <a:off x="1087437" y="1207388"/>
              <a:ext cx="2072005" cy="2087245"/>
            </a:xfrm>
            <a:custGeom>
              <a:avLst/>
              <a:gdLst/>
              <a:ahLst/>
              <a:cxnLst/>
              <a:rect l="l" t="t" r="r" b="b"/>
              <a:pathLst>
                <a:path w="2072005" h="2087245">
                  <a:moveTo>
                    <a:pt x="0" y="2087244"/>
                  </a:moveTo>
                  <a:lnTo>
                    <a:pt x="2072005" y="2087244"/>
                  </a:lnTo>
                  <a:lnTo>
                    <a:pt x="2072005" y="0"/>
                  </a:lnTo>
                  <a:lnTo>
                    <a:pt x="0" y="0"/>
                  </a:lnTo>
                  <a:lnTo>
                    <a:pt x="0" y="2087244"/>
                  </a:lnTo>
                  <a:close/>
                </a:path>
              </a:pathLst>
            </a:custGeom>
            <a:ln w="9525">
              <a:solidFill>
                <a:srgbClr val="EDEBE0"/>
              </a:solidFill>
            </a:ln>
          </p:spPr>
          <p:txBody>
            <a:bodyPr wrap="square" lIns="0" tIns="0" rIns="0" bIns="0" rtlCol="0"/>
            <a:lstStyle/>
            <a:p>
              <a:endParaRPr/>
            </a:p>
          </p:txBody>
        </p:sp>
        <p:sp>
          <p:nvSpPr>
            <p:cNvPr id="25" name="object 25"/>
            <p:cNvSpPr/>
            <p:nvPr/>
          </p:nvSpPr>
          <p:spPr>
            <a:xfrm>
              <a:off x="3068320" y="1498727"/>
              <a:ext cx="2473325" cy="50800"/>
            </a:xfrm>
            <a:custGeom>
              <a:avLst/>
              <a:gdLst/>
              <a:ahLst/>
              <a:cxnLst/>
              <a:rect l="l" t="t" r="r" b="b"/>
              <a:pathLst>
                <a:path w="2473325" h="50800">
                  <a:moveTo>
                    <a:pt x="25400" y="0"/>
                  </a:moveTo>
                  <a:lnTo>
                    <a:pt x="15484" y="1986"/>
                  </a:lnTo>
                  <a:lnTo>
                    <a:pt x="7413" y="7413"/>
                  </a:lnTo>
                  <a:lnTo>
                    <a:pt x="1986" y="15484"/>
                  </a:lnTo>
                  <a:lnTo>
                    <a:pt x="0" y="25400"/>
                  </a:lnTo>
                  <a:lnTo>
                    <a:pt x="2004" y="35262"/>
                  </a:lnTo>
                  <a:lnTo>
                    <a:pt x="7461" y="43338"/>
                  </a:lnTo>
                  <a:lnTo>
                    <a:pt x="15537" y="48795"/>
                  </a:lnTo>
                  <a:lnTo>
                    <a:pt x="25400" y="50800"/>
                  </a:lnTo>
                  <a:lnTo>
                    <a:pt x="35048" y="48795"/>
                  </a:lnTo>
                  <a:lnTo>
                    <a:pt x="35233" y="48795"/>
                  </a:lnTo>
                  <a:lnTo>
                    <a:pt x="43292" y="43338"/>
                  </a:lnTo>
                  <a:lnTo>
                    <a:pt x="48765" y="35262"/>
                  </a:lnTo>
                  <a:lnTo>
                    <a:pt x="49833" y="30099"/>
                  </a:lnTo>
                  <a:lnTo>
                    <a:pt x="25400" y="30099"/>
                  </a:lnTo>
                  <a:lnTo>
                    <a:pt x="25400" y="20574"/>
                  </a:lnTo>
                  <a:lnTo>
                    <a:pt x="49844" y="20574"/>
                  </a:lnTo>
                  <a:lnTo>
                    <a:pt x="48810" y="15484"/>
                  </a:lnTo>
                  <a:lnTo>
                    <a:pt x="43381" y="7413"/>
                  </a:lnTo>
                  <a:lnTo>
                    <a:pt x="35345" y="1986"/>
                  </a:lnTo>
                  <a:lnTo>
                    <a:pt x="35546" y="1986"/>
                  </a:lnTo>
                  <a:lnTo>
                    <a:pt x="25400" y="0"/>
                  </a:lnTo>
                  <a:close/>
                </a:path>
                <a:path w="2473325" h="50800">
                  <a:moveTo>
                    <a:pt x="2473197" y="17780"/>
                  </a:moveTo>
                  <a:lnTo>
                    <a:pt x="25400" y="20574"/>
                  </a:lnTo>
                  <a:lnTo>
                    <a:pt x="25400" y="30099"/>
                  </a:lnTo>
                  <a:lnTo>
                    <a:pt x="49833" y="30099"/>
                  </a:lnTo>
                  <a:lnTo>
                    <a:pt x="50774" y="25400"/>
                  </a:lnTo>
                  <a:lnTo>
                    <a:pt x="49844" y="20574"/>
                  </a:lnTo>
                  <a:lnTo>
                    <a:pt x="2473197" y="20574"/>
                  </a:lnTo>
                  <a:lnTo>
                    <a:pt x="2473197" y="17780"/>
                  </a:lnTo>
                  <a:close/>
                </a:path>
                <a:path w="2473325" h="50800">
                  <a:moveTo>
                    <a:pt x="2473197" y="20574"/>
                  </a:moveTo>
                  <a:lnTo>
                    <a:pt x="49844" y="20574"/>
                  </a:lnTo>
                  <a:lnTo>
                    <a:pt x="50774" y="25400"/>
                  </a:lnTo>
                  <a:lnTo>
                    <a:pt x="49833" y="30099"/>
                  </a:lnTo>
                  <a:lnTo>
                    <a:pt x="25400" y="30099"/>
                  </a:lnTo>
                  <a:lnTo>
                    <a:pt x="2473197" y="27305"/>
                  </a:lnTo>
                  <a:lnTo>
                    <a:pt x="2473197" y="20574"/>
                  </a:lnTo>
                  <a:close/>
                </a:path>
              </a:pathLst>
            </a:custGeom>
            <a:solidFill>
              <a:srgbClr val="7E7E7E"/>
            </a:solidFill>
          </p:spPr>
          <p:txBody>
            <a:bodyPr wrap="square" lIns="0" tIns="0" rIns="0" bIns="0" rtlCol="0"/>
            <a:lstStyle/>
            <a:p>
              <a:endParaRPr/>
            </a:p>
          </p:txBody>
        </p:sp>
      </p:grpSp>
      <p:sp>
        <p:nvSpPr>
          <p:cNvPr id="26" name="object 26"/>
          <p:cNvSpPr txBox="1"/>
          <p:nvPr/>
        </p:nvSpPr>
        <p:spPr>
          <a:xfrm>
            <a:off x="1082992" y="889381"/>
            <a:ext cx="4599940" cy="1058545"/>
          </a:xfrm>
          <a:prstGeom prst="rect">
            <a:avLst/>
          </a:prstGeom>
        </p:spPr>
        <p:txBody>
          <a:bodyPr vert="horz" wrap="square" lIns="0" tIns="12700" rIns="0" bIns="0" rtlCol="0">
            <a:spAutoFit/>
          </a:bodyPr>
          <a:lstStyle/>
          <a:p>
            <a:pPr marL="12700">
              <a:lnSpc>
                <a:spcPct val="100000"/>
              </a:lnSpc>
              <a:spcBef>
                <a:spcPts val="100"/>
              </a:spcBef>
            </a:pPr>
            <a:r>
              <a:rPr sz="1100" spc="-5" dirty="0">
                <a:latin typeface="SimSun"/>
                <a:cs typeface="SimSun"/>
              </a:rPr>
              <a:t>定义新代码的对话框将会打开，如下图所示：</a:t>
            </a:r>
            <a:endParaRPr sz="1100">
              <a:latin typeface="SimSun"/>
              <a:cs typeface="SimSun"/>
            </a:endParaRPr>
          </a:p>
          <a:p>
            <a:pPr>
              <a:lnSpc>
                <a:spcPct val="100000"/>
              </a:lnSpc>
              <a:spcBef>
                <a:spcPts val="545"/>
              </a:spcBef>
            </a:pPr>
            <a:endParaRPr sz="1100">
              <a:latin typeface="SimSun"/>
              <a:cs typeface="SimSun"/>
            </a:endParaRPr>
          </a:p>
          <a:p>
            <a:pPr marL="2273935" algn="ctr">
              <a:lnSpc>
                <a:spcPct val="100000"/>
              </a:lnSpc>
            </a:pPr>
            <a:r>
              <a:rPr sz="900" dirty="0">
                <a:solidFill>
                  <a:srgbClr val="404040"/>
                </a:solidFill>
                <a:latin typeface="SimSun"/>
                <a:cs typeface="SimSun"/>
              </a:rPr>
              <a:t>为新代码键入一个名称（这里是</a:t>
            </a:r>
            <a:r>
              <a:rPr sz="900" i="1" spc="190" dirty="0">
                <a:solidFill>
                  <a:srgbClr val="404040"/>
                </a:solidFill>
                <a:latin typeface="Arial"/>
                <a:cs typeface="Arial"/>
              </a:rPr>
              <a:t>“</a:t>
            </a:r>
            <a:r>
              <a:rPr sz="900" spc="-5" dirty="0">
                <a:solidFill>
                  <a:srgbClr val="404040"/>
                </a:solidFill>
                <a:latin typeface="SimSun"/>
                <a:cs typeface="SimSun"/>
              </a:rPr>
              <a:t>话语交流</a:t>
            </a:r>
            <a:r>
              <a:rPr sz="900" i="1" spc="70" dirty="0">
                <a:solidFill>
                  <a:srgbClr val="404040"/>
                </a:solidFill>
                <a:latin typeface="Arial"/>
                <a:cs typeface="Arial"/>
              </a:rPr>
              <a:t>”</a:t>
            </a:r>
            <a:r>
              <a:rPr sz="900" spc="70" dirty="0">
                <a:solidFill>
                  <a:srgbClr val="404040"/>
                </a:solidFill>
                <a:latin typeface="SimSun"/>
                <a:cs typeface="SimSun"/>
              </a:rPr>
              <a:t>）</a:t>
            </a:r>
            <a:endParaRPr sz="900">
              <a:latin typeface="SimSun"/>
              <a:cs typeface="SimSun"/>
            </a:endParaRPr>
          </a:p>
          <a:p>
            <a:pPr>
              <a:lnSpc>
                <a:spcPct val="100000"/>
              </a:lnSpc>
            </a:pPr>
            <a:endParaRPr sz="900">
              <a:latin typeface="SimSun"/>
              <a:cs typeface="SimSun"/>
            </a:endParaRPr>
          </a:p>
          <a:p>
            <a:pPr>
              <a:lnSpc>
                <a:spcPct val="100000"/>
              </a:lnSpc>
              <a:spcBef>
                <a:spcPts val="390"/>
              </a:spcBef>
            </a:pPr>
            <a:endParaRPr sz="900">
              <a:latin typeface="SimSun"/>
              <a:cs typeface="SimSun"/>
            </a:endParaRPr>
          </a:p>
          <a:p>
            <a:pPr marL="2261870" algn="ctr">
              <a:lnSpc>
                <a:spcPct val="100000"/>
              </a:lnSpc>
            </a:pPr>
            <a:r>
              <a:rPr sz="900" spc="-10" dirty="0">
                <a:solidFill>
                  <a:srgbClr val="404040"/>
                </a:solidFill>
                <a:latin typeface="SimSun"/>
                <a:cs typeface="SimSun"/>
              </a:rPr>
              <a:t>为新代码分配一种颜色（这里是黄色</a:t>
            </a:r>
            <a:r>
              <a:rPr sz="900" spc="-50" dirty="0">
                <a:solidFill>
                  <a:srgbClr val="404040"/>
                </a:solidFill>
                <a:latin typeface="SimSun"/>
                <a:cs typeface="SimSun"/>
              </a:rPr>
              <a:t>）</a:t>
            </a:r>
            <a:endParaRPr sz="900">
              <a:latin typeface="SimSun"/>
              <a:cs typeface="SimSun"/>
            </a:endParaRPr>
          </a:p>
        </p:txBody>
      </p:sp>
      <p:grpSp>
        <p:nvGrpSpPr>
          <p:cNvPr id="27" name="object 27"/>
          <p:cNvGrpSpPr/>
          <p:nvPr/>
        </p:nvGrpSpPr>
        <p:grpSpPr>
          <a:xfrm>
            <a:off x="3068320" y="1935607"/>
            <a:ext cx="3599179" cy="844550"/>
            <a:chOff x="3068320" y="1935607"/>
            <a:chExt cx="3599179" cy="844550"/>
          </a:xfrm>
        </p:grpSpPr>
        <p:sp>
          <p:nvSpPr>
            <p:cNvPr id="28" name="object 28"/>
            <p:cNvSpPr/>
            <p:nvPr/>
          </p:nvSpPr>
          <p:spPr>
            <a:xfrm>
              <a:off x="3068320" y="1935606"/>
              <a:ext cx="3599179" cy="844550"/>
            </a:xfrm>
            <a:custGeom>
              <a:avLst/>
              <a:gdLst/>
              <a:ahLst/>
              <a:cxnLst/>
              <a:rect l="l" t="t" r="r" b="b"/>
              <a:pathLst>
                <a:path w="3599179" h="844550">
                  <a:moveTo>
                    <a:pt x="2473198" y="22733"/>
                  </a:moveTo>
                  <a:lnTo>
                    <a:pt x="49847" y="20726"/>
                  </a:lnTo>
                  <a:lnTo>
                    <a:pt x="48806" y="15544"/>
                  </a:lnTo>
                  <a:lnTo>
                    <a:pt x="43383" y="7467"/>
                  </a:lnTo>
                  <a:lnTo>
                    <a:pt x="35306" y="2006"/>
                  </a:lnTo>
                  <a:lnTo>
                    <a:pt x="25400" y="0"/>
                  </a:lnTo>
                  <a:lnTo>
                    <a:pt x="15532" y="2006"/>
                  </a:lnTo>
                  <a:lnTo>
                    <a:pt x="7454" y="7467"/>
                  </a:lnTo>
                  <a:lnTo>
                    <a:pt x="1993" y="15544"/>
                  </a:lnTo>
                  <a:lnTo>
                    <a:pt x="0" y="25400"/>
                  </a:lnTo>
                  <a:lnTo>
                    <a:pt x="1981" y="35318"/>
                  </a:lnTo>
                  <a:lnTo>
                    <a:pt x="7404" y="43395"/>
                  </a:lnTo>
                  <a:lnTo>
                    <a:pt x="15481" y="48818"/>
                  </a:lnTo>
                  <a:lnTo>
                    <a:pt x="25400" y="50800"/>
                  </a:lnTo>
                  <a:lnTo>
                    <a:pt x="35255" y="48818"/>
                  </a:lnTo>
                  <a:lnTo>
                    <a:pt x="43332" y="43395"/>
                  </a:lnTo>
                  <a:lnTo>
                    <a:pt x="48793" y="35318"/>
                  </a:lnTo>
                  <a:lnTo>
                    <a:pt x="49809" y="30251"/>
                  </a:lnTo>
                  <a:lnTo>
                    <a:pt x="2473198" y="32258"/>
                  </a:lnTo>
                  <a:lnTo>
                    <a:pt x="2473198" y="22733"/>
                  </a:lnTo>
                  <a:close/>
                </a:path>
                <a:path w="3599179" h="844550">
                  <a:moveTo>
                    <a:pt x="3599180" y="823341"/>
                  </a:moveTo>
                  <a:lnTo>
                    <a:pt x="49847" y="814514"/>
                  </a:lnTo>
                  <a:lnTo>
                    <a:pt x="48806" y="809345"/>
                  </a:lnTo>
                  <a:lnTo>
                    <a:pt x="43395" y="801230"/>
                  </a:lnTo>
                  <a:lnTo>
                    <a:pt x="35369" y="795756"/>
                  </a:lnTo>
                  <a:lnTo>
                    <a:pt x="25527" y="793750"/>
                  </a:lnTo>
                  <a:lnTo>
                    <a:pt x="15557" y="795756"/>
                  </a:lnTo>
                  <a:lnTo>
                    <a:pt x="7429" y="801230"/>
                  </a:lnTo>
                  <a:lnTo>
                    <a:pt x="1981" y="809345"/>
                  </a:lnTo>
                  <a:lnTo>
                    <a:pt x="927" y="814514"/>
                  </a:lnTo>
                  <a:lnTo>
                    <a:pt x="25" y="819277"/>
                  </a:lnTo>
                  <a:lnTo>
                    <a:pt x="977" y="824039"/>
                  </a:lnTo>
                  <a:lnTo>
                    <a:pt x="25273" y="844550"/>
                  </a:lnTo>
                  <a:lnTo>
                    <a:pt x="35204" y="842568"/>
                  </a:lnTo>
                  <a:lnTo>
                    <a:pt x="43319" y="837158"/>
                  </a:lnTo>
                  <a:lnTo>
                    <a:pt x="48793" y="829119"/>
                  </a:lnTo>
                  <a:lnTo>
                    <a:pt x="49822" y="824039"/>
                  </a:lnTo>
                  <a:lnTo>
                    <a:pt x="3599180" y="832866"/>
                  </a:lnTo>
                  <a:lnTo>
                    <a:pt x="3599180" y="823341"/>
                  </a:lnTo>
                  <a:close/>
                </a:path>
              </a:pathLst>
            </a:custGeom>
            <a:solidFill>
              <a:srgbClr val="7E7E7E"/>
            </a:solidFill>
          </p:spPr>
          <p:txBody>
            <a:bodyPr wrap="square" lIns="0" tIns="0" rIns="0" bIns="0" rtlCol="0"/>
            <a:lstStyle/>
            <a:p>
              <a:endParaRPr/>
            </a:p>
          </p:txBody>
        </p:sp>
        <p:sp>
          <p:nvSpPr>
            <p:cNvPr id="29" name="object 29"/>
            <p:cNvSpPr/>
            <p:nvPr/>
          </p:nvSpPr>
          <p:spPr>
            <a:xfrm>
              <a:off x="3250311" y="2543162"/>
              <a:ext cx="3375660" cy="203200"/>
            </a:xfrm>
            <a:custGeom>
              <a:avLst/>
              <a:gdLst/>
              <a:ahLst/>
              <a:cxnLst/>
              <a:rect l="l" t="t" r="r" b="b"/>
              <a:pathLst>
                <a:path w="3375659" h="203200">
                  <a:moveTo>
                    <a:pt x="3375152" y="0"/>
                  </a:moveTo>
                  <a:lnTo>
                    <a:pt x="0" y="0"/>
                  </a:lnTo>
                  <a:lnTo>
                    <a:pt x="0" y="202577"/>
                  </a:lnTo>
                  <a:lnTo>
                    <a:pt x="3375152" y="202577"/>
                  </a:lnTo>
                  <a:lnTo>
                    <a:pt x="3375152" y="0"/>
                  </a:lnTo>
                  <a:close/>
                </a:path>
              </a:pathLst>
            </a:custGeom>
            <a:solidFill>
              <a:srgbClr val="FFFFFF"/>
            </a:solidFill>
          </p:spPr>
          <p:txBody>
            <a:bodyPr wrap="square" lIns="0" tIns="0" rIns="0" bIns="0" rtlCol="0"/>
            <a:lstStyle/>
            <a:p>
              <a:endParaRPr/>
            </a:p>
          </p:txBody>
        </p:sp>
      </p:grpSp>
      <p:sp>
        <p:nvSpPr>
          <p:cNvPr id="30" name="object 30"/>
          <p:cNvSpPr txBox="1"/>
          <p:nvPr/>
        </p:nvSpPr>
        <p:spPr>
          <a:xfrm>
            <a:off x="3414395" y="2534348"/>
            <a:ext cx="3227070" cy="163195"/>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404040"/>
                </a:solidFill>
                <a:latin typeface="SimSun"/>
                <a:cs typeface="SimSun"/>
              </a:rPr>
              <a:t>在这里，输入代码备忘录，记录本代码的确切含义和使用范围。</a:t>
            </a:r>
            <a:endParaRPr sz="900">
              <a:latin typeface="SimSun"/>
              <a:cs typeface="SimSun"/>
            </a:endParaRPr>
          </a:p>
        </p:txBody>
      </p:sp>
      <p:grpSp>
        <p:nvGrpSpPr>
          <p:cNvPr id="31" name="object 31"/>
          <p:cNvGrpSpPr/>
          <p:nvPr/>
        </p:nvGrpSpPr>
        <p:grpSpPr>
          <a:xfrm>
            <a:off x="3813809" y="5770753"/>
            <a:ext cx="290830" cy="577850"/>
            <a:chOff x="3813809" y="5770753"/>
            <a:chExt cx="290830" cy="577850"/>
          </a:xfrm>
        </p:grpSpPr>
        <p:sp>
          <p:nvSpPr>
            <p:cNvPr id="32" name="object 32"/>
            <p:cNvSpPr/>
            <p:nvPr/>
          </p:nvSpPr>
          <p:spPr>
            <a:xfrm>
              <a:off x="3813809" y="5783453"/>
              <a:ext cx="50800" cy="565150"/>
            </a:xfrm>
            <a:custGeom>
              <a:avLst/>
              <a:gdLst/>
              <a:ahLst/>
              <a:cxnLst/>
              <a:rect l="l" t="t" r="r" b="b"/>
              <a:pathLst>
                <a:path w="50800" h="565150">
                  <a:moveTo>
                    <a:pt x="20695" y="515329"/>
                  </a:moveTo>
                  <a:lnTo>
                    <a:pt x="15537" y="516354"/>
                  </a:lnTo>
                  <a:lnTo>
                    <a:pt x="7461" y="521811"/>
                  </a:lnTo>
                  <a:lnTo>
                    <a:pt x="2004" y="529887"/>
                  </a:lnTo>
                  <a:lnTo>
                    <a:pt x="0" y="539750"/>
                  </a:lnTo>
                  <a:lnTo>
                    <a:pt x="2004" y="549612"/>
                  </a:lnTo>
                  <a:lnTo>
                    <a:pt x="7461" y="557688"/>
                  </a:lnTo>
                  <a:lnTo>
                    <a:pt x="15537" y="563145"/>
                  </a:lnTo>
                  <a:lnTo>
                    <a:pt x="25400" y="565150"/>
                  </a:lnTo>
                  <a:lnTo>
                    <a:pt x="35262" y="563145"/>
                  </a:lnTo>
                  <a:lnTo>
                    <a:pt x="43338" y="557688"/>
                  </a:lnTo>
                  <a:lnTo>
                    <a:pt x="48795" y="549612"/>
                  </a:lnTo>
                  <a:lnTo>
                    <a:pt x="50800" y="539750"/>
                  </a:lnTo>
                  <a:lnTo>
                    <a:pt x="20700" y="539750"/>
                  </a:lnTo>
                  <a:lnTo>
                    <a:pt x="20695" y="515329"/>
                  </a:lnTo>
                  <a:close/>
                </a:path>
                <a:path w="50800" h="565150">
                  <a:moveTo>
                    <a:pt x="25400" y="514350"/>
                  </a:moveTo>
                  <a:lnTo>
                    <a:pt x="20695" y="515329"/>
                  </a:lnTo>
                  <a:lnTo>
                    <a:pt x="20700" y="539750"/>
                  </a:lnTo>
                  <a:lnTo>
                    <a:pt x="30225" y="539750"/>
                  </a:lnTo>
                  <a:lnTo>
                    <a:pt x="30220" y="515329"/>
                  </a:lnTo>
                  <a:lnTo>
                    <a:pt x="25400" y="514350"/>
                  </a:lnTo>
                  <a:close/>
                </a:path>
                <a:path w="50800" h="565150">
                  <a:moveTo>
                    <a:pt x="30220" y="515329"/>
                  </a:moveTo>
                  <a:lnTo>
                    <a:pt x="30225" y="539750"/>
                  </a:lnTo>
                  <a:lnTo>
                    <a:pt x="50800" y="539750"/>
                  </a:lnTo>
                  <a:lnTo>
                    <a:pt x="48795" y="529887"/>
                  </a:lnTo>
                  <a:lnTo>
                    <a:pt x="43338" y="521811"/>
                  </a:lnTo>
                  <a:lnTo>
                    <a:pt x="35262" y="516354"/>
                  </a:lnTo>
                  <a:lnTo>
                    <a:pt x="30220" y="515329"/>
                  </a:lnTo>
                  <a:close/>
                </a:path>
                <a:path w="50800" h="565150">
                  <a:moveTo>
                    <a:pt x="30099" y="0"/>
                  </a:moveTo>
                  <a:lnTo>
                    <a:pt x="20574" y="0"/>
                  </a:lnTo>
                  <a:lnTo>
                    <a:pt x="20695" y="515329"/>
                  </a:lnTo>
                  <a:lnTo>
                    <a:pt x="25400" y="514350"/>
                  </a:lnTo>
                  <a:lnTo>
                    <a:pt x="30220" y="514350"/>
                  </a:lnTo>
                  <a:lnTo>
                    <a:pt x="30099" y="0"/>
                  </a:lnTo>
                  <a:close/>
                </a:path>
                <a:path w="50800" h="565150">
                  <a:moveTo>
                    <a:pt x="30220" y="514350"/>
                  </a:moveTo>
                  <a:lnTo>
                    <a:pt x="25400" y="514350"/>
                  </a:lnTo>
                  <a:lnTo>
                    <a:pt x="30220" y="515329"/>
                  </a:lnTo>
                  <a:lnTo>
                    <a:pt x="30220" y="514350"/>
                  </a:lnTo>
                  <a:close/>
                </a:path>
              </a:pathLst>
            </a:custGeom>
            <a:solidFill>
              <a:srgbClr val="7E7E7E"/>
            </a:solidFill>
          </p:spPr>
          <p:txBody>
            <a:bodyPr wrap="square" lIns="0" tIns="0" rIns="0" bIns="0" rtlCol="0"/>
            <a:lstStyle/>
            <a:p>
              <a:endParaRPr/>
            </a:p>
          </p:txBody>
        </p:sp>
        <p:sp>
          <p:nvSpPr>
            <p:cNvPr id="33" name="object 33"/>
            <p:cNvSpPr/>
            <p:nvPr/>
          </p:nvSpPr>
          <p:spPr>
            <a:xfrm>
              <a:off x="3851909" y="5770753"/>
              <a:ext cx="252729" cy="490220"/>
            </a:xfrm>
            <a:custGeom>
              <a:avLst/>
              <a:gdLst/>
              <a:ahLst/>
              <a:cxnLst/>
              <a:rect l="l" t="t" r="r" b="b"/>
              <a:pathLst>
                <a:path w="252729" h="490220">
                  <a:moveTo>
                    <a:pt x="252729" y="0"/>
                  </a:moveTo>
                  <a:lnTo>
                    <a:pt x="0" y="0"/>
                  </a:lnTo>
                  <a:lnTo>
                    <a:pt x="0" y="490220"/>
                  </a:lnTo>
                  <a:lnTo>
                    <a:pt x="252729" y="490220"/>
                  </a:lnTo>
                  <a:lnTo>
                    <a:pt x="252729" y="0"/>
                  </a:lnTo>
                  <a:close/>
                </a:path>
              </a:pathLst>
            </a:custGeom>
            <a:solidFill>
              <a:srgbClr val="FFFFFF"/>
            </a:solidFill>
          </p:spPr>
          <p:txBody>
            <a:bodyPr wrap="square" lIns="0" tIns="0" rIns="0" bIns="0" rtlCol="0"/>
            <a:lstStyle/>
            <a:p>
              <a:endParaRPr/>
            </a:p>
          </p:txBody>
        </p:sp>
      </p:grpSp>
      <p:sp>
        <p:nvSpPr>
          <p:cNvPr id="34" name="object 34"/>
          <p:cNvSpPr txBox="1"/>
          <p:nvPr/>
        </p:nvSpPr>
        <p:spPr>
          <a:xfrm>
            <a:off x="3840226" y="5771515"/>
            <a:ext cx="806450" cy="302260"/>
          </a:xfrm>
          <a:prstGeom prst="rect">
            <a:avLst/>
          </a:prstGeom>
        </p:spPr>
        <p:txBody>
          <a:bodyPr vert="horz" wrap="square" lIns="0" tIns="12700" rIns="0" bIns="0" rtlCol="0">
            <a:spAutoFit/>
          </a:bodyPr>
          <a:lstStyle/>
          <a:p>
            <a:pPr marL="12700">
              <a:lnSpc>
                <a:spcPct val="100000"/>
              </a:lnSpc>
              <a:spcBef>
                <a:spcPts val="100"/>
              </a:spcBef>
            </a:pPr>
            <a:r>
              <a:rPr sz="1350" spc="150" baseline="3086" dirty="0">
                <a:solidFill>
                  <a:srgbClr val="404040"/>
                </a:solidFill>
                <a:latin typeface="SimSun"/>
                <a:cs typeface="SimSun"/>
              </a:rPr>
              <a:t>开放 </a:t>
            </a:r>
            <a:r>
              <a:rPr sz="900" spc="-15" dirty="0">
                <a:solidFill>
                  <a:srgbClr val="404040"/>
                </a:solidFill>
                <a:latin typeface="SimSun"/>
                <a:cs typeface="SimSun"/>
              </a:rPr>
              <a:t>颜色编码</a:t>
            </a:r>
            <a:endParaRPr sz="900">
              <a:latin typeface="SimSun"/>
              <a:cs typeface="SimSun"/>
            </a:endParaRPr>
          </a:p>
          <a:p>
            <a:pPr marL="12700">
              <a:lnSpc>
                <a:spcPct val="100000"/>
              </a:lnSpc>
              <a:spcBef>
                <a:spcPts val="20"/>
              </a:spcBef>
            </a:pPr>
            <a:r>
              <a:rPr sz="900" spc="-25" dirty="0">
                <a:solidFill>
                  <a:srgbClr val="404040"/>
                </a:solidFill>
                <a:latin typeface="SimSun"/>
                <a:cs typeface="SimSun"/>
              </a:rPr>
              <a:t>式编</a:t>
            </a:r>
            <a:endParaRPr sz="900">
              <a:latin typeface="SimSun"/>
              <a:cs typeface="SimSun"/>
            </a:endParaRPr>
          </a:p>
        </p:txBody>
      </p:sp>
      <p:sp>
        <p:nvSpPr>
          <p:cNvPr id="35" name="object 35"/>
          <p:cNvSpPr txBox="1"/>
          <p:nvPr/>
        </p:nvSpPr>
        <p:spPr>
          <a:xfrm>
            <a:off x="3840226" y="6060440"/>
            <a:ext cx="139700" cy="162560"/>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404040"/>
                </a:solidFill>
                <a:latin typeface="SimSun"/>
                <a:cs typeface="SimSun"/>
              </a:rPr>
              <a:t>码</a:t>
            </a:r>
            <a:endParaRPr sz="900">
              <a:latin typeface="SimSun"/>
              <a:cs typeface="SimSun"/>
            </a:endParaRPr>
          </a:p>
        </p:txBody>
      </p:sp>
      <p:pic>
        <p:nvPicPr>
          <p:cNvPr id="36" name="Picture 4">
            <a:extLst>
              <a:ext uri="{FF2B5EF4-FFF2-40B4-BE49-F238E27FC236}">
                <a16:creationId xmlns:a16="http://schemas.microsoft.com/office/drawing/2014/main" id="{EA2E7D2B-055C-5E9A-79CB-6E06AA4D42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6351270" cy="1806575"/>
          </a:xfrm>
          <a:prstGeom prst="rect">
            <a:avLst/>
          </a:prstGeom>
        </p:spPr>
        <p:txBody>
          <a:bodyPr vert="horz" wrap="square" lIns="0" tIns="12700" rIns="0" bIns="0" rtlCol="0">
            <a:spAutoFit/>
          </a:bodyPr>
          <a:lstStyle/>
          <a:p>
            <a:pPr marL="12700">
              <a:lnSpc>
                <a:spcPct val="100000"/>
              </a:lnSpc>
              <a:spcBef>
                <a:spcPts val="100"/>
              </a:spcBef>
              <a:tabLst>
                <a:tab pos="5113655" algn="l"/>
              </a:tabLst>
            </a:pPr>
            <a:r>
              <a:rPr sz="1100" spc="-25" dirty="0">
                <a:solidFill>
                  <a:srgbClr val="345A89"/>
                </a:solidFill>
                <a:latin typeface="Tahoma"/>
                <a:cs typeface="Tahoma"/>
              </a:rPr>
              <a:t>22</a:t>
            </a:r>
            <a:r>
              <a:rPr sz="1100" dirty="0">
                <a:solidFill>
                  <a:srgbClr val="345A89"/>
                </a:solidFill>
                <a:latin typeface="Tahoma"/>
                <a:cs typeface="Tahoma"/>
              </a:rPr>
              <a:t>	</a:t>
            </a:r>
            <a:r>
              <a:rPr sz="1100" spc="-10" dirty="0">
                <a:solidFill>
                  <a:srgbClr val="345A89"/>
                </a:solidFill>
                <a:latin typeface="SimSun"/>
                <a:cs typeface="SimSun"/>
              </a:rPr>
              <a:t>数据片段编码</a:t>
            </a:r>
            <a:endParaRPr sz="1100">
              <a:latin typeface="SimSun"/>
              <a:cs typeface="SimSun"/>
            </a:endParaRPr>
          </a:p>
          <a:p>
            <a:pPr>
              <a:lnSpc>
                <a:spcPct val="100000"/>
              </a:lnSpc>
              <a:spcBef>
                <a:spcPts val="430"/>
              </a:spcBef>
            </a:pPr>
            <a:endParaRPr sz="1100">
              <a:latin typeface="SimSun"/>
              <a:cs typeface="SimSun"/>
            </a:endParaRPr>
          </a:p>
          <a:p>
            <a:pPr marL="12700" marR="144780" indent="304800" algn="just">
              <a:lnSpc>
                <a:spcPct val="129500"/>
              </a:lnSpc>
            </a:pPr>
            <a:r>
              <a:rPr sz="1100" spc="-5" dirty="0">
                <a:latin typeface="SimSun"/>
                <a:cs typeface="SimSun"/>
              </a:rPr>
              <a:t>编码工具栏最左侧的小窗口里显示的是最近使用的代码，如果点击小窗口右侧第一个红色编码按钮，小窗口里显示的代码就会被分配给文件中被选定的段落。编码工具栏还有其他不同功能的按钮，例如您可以撤销此前编辑的代码，通过点击撤销代码按钮，就可以从弹出的最近编码单中选择要撤销</a:t>
            </a:r>
            <a:r>
              <a:rPr sz="1100" spc="-10" dirty="0">
                <a:latin typeface="SimSun"/>
                <a:cs typeface="SimSun"/>
              </a:rPr>
              <a:t>的一个或几个代码。</a:t>
            </a:r>
            <a:endParaRPr sz="1100">
              <a:latin typeface="SimSun"/>
              <a:cs typeface="SimSun"/>
            </a:endParaRPr>
          </a:p>
          <a:p>
            <a:pPr marL="12700" marR="5080" indent="304800">
              <a:lnSpc>
                <a:spcPct val="130700"/>
              </a:lnSpc>
              <a:spcBef>
                <a:spcPts val="575"/>
              </a:spcBef>
            </a:pPr>
            <a:r>
              <a:rPr sz="1100" spc="-5" dirty="0">
                <a:latin typeface="SimSun"/>
                <a:cs typeface="SimSun"/>
              </a:rPr>
              <a:t>在文件浏览器窗口，当您右键单击选定的段落之后，弹出的上下文菜单也会提供很多编码的方法，</a:t>
            </a:r>
            <a:r>
              <a:rPr sz="1100" spc="-10" dirty="0">
                <a:latin typeface="SimSun"/>
                <a:cs typeface="SimSun"/>
              </a:rPr>
              <a:t>如下图所示：</a:t>
            </a:r>
            <a:endParaRPr sz="1100">
              <a:latin typeface="SimSun"/>
              <a:cs typeface="SimSun"/>
            </a:endParaRPr>
          </a:p>
        </p:txBody>
      </p:sp>
      <p:grpSp>
        <p:nvGrpSpPr>
          <p:cNvPr id="3" name="object 3"/>
          <p:cNvGrpSpPr/>
          <p:nvPr/>
        </p:nvGrpSpPr>
        <p:grpSpPr>
          <a:xfrm>
            <a:off x="3679888" y="2425255"/>
            <a:ext cx="2165350" cy="1504315"/>
            <a:chOff x="3679888" y="2425255"/>
            <a:chExt cx="2165350" cy="1504315"/>
          </a:xfrm>
        </p:grpSpPr>
        <p:pic>
          <p:nvPicPr>
            <p:cNvPr id="4" name="object 4"/>
            <p:cNvPicPr/>
            <p:nvPr/>
          </p:nvPicPr>
          <p:blipFill>
            <a:blip r:embed="rId2" cstate="print"/>
            <a:stretch>
              <a:fillRect/>
            </a:stretch>
          </p:blipFill>
          <p:spPr>
            <a:xfrm>
              <a:off x="3689350" y="2434716"/>
              <a:ext cx="2146046" cy="1485264"/>
            </a:xfrm>
            <a:prstGeom prst="rect">
              <a:avLst/>
            </a:prstGeom>
          </p:spPr>
        </p:pic>
        <p:sp>
          <p:nvSpPr>
            <p:cNvPr id="5" name="object 5"/>
            <p:cNvSpPr/>
            <p:nvPr/>
          </p:nvSpPr>
          <p:spPr>
            <a:xfrm>
              <a:off x="3684651" y="2430017"/>
              <a:ext cx="2155825" cy="1494790"/>
            </a:xfrm>
            <a:custGeom>
              <a:avLst/>
              <a:gdLst/>
              <a:ahLst/>
              <a:cxnLst/>
              <a:rect l="l" t="t" r="r" b="b"/>
              <a:pathLst>
                <a:path w="2155825" h="1494789">
                  <a:moveTo>
                    <a:pt x="0" y="1494789"/>
                  </a:moveTo>
                  <a:lnTo>
                    <a:pt x="2155571" y="1494789"/>
                  </a:lnTo>
                  <a:lnTo>
                    <a:pt x="2155571" y="0"/>
                  </a:lnTo>
                  <a:lnTo>
                    <a:pt x="0" y="0"/>
                  </a:lnTo>
                  <a:lnTo>
                    <a:pt x="0" y="1494789"/>
                  </a:lnTo>
                  <a:close/>
                </a:path>
              </a:pathLst>
            </a:custGeom>
            <a:ln w="9525">
              <a:solidFill>
                <a:srgbClr val="EDEBE0"/>
              </a:solidFill>
            </a:ln>
          </p:spPr>
          <p:txBody>
            <a:bodyPr wrap="square" lIns="0" tIns="0" rIns="0" bIns="0" rtlCol="0"/>
            <a:lstStyle/>
            <a:p>
              <a:endParaRPr/>
            </a:p>
          </p:txBody>
        </p:sp>
      </p:grpSp>
      <p:sp>
        <p:nvSpPr>
          <p:cNvPr id="6" name="object 6"/>
          <p:cNvSpPr txBox="1"/>
          <p:nvPr/>
        </p:nvSpPr>
        <p:spPr>
          <a:xfrm>
            <a:off x="978217" y="3690873"/>
            <a:ext cx="185547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SimSun"/>
                <a:cs typeface="SimSun"/>
              </a:rPr>
              <a:t>列表显示分配给本文本段的所有代码</a:t>
            </a:r>
            <a:endParaRPr sz="900">
              <a:latin typeface="SimSun"/>
              <a:cs typeface="SimSun"/>
            </a:endParaRPr>
          </a:p>
        </p:txBody>
      </p:sp>
      <p:grpSp>
        <p:nvGrpSpPr>
          <p:cNvPr id="7" name="object 7"/>
          <p:cNvGrpSpPr/>
          <p:nvPr/>
        </p:nvGrpSpPr>
        <p:grpSpPr>
          <a:xfrm>
            <a:off x="936625" y="2731897"/>
            <a:ext cx="2735580" cy="1135380"/>
            <a:chOff x="936625" y="2731897"/>
            <a:chExt cx="2735580" cy="1135380"/>
          </a:xfrm>
        </p:grpSpPr>
        <p:sp>
          <p:nvSpPr>
            <p:cNvPr id="8" name="object 8"/>
            <p:cNvSpPr/>
            <p:nvPr/>
          </p:nvSpPr>
          <p:spPr>
            <a:xfrm>
              <a:off x="936625" y="2731896"/>
              <a:ext cx="2735580" cy="1135380"/>
            </a:xfrm>
            <a:custGeom>
              <a:avLst/>
              <a:gdLst/>
              <a:ahLst/>
              <a:cxnLst/>
              <a:rect l="l" t="t" r="r" b="b"/>
              <a:pathLst>
                <a:path w="2735579" h="1135379">
                  <a:moveTo>
                    <a:pt x="2725420" y="544830"/>
                  </a:moveTo>
                  <a:lnTo>
                    <a:pt x="2724454" y="540131"/>
                  </a:lnTo>
                  <a:lnTo>
                    <a:pt x="2723413" y="534974"/>
                  </a:lnTo>
                  <a:lnTo>
                    <a:pt x="2717952" y="526897"/>
                  </a:lnTo>
                  <a:lnTo>
                    <a:pt x="2709875" y="521436"/>
                  </a:lnTo>
                  <a:lnTo>
                    <a:pt x="2700020" y="519430"/>
                  </a:lnTo>
                  <a:lnTo>
                    <a:pt x="2690152" y="521436"/>
                  </a:lnTo>
                  <a:lnTo>
                    <a:pt x="2682075" y="526897"/>
                  </a:lnTo>
                  <a:lnTo>
                    <a:pt x="2676614" y="534974"/>
                  </a:lnTo>
                  <a:lnTo>
                    <a:pt x="2675572" y="540131"/>
                  </a:lnTo>
                  <a:lnTo>
                    <a:pt x="0" y="540131"/>
                  </a:lnTo>
                  <a:lnTo>
                    <a:pt x="0" y="549656"/>
                  </a:lnTo>
                  <a:lnTo>
                    <a:pt x="2675585" y="549656"/>
                  </a:lnTo>
                  <a:lnTo>
                    <a:pt x="2676614" y="554748"/>
                  </a:lnTo>
                  <a:lnTo>
                    <a:pt x="2682075" y="562825"/>
                  </a:lnTo>
                  <a:lnTo>
                    <a:pt x="2690152" y="568248"/>
                  </a:lnTo>
                  <a:lnTo>
                    <a:pt x="2700020" y="570230"/>
                  </a:lnTo>
                  <a:lnTo>
                    <a:pt x="2709875" y="568248"/>
                  </a:lnTo>
                  <a:lnTo>
                    <a:pt x="2717952" y="562825"/>
                  </a:lnTo>
                  <a:lnTo>
                    <a:pt x="2723413" y="554748"/>
                  </a:lnTo>
                  <a:lnTo>
                    <a:pt x="2724442" y="549656"/>
                  </a:lnTo>
                  <a:lnTo>
                    <a:pt x="2725420" y="544830"/>
                  </a:lnTo>
                  <a:close/>
                </a:path>
                <a:path w="2735579" h="1135379">
                  <a:moveTo>
                    <a:pt x="2729230" y="25400"/>
                  </a:moveTo>
                  <a:lnTo>
                    <a:pt x="2728264" y="20701"/>
                  </a:lnTo>
                  <a:lnTo>
                    <a:pt x="2727223" y="15544"/>
                  </a:lnTo>
                  <a:lnTo>
                    <a:pt x="2721762" y="7467"/>
                  </a:lnTo>
                  <a:lnTo>
                    <a:pt x="2713685" y="2006"/>
                  </a:lnTo>
                  <a:lnTo>
                    <a:pt x="2703830" y="0"/>
                  </a:lnTo>
                  <a:lnTo>
                    <a:pt x="2693962" y="2006"/>
                  </a:lnTo>
                  <a:lnTo>
                    <a:pt x="2685885" y="7467"/>
                  </a:lnTo>
                  <a:lnTo>
                    <a:pt x="2680424" y="15544"/>
                  </a:lnTo>
                  <a:lnTo>
                    <a:pt x="2679382" y="20701"/>
                  </a:lnTo>
                  <a:lnTo>
                    <a:pt x="3810" y="20701"/>
                  </a:lnTo>
                  <a:lnTo>
                    <a:pt x="3810" y="30226"/>
                  </a:lnTo>
                  <a:lnTo>
                    <a:pt x="2679395" y="30226"/>
                  </a:lnTo>
                  <a:lnTo>
                    <a:pt x="2680424" y="35318"/>
                  </a:lnTo>
                  <a:lnTo>
                    <a:pt x="2685885" y="43395"/>
                  </a:lnTo>
                  <a:lnTo>
                    <a:pt x="2693962" y="48818"/>
                  </a:lnTo>
                  <a:lnTo>
                    <a:pt x="2703830" y="50800"/>
                  </a:lnTo>
                  <a:lnTo>
                    <a:pt x="2713685" y="48818"/>
                  </a:lnTo>
                  <a:lnTo>
                    <a:pt x="2721762" y="43395"/>
                  </a:lnTo>
                  <a:lnTo>
                    <a:pt x="2727223" y="35318"/>
                  </a:lnTo>
                  <a:lnTo>
                    <a:pt x="2728252" y="30226"/>
                  </a:lnTo>
                  <a:lnTo>
                    <a:pt x="2729230" y="25400"/>
                  </a:lnTo>
                  <a:close/>
                </a:path>
                <a:path w="2735579" h="1135379">
                  <a:moveTo>
                    <a:pt x="2729865" y="348615"/>
                  </a:moveTo>
                  <a:lnTo>
                    <a:pt x="2728899" y="343916"/>
                  </a:lnTo>
                  <a:lnTo>
                    <a:pt x="2727858" y="338759"/>
                  </a:lnTo>
                  <a:lnTo>
                    <a:pt x="2722397" y="330682"/>
                  </a:lnTo>
                  <a:lnTo>
                    <a:pt x="2714320" y="325221"/>
                  </a:lnTo>
                  <a:lnTo>
                    <a:pt x="2704465" y="323215"/>
                  </a:lnTo>
                  <a:lnTo>
                    <a:pt x="2694597" y="325221"/>
                  </a:lnTo>
                  <a:lnTo>
                    <a:pt x="2686520" y="330682"/>
                  </a:lnTo>
                  <a:lnTo>
                    <a:pt x="2681059" y="338759"/>
                  </a:lnTo>
                  <a:lnTo>
                    <a:pt x="2680017" y="343916"/>
                  </a:lnTo>
                  <a:lnTo>
                    <a:pt x="4445" y="343916"/>
                  </a:lnTo>
                  <a:lnTo>
                    <a:pt x="4445" y="353441"/>
                  </a:lnTo>
                  <a:lnTo>
                    <a:pt x="2680030" y="353441"/>
                  </a:lnTo>
                  <a:lnTo>
                    <a:pt x="2681059" y="358533"/>
                  </a:lnTo>
                  <a:lnTo>
                    <a:pt x="2686520" y="366610"/>
                  </a:lnTo>
                  <a:lnTo>
                    <a:pt x="2694597" y="372033"/>
                  </a:lnTo>
                  <a:lnTo>
                    <a:pt x="2704465" y="374015"/>
                  </a:lnTo>
                  <a:lnTo>
                    <a:pt x="2714320" y="372033"/>
                  </a:lnTo>
                  <a:lnTo>
                    <a:pt x="2722397" y="366610"/>
                  </a:lnTo>
                  <a:lnTo>
                    <a:pt x="2727858" y="358533"/>
                  </a:lnTo>
                  <a:lnTo>
                    <a:pt x="2728887" y="353441"/>
                  </a:lnTo>
                  <a:lnTo>
                    <a:pt x="2729865" y="348615"/>
                  </a:lnTo>
                  <a:close/>
                </a:path>
                <a:path w="2735579" h="1135379">
                  <a:moveTo>
                    <a:pt x="2735580" y="1109980"/>
                  </a:moveTo>
                  <a:lnTo>
                    <a:pt x="2734614" y="1105281"/>
                  </a:lnTo>
                  <a:lnTo>
                    <a:pt x="2733573" y="1100124"/>
                  </a:lnTo>
                  <a:lnTo>
                    <a:pt x="2728112" y="1092047"/>
                  </a:lnTo>
                  <a:lnTo>
                    <a:pt x="2720035" y="1086586"/>
                  </a:lnTo>
                  <a:lnTo>
                    <a:pt x="2710180" y="1084580"/>
                  </a:lnTo>
                  <a:lnTo>
                    <a:pt x="2700312" y="1086586"/>
                  </a:lnTo>
                  <a:lnTo>
                    <a:pt x="2692235" y="1092047"/>
                  </a:lnTo>
                  <a:lnTo>
                    <a:pt x="2686774" y="1100124"/>
                  </a:lnTo>
                  <a:lnTo>
                    <a:pt x="2685732" y="1105281"/>
                  </a:lnTo>
                  <a:lnTo>
                    <a:pt x="10160" y="1105281"/>
                  </a:lnTo>
                  <a:lnTo>
                    <a:pt x="10160" y="1114806"/>
                  </a:lnTo>
                  <a:lnTo>
                    <a:pt x="2685745" y="1114806"/>
                  </a:lnTo>
                  <a:lnTo>
                    <a:pt x="2686774" y="1119898"/>
                  </a:lnTo>
                  <a:lnTo>
                    <a:pt x="2692235" y="1127975"/>
                  </a:lnTo>
                  <a:lnTo>
                    <a:pt x="2700312" y="1133398"/>
                  </a:lnTo>
                  <a:lnTo>
                    <a:pt x="2710180" y="1135380"/>
                  </a:lnTo>
                  <a:lnTo>
                    <a:pt x="2720035" y="1133398"/>
                  </a:lnTo>
                  <a:lnTo>
                    <a:pt x="2728112" y="1127975"/>
                  </a:lnTo>
                  <a:lnTo>
                    <a:pt x="2733573" y="1119898"/>
                  </a:lnTo>
                  <a:lnTo>
                    <a:pt x="2734602" y="1114806"/>
                  </a:lnTo>
                  <a:lnTo>
                    <a:pt x="2735580" y="1109980"/>
                  </a:lnTo>
                  <a:close/>
                </a:path>
              </a:pathLst>
            </a:custGeom>
            <a:solidFill>
              <a:srgbClr val="7E7E7E"/>
            </a:solidFill>
          </p:spPr>
          <p:txBody>
            <a:bodyPr wrap="square" lIns="0" tIns="0" rIns="0" bIns="0" rtlCol="0"/>
            <a:lstStyle/>
            <a:p>
              <a:endParaRPr/>
            </a:p>
          </p:txBody>
        </p:sp>
        <p:sp>
          <p:nvSpPr>
            <p:cNvPr id="9" name="object 9"/>
            <p:cNvSpPr/>
            <p:nvPr/>
          </p:nvSpPr>
          <p:spPr>
            <a:xfrm>
              <a:off x="982980" y="2940812"/>
              <a:ext cx="2333625" cy="127635"/>
            </a:xfrm>
            <a:custGeom>
              <a:avLst/>
              <a:gdLst/>
              <a:ahLst/>
              <a:cxnLst/>
              <a:rect l="l" t="t" r="r" b="b"/>
              <a:pathLst>
                <a:path w="2333625" h="127635">
                  <a:moveTo>
                    <a:pt x="2333624" y="0"/>
                  </a:moveTo>
                  <a:lnTo>
                    <a:pt x="0" y="0"/>
                  </a:lnTo>
                  <a:lnTo>
                    <a:pt x="0" y="127635"/>
                  </a:lnTo>
                  <a:lnTo>
                    <a:pt x="2333624" y="127635"/>
                  </a:lnTo>
                  <a:lnTo>
                    <a:pt x="2333624" y="0"/>
                  </a:lnTo>
                  <a:close/>
                </a:path>
              </a:pathLst>
            </a:custGeom>
            <a:solidFill>
              <a:srgbClr val="FFFFFF"/>
            </a:solidFill>
          </p:spPr>
          <p:txBody>
            <a:bodyPr wrap="square" lIns="0" tIns="0" rIns="0" bIns="0" rtlCol="0"/>
            <a:lstStyle/>
            <a:p>
              <a:endParaRPr/>
            </a:p>
          </p:txBody>
        </p:sp>
      </p:grpSp>
      <p:sp>
        <p:nvSpPr>
          <p:cNvPr id="10" name="object 10"/>
          <p:cNvSpPr txBox="1"/>
          <p:nvPr/>
        </p:nvSpPr>
        <p:spPr>
          <a:xfrm>
            <a:off x="955992" y="2607945"/>
            <a:ext cx="2334895" cy="676910"/>
          </a:xfrm>
          <a:prstGeom prst="rect">
            <a:avLst/>
          </a:prstGeom>
        </p:spPr>
        <p:txBody>
          <a:bodyPr vert="horz" wrap="square" lIns="0" tIns="12700" rIns="0" bIns="0" rtlCol="0">
            <a:spAutoFit/>
          </a:bodyPr>
          <a:lstStyle/>
          <a:p>
            <a:pPr marL="34925">
              <a:lnSpc>
                <a:spcPct val="100000"/>
              </a:lnSpc>
              <a:spcBef>
                <a:spcPts val="100"/>
              </a:spcBef>
            </a:pPr>
            <a:r>
              <a:rPr sz="900" spc="-5" dirty="0">
                <a:solidFill>
                  <a:srgbClr val="404040"/>
                </a:solidFill>
                <a:latin typeface="SimSun"/>
                <a:cs typeface="SimSun"/>
              </a:rPr>
              <a:t>创建新代码，并为其分配颜色和编辑备忘录。</a:t>
            </a:r>
            <a:endParaRPr sz="900">
              <a:latin typeface="SimSun"/>
              <a:cs typeface="SimSun"/>
            </a:endParaRPr>
          </a:p>
          <a:p>
            <a:pPr>
              <a:lnSpc>
                <a:spcPct val="100000"/>
              </a:lnSpc>
              <a:spcBef>
                <a:spcPts val="315"/>
              </a:spcBef>
            </a:pPr>
            <a:endParaRPr sz="900">
              <a:latin typeface="SimSun"/>
              <a:cs typeface="SimSun"/>
            </a:endParaRPr>
          </a:p>
          <a:p>
            <a:pPr marL="28575">
              <a:lnSpc>
                <a:spcPct val="100000"/>
              </a:lnSpc>
            </a:pPr>
            <a:r>
              <a:rPr sz="900" spc="-5" dirty="0">
                <a:solidFill>
                  <a:srgbClr val="404040"/>
                </a:solidFill>
                <a:latin typeface="SimSun"/>
                <a:cs typeface="SimSun"/>
              </a:rPr>
              <a:t>用最近使用的代码编码</a:t>
            </a:r>
            <a:endParaRPr sz="900">
              <a:latin typeface="SimSun"/>
              <a:cs typeface="SimSun"/>
            </a:endParaRPr>
          </a:p>
          <a:p>
            <a:pPr marL="12700">
              <a:lnSpc>
                <a:spcPct val="100000"/>
              </a:lnSpc>
              <a:spcBef>
                <a:spcPts val="420"/>
              </a:spcBef>
            </a:pPr>
            <a:r>
              <a:rPr sz="900" spc="-5" dirty="0">
                <a:solidFill>
                  <a:srgbClr val="404040"/>
                </a:solidFill>
                <a:latin typeface="SimSun"/>
                <a:cs typeface="SimSun"/>
              </a:rPr>
              <a:t>将所有被激活的代码分配给这个文本段</a:t>
            </a:r>
            <a:endParaRPr sz="900">
              <a:latin typeface="SimSun"/>
              <a:cs typeface="SimSun"/>
            </a:endParaRPr>
          </a:p>
        </p:txBody>
      </p:sp>
      <p:pic>
        <p:nvPicPr>
          <p:cNvPr id="11" name="Picture 4">
            <a:extLst>
              <a:ext uri="{FF2B5EF4-FFF2-40B4-BE49-F238E27FC236}">
                <a16:creationId xmlns:a16="http://schemas.microsoft.com/office/drawing/2014/main" id="{54CAECE4-B261-A765-637A-B841904C3F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587375" cy="193040"/>
          </a:xfrm>
          <a:prstGeom prst="rect">
            <a:avLst/>
          </a:prstGeom>
        </p:spPr>
        <p:txBody>
          <a:bodyPr vert="horz" wrap="square" lIns="0" tIns="12700" rIns="0" bIns="0" rtlCol="0">
            <a:spAutoFit/>
          </a:bodyPr>
          <a:lstStyle/>
          <a:p>
            <a:pPr marL="12700">
              <a:lnSpc>
                <a:spcPct val="100000"/>
              </a:lnSpc>
              <a:spcBef>
                <a:spcPts val="100"/>
              </a:spcBef>
            </a:pPr>
            <a:r>
              <a:rPr sz="1100" spc="-15" dirty="0">
                <a:solidFill>
                  <a:srgbClr val="345A89"/>
                </a:solidFill>
                <a:latin typeface="SimSun"/>
                <a:cs typeface="SimSun"/>
              </a:rPr>
              <a:t>数据分析</a:t>
            </a:r>
            <a:endParaRPr sz="1100">
              <a:latin typeface="SimSun"/>
              <a:cs typeface="SimSun"/>
            </a:endParaRPr>
          </a:p>
        </p:txBody>
      </p:sp>
      <p:sp>
        <p:nvSpPr>
          <p:cNvPr id="3" name="object 3"/>
          <p:cNvSpPr txBox="1"/>
          <p:nvPr/>
        </p:nvSpPr>
        <p:spPr>
          <a:xfrm>
            <a:off x="6384290"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23</a:t>
            </a:r>
            <a:endParaRPr sz="1100">
              <a:latin typeface="Tahoma"/>
              <a:cs typeface="Tahoma"/>
            </a:endParaRPr>
          </a:p>
        </p:txBody>
      </p:sp>
      <p:sp>
        <p:nvSpPr>
          <p:cNvPr id="4" name="object 4"/>
          <p:cNvSpPr txBox="1"/>
          <p:nvPr/>
        </p:nvSpPr>
        <p:spPr>
          <a:xfrm>
            <a:off x="778192" y="892556"/>
            <a:ext cx="6219825" cy="2204085"/>
          </a:xfrm>
          <a:prstGeom prst="rect">
            <a:avLst/>
          </a:prstGeom>
        </p:spPr>
        <p:txBody>
          <a:bodyPr vert="horz" wrap="square" lIns="0" tIns="12700" rIns="0" bIns="0" rtlCol="0">
            <a:spAutoFit/>
          </a:bodyPr>
          <a:lstStyle/>
          <a:p>
            <a:pPr marL="12700">
              <a:lnSpc>
                <a:spcPct val="100000"/>
              </a:lnSpc>
              <a:spcBef>
                <a:spcPts val="100"/>
              </a:spcBef>
            </a:pPr>
            <a:r>
              <a:rPr sz="1600" spc="-15" dirty="0">
                <a:solidFill>
                  <a:srgbClr val="345A89"/>
                </a:solidFill>
                <a:latin typeface="SimSun"/>
                <a:cs typeface="SimSun"/>
              </a:rPr>
              <a:t>数据分析</a:t>
            </a:r>
            <a:endParaRPr sz="1600">
              <a:latin typeface="SimSun"/>
              <a:cs typeface="SimSun"/>
            </a:endParaRPr>
          </a:p>
          <a:p>
            <a:pPr marL="12700">
              <a:lnSpc>
                <a:spcPct val="100000"/>
              </a:lnSpc>
              <a:spcBef>
                <a:spcPts val="1330"/>
              </a:spcBef>
            </a:pPr>
            <a:r>
              <a:rPr sz="1100" spc="-15" dirty="0">
                <a:solidFill>
                  <a:srgbClr val="4F81BC"/>
                </a:solidFill>
                <a:latin typeface="SimSun"/>
                <a:cs typeface="SimSun"/>
              </a:rPr>
              <a:t>文件激活</a:t>
            </a:r>
            <a:endParaRPr sz="1100">
              <a:latin typeface="SimSun"/>
              <a:cs typeface="SimSun"/>
            </a:endParaRPr>
          </a:p>
          <a:p>
            <a:pPr marL="12700" marR="5080" indent="304800" algn="just">
              <a:lnSpc>
                <a:spcPct val="129600"/>
              </a:lnSpc>
              <a:spcBef>
                <a:spcPts val="590"/>
              </a:spcBef>
            </a:pPr>
            <a:r>
              <a:rPr sz="1100" spc="-5" dirty="0">
                <a:latin typeface="SimSun"/>
                <a:cs typeface="SimSun"/>
              </a:rPr>
              <a:t>也许您在词汇搜索的对话框中已经发现“仅在已激活的文件中”这一选项，那么，“已激活的文</a:t>
            </a:r>
            <a:r>
              <a:rPr sz="1100" dirty="0">
                <a:latin typeface="SimSun"/>
                <a:cs typeface="SimSun"/>
              </a:rPr>
              <a:t>件”到底是什么意思呢？激活是 </a:t>
            </a:r>
            <a:r>
              <a:rPr sz="1100" dirty="0">
                <a:latin typeface="Tahoma"/>
                <a:cs typeface="Tahoma"/>
              </a:rPr>
              <a:t>MAXQDA </a:t>
            </a:r>
            <a:r>
              <a:rPr sz="1100" spc="-5" dirty="0">
                <a:latin typeface="SimSun"/>
                <a:cs typeface="SimSun"/>
              </a:rPr>
              <a:t>的一个核心概念：它的意思是您可以为接下来的分析工作</a:t>
            </a:r>
            <a:r>
              <a:rPr sz="1100" dirty="0">
                <a:latin typeface="SimSun"/>
                <a:cs typeface="SimSun"/>
              </a:rPr>
              <a:t>选择要应用的文件（以及</a:t>
            </a:r>
            <a:r>
              <a:rPr sz="1100" spc="-10" dirty="0">
                <a:latin typeface="Times New Roman"/>
                <a:cs typeface="Times New Roman"/>
              </a:rPr>
              <a:t>/</a:t>
            </a:r>
            <a:r>
              <a:rPr sz="1100" dirty="0">
                <a:latin typeface="SimSun"/>
                <a:cs typeface="SimSun"/>
              </a:rPr>
              <a:t>或者代码），而且只应用于选定的文件（以及代码）</a:t>
            </a:r>
            <a:r>
              <a:rPr sz="1100" spc="-5" dirty="0">
                <a:latin typeface="SimSun"/>
                <a:cs typeface="SimSun"/>
              </a:rPr>
              <a:t>。文件激活功能如何操作呢？非常简单：在您右键点击文件列表窗口中的某个文件或文件组后弹出的上下文菜单中，最上面</a:t>
            </a:r>
            <a:r>
              <a:rPr sz="1100" dirty="0">
                <a:latin typeface="SimSun"/>
                <a:cs typeface="SimSun"/>
              </a:rPr>
              <a:t>的选项就是文件激活。如果您对于 </a:t>
            </a:r>
            <a:r>
              <a:rPr sz="1100" dirty="0">
                <a:latin typeface="Tahoma"/>
                <a:cs typeface="Tahoma"/>
              </a:rPr>
              <a:t>MAXQDA </a:t>
            </a:r>
            <a:r>
              <a:rPr sz="1100" spc="-5" dirty="0">
                <a:latin typeface="SimSun"/>
                <a:cs typeface="SimSun"/>
              </a:rPr>
              <a:t>的操作非常熟练的话，您还可以通过单击文件或文件组</a:t>
            </a:r>
            <a:r>
              <a:rPr sz="1100" spc="5" dirty="0">
                <a:latin typeface="SimSun"/>
                <a:cs typeface="SimSun"/>
              </a:rPr>
              <a:t>前面的灰色圆圈来进行激活操作，或者采取键盘快捷键方式：按住 </a:t>
            </a:r>
            <a:r>
              <a:rPr sz="1100" dirty="0">
                <a:latin typeface="Tahoma"/>
                <a:cs typeface="Tahoma"/>
              </a:rPr>
              <a:t>Ctrl</a:t>
            </a:r>
            <a:r>
              <a:rPr sz="1100" spc="434" dirty="0">
                <a:latin typeface="Tahoma"/>
                <a:cs typeface="Tahoma"/>
              </a:rPr>
              <a:t> </a:t>
            </a:r>
            <a:r>
              <a:rPr sz="1100" dirty="0">
                <a:latin typeface="SimSun"/>
                <a:cs typeface="SimSun"/>
              </a:rPr>
              <a:t>键（</a:t>
            </a:r>
            <a:r>
              <a:rPr sz="1100" dirty="0">
                <a:latin typeface="Tahoma"/>
                <a:cs typeface="Tahoma"/>
              </a:rPr>
              <a:t>Windows</a:t>
            </a:r>
            <a:r>
              <a:rPr sz="1100" dirty="0">
                <a:latin typeface="SimSun"/>
                <a:cs typeface="SimSun"/>
              </a:rPr>
              <a:t>）</a:t>
            </a:r>
            <a:r>
              <a:rPr sz="1100" spc="85" dirty="0">
                <a:latin typeface="SimSun"/>
                <a:cs typeface="SimSun"/>
              </a:rPr>
              <a:t>或 </a:t>
            </a:r>
            <a:r>
              <a:rPr sz="1100" dirty="0">
                <a:latin typeface="Tahoma"/>
                <a:cs typeface="Tahoma"/>
              </a:rPr>
              <a:t>cmd</a:t>
            </a:r>
            <a:r>
              <a:rPr sz="1100" spc="440" dirty="0">
                <a:latin typeface="Tahoma"/>
                <a:cs typeface="Tahoma"/>
              </a:rPr>
              <a:t> </a:t>
            </a:r>
            <a:r>
              <a:rPr sz="1100" spc="-50" dirty="0">
                <a:latin typeface="SimSun"/>
                <a:cs typeface="SimSun"/>
              </a:rPr>
              <a:t>键</a:t>
            </a:r>
            <a:endParaRPr sz="1100">
              <a:latin typeface="SimSun"/>
              <a:cs typeface="SimSun"/>
            </a:endParaRPr>
          </a:p>
          <a:p>
            <a:pPr marL="12700">
              <a:lnSpc>
                <a:spcPct val="100000"/>
              </a:lnSpc>
              <a:spcBef>
                <a:spcPts val="405"/>
              </a:spcBef>
            </a:pPr>
            <a:r>
              <a:rPr sz="1100" dirty="0">
                <a:latin typeface="SimSun"/>
                <a:cs typeface="SimSun"/>
              </a:rPr>
              <a:t>（</a:t>
            </a:r>
            <a:r>
              <a:rPr sz="1100" dirty="0">
                <a:latin typeface="Tahoma"/>
                <a:cs typeface="Tahoma"/>
              </a:rPr>
              <a:t>Mac</a:t>
            </a:r>
            <a:r>
              <a:rPr sz="1100" dirty="0">
                <a:latin typeface="SimSun"/>
                <a:cs typeface="SimSun"/>
              </a:rPr>
              <a:t>）</a:t>
            </a:r>
            <a:r>
              <a:rPr sz="1100" spc="-5" dirty="0">
                <a:latin typeface="SimSun"/>
                <a:cs typeface="SimSun"/>
              </a:rPr>
              <a:t>的同时，用鼠标左键单击要激活的文件或文件组。</a:t>
            </a:r>
            <a:endParaRPr sz="1100">
              <a:latin typeface="SimSun"/>
              <a:cs typeface="SimSun"/>
            </a:endParaRPr>
          </a:p>
        </p:txBody>
      </p:sp>
      <p:sp>
        <p:nvSpPr>
          <p:cNvPr id="5" name="object 5"/>
          <p:cNvSpPr txBox="1"/>
          <p:nvPr/>
        </p:nvSpPr>
        <p:spPr>
          <a:xfrm>
            <a:off x="778192" y="6113145"/>
            <a:ext cx="6222365" cy="737235"/>
          </a:xfrm>
          <a:prstGeom prst="rect">
            <a:avLst/>
          </a:prstGeom>
        </p:spPr>
        <p:txBody>
          <a:bodyPr vert="horz" wrap="square" lIns="0" tIns="13970" rIns="0" bIns="0" rtlCol="0">
            <a:spAutoFit/>
          </a:bodyPr>
          <a:lstStyle/>
          <a:p>
            <a:pPr marL="12700" marR="5080" indent="342900" algn="just">
              <a:lnSpc>
                <a:spcPct val="129400"/>
              </a:lnSpc>
              <a:spcBef>
                <a:spcPts val="110"/>
              </a:spcBef>
            </a:pPr>
            <a:r>
              <a:rPr sz="1200" spc="-5" dirty="0">
                <a:latin typeface="SimSun"/>
                <a:cs typeface="SimSun"/>
              </a:rPr>
              <a:t>您想要撤销对文件的激活操作吗？同样很简单：直接点击文件列表窗口最上方工具栏最左侧的重置激活设置按钮；另外，通过点击文件或文件组前面的红色箭头也可以实现禁用操作，文件或文件组禁用后，红色箭头变回灰色圆圈。</a:t>
            </a:r>
            <a:endParaRPr sz="1200">
              <a:latin typeface="SimSun"/>
              <a:cs typeface="SimSun"/>
            </a:endParaRPr>
          </a:p>
        </p:txBody>
      </p:sp>
      <p:grpSp>
        <p:nvGrpSpPr>
          <p:cNvPr id="6" name="object 6"/>
          <p:cNvGrpSpPr/>
          <p:nvPr/>
        </p:nvGrpSpPr>
        <p:grpSpPr>
          <a:xfrm>
            <a:off x="1244600" y="3379292"/>
            <a:ext cx="2192655" cy="589280"/>
            <a:chOff x="1244600" y="3379292"/>
            <a:chExt cx="2192655" cy="589280"/>
          </a:xfrm>
        </p:grpSpPr>
        <p:pic>
          <p:nvPicPr>
            <p:cNvPr id="7" name="object 7"/>
            <p:cNvPicPr/>
            <p:nvPr/>
          </p:nvPicPr>
          <p:blipFill>
            <a:blip r:embed="rId2" cstate="print"/>
            <a:stretch>
              <a:fillRect/>
            </a:stretch>
          </p:blipFill>
          <p:spPr>
            <a:xfrm>
              <a:off x="1293645" y="3388880"/>
              <a:ext cx="2134084" cy="570217"/>
            </a:xfrm>
            <a:prstGeom prst="rect">
              <a:avLst/>
            </a:prstGeom>
          </p:spPr>
        </p:pic>
        <p:sp>
          <p:nvSpPr>
            <p:cNvPr id="8" name="object 8"/>
            <p:cNvSpPr/>
            <p:nvPr/>
          </p:nvSpPr>
          <p:spPr>
            <a:xfrm>
              <a:off x="1249362" y="3384054"/>
              <a:ext cx="2183130" cy="579755"/>
            </a:xfrm>
            <a:custGeom>
              <a:avLst/>
              <a:gdLst/>
              <a:ahLst/>
              <a:cxnLst/>
              <a:rect l="l" t="t" r="r" b="b"/>
              <a:pathLst>
                <a:path w="2183129" h="579754">
                  <a:moveTo>
                    <a:pt x="0" y="579742"/>
                  </a:moveTo>
                  <a:lnTo>
                    <a:pt x="2183129" y="579742"/>
                  </a:lnTo>
                  <a:lnTo>
                    <a:pt x="2183129" y="0"/>
                  </a:lnTo>
                  <a:lnTo>
                    <a:pt x="0" y="0"/>
                  </a:lnTo>
                  <a:lnTo>
                    <a:pt x="0" y="579742"/>
                  </a:lnTo>
                  <a:close/>
                </a:path>
              </a:pathLst>
            </a:custGeom>
            <a:ln w="9524">
              <a:solidFill>
                <a:srgbClr val="EDEBE0"/>
              </a:solidFill>
            </a:ln>
          </p:spPr>
          <p:txBody>
            <a:bodyPr wrap="square" lIns="0" tIns="0" rIns="0" bIns="0" rtlCol="0"/>
            <a:lstStyle/>
            <a:p>
              <a:endParaRPr/>
            </a:p>
          </p:txBody>
        </p:sp>
      </p:grpSp>
      <p:grpSp>
        <p:nvGrpSpPr>
          <p:cNvPr id="9" name="object 9"/>
          <p:cNvGrpSpPr/>
          <p:nvPr/>
        </p:nvGrpSpPr>
        <p:grpSpPr>
          <a:xfrm>
            <a:off x="3942016" y="3379279"/>
            <a:ext cx="2216150" cy="588010"/>
            <a:chOff x="3942016" y="3379279"/>
            <a:chExt cx="2216150" cy="588010"/>
          </a:xfrm>
        </p:grpSpPr>
        <p:pic>
          <p:nvPicPr>
            <p:cNvPr id="10" name="object 10"/>
            <p:cNvPicPr/>
            <p:nvPr/>
          </p:nvPicPr>
          <p:blipFill>
            <a:blip r:embed="rId3" cstate="print"/>
            <a:stretch>
              <a:fillRect/>
            </a:stretch>
          </p:blipFill>
          <p:spPr>
            <a:xfrm>
              <a:off x="3991552" y="3388867"/>
              <a:ext cx="2157152" cy="568960"/>
            </a:xfrm>
            <a:prstGeom prst="rect">
              <a:avLst/>
            </a:prstGeom>
          </p:spPr>
        </p:pic>
        <p:sp>
          <p:nvSpPr>
            <p:cNvPr id="11" name="object 11"/>
            <p:cNvSpPr/>
            <p:nvPr/>
          </p:nvSpPr>
          <p:spPr>
            <a:xfrm>
              <a:off x="3946778" y="3384041"/>
              <a:ext cx="2206625" cy="578485"/>
            </a:xfrm>
            <a:custGeom>
              <a:avLst/>
              <a:gdLst/>
              <a:ahLst/>
              <a:cxnLst/>
              <a:rect l="l" t="t" r="r" b="b"/>
              <a:pathLst>
                <a:path w="2206625" h="578485">
                  <a:moveTo>
                    <a:pt x="0" y="578485"/>
                  </a:moveTo>
                  <a:lnTo>
                    <a:pt x="2206625" y="578485"/>
                  </a:lnTo>
                  <a:lnTo>
                    <a:pt x="2206625" y="0"/>
                  </a:lnTo>
                  <a:lnTo>
                    <a:pt x="0" y="0"/>
                  </a:lnTo>
                  <a:lnTo>
                    <a:pt x="0" y="578485"/>
                  </a:lnTo>
                  <a:close/>
                </a:path>
              </a:pathLst>
            </a:custGeom>
            <a:ln w="9525">
              <a:solidFill>
                <a:srgbClr val="EDEBE0"/>
              </a:solidFill>
            </a:ln>
          </p:spPr>
          <p:txBody>
            <a:bodyPr wrap="square" lIns="0" tIns="0" rIns="0" bIns="0" rtlCol="0"/>
            <a:lstStyle/>
            <a:p>
              <a:endParaRPr/>
            </a:p>
          </p:txBody>
        </p:sp>
      </p:grpSp>
      <p:grpSp>
        <p:nvGrpSpPr>
          <p:cNvPr id="12" name="object 12"/>
          <p:cNvGrpSpPr/>
          <p:nvPr/>
        </p:nvGrpSpPr>
        <p:grpSpPr>
          <a:xfrm>
            <a:off x="807719" y="5252465"/>
            <a:ext cx="1600835" cy="740410"/>
            <a:chOff x="807719" y="5252465"/>
            <a:chExt cx="1600835" cy="740410"/>
          </a:xfrm>
        </p:grpSpPr>
        <p:pic>
          <p:nvPicPr>
            <p:cNvPr id="13" name="object 13"/>
            <p:cNvPicPr/>
            <p:nvPr/>
          </p:nvPicPr>
          <p:blipFill>
            <a:blip r:embed="rId4" cstate="print"/>
            <a:stretch>
              <a:fillRect/>
            </a:stretch>
          </p:blipFill>
          <p:spPr>
            <a:xfrm>
              <a:off x="888711" y="5513911"/>
              <a:ext cx="1510318" cy="130730"/>
            </a:xfrm>
            <a:prstGeom prst="rect">
              <a:avLst/>
            </a:prstGeom>
          </p:spPr>
        </p:pic>
        <p:sp>
          <p:nvSpPr>
            <p:cNvPr id="14" name="object 14"/>
            <p:cNvSpPr/>
            <p:nvPr/>
          </p:nvSpPr>
          <p:spPr>
            <a:xfrm>
              <a:off x="812482" y="5485002"/>
              <a:ext cx="1591310" cy="164465"/>
            </a:xfrm>
            <a:custGeom>
              <a:avLst/>
              <a:gdLst/>
              <a:ahLst/>
              <a:cxnLst/>
              <a:rect l="l" t="t" r="r" b="b"/>
              <a:pathLst>
                <a:path w="1591310" h="164464">
                  <a:moveTo>
                    <a:pt x="0" y="164465"/>
                  </a:moveTo>
                  <a:lnTo>
                    <a:pt x="1591310" y="164465"/>
                  </a:lnTo>
                  <a:lnTo>
                    <a:pt x="1591310" y="0"/>
                  </a:lnTo>
                  <a:lnTo>
                    <a:pt x="0" y="0"/>
                  </a:lnTo>
                  <a:lnTo>
                    <a:pt x="0" y="164465"/>
                  </a:lnTo>
                  <a:close/>
                </a:path>
              </a:pathLst>
            </a:custGeom>
            <a:ln w="9525">
              <a:solidFill>
                <a:srgbClr val="EDEBE0"/>
              </a:solidFill>
            </a:ln>
          </p:spPr>
          <p:txBody>
            <a:bodyPr wrap="square" lIns="0" tIns="0" rIns="0" bIns="0" rtlCol="0"/>
            <a:lstStyle/>
            <a:p>
              <a:endParaRPr/>
            </a:p>
          </p:txBody>
        </p:sp>
        <p:sp>
          <p:nvSpPr>
            <p:cNvPr id="15" name="object 15"/>
            <p:cNvSpPr/>
            <p:nvPr/>
          </p:nvSpPr>
          <p:spPr>
            <a:xfrm>
              <a:off x="846455" y="5252465"/>
              <a:ext cx="608330" cy="740410"/>
            </a:xfrm>
            <a:custGeom>
              <a:avLst/>
              <a:gdLst/>
              <a:ahLst/>
              <a:cxnLst/>
              <a:rect l="l" t="t" r="r" b="b"/>
              <a:pathLst>
                <a:path w="608330" h="740410">
                  <a:moveTo>
                    <a:pt x="50800" y="380365"/>
                  </a:moveTo>
                  <a:lnTo>
                    <a:pt x="48793" y="370509"/>
                  </a:lnTo>
                  <a:lnTo>
                    <a:pt x="43357" y="362432"/>
                  </a:lnTo>
                  <a:lnTo>
                    <a:pt x="35280" y="356971"/>
                  </a:lnTo>
                  <a:lnTo>
                    <a:pt x="25400" y="354965"/>
                  </a:lnTo>
                  <a:lnTo>
                    <a:pt x="15506" y="356971"/>
                  </a:lnTo>
                  <a:lnTo>
                    <a:pt x="7429" y="362432"/>
                  </a:lnTo>
                  <a:lnTo>
                    <a:pt x="1993" y="370509"/>
                  </a:lnTo>
                  <a:lnTo>
                    <a:pt x="0" y="380365"/>
                  </a:lnTo>
                  <a:lnTo>
                    <a:pt x="1993" y="390283"/>
                  </a:lnTo>
                  <a:lnTo>
                    <a:pt x="7442" y="398360"/>
                  </a:lnTo>
                  <a:lnTo>
                    <a:pt x="15506" y="403783"/>
                  </a:lnTo>
                  <a:lnTo>
                    <a:pt x="20637" y="404812"/>
                  </a:lnTo>
                  <a:lnTo>
                    <a:pt x="20637" y="740410"/>
                  </a:lnTo>
                  <a:lnTo>
                    <a:pt x="30162" y="740410"/>
                  </a:lnTo>
                  <a:lnTo>
                    <a:pt x="30162" y="405765"/>
                  </a:lnTo>
                  <a:lnTo>
                    <a:pt x="30162" y="404812"/>
                  </a:lnTo>
                  <a:lnTo>
                    <a:pt x="35280" y="403783"/>
                  </a:lnTo>
                  <a:lnTo>
                    <a:pt x="43357" y="398360"/>
                  </a:lnTo>
                  <a:lnTo>
                    <a:pt x="48793" y="390283"/>
                  </a:lnTo>
                  <a:lnTo>
                    <a:pt x="50800" y="380365"/>
                  </a:lnTo>
                  <a:close/>
                </a:path>
                <a:path w="608330" h="740410">
                  <a:moveTo>
                    <a:pt x="607720" y="325247"/>
                  </a:moveTo>
                  <a:lnTo>
                    <a:pt x="605701" y="315341"/>
                  </a:lnTo>
                  <a:lnTo>
                    <a:pt x="600265" y="307251"/>
                  </a:lnTo>
                  <a:lnTo>
                    <a:pt x="592239" y="301790"/>
                  </a:lnTo>
                  <a:lnTo>
                    <a:pt x="592429" y="301790"/>
                  </a:lnTo>
                  <a:lnTo>
                    <a:pt x="587146" y="300710"/>
                  </a:lnTo>
                  <a:lnTo>
                    <a:pt x="587121" y="325247"/>
                  </a:lnTo>
                  <a:lnTo>
                    <a:pt x="587070" y="300710"/>
                  </a:lnTo>
                  <a:lnTo>
                    <a:pt x="582295" y="299720"/>
                  </a:lnTo>
                  <a:lnTo>
                    <a:pt x="587146" y="300710"/>
                  </a:lnTo>
                  <a:lnTo>
                    <a:pt x="587070" y="299720"/>
                  </a:lnTo>
                  <a:lnTo>
                    <a:pt x="586486" y="0"/>
                  </a:lnTo>
                  <a:lnTo>
                    <a:pt x="576961" y="0"/>
                  </a:lnTo>
                  <a:lnTo>
                    <a:pt x="577545" y="299720"/>
                  </a:lnTo>
                  <a:lnTo>
                    <a:pt x="577545" y="300710"/>
                  </a:lnTo>
                  <a:lnTo>
                    <a:pt x="572376" y="301790"/>
                  </a:lnTo>
                  <a:lnTo>
                    <a:pt x="564299" y="307251"/>
                  </a:lnTo>
                  <a:lnTo>
                    <a:pt x="558876" y="315341"/>
                  </a:lnTo>
                  <a:lnTo>
                    <a:pt x="556895" y="325247"/>
                  </a:lnTo>
                  <a:lnTo>
                    <a:pt x="558888" y="335114"/>
                  </a:lnTo>
                  <a:lnTo>
                    <a:pt x="564349" y="343179"/>
                  </a:lnTo>
                  <a:lnTo>
                    <a:pt x="572427" y="348589"/>
                  </a:lnTo>
                  <a:lnTo>
                    <a:pt x="582295" y="350520"/>
                  </a:lnTo>
                  <a:lnTo>
                    <a:pt x="591845" y="348589"/>
                  </a:lnTo>
                  <a:lnTo>
                    <a:pt x="592099" y="348589"/>
                  </a:lnTo>
                  <a:lnTo>
                    <a:pt x="600113" y="343179"/>
                  </a:lnTo>
                  <a:lnTo>
                    <a:pt x="605612" y="335114"/>
                  </a:lnTo>
                  <a:lnTo>
                    <a:pt x="607656" y="325247"/>
                  </a:lnTo>
                  <a:close/>
                </a:path>
              </a:pathLst>
            </a:custGeom>
            <a:solidFill>
              <a:srgbClr val="7E7E7E"/>
            </a:solidFill>
          </p:spPr>
          <p:txBody>
            <a:bodyPr wrap="square" lIns="0" tIns="0" rIns="0" bIns="0" rtlCol="0"/>
            <a:lstStyle/>
            <a:p>
              <a:endParaRPr/>
            </a:p>
          </p:txBody>
        </p:sp>
      </p:grpSp>
      <p:sp>
        <p:nvSpPr>
          <p:cNvPr id="16" name="object 16"/>
          <p:cNvSpPr txBox="1"/>
          <p:nvPr/>
        </p:nvSpPr>
        <p:spPr>
          <a:xfrm>
            <a:off x="889317" y="5694899"/>
            <a:ext cx="715010" cy="325120"/>
          </a:xfrm>
          <a:prstGeom prst="rect">
            <a:avLst/>
          </a:prstGeom>
        </p:spPr>
        <p:txBody>
          <a:bodyPr vert="horz" wrap="square" lIns="0" tIns="25400" rIns="0" bIns="0" rtlCol="0">
            <a:spAutoFit/>
          </a:bodyPr>
          <a:lstStyle/>
          <a:p>
            <a:pPr marL="12700">
              <a:lnSpc>
                <a:spcPct val="100000"/>
              </a:lnSpc>
              <a:spcBef>
                <a:spcPts val="200"/>
              </a:spcBef>
            </a:pPr>
            <a:r>
              <a:rPr sz="900" spc="-20" dirty="0">
                <a:solidFill>
                  <a:srgbClr val="404040"/>
                </a:solidFill>
                <a:latin typeface="SimSun"/>
                <a:cs typeface="SimSun"/>
              </a:rPr>
              <a:t>已激活的文本</a:t>
            </a:r>
            <a:endParaRPr sz="900">
              <a:latin typeface="SimSun"/>
              <a:cs typeface="SimSun"/>
            </a:endParaRPr>
          </a:p>
          <a:p>
            <a:pPr marL="12700">
              <a:lnSpc>
                <a:spcPct val="100000"/>
              </a:lnSpc>
              <a:spcBef>
                <a:spcPts val="95"/>
              </a:spcBef>
            </a:pPr>
            <a:r>
              <a:rPr sz="900" spc="-45" dirty="0">
                <a:solidFill>
                  <a:srgbClr val="404040"/>
                </a:solidFill>
                <a:latin typeface="SimSun"/>
                <a:cs typeface="SimSun"/>
              </a:rPr>
              <a:t>→目前是 </a:t>
            </a:r>
            <a:r>
              <a:rPr sz="900" dirty="0">
                <a:solidFill>
                  <a:srgbClr val="404040"/>
                </a:solidFill>
                <a:latin typeface="Arial MT"/>
                <a:cs typeface="Arial MT"/>
              </a:rPr>
              <a:t>5</a:t>
            </a:r>
            <a:r>
              <a:rPr sz="900" spc="-55" dirty="0">
                <a:solidFill>
                  <a:srgbClr val="404040"/>
                </a:solidFill>
                <a:latin typeface="Arial MT"/>
                <a:cs typeface="Arial MT"/>
              </a:rPr>
              <a:t> </a:t>
            </a:r>
            <a:r>
              <a:rPr sz="900" spc="-50" dirty="0">
                <a:solidFill>
                  <a:srgbClr val="404040"/>
                </a:solidFill>
                <a:latin typeface="SimSun"/>
                <a:cs typeface="SimSun"/>
              </a:rPr>
              <a:t>个</a:t>
            </a:r>
            <a:endParaRPr sz="900">
              <a:latin typeface="SimSun"/>
              <a:cs typeface="SimSun"/>
            </a:endParaRPr>
          </a:p>
        </p:txBody>
      </p:sp>
      <p:sp>
        <p:nvSpPr>
          <p:cNvPr id="17" name="object 17"/>
          <p:cNvSpPr/>
          <p:nvPr/>
        </p:nvSpPr>
        <p:spPr>
          <a:xfrm>
            <a:off x="2038350" y="5613146"/>
            <a:ext cx="50800" cy="385445"/>
          </a:xfrm>
          <a:custGeom>
            <a:avLst/>
            <a:gdLst/>
            <a:ahLst/>
            <a:cxnLst/>
            <a:rect l="l" t="t" r="r" b="b"/>
            <a:pathLst>
              <a:path w="50800" h="385445">
                <a:moveTo>
                  <a:pt x="20700" y="49853"/>
                </a:moveTo>
                <a:lnTo>
                  <a:pt x="20700" y="385444"/>
                </a:lnTo>
                <a:lnTo>
                  <a:pt x="30225" y="385444"/>
                </a:lnTo>
                <a:lnTo>
                  <a:pt x="30225" y="50799"/>
                </a:lnTo>
                <a:lnTo>
                  <a:pt x="25400" y="50799"/>
                </a:lnTo>
                <a:lnTo>
                  <a:pt x="20700" y="49853"/>
                </a:lnTo>
                <a:close/>
              </a:path>
              <a:path w="50800" h="385445">
                <a:moveTo>
                  <a:pt x="30225" y="25399"/>
                </a:moveTo>
                <a:lnTo>
                  <a:pt x="20700" y="25399"/>
                </a:lnTo>
                <a:lnTo>
                  <a:pt x="20700" y="49853"/>
                </a:lnTo>
                <a:lnTo>
                  <a:pt x="25400" y="50799"/>
                </a:lnTo>
                <a:lnTo>
                  <a:pt x="30099" y="49853"/>
                </a:lnTo>
                <a:lnTo>
                  <a:pt x="30225" y="25399"/>
                </a:lnTo>
                <a:close/>
              </a:path>
              <a:path w="50800" h="385445">
                <a:moveTo>
                  <a:pt x="30225" y="49853"/>
                </a:moveTo>
                <a:lnTo>
                  <a:pt x="25400" y="50799"/>
                </a:lnTo>
                <a:lnTo>
                  <a:pt x="30225" y="50799"/>
                </a:lnTo>
                <a:lnTo>
                  <a:pt x="30225" y="49853"/>
                </a:lnTo>
                <a:close/>
              </a:path>
              <a:path w="50800" h="385445">
                <a:moveTo>
                  <a:pt x="25400" y="0"/>
                </a:moveTo>
                <a:lnTo>
                  <a:pt x="15537" y="2004"/>
                </a:lnTo>
                <a:lnTo>
                  <a:pt x="7461" y="7461"/>
                </a:lnTo>
                <a:lnTo>
                  <a:pt x="2004" y="15537"/>
                </a:lnTo>
                <a:lnTo>
                  <a:pt x="0" y="25399"/>
                </a:lnTo>
                <a:lnTo>
                  <a:pt x="2004" y="35315"/>
                </a:lnTo>
                <a:lnTo>
                  <a:pt x="7461" y="43386"/>
                </a:lnTo>
                <a:lnTo>
                  <a:pt x="15537" y="48813"/>
                </a:lnTo>
                <a:lnTo>
                  <a:pt x="20700" y="49853"/>
                </a:lnTo>
                <a:lnTo>
                  <a:pt x="20700" y="25399"/>
                </a:lnTo>
                <a:lnTo>
                  <a:pt x="50800" y="25399"/>
                </a:lnTo>
                <a:lnTo>
                  <a:pt x="48795" y="15537"/>
                </a:lnTo>
                <a:lnTo>
                  <a:pt x="43338" y="7461"/>
                </a:lnTo>
                <a:lnTo>
                  <a:pt x="35262" y="2004"/>
                </a:lnTo>
                <a:lnTo>
                  <a:pt x="25400" y="0"/>
                </a:lnTo>
                <a:close/>
              </a:path>
              <a:path w="50800" h="385445">
                <a:moveTo>
                  <a:pt x="50800" y="25399"/>
                </a:moveTo>
                <a:lnTo>
                  <a:pt x="30225" y="25399"/>
                </a:lnTo>
                <a:lnTo>
                  <a:pt x="30225" y="49853"/>
                </a:lnTo>
                <a:lnTo>
                  <a:pt x="35262" y="48813"/>
                </a:lnTo>
                <a:lnTo>
                  <a:pt x="43338" y="43386"/>
                </a:lnTo>
                <a:lnTo>
                  <a:pt x="48795" y="35315"/>
                </a:lnTo>
                <a:lnTo>
                  <a:pt x="50800" y="25399"/>
                </a:lnTo>
                <a:close/>
              </a:path>
            </a:pathLst>
          </a:custGeom>
          <a:solidFill>
            <a:srgbClr val="7E7E7E"/>
          </a:solidFill>
        </p:spPr>
        <p:txBody>
          <a:bodyPr wrap="square" lIns="0" tIns="0" rIns="0" bIns="0" rtlCol="0"/>
          <a:lstStyle/>
          <a:p>
            <a:endParaRPr/>
          </a:p>
        </p:txBody>
      </p:sp>
      <p:sp>
        <p:nvSpPr>
          <p:cNvPr id="18" name="object 18"/>
          <p:cNvSpPr txBox="1"/>
          <p:nvPr/>
        </p:nvSpPr>
        <p:spPr>
          <a:xfrm>
            <a:off x="778192" y="4135120"/>
            <a:ext cx="6222365" cy="1249680"/>
          </a:xfrm>
          <a:prstGeom prst="rect">
            <a:avLst/>
          </a:prstGeom>
        </p:spPr>
        <p:txBody>
          <a:bodyPr vert="horz" wrap="square" lIns="0" tIns="13335" rIns="0" bIns="0" rtlCol="0">
            <a:spAutoFit/>
          </a:bodyPr>
          <a:lstStyle/>
          <a:p>
            <a:pPr marL="12700" marR="5080" indent="304800" algn="just">
              <a:lnSpc>
                <a:spcPct val="130100"/>
              </a:lnSpc>
              <a:spcBef>
                <a:spcPts val="105"/>
              </a:spcBef>
            </a:pPr>
            <a:r>
              <a:rPr sz="1100" spc="-5" dirty="0">
                <a:latin typeface="SimSun"/>
                <a:cs typeface="SimSun"/>
              </a:rPr>
              <a:t>通过文件列表窗口中的标志，您可以看出某个文件是否处于激活状态，如果灰色的圆圈变为红色</a:t>
            </a:r>
            <a:r>
              <a:rPr sz="1100" dirty="0">
                <a:latin typeface="SimSun"/>
                <a:cs typeface="SimSun"/>
              </a:rPr>
              <a:t>的箭头则表示该文件被激活了。处于 </a:t>
            </a:r>
            <a:r>
              <a:rPr sz="1100" dirty="0">
                <a:latin typeface="Tahoma"/>
                <a:cs typeface="Tahoma"/>
              </a:rPr>
              <a:t>MAXQDA </a:t>
            </a:r>
            <a:r>
              <a:rPr sz="1100" spc="-5" dirty="0">
                <a:latin typeface="SimSun"/>
                <a:cs typeface="SimSun"/>
              </a:rPr>
              <a:t>最下方的状态栏的最左侧会一直显示当前已激活文件的总数。如果您希望搜索操作只限定在某一个或几个文件中，您需要首先激活它们，然后在词汇搜索对话框里勾选“仅在已激活的文件中”即可。</a:t>
            </a:r>
            <a:endParaRPr sz="1100">
              <a:latin typeface="SimSun"/>
              <a:cs typeface="SimSun"/>
            </a:endParaRPr>
          </a:p>
          <a:p>
            <a:pPr>
              <a:lnSpc>
                <a:spcPct val="100000"/>
              </a:lnSpc>
              <a:spcBef>
                <a:spcPts val="275"/>
              </a:spcBef>
            </a:pPr>
            <a:endParaRPr sz="1100">
              <a:latin typeface="SimSun"/>
              <a:cs typeface="SimSun"/>
            </a:endParaRPr>
          </a:p>
          <a:p>
            <a:pPr marL="673100">
              <a:lnSpc>
                <a:spcPct val="100000"/>
              </a:lnSpc>
            </a:pPr>
            <a:r>
              <a:rPr sz="900" dirty="0">
                <a:solidFill>
                  <a:srgbClr val="404040"/>
                </a:solidFill>
                <a:latin typeface="SimSun"/>
                <a:cs typeface="SimSun"/>
              </a:rPr>
              <a:t>已激活的代码</a:t>
            </a:r>
            <a:r>
              <a:rPr sz="900" dirty="0">
                <a:solidFill>
                  <a:srgbClr val="404040"/>
                </a:solidFill>
                <a:latin typeface="SimSun-ExtB"/>
                <a:cs typeface="SimSun-ExtB"/>
              </a:rPr>
              <a:t>→</a:t>
            </a:r>
            <a:r>
              <a:rPr sz="900" spc="-60" dirty="0">
                <a:solidFill>
                  <a:srgbClr val="404040"/>
                </a:solidFill>
                <a:latin typeface="SimSun"/>
                <a:cs typeface="SimSun"/>
              </a:rPr>
              <a:t>目前是 </a:t>
            </a:r>
            <a:r>
              <a:rPr sz="900" dirty="0">
                <a:solidFill>
                  <a:srgbClr val="404040"/>
                </a:solidFill>
                <a:latin typeface="Arial MT"/>
                <a:cs typeface="Arial MT"/>
              </a:rPr>
              <a:t>4</a:t>
            </a:r>
            <a:r>
              <a:rPr sz="900" spc="-55" dirty="0">
                <a:solidFill>
                  <a:srgbClr val="404040"/>
                </a:solidFill>
                <a:latin typeface="Arial MT"/>
                <a:cs typeface="Arial MT"/>
              </a:rPr>
              <a:t> </a:t>
            </a:r>
            <a:r>
              <a:rPr sz="900" spc="-50" dirty="0">
                <a:solidFill>
                  <a:srgbClr val="404040"/>
                </a:solidFill>
                <a:latin typeface="SimSun"/>
                <a:cs typeface="SimSun"/>
              </a:rPr>
              <a:t>个</a:t>
            </a:r>
            <a:endParaRPr sz="900">
              <a:latin typeface="SimSun"/>
              <a:cs typeface="SimSun"/>
            </a:endParaRPr>
          </a:p>
        </p:txBody>
      </p:sp>
      <p:sp>
        <p:nvSpPr>
          <p:cNvPr id="19" name="object 19"/>
          <p:cNvSpPr txBox="1"/>
          <p:nvPr/>
        </p:nvSpPr>
        <p:spPr>
          <a:xfrm>
            <a:off x="2086991" y="5700966"/>
            <a:ext cx="1515110" cy="163195"/>
          </a:xfrm>
          <a:prstGeom prst="rect">
            <a:avLst/>
          </a:prstGeom>
        </p:spPr>
        <p:txBody>
          <a:bodyPr vert="horz" wrap="square" lIns="0" tIns="12700" rIns="0" bIns="0" rtlCol="0">
            <a:spAutoFit/>
          </a:bodyPr>
          <a:lstStyle/>
          <a:p>
            <a:pPr marL="12700">
              <a:lnSpc>
                <a:spcPct val="100000"/>
              </a:lnSpc>
              <a:spcBef>
                <a:spcPts val="100"/>
              </a:spcBef>
            </a:pPr>
            <a:r>
              <a:rPr sz="900" spc="-10" dirty="0">
                <a:solidFill>
                  <a:srgbClr val="404040"/>
                </a:solidFill>
                <a:latin typeface="SimSun"/>
                <a:cs typeface="SimSun"/>
              </a:rPr>
              <a:t>找到的编码部分</a:t>
            </a:r>
            <a:r>
              <a:rPr sz="900" spc="-10" dirty="0">
                <a:solidFill>
                  <a:srgbClr val="404040"/>
                </a:solidFill>
                <a:latin typeface="SimSun-ExtB"/>
                <a:cs typeface="SimSun-ExtB"/>
              </a:rPr>
              <a:t>→</a:t>
            </a:r>
            <a:r>
              <a:rPr sz="900" spc="-60" dirty="0">
                <a:solidFill>
                  <a:srgbClr val="404040"/>
                </a:solidFill>
                <a:latin typeface="SimSun"/>
                <a:cs typeface="SimSun"/>
              </a:rPr>
              <a:t>目前是 </a:t>
            </a:r>
            <a:r>
              <a:rPr sz="900" dirty="0">
                <a:solidFill>
                  <a:srgbClr val="404040"/>
                </a:solidFill>
                <a:latin typeface="Arial MT"/>
                <a:cs typeface="Arial MT"/>
              </a:rPr>
              <a:t>7</a:t>
            </a:r>
            <a:r>
              <a:rPr sz="900" spc="-30" dirty="0">
                <a:solidFill>
                  <a:srgbClr val="404040"/>
                </a:solidFill>
                <a:latin typeface="Arial MT"/>
                <a:cs typeface="Arial MT"/>
              </a:rPr>
              <a:t> </a:t>
            </a:r>
            <a:r>
              <a:rPr sz="900" spc="-50" dirty="0">
                <a:solidFill>
                  <a:srgbClr val="404040"/>
                </a:solidFill>
                <a:latin typeface="SimSun"/>
                <a:cs typeface="SimSun"/>
              </a:rPr>
              <a:t>个</a:t>
            </a:r>
            <a:endParaRPr sz="900">
              <a:latin typeface="SimSun"/>
              <a:cs typeface="SimSun"/>
            </a:endParaRPr>
          </a:p>
        </p:txBody>
      </p:sp>
      <p:pic>
        <p:nvPicPr>
          <p:cNvPr id="20" name="Picture 4">
            <a:extLst>
              <a:ext uri="{FF2B5EF4-FFF2-40B4-BE49-F238E27FC236}">
                <a16:creationId xmlns:a16="http://schemas.microsoft.com/office/drawing/2014/main" id="{0C0BC001-089E-99DB-30AE-0D47DEE829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24</a:t>
            </a:r>
            <a:endParaRPr sz="1100">
              <a:latin typeface="Tahoma"/>
              <a:cs typeface="Tahoma"/>
            </a:endParaRPr>
          </a:p>
        </p:txBody>
      </p:sp>
      <p:sp>
        <p:nvSpPr>
          <p:cNvPr id="3" name="object 3"/>
          <p:cNvSpPr txBox="1"/>
          <p:nvPr/>
        </p:nvSpPr>
        <p:spPr>
          <a:xfrm>
            <a:off x="4897754" y="438531"/>
            <a:ext cx="1847850"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345A89"/>
                </a:solidFill>
                <a:latin typeface="SimSun"/>
                <a:cs typeface="SimSun"/>
              </a:rPr>
              <a:t>汇总具有相同代码的编码部分</a:t>
            </a:r>
            <a:endParaRPr sz="1100">
              <a:latin typeface="SimSun"/>
              <a:cs typeface="SimSun"/>
            </a:endParaRPr>
          </a:p>
        </p:txBody>
      </p:sp>
      <p:sp>
        <p:nvSpPr>
          <p:cNvPr id="4" name="object 4"/>
          <p:cNvSpPr txBox="1"/>
          <p:nvPr/>
        </p:nvSpPr>
        <p:spPr>
          <a:xfrm>
            <a:off x="778192" y="889381"/>
            <a:ext cx="6352540" cy="273748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4F81BC"/>
                </a:solidFill>
                <a:latin typeface="SimSun"/>
                <a:cs typeface="SimSun"/>
              </a:rPr>
              <a:t>汇总具有相同代码的编码部分</a:t>
            </a:r>
            <a:endParaRPr sz="1100">
              <a:latin typeface="SimSun"/>
              <a:cs typeface="SimSun"/>
            </a:endParaRPr>
          </a:p>
          <a:p>
            <a:pPr marL="12700" marR="5080" indent="304800">
              <a:lnSpc>
                <a:spcPct val="129800"/>
              </a:lnSpc>
              <a:spcBef>
                <a:spcPts val="585"/>
              </a:spcBef>
            </a:pPr>
            <a:r>
              <a:rPr sz="1100" dirty="0">
                <a:latin typeface="SimSun"/>
                <a:cs typeface="SimSun"/>
              </a:rPr>
              <a:t>编码不是一切，数据分析也远不止编码这一个步骤。在此过程中，研究者可能想停下来，看一下 自己经过长时间努力的编码成果。最简单的方法就是把所有具有相同代码的部分搜索出来，列在一起。例如，以访谈法为基础的研究会关注以下问题：关于某个主题都说了哪些内容？谁说了什么？回答这些问题的一个秘诀就是检索。在 </a:t>
            </a:r>
            <a:r>
              <a:rPr sz="1100" spc="40" dirty="0">
                <a:latin typeface="Tahoma"/>
                <a:cs typeface="Tahoma"/>
              </a:rPr>
              <a:t>MAXQDA</a:t>
            </a:r>
            <a:r>
              <a:rPr sz="1100" spc="204" dirty="0">
                <a:latin typeface="Tahoma"/>
                <a:cs typeface="Tahoma"/>
              </a:rPr>
              <a:t> </a:t>
            </a:r>
            <a:r>
              <a:rPr sz="1100" dirty="0">
                <a:latin typeface="SimSun"/>
                <a:cs typeface="SimSun"/>
              </a:rPr>
              <a:t>中，编码搜索的运行方式与词汇搜索类似，即借助激活的方式。</a:t>
            </a:r>
            <a:endParaRPr sz="1100">
              <a:latin typeface="SimSun"/>
              <a:cs typeface="SimSun"/>
            </a:endParaRPr>
          </a:p>
          <a:p>
            <a:pPr marL="12700" marR="137795" indent="304800" algn="just">
              <a:lnSpc>
                <a:spcPct val="130000"/>
              </a:lnSpc>
              <a:spcBef>
                <a:spcPts val="585"/>
              </a:spcBef>
            </a:pPr>
            <a:r>
              <a:rPr sz="1100" spc="-5" dirty="0">
                <a:latin typeface="SimSun"/>
                <a:cs typeface="SimSun"/>
              </a:rPr>
              <a:t>您需要首先激活您想要纳入到编码搜索的所有文件以及您感兴趣的那些段落的代码。激活代码的</a:t>
            </a:r>
            <a:r>
              <a:rPr sz="1100" spc="20" dirty="0">
                <a:latin typeface="SimSun"/>
                <a:cs typeface="SimSun"/>
              </a:rPr>
              <a:t>方式与文件或文件组的激活方式相同</a:t>
            </a:r>
            <a:r>
              <a:rPr sz="1100" spc="50" dirty="0">
                <a:latin typeface="SimSun"/>
                <a:cs typeface="SimSun"/>
              </a:rPr>
              <a:t>（</a:t>
            </a:r>
            <a:r>
              <a:rPr sz="1100" spc="20" dirty="0">
                <a:latin typeface="SimSun"/>
                <a:cs typeface="SimSun"/>
              </a:rPr>
              <a:t>右键单击某一代码，在弹出的对话框中选择激活；或者按住</a:t>
            </a:r>
            <a:r>
              <a:rPr sz="1100" spc="25" dirty="0">
                <a:latin typeface="SimSun"/>
                <a:cs typeface="SimSun"/>
              </a:rPr>
              <a:t> </a:t>
            </a:r>
            <a:r>
              <a:rPr sz="1100" spc="5" dirty="0">
                <a:latin typeface="Tahoma"/>
                <a:cs typeface="Tahoma"/>
              </a:rPr>
              <a:t>Ctrl</a:t>
            </a:r>
            <a:r>
              <a:rPr sz="1100" spc="60" dirty="0">
                <a:latin typeface="Tahoma"/>
                <a:cs typeface="Tahoma"/>
              </a:rPr>
              <a:t> </a:t>
            </a:r>
            <a:r>
              <a:rPr sz="1100" dirty="0">
                <a:latin typeface="SimSun"/>
                <a:cs typeface="SimSun"/>
              </a:rPr>
              <a:t>键</a:t>
            </a:r>
            <a:r>
              <a:rPr sz="1100" spc="-5" dirty="0">
                <a:latin typeface="SimSun"/>
                <a:cs typeface="SimSun"/>
              </a:rPr>
              <a:t>（</a:t>
            </a:r>
            <a:r>
              <a:rPr sz="1100" spc="-5" dirty="0">
                <a:latin typeface="Tahoma"/>
                <a:cs typeface="Tahoma"/>
              </a:rPr>
              <a:t>Windows</a:t>
            </a:r>
            <a:r>
              <a:rPr sz="1100" spc="-5" dirty="0">
                <a:latin typeface="SimSun"/>
                <a:cs typeface="SimSun"/>
              </a:rPr>
              <a:t>）</a:t>
            </a:r>
            <a:r>
              <a:rPr sz="1100" spc="-75" dirty="0">
                <a:latin typeface="SimSun"/>
                <a:cs typeface="SimSun"/>
              </a:rPr>
              <a:t>或 </a:t>
            </a:r>
            <a:r>
              <a:rPr sz="1100" spc="-20" dirty="0">
                <a:latin typeface="Tahoma"/>
                <a:cs typeface="Tahoma"/>
              </a:rPr>
              <a:t>cmd</a:t>
            </a:r>
            <a:r>
              <a:rPr sz="1100" spc="70" dirty="0">
                <a:latin typeface="Tahoma"/>
                <a:cs typeface="Tahoma"/>
              </a:rPr>
              <a:t> </a:t>
            </a:r>
            <a:r>
              <a:rPr sz="1100" dirty="0">
                <a:latin typeface="SimSun"/>
                <a:cs typeface="SimSun"/>
              </a:rPr>
              <a:t>键</a:t>
            </a:r>
            <a:r>
              <a:rPr sz="1100" spc="10" dirty="0">
                <a:latin typeface="SimSun"/>
                <a:cs typeface="SimSun"/>
              </a:rPr>
              <a:t>（</a:t>
            </a:r>
            <a:r>
              <a:rPr sz="1100" spc="10" dirty="0">
                <a:latin typeface="Tahoma"/>
                <a:cs typeface="Tahoma"/>
              </a:rPr>
              <a:t>Mac</a:t>
            </a:r>
            <a:r>
              <a:rPr sz="1100" spc="10" dirty="0">
                <a:latin typeface="SimSun"/>
                <a:cs typeface="SimSun"/>
              </a:rPr>
              <a:t>）</a:t>
            </a:r>
            <a:r>
              <a:rPr sz="1100" spc="-5" dirty="0">
                <a:latin typeface="SimSun"/>
                <a:cs typeface="SimSun"/>
              </a:rPr>
              <a:t>的同时，用鼠标左键单击要搜索的所有代码</a:t>
            </a:r>
            <a:r>
              <a:rPr sz="1100" dirty="0">
                <a:latin typeface="SimSun"/>
                <a:cs typeface="SimSun"/>
              </a:rPr>
              <a:t>）。检索的结果，即搜索到的已编码文本段会出现在 </a:t>
            </a:r>
            <a:r>
              <a:rPr sz="1100" spc="45" dirty="0">
                <a:latin typeface="Tahoma"/>
                <a:cs typeface="Tahoma"/>
              </a:rPr>
              <a:t>MAXQDA</a:t>
            </a:r>
            <a:r>
              <a:rPr sz="1100" spc="204" dirty="0">
                <a:latin typeface="Tahoma"/>
                <a:cs typeface="Tahoma"/>
              </a:rPr>
              <a:t> </a:t>
            </a:r>
            <a:r>
              <a:rPr sz="1100" dirty="0">
                <a:latin typeface="SimSun"/>
                <a:cs typeface="SimSun"/>
              </a:rPr>
              <a:t>的第四个窗口——已编码文本段列表窗口中。在每个编码段落的下方，您都可以看到段落的来源信息，例如，下面的两个文本段可以分别在文件“胡老板”</a:t>
            </a:r>
            <a:r>
              <a:rPr sz="1100" spc="-95" dirty="0">
                <a:latin typeface="SimSun"/>
                <a:cs typeface="SimSun"/>
              </a:rPr>
              <a:t>的第 </a:t>
            </a:r>
            <a:r>
              <a:rPr sz="1100" spc="10" dirty="0">
                <a:latin typeface="Tahoma"/>
                <a:cs typeface="Tahoma"/>
              </a:rPr>
              <a:t>16</a:t>
            </a:r>
            <a:r>
              <a:rPr sz="1100" spc="-55" dirty="0">
                <a:latin typeface="Tahoma"/>
                <a:cs typeface="Tahoma"/>
              </a:rPr>
              <a:t> </a:t>
            </a:r>
            <a:r>
              <a:rPr sz="1100" spc="-75" dirty="0">
                <a:latin typeface="SimSun"/>
                <a:cs typeface="SimSun"/>
              </a:rPr>
              <a:t>段和第 </a:t>
            </a:r>
            <a:r>
              <a:rPr sz="1100" spc="10" dirty="0">
                <a:latin typeface="Tahoma"/>
                <a:cs typeface="Tahoma"/>
              </a:rPr>
              <a:t>19</a:t>
            </a:r>
            <a:r>
              <a:rPr sz="1100" spc="-45" dirty="0">
                <a:latin typeface="Tahoma"/>
                <a:cs typeface="Tahoma"/>
              </a:rPr>
              <a:t> – </a:t>
            </a:r>
            <a:r>
              <a:rPr sz="1100" spc="-5" dirty="0">
                <a:latin typeface="Tahoma"/>
                <a:cs typeface="Tahoma"/>
              </a:rPr>
              <a:t>22</a:t>
            </a:r>
            <a:r>
              <a:rPr sz="1100" spc="-60" dirty="0">
                <a:latin typeface="Tahoma"/>
                <a:cs typeface="Tahoma"/>
              </a:rPr>
              <a:t> </a:t>
            </a:r>
            <a:r>
              <a:rPr sz="1100" dirty="0">
                <a:latin typeface="SimSun"/>
                <a:cs typeface="SimSun"/>
              </a:rPr>
              <a:t>段中找到。</a:t>
            </a:r>
            <a:endParaRPr sz="1100">
              <a:latin typeface="SimSun"/>
              <a:cs typeface="SimSun"/>
            </a:endParaRPr>
          </a:p>
        </p:txBody>
      </p:sp>
      <p:sp>
        <p:nvSpPr>
          <p:cNvPr id="5" name="object 5"/>
          <p:cNvSpPr txBox="1"/>
          <p:nvPr/>
        </p:nvSpPr>
        <p:spPr>
          <a:xfrm>
            <a:off x="778192" y="6132829"/>
            <a:ext cx="6212840" cy="680085"/>
          </a:xfrm>
          <a:prstGeom prst="rect">
            <a:avLst/>
          </a:prstGeom>
        </p:spPr>
        <p:txBody>
          <a:bodyPr vert="horz" wrap="square" lIns="0" tIns="13970" rIns="0" bIns="0" rtlCol="0">
            <a:spAutoFit/>
          </a:bodyPr>
          <a:lstStyle/>
          <a:p>
            <a:pPr marL="12700" marR="5080" indent="279400" algn="just">
              <a:lnSpc>
                <a:spcPct val="129800"/>
              </a:lnSpc>
              <a:spcBef>
                <a:spcPts val="110"/>
              </a:spcBef>
            </a:pPr>
            <a:r>
              <a:rPr sz="1100" spc="-5" dirty="0">
                <a:latin typeface="SimSun"/>
                <a:cs typeface="SimSun"/>
              </a:rPr>
              <a:t>来源信息不仅可以告诉您上面的已编码文本段来自哪个文件，还便于您直接跳转至该文件。在您点击文件名之后，来源文件马上会在文件浏览器中打开并直接跳至已编码文本段的位置，便于您浏览已编码段落的上下文。</a:t>
            </a:r>
            <a:endParaRPr sz="1100">
              <a:latin typeface="SimSun"/>
              <a:cs typeface="SimSun"/>
            </a:endParaRPr>
          </a:p>
        </p:txBody>
      </p:sp>
      <p:grpSp>
        <p:nvGrpSpPr>
          <p:cNvPr id="6" name="object 6"/>
          <p:cNvGrpSpPr/>
          <p:nvPr/>
        </p:nvGrpSpPr>
        <p:grpSpPr>
          <a:xfrm>
            <a:off x="795019" y="3791902"/>
            <a:ext cx="5119370" cy="2292350"/>
            <a:chOff x="795019" y="3791902"/>
            <a:chExt cx="5119370" cy="2292350"/>
          </a:xfrm>
        </p:grpSpPr>
        <p:pic>
          <p:nvPicPr>
            <p:cNvPr id="7" name="object 7"/>
            <p:cNvPicPr/>
            <p:nvPr/>
          </p:nvPicPr>
          <p:blipFill>
            <a:blip r:embed="rId2" cstate="print"/>
            <a:stretch>
              <a:fillRect/>
            </a:stretch>
          </p:blipFill>
          <p:spPr>
            <a:xfrm>
              <a:off x="804544" y="3801364"/>
              <a:ext cx="5100320" cy="2273300"/>
            </a:xfrm>
            <a:prstGeom prst="rect">
              <a:avLst/>
            </a:prstGeom>
          </p:spPr>
        </p:pic>
        <p:sp>
          <p:nvSpPr>
            <p:cNvPr id="8" name="object 8"/>
            <p:cNvSpPr/>
            <p:nvPr/>
          </p:nvSpPr>
          <p:spPr>
            <a:xfrm>
              <a:off x="799782" y="3796665"/>
              <a:ext cx="5109845" cy="2282825"/>
            </a:xfrm>
            <a:custGeom>
              <a:avLst/>
              <a:gdLst/>
              <a:ahLst/>
              <a:cxnLst/>
              <a:rect l="l" t="t" r="r" b="b"/>
              <a:pathLst>
                <a:path w="5109845" h="2282825">
                  <a:moveTo>
                    <a:pt x="0" y="2282825"/>
                  </a:moveTo>
                  <a:lnTo>
                    <a:pt x="5109845" y="2282825"/>
                  </a:lnTo>
                  <a:lnTo>
                    <a:pt x="5109845" y="0"/>
                  </a:lnTo>
                  <a:lnTo>
                    <a:pt x="0" y="0"/>
                  </a:lnTo>
                  <a:lnTo>
                    <a:pt x="0" y="2282825"/>
                  </a:lnTo>
                  <a:close/>
                </a:path>
              </a:pathLst>
            </a:custGeom>
            <a:ln w="9525">
              <a:solidFill>
                <a:srgbClr val="F1F1F1"/>
              </a:solidFill>
            </a:ln>
          </p:spPr>
          <p:txBody>
            <a:bodyPr wrap="square" lIns="0" tIns="0" rIns="0" bIns="0" rtlCol="0"/>
            <a:lstStyle/>
            <a:p>
              <a:endParaRPr/>
            </a:p>
          </p:txBody>
        </p:sp>
      </p:grpSp>
      <p:pic>
        <p:nvPicPr>
          <p:cNvPr id="9" name="Picture 4">
            <a:extLst>
              <a:ext uri="{FF2B5EF4-FFF2-40B4-BE49-F238E27FC236}">
                <a16:creationId xmlns:a16="http://schemas.microsoft.com/office/drawing/2014/main" id="{02823394-9464-A26D-F193-8EB19F6D7C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30480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SimSun"/>
                <a:cs typeface="SimSun"/>
              </a:rPr>
              <a:t>引言</a:t>
            </a:r>
            <a:endParaRPr sz="1100">
              <a:latin typeface="SimSun"/>
              <a:cs typeface="SimSun"/>
            </a:endParaRPr>
          </a:p>
        </p:txBody>
      </p:sp>
      <p:sp>
        <p:nvSpPr>
          <p:cNvPr id="3" name="object 3"/>
          <p:cNvSpPr txBox="1"/>
          <p:nvPr/>
        </p:nvSpPr>
        <p:spPr>
          <a:xfrm>
            <a:off x="6463665" y="438531"/>
            <a:ext cx="103505" cy="193040"/>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345A89"/>
                </a:solidFill>
                <a:latin typeface="Tahoma"/>
                <a:cs typeface="Tahoma"/>
              </a:rPr>
              <a:t>7</a:t>
            </a:r>
            <a:endParaRPr sz="1100">
              <a:latin typeface="Tahoma"/>
              <a:cs typeface="Tahoma"/>
            </a:endParaRPr>
          </a:p>
        </p:txBody>
      </p:sp>
      <p:sp>
        <p:nvSpPr>
          <p:cNvPr id="4" name="object 4"/>
          <p:cNvSpPr txBox="1"/>
          <p:nvPr/>
        </p:nvSpPr>
        <p:spPr>
          <a:xfrm>
            <a:off x="569877" y="1831406"/>
            <a:ext cx="6212840" cy="4109587"/>
          </a:xfrm>
          <a:prstGeom prst="rect">
            <a:avLst/>
          </a:prstGeom>
        </p:spPr>
        <p:txBody>
          <a:bodyPr vert="horz" wrap="square" lIns="0" tIns="12700" rIns="0" bIns="0" rtlCol="0">
            <a:spAutoFit/>
          </a:bodyPr>
          <a:lstStyle/>
          <a:p>
            <a:pPr>
              <a:lnSpc>
                <a:spcPct val="100000"/>
              </a:lnSpc>
              <a:spcBef>
                <a:spcPts val="1305"/>
              </a:spcBef>
            </a:pPr>
            <a:endParaRPr sz="1100" dirty="0">
              <a:latin typeface="SimSun"/>
              <a:cs typeface="SimSun"/>
            </a:endParaRPr>
          </a:p>
          <a:p>
            <a:pPr marL="12700" marR="3873500" indent="279400" algn="just">
              <a:lnSpc>
                <a:spcPct val="129800"/>
              </a:lnSpc>
            </a:pPr>
            <a:r>
              <a:rPr sz="1100" spc="-5" dirty="0">
                <a:latin typeface="SimSun"/>
                <a:cs typeface="SimSun"/>
              </a:rPr>
              <a:t>大部分质性分析方法均与类别有关，这些类别既可以直接从数据中产</a:t>
            </a:r>
            <a:r>
              <a:rPr sz="1100" dirty="0">
                <a:latin typeface="SimSun"/>
                <a:cs typeface="SimSun"/>
              </a:rPr>
              <a:t>生，也可以在现有理论的基础上、借</a:t>
            </a:r>
            <a:r>
              <a:rPr sz="1100" spc="-5" dirty="0">
                <a:latin typeface="SimSun"/>
                <a:cs typeface="SimSun"/>
              </a:rPr>
              <a:t>助于最新的研究文献或者个人的前期研究、在不查看具体数据的情况下推导出来。这里的类别在大多数情况被称为代码，有时也被为关键词。不管其名称是什么，类别对于数据分析的作用在原则上都是一致的：使数据材料组织化、系统化，具有分析代码的意义。分析代码是分析过程的结果，</a:t>
            </a:r>
            <a:r>
              <a:rPr sz="1100" dirty="0">
                <a:latin typeface="SimSun"/>
                <a:cs typeface="SimSun"/>
              </a:rPr>
              <a:t>它超出了确定表述主题的范围，这也</a:t>
            </a:r>
            <a:r>
              <a:rPr sz="1100" spc="-5" dirty="0">
                <a:latin typeface="SimSun"/>
                <a:cs typeface="SimSun"/>
              </a:rPr>
              <a:t>便是我们在本指南中所指的代码。对数据进行编码有可能很耗时，但请不要担心：使用质性数据分析软件的方</a:t>
            </a:r>
            <a:endParaRPr sz="1100" dirty="0">
              <a:latin typeface="SimSun"/>
              <a:cs typeface="SimSun"/>
            </a:endParaRPr>
          </a:p>
          <a:p>
            <a:pPr marL="12700">
              <a:lnSpc>
                <a:spcPct val="100000"/>
              </a:lnSpc>
              <a:spcBef>
                <a:spcPts val="380"/>
              </a:spcBef>
            </a:pPr>
            <a:r>
              <a:rPr sz="1100" spc="10" dirty="0">
                <a:latin typeface="SimSun"/>
                <a:cs typeface="SimSun"/>
              </a:rPr>
              <a:t>式多种多样，人们在使用 </a:t>
            </a:r>
            <a:r>
              <a:rPr sz="1100" dirty="0">
                <a:latin typeface="Tahoma"/>
                <a:cs typeface="Tahoma"/>
              </a:rPr>
              <a:t>MAXQDA</a:t>
            </a:r>
            <a:r>
              <a:rPr sz="1100" spc="370" dirty="0">
                <a:latin typeface="Tahoma"/>
                <a:cs typeface="Tahoma"/>
              </a:rPr>
              <a:t> </a:t>
            </a:r>
            <a:r>
              <a:rPr sz="1100" spc="-5" dirty="0">
                <a:latin typeface="SimSun"/>
                <a:cs typeface="SimSun"/>
              </a:rPr>
              <a:t>分析数据时，不一定要进行编码，也不一定会用到代码。人们也</a:t>
            </a:r>
            <a:endParaRPr sz="1100" dirty="0">
              <a:latin typeface="SimSun"/>
              <a:cs typeface="SimSun"/>
            </a:endParaRPr>
          </a:p>
          <a:p>
            <a:pPr marL="12700" marR="5080">
              <a:lnSpc>
                <a:spcPct val="129000"/>
              </a:lnSpc>
              <a:spcBef>
                <a:spcPts val="20"/>
              </a:spcBef>
            </a:pPr>
            <a:r>
              <a:rPr sz="1100" spc="-5" dirty="0">
                <a:latin typeface="SimSun"/>
                <a:cs typeface="SimSun"/>
              </a:rPr>
              <a:t>可以只是用质性资料分析软件来组织数据或在数据中查找某些单词和词组，对这样的“查找结果”自动编码，或进行其他更多的操作，而不需要对代码进行定义。</a:t>
            </a:r>
            <a:endParaRPr sz="1100" dirty="0">
              <a:latin typeface="SimSun"/>
              <a:cs typeface="SimSun"/>
            </a:endParaRPr>
          </a:p>
        </p:txBody>
      </p:sp>
      <p:pic>
        <p:nvPicPr>
          <p:cNvPr id="5" name="object 5"/>
          <p:cNvPicPr/>
          <p:nvPr/>
        </p:nvPicPr>
        <p:blipFill>
          <a:blip r:embed="rId2" cstate="print"/>
          <a:stretch>
            <a:fillRect/>
          </a:stretch>
        </p:blipFill>
        <p:spPr>
          <a:xfrm>
            <a:off x="3109948" y="2133600"/>
            <a:ext cx="3353717" cy="2980095"/>
          </a:xfrm>
          <a:prstGeom prst="rect">
            <a:avLst/>
          </a:prstGeom>
        </p:spPr>
      </p:pic>
      <p:pic>
        <p:nvPicPr>
          <p:cNvPr id="6" name="Picture 4">
            <a:extLst>
              <a:ext uri="{FF2B5EF4-FFF2-40B4-BE49-F238E27FC236}">
                <a16:creationId xmlns:a16="http://schemas.microsoft.com/office/drawing/2014/main" id="{3F5696CF-1708-885E-8148-FB599DF97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587375" cy="193040"/>
          </a:xfrm>
          <a:prstGeom prst="rect">
            <a:avLst/>
          </a:prstGeom>
        </p:spPr>
        <p:txBody>
          <a:bodyPr vert="horz" wrap="square" lIns="0" tIns="12700" rIns="0" bIns="0" rtlCol="0">
            <a:spAutoFit/>
          </a:bodyPr>
          <a:lstStyle/>
          <a:p>
            <a:pPr marL="12700">
              <a:lnSpc>
                <a:spcPct val="100000"/>
              </a:lnSpc>
              <a:spcBef>
                <a:spcPts val="100"/>
              </a:spcBef>
            </a:pPr>
            <a:r>
              <a:rPr sz="1100" spc="-15" dirty="0">
                <a:solidFill>
                  <a:srgbClr val="345A89"/>
                </a:solidFill>
                <a:latin typeface="SimSun"/>
                <a:cs typeface="SimSun"/>
              </a:rPr>
              <a:t>数据分析</a:t>
            </a:r>
            <a:endParaRPr sz="1100">
              <a:latin typeface="SimSun"/>
              <a:cs typeface="SimSun"/>
            </a:endParaRPr>
          </a:p>
        </p:txBody>
      </p:sp>
      <p:sp>
        <p:nvSpPr>
          <p:cNvPr id="3" name="object 3"/>
          <p:cNvSpPr txBox="1"/>
          <p:nvPr/>
        </p:nvSpPr>
        <p:spPr>
          <a:xfrm>
            <a:off x="6384290"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25</a:t>
            </a:r>
            <a:endParaRPr sz="1100">
              <a:latin typeface="Tahoma"/>
              <a:cs typeface="Tahoma"/>
            </a:endParaRPr>
          </a:p>
        </p:txBody>
      </p:sp>
      <p:sp>
        <p:nvSpPr>
          <p:cNvPr id="4" name="object 4"/>
          <p:cNvSpPr txBox="1"/>
          <p:nvPr/>
        </p:nvSpPr>
        <p:spPr>
          <a:xfrm>
            <a:off x="778192" y="889381"/>
            <a:ext cx="6222365" cy="186690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4F81BC"/>
                </a:solidFill>
                <a:latin typeface="SimSun"/>
                <a:cs typeface="SimSun"/>
              </a:rPr>
              <a:t>可视化的使用</a:t>
            </a:r>
            <a:endParaRPr sz="1100">
              <a:latin typeface="SimSun"/>
              <a:cs typeface="SimSun"/>
            </a:endParaRPr>
          </a:p>
          <a:p>
            <a:pPr marL="12700" marR="5080" indent="304800" algn="just">
              <a:lnSpc>
                <a:spcPct val="129800"/>
              </a:lnSpc>
              <a:spcBef>
                <a:spcPts val="585"/>
              </a:spcBef>
            </a:pPr>
            <a:r>
              <a:rPr sz="1100" dirty="0">
                <a:latin typeface="SimSun"/>
                <a:cs typeface="SimSun"/>
              </a:rPr>
              <a:t>将结果可视化是 </a:t>
            </a:r>
            <a:r>
              <a:rPr sz="1100" dirty="0">
                <a:latin typeface="Tahoma"/>
                <a:cs typeface="Tahoma"/>
              </a:rPr>
              <a:t>MAXQDA </a:t>
            </a:r>
            <a:r>
              <a:rPr sz="1100" spc="-5" dirty="0">
                <a:latin typeface="SimSun"/>
                <a:cs typeface="SimSun"/>
              </a:rPr>
              <a:t>的最大优点之一，因此我们的入门指南不能缺少对这一工具的介绍。</a:t>
            </a:r>
            <a:r>
              <a:rPr sz="1100" dirty="0">
                <a:latin typeface="SimSun"/>
                <a:cs typeface="SimSun"/>
              </a:rPr>
              <a:t>在 </a:t>
            </a:r>
            <a:r>
              <a:rPr sz="1100" dirty="0">
                <a:latin typeface="Tahoma"/>
                <a:cs typeface="Tahoma"/>
              </a:rPr>
              <a:t>MAXQDA </a:t>
            </a:r>
            <a:r>
              <a:rPr sz="1100" spc="-10" dirty="0">
                <a:latin typeface="SimSun"/>
                <a:cs typeface="SimSun"/>
              </a:rPr>
              <a:t>中进行可视化操作具有多种方式，首先是为代码和文件分配颜色。颜色的分配对数据的</a:t>
            </a:r>
            <a:r>
              <a:rPr sz="1100" dirty="0">
                <a:latin typeface="SimSun"/>
                <a:cs typeface="SimSun"/>
              </a:rPr>
              <a:t>可视化具有帮助，而且颜色还可以被赋予特定含义。</a:t>
            </a:r>
            <a:r>
              <a:rPr sz="1100" dirty="0">
                <a:latin typeface="Tahoma"/>
                <a:cs typeface="Tahoma"/>
              </a:rPr>
              <a:t>MAXQDA</a:t>
            </a:r>
            <a:r>
              <a:rPr sz="1100" spc="500" dirty="0">
                <a:latin typeface="Tahoma"/>
                <a:cs typeface="Tahoma"/>
              </a:rPr>
              <a:t> </a:t>
            </a:r>
            <a:r>
              <a:rPr sz="1100" spc="-10" dirty="0">
                <a:latin typeface="SimSun"/>
                <a:cs typeface="SimSun"/>
              </a:rPr>
              <a:t>是第一个允许用户将表情符号作为代</a:t>
            </a:r>
            <a:r>
              <a:rPr sz="1100" spc="-5" dirty="0">
                <a:latin typeface="SimSun"/>
                <a:cs typeface="SimSun"/>
              </a:rPr>
              <a:t>码标志使用的质性数据分析软件，对于一个跨国研究项目，表情符号的使用将有助于克服团队成员之间语言障碍，促进信息的交流和理解。</a:t>
            </a:r>
            <a:endParaRPr sz="1100">
              <a:latin typeface="SimSun"/>
              <a:cs typeface="SimSun"/>
            </a:endParaRPr>
          </a:p>
          <a:p>
            <a:pPr marL="12700" marR="27305" indent="304800">
              <a:lnSpc>
                <a:spcPct val="130700"/>
              </a:lnSpc>
              <a:spcBef>
                <a:spcPts val="575"/>
              </a:spcBef>
            </a:pPr>
            <a:r>
              <a:rPr sz="1100" spc="-5" dirty="0">
                <a:latin typeface="SimSun"/>
                <a:cs typeface="SimSun"/>
              </a:rPr>
              <a:t>可视化工具也可以让您以一种易于理解的方式展示数据中的关系。目前，最为常用的可视化工具是代码矩阵浏览器，您可以在“可视化工具”菜单中调用该功能。</a:t>
            </a:r>
            <a:endParaRPr sz="1100">
              <a:latin typeface="SimSun"/>
              <a:cs typeface="SimSun"/>
            </a:endParaRPr>
          </a:p>
        </p:txBody>
      </p:sp>
      <p:sp>
        <p:nvSpPr>
          <p:cNvPr id="5" name="object 5"/>
          <p:cNvSpPr txBox="1"/>
          <p:nvPr/>
        </p:nvSpPr>
        <p:spPr>
          <a:xfrm>
            <a:off x="778192" y="3957573"/>
            <a:ext cx="2120900" cy="193040"/>
          </a:xfrm>
          <a:prstGeom prst="rect">
            <a:avLst/>
          </a:prstGeom>
        </p:spPr>
        <p:txBody>
          <a:bodyPr vert="horz" wrap="square" lIns="0" tIns="12700" rIns="0" bIns="0" rtlCol="0">
            <a:spAutoFit/>
          </a:bodyPr>
          <a:lstStyle/>
          <a:p>
            <a:pPr marL="12700">
              <a:lnSpc>
                <a:spcPct val="100000"/>
              </a:lnSpc>
              <a:spcBef>
                <a:spcPts val="100"/>
              </a:spcBef>
            </a:pPr>
            <a:r>
              <a:rPr sz="1100" spc="-5" dirty="0">
                <a:latin typeface="SimSun"/>
                <a:cs typeface="SimSun"/>
              </a:rPr>
              <a:t>代码矩阵浏览器展示哪些内容呢？</a:t>
            </a:r>
            <a:endParaRPr sz="1100">
              <a:latin typeface="SimSun"/>
              <a:cs typeface="SimSun"/>
            </a:endParaRPr>
          </a:p>
        </p:txBody>
      </p:sp>
      <p:sp>
        <p:nvSpPr>
          <p:cNvPr id="6" name="object 6"/>
          <p:cNvSpPr txBox="1"/>
          <p:nvPr/>
        </p:nvSpPr>
        <p:spPr>
          <a:xfrm>
            <a:off x="778192" y="6389687"/>
            <a:ext cx="6200140" cy="464184"/>
          </a:xfrm>
          <a:prstGeom prst="rect">
            <a:avLst/>
          </a:prstGeom>
        </p:spPr>
        <p:txBody>
          <a:bodyPr vert="horz" wrap="square" lIns="0" tIns="12700" rIns="0" bIns="0" rtlCol="0">
            <a:spAutoFit/>
          </a:bodyPr>
          <a:lstStyle/>
          <a:p>
            <a:pPr marL="12700" marR="5080" indent="304800">
              <a:lnSpc>
                <a:spcPct val="130900"/>
              </a:lnSpc>
              <a:spcBef>
                <a:spcPts val="100"/>
              </a:spcBef>
            </a:pPr>
            <a:r>
              <a:rPr sz="1100" spc="-5" dirty="0">
                <a:latin typeface="SimSun"/>
                <a:cs typeface="SimSun"/>
              </a:rPr>
              <a:t>在上面的代码矩阵浏览器中，列代表不同的文件，在这个案例中，每个文件代表一个参与有关家</a:t>
            </a:r>
            <a:r>
              <a:rPr sz="1100" spc="-10" dirty="0">
                <a:latin typeface="SimSun"/>
                <a:cs typeface="SimSun"/>
              </a:rPr>
              <a:t>庭教育调查的受访者。在调查中，受访者被问及他们在家庭教育过程中遇到的各类话题。</a:t>
            </a:r>
            <a:endParaRPr sz="1100">
              <a:latin typeface="SimSun"/>
              <a:cs typeface="SimSun"/>
            </a:endParaRPr>
          </a:p>
        </p:txBody>
      </p:sp>
      <p:grpSp>
        <p:nvGrpSpPr>
          <p:cNvPr id="7" name="object 7"/>
          <p:cNvGrpSpPr/>
          <p:nvPr/>
        </p:nvGrpSpPr>
        <p:grpSpPr>
          <a:xfrm>
            <a:off x="795019" y="2922206"/>
            <a:ext cx="5105400" cy="934085"/>
            <a:chOff x="795019" y="2922206"/>
            <a:chExt cx="5105400" cy="934085"/>
          </a:xfrm>
        </p:grpSpPr>
        <p:pic>
          <p:nvPicPr>
            <p:cNvPr id="8" name="object 8"/>
            <p:cNvPicPr/>
            <p:nvPr/>
          </p:nvPicPr>
          <p:blipFill>
            <a:blip r:embed="rId2" cstate="print"/>
            <a:stretch>
              <a:fillRect/>
            </a:stretch>
          </p:blipFill>
          <p:spPr>
            <a:xfrm>
              <a:off x="804544" y="2931795"/>
              <a:ext cx="5085842" cy="900848"/>
            </a:xfrm>
            <a:prstGeom prst="rect">
              <a:avLst/>
            </a:prstGeom>
          </p:spPr>
        </p:pic>
        <p:sp>
          <p:nvSpPr>
            <p:cNvPr id="9" name="object 9"/>
            <p:cNvSpPr/>
            <p:nvPr/>
          </p:nvSpPr>
          <p:spPr>
            <a:xfrm>
              <a:off x="799782" y="2926969"/>
              <a:ext cx="5095875" cy="924560"/>
            </a:xfrm>
            <a:custGeom>
              <a:avLst/>
              <a:gdLst/>
              <a:ahLst/>
              <a:cxnLst/>
              <a:rect l="l" t="t" r="r" b="b"/>
              <a:pathLst>
                <a:path w="5095875" h="924560">
                  <a:moveTo>
                    <a:pt x="0" y="924560"/>
                  </a:moveTo>
                  <a:lnTo>
                    <a:pt x="5095367" y="924560"/>
                  </a:lnTo>
                  <a:lnTo>
                    <a:pt x="5095367" y="0"/>
                  </a:lnTo>
                  <a:lnTo>
                    <a:pt x="0" y="0"/>
                  </a:lnTo>
                  <a:lnTo>
                    <a:pt x="0" y="924560"/>
                  </a:lnTo>
                  <a:close/>
                </a:path>
              </a:pathLst>
            </a:custGeom>
            <a:ln w="9525">
              <a:solidFill>
                <a:srgbClr val="EDEBE0"/>
              </a:solidFill>
            </a:ln>
          </p:spPr>
          <p:txBody>
            <a:bodyPr wrap="square" lIns="0" tIns="0" rIns="0" bIns="0" rtlCol="0"/>
            <a:lstStyle/>
            <a:p>
              <a:endParaRPr/>
            </a:p>
          </p:txBody>
        </p:sp>
      </p:grpSp>
      <p:grpSp>
        <p:nvGrpSpPr>
          <p:cNvPr id="10" name="object 10"/>
          <p:cNvGrpSpPr/>
          <p:nvPr/>
        </p:nvGrpSpPr>
        <p:grpSpPr>
          <a:xfrm>
            <a:off x="795019" y="4314761"/>
            <a:ext cx="3968115" cy="2025014"/>
            <a:chOff x="795019" y="4314761"/>
            <a:chExt cx="3968115" cy="2025014"/>
          </a:xfrm>
        </p:grpSpPr>
        <p:pic>
          <p:nvPicPr>
            <p:cNvPr id="11" name="object 11"/>
            <p:cNvPicPr/>
            <p:nvPr/>
          </p:nvPicPr>
          <p:blipFill>
            <a:blip r:embed="rId3" cstate="print"/>
            <a:stretch>
              <a:fillRect/>
            </a:stretch>
          </p:blipFill>
          <p:spPr>
            <a:xfrm>
              <a:off x="804544" y="4324349"/>
              <a:ext cx="3949065" cy="2005964"/>
            </a:xfrm>
            <a:prstGeom prst="rect">
              <a:avLst/>
            </a:prstGeom>
          </p:spPr>
        </p:pic>
        <p:sp>
          <p:nvSpPr>
            <p:cNvPr id="12" name="object 12"/>
            <p:cNvSpPr/>
            <p:nvPr/>
          </p:nvSpPr>
          <p:spPr>
            <a:xfrm>
              <a:off x="799782" y="4319523"/>
              <a:ext cx="3958590" cy="2015489"/>
            </a:xfrm>
            <a:custGeom>
              <a:avLst/>
              <a:gdLst/>
              <a:ahLst/>
              <a:cxnLst/>
              <a:rect l="l" t="t" r="r" b="b"/>
              <a:pathLst>
                <a:path w="3958590" h="2015489">
                  <a:moveTo>
                    <a:pt x="0" y="2015489"/>
                  </a:moveTo>
                  <a:lnTo>
                    <a:pt x="3958590" y="2015489"/>
                  </a:lnTo>
                  <a:lnTo>
                    <a:pt x="3958590" y="0"/>
                  </a:lnTo>
                  <a:lnTo>
                    <a:pt x="0" y="0"/>
                  </a:lnTo>
                  <a:lnTo>
                    <a:pt x="0" y="2015489"/>
                  </a:lnTo>
                  <a:close/>
                </a:path>
              </a:pathLst>
            </a:custGeom>
            <a:ln w="9525">
              <a:solidFill>
                <a:srgbClr val="EDEBE0"/>
              </a:solidFill>
            </a:ln>
          </p:spPr>
          <p:txBody>
            <a:bodyPr wrap="square" lIns="0" tIns="0" rIns="0" bIns="0" rtlCol="0"/>
            <a:lstStyle/>
            <a:p>
              <a:endParaRPr/>
            </a:p>
          </p:txBody>
        </p:sp>
      </p:grpSp>
      <p:pic>
        <p:nvPicPr>
          <p:cNvPr id="13" name="Picture 4">
            <a:extLst>
              <a:ext uri="{FF2B5EF4-FFF2-40B4-BE49-F238E27FC236}">
                <a16:creationId xmlns:a16="http://schemas.microsoft.com/office/drawing/2014/main" id="{9DDB52CE-B8E1-0AF6-F8FB-0D0848F4E9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26</a:t>
            </a:r>
            <a:endParaRPr sz="1100">
              <a:latin typeface="Tahoma"/>
              <a:cs typeface="Tahoma"/>
            </a:endParaRPr>
          </a:p>
        </p:txBody>
      </p:sp>
      <p:sp>
        <p:nvSpPr>
          <p:cNvPr id="3" name="object 3"/>
          <p:cNvSpPr txBox="1"/>
          <p:nvPr/>
        </p:nvSpPr>
        <p:spPr>
          <a:xfrm>
            <a:off x="5879465" y="438531"/>
            <a:ext cx="866775"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345A89"/>
                </a:solidFill>
                <a:latin typeface="SimSun"/>
                <a:cs typeface="SimSun"/>
              </a:rPr>
              <a:t>定义文件变量</a:t>
            </a:r>
            <a:endParaRPr sz="1100">
              <a:latin typeface="SimSun"/>
              <a:cs typeface="SimSun"/>
            </a:endParaRPr>
          </a:p>
        </p:txBody>
      </p:sp>
      <p:grpSp>
        <p:nvGrpSpPr>
          <p:cNvPr id="4" name="object 4"/>
          <p:cNvGrpSpPr/>
          <p:nvPr/>
        </p:nvGrpSpPr>
        <p:grpSpPr>
          <a:xfrm>
            <a:off x="824230" y="2947987"/>
            <a:ext cx="4281170" cy="1951355"/>
            <a:chOff x="824230" y="2947987"/>
            <a:chExt cx="4281170" cy="1951355"/>
          </a:xfrm>
        </p:grpSpPr>
        <p:pic>
          <p:nvPicPr>
            <p:cNvPr id="5" name="object 5"/>
            <p:cNvPicPr/>
            <p:nvPr/>
          </p:nvPicPr>
          <p:blipFill>
            <a:blip r:embed="rId2" cstate="print"/>
            <a:stretch>
              <a:fillRect/>
            </a:stretch>
          </p:blipFill>
          <p:spPr>
            <a:xfrm>
              <a:off x="833755" y="2957449"/>
              <a:ext cx="4261739" cy="1932305"/>
            </a:xfrm>
            <a:prstGeom prst="rect">
              <a:avLst/>
            </a:prstGeom>
          </p:spPr>
        </p:pic>
        <p:sp>
          <p:nvSpPr>
            <p:cNvPr id="6" name="object 6"/>
            <p:cNvSpPr/>
            <p:nvPr/>
          </p:nvSpPr>
          <p:spPr>
            <a:xfrm>
              <a:off x="828992" y="2952750"/>
              <a:ext cx="4271645" cy="1941830"/>
            </a:xfrm>
            <a:custGeom>
              <a:avLst/>
              <a:gdLst/>
              <a:ahLst/>
              <a:cxnLst/>
              <a:rect l="l" t="t" r="r" b="b"/>
              <a:pathLst>
                <a:path w="4271645" h="1941829">
                  <a:moveTo>
                    <a:pt x="0" y="1941830"/>
                  </a:moveTo>
                  <a:lnTo>
                    <a:pt x="4271264" y="1941830"/>
                  </a:lnTo>
                  <a:lnTo>
                    <a:pt x="4271264" y="0"/>
                  </a:lnTo>
                  <a:lnTo>
                    <a:pt x="0" y="0"/>
                  </a:lnTo>
                  <a:lnTo>
                    <a:pt x="0" y="1941830"/>
                  </a:lnTo>
                  <a:close/>
                </a:path>
              </a:pathLst>
            </a:custGeom>
            <a:ln w="9525">
              <a:solidFill>
                <a:srgbClr val="EDEBE0"/>
              </a:solidFill>
            </a:ln>
          </p:spPr>
          <p:txBody>
            <a:bodyPr wrap="square" lIns="0" tIns="0" rIns="0" bIns="0" rtlCol="0"/>
            <a:lstStyle/>
            <a:p>
              <a:endParaRPr/>
            </a:p>
          </p:txBody>
        </p:sp>
      </p:grpSp>
      <p:sp>
        <p:nvSpPr>
          <p:cNvPr id="7" name="object 7"/>
          <p:cNvSpPr txBox="1"/>
          <p:nvPr/>
        </p:nvSpPr>
        <p:spPr>
          <a:xfrm>
            <a:off x="778192" y="892556"/>
            <a:ext cx="6351270" cy="1549400"/>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345A89"/>
                </a:solidFill>
                <a:latin typeface="SimSun"/>
                <a:cs typeface="SimSun"/>
              </a:rPr>
              <a:t>混合方法分析的实施</a:t>
            </a:r>
            <a:endParaRPr sz="1600">
              <a:latin typeface="SimSun"/>
              <a:cs typeface="SimSun"/>
            </a:endParaRPr>
          </a:p>
          <a:p>
            <a:pPr marL="12700">
              <a:lnSpc>
                <a:spcPct val="100000"/>
              </a:lnSpc>
              <a:spcBef>
                <a:spcPts val="1330"/>
              </a:spcBef>
            </a:pPr>
            <a:r>
              <a:rPr sz="1100" spc="-10" dirty="0">
                <a:solidFill>
                  <a:srgbClr val="4F81BC"/>
                </a:solidFill>
                <a:latin typeface="SimSun"/>
                <a:cs typeface="SimSun"/>
              </a:rPr>
              <a:t>定义文件变量</a:t>
            </a:r>
            <a:endParaRPr sz="1100">
              <a:latin typeface="SimSun"/>
              <a:cs typeface="SimSun"/>
            </a:endParaRPr>
          </a:p>
          <a:p>
            <a:pPr marL="12700" marR="5080" indent="304800">
              <a:lnSpc>
                <a:spcPct val="129500"/>
              </a:lnSpc>
              <a:spcBef>
                <a:spcPts val="590"/>
              </a:spcBef>
            </a:pPr>
            <a:r>
              <a:rPr sz="1100" dirty="0">
                <a:latin typeface="Tahoma"/>
                <a:cs typeface="Tahoma"/>
              </a:rPr>
              <a:t>MAXQDA</a:t>
            </a:r>
            <a:r>
              <a:rPr sz="1100" spc="500" dirty="0">
                <a:latin typeface="Tahoma"/>
                <a:cs typeface="Tahoma"/>
              </a:rPr>
              <a:t> </a:t>
            </a:r>
            <a:r>
              <a:rPr sz="1100" spc="-5" dirty="0">
                <a:latin typeface="SimSun"/>
                <a:cs typeface="SimSun"/>
              </a:rPr>
              <a:t>的重要特征之一是混合方法的使用，可以将质性研究数据和量化研究数据结合在一起。</a:t>
            </a:r>
            <a:r>
              <a:rPr sz="1100" dirty="0">
                <a:latin typeface="SimSun"/>
                <a:cs typeface="SimSun"/>
              </a:rPr>
              <a:t>文件列表窗口中的每个文件都有一整套特征可以被管理（也就是统计软件意义上的变量）</a:t>
            </a:r>
            <a:r>
              <a:rPr sz="1100" spc="-10" dirty="0">
                <a:latin typeface="SimSun"/>
                <a:cs typeface="SimSun"/>
              </a:rPr>
              <a:t>。比如，您</a:t>
            </a:r>
            <a:r>
              <a:rPr sz="1100" spc="-50" dirty="0">
                <a:latin typeface="SimSun"/>
                <a:cs typeface="SimSun"/>
              </a:rPr>
              <a:t> </a:t>
            </a:r>
            <a:r>
              <a:rPr sz="1100" spc="-5" dirty="0">
                <a:latin typeface="SimSun"/>
                <a:cs typeface="SimSun"/>
              </a:rPr>
              <a:t>可以以变量或变量值的方式记录某次访谈中的个人信息和背景资料，并在混合方法分析中使用。在主菜单中，您可以在“变量”的下拉菜单中找到文件变量列表，点击后会弹出如下图所示的对话框：</a:t>
            </a:r>
            <a:endParaRPr sz="1100">
              <a:latin typeface="SimSun"/>
              <a:cs typeface="SimSun"/>
            </a:endParaRPr>
          </a:p>
        </p:txBody>
      </p:sp>
      <p:sp>
        <p:nvSpPr>
          <p:cNvPr id="8" name="object 8"/>
          <p:cNvSpPr txBox="1"/>
          <p:nvPr/>
        </p:nvSpPr>
        <p:spPr>
          <a:xfrm>
            <a:off x="778192" y="5122926"/>
            <a:ext cx="6212840" cy="892810"/>
          </a:xfrm>
          <a:prstGeom prst="rect">
            <a:avLst/>
          </a:prstGeom>
        </p:spPr>
        <p:txBody>
          <a:bodyPr vert="horz" wrap="square" lIns="0" tIns="11430" rIns="0" bIns="0" rtlCol="0">
            <a:spAutoFit/>
          </a:bodyPr>
          <a:lstStyle/>
          <a:p>
            <a:pPr marL="12700" marR="5080" indent="304800" algn="just">
              <a:lnSpc>
                <a:spcPct val="129500"/>
              </a:lnSpc>
              <a:spcBef>
                <a:spcPts val="90"/>
              </a:spcBef>
            </a:pPr>
            <a:r>
              <a:rPr sz="1100" spc="-10" dirty="0">
                <a:latin typeface="SimSun"/>
                <a:cs typeface="SimSun"/>
              </a:rPr>
              <a:t>首次打开文件变量列表后，您会看到一些已经被定义的变量，即所谓的“系统变量”，它们的值</a:t>
            </a:r>
            <a:r>
              <a:rPr sz="1100" dirty="0">
                <a:latin typeface="SimSun"/>
                <a:cs typeface="SimSun"/>
              </a:rPr>
              <a:t>是由 </a:t>
            </a:r>
            <a:r>
              <a:rPr sz="1100" dirty="0">
                <a:latin typeface="Tahoma"/>
                <a:cs typeface="Tahoma"/>
              </a:rPr>
              <a:t>MAXQDA </a:t>
            </a:r>
            <a:r>
              <a:rPr sz="1100" spc="-5" dirty="0">
                <a:latin typeface="SimSun"/>
                <a:cs typeface="SimSun"/>
              </a:rPr>
              <a:t>自动决定的，不能更改。在点击新建变量按钮后，您可以自主定义新的变量，最常见</a:t>
            </a:r>
            <a:r>
              <a:rPr sz="1100" dirty="0">
                <a:latin typeface="SimSun"/>
                <a:cs typeface="SimSun"/>
              </a:rPr>
              <a:t>的变量类型是“字符串”（</a:t>
            </a:r>
            <a:r>
              <a:rPr sz="1100" spc="-5" dirty="0">
                <a:latin typeface="SimSun"/>
                <a:cs typeface="SimSun"/>
              </a:rPr>
              <a:t>如变量“职业名称”中的“教师”或“学生”</a:t>
            </a:r>
            <a:r>
              <a:rPr sz="1100" spc="-10" dirty="0">
                <a:latin typeface="SimSun"/>
                <a:cs typeface="SimSun"/>
              </a:rPr>
              <a:t>）</a:t>
            </a:r>
            <a:r>
              <a:rPr sz="1100" dirty="0">
                <a:latin typeface="SimSun"/>
                <a:cs typeface="SimSun"/>
              </a:rPr>
              <a:t>和“整数”（</a:t>
            </a:r>
            <a:r>
              <a:rPr sz="1100" spc="-10" dirty="0">
                <a:latin typeface="SimSun"/>
                <a:cs typeface="SimSun"/>
              </a:rPr>
              <a:t>如表示“年</a:t>
            </a:r>
            <a:r>
              <a:rPr sz="1100" dirty="0">
                <a:latin typeface="SimSun"/>
                <a:cs typeface="SimSun"/>
              </a:rPr>
              <a:t>龄”的整数）。</a:t>
            </a:r>
            <a:r>
              <a:rPr sz="1100" dirty="0">
                <a:latin typeface="Tahoma"/>
                <a:cs typeface="Tahoma"/>
              </a:rPr>
              <a:t>MAXQDA</a:t>
            </a:r>
            <a:r>
              <a:rPr sz="1100" spc="204" dirty="0">
                <a:latin typeface="Tahoma"/>
                <a:cs typeface="Tahoma"/>
              </a:rPr>
              <a:t> </a:t>
            </a:r>
            <a:r>
              <a:rPr sz="1100" spc="-5" dirty="0">
                <a:latin typeface="SimSun"/>
                <a:cs typeface="SimSun"/>
              </a:rPr>
              <a:t>允许用户随时定义新的变量。</a:t>
            </a:r>
            <a:endParaRPr sz="1100">
              <a:latin typeface="SimSun"/>
              <a:cs typeface="SimSun"/>
            </a:endParaRPr>
          </a:p>
        </p:txBody>
      </p:sp>
      <p:sp>
        <p:nvSpPr>
          <p:cNvPr id="9" name="object 9"/>
          <p:cNvSpPr txBox="1"/>
          <p:nvPr/>
        </p:nvSpPr>
        <p:spPr>
          <a:xfrm>
            <a:off x="2334641" y="2633345"/>
            <a:ext cx="482600"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404040"/>
                </a:solidFill>
                <a:latin typeface="SimSun"/>
                <a:cs typeface="SimSun"/>
              </a:rPr>
              <a:t>新建变量</a:t>
            </a:r>
            <a:endParaRPr sz="900">
              <a:latin typeface="SimSun"/>
              <a:cs typeface="SimSun"/>
            </a:endParaRPr>
          </a:p>
        </p:txBody>
      </p:sp>
      <p:grpSp>
        <p:nvGrpSpPr>
          <p:cNvPr id="10" name="object 10"/>
          <p:cNvGrpSpPr/>
          <p:nvPr/>
        </p:nvGrpSpPr>
        <p:grpSpPr>
          <a:xfrm>
            <a:off x="1324610" y="2636392"/>
            <a:ext cx="1026794" cy="601345"/>
            <a:chOff x="1324610" y="2636392"/>
            <a:chExt cx="1026794" cy="601345"/>
          </a:xfrm>
        </p:grpSpPr>
        <p:sp>
          <p:nvSpPr>
            <p:cNvPr id="11" name="object 11"/>
            <p:cNvSpPr/>
            <p:nvPr/>
          </p:nvSpPr>
          <p:spPr>
            <a:xfrm>
              <a:off x="2136140" y="2636392"/>
              <a:ext cx="215265" cy="601345"/>
            </a:xfrm>
            <a:custGeom>
              <a:avLst/>
              <a:gdLst/>
              <a:ahLst/>
              <a:cxnLst/>
              <a:rect l="l" t="t" r="r" b="b"/>
              <a:pathLst>
                <a:path w="215264" h="601344">
                  <a:moveTo>
                    <a:pt x="50825" y="576072"/>
                  </a:moveTo>
                  <a:lnTo>
                    <a:pt x="48806" y="566140"/>
                  </a:lnTo>
                  <a:lnTo>
                    <a:pt x="43345" y="558025"/>
                  </a:lnTo>
                  <a:lnTo>
                    <a:pt x="35255" y="552551"/>
                  </a:lnTo>
                  <a:lnTo>
                    <a:pt x="30187" y="551522"/>
                  </a:lnTo>
                  <a:lnTo>
                    <a:pt x="30187" y="550545"/>
                  </a:lnTo>
                  <a:lnTo>
                    <a:pt x="29591" y="0"/>
                  </a:lnTo>
                  <a:lnTo>
                    <a:pt x="20066" y="0"/>
                  </a:lnTo>
                  <a:lnTo>
                    <a:pt x="20662" y="550545"/>
                  </a:lnTo>
                  <a:lnTo>
                    <a:pt x="20662" y="551522"/>
                  </a:lnTo>
                  <a:lnTo>
                    <a:pt x="15481" y="552551"/>
                  </a:lnTo>
                  <a:lnTo>
                    <a:pt x="7404" y="558025"/>
                  </a:lnTo>
                  <a:lnTo>
                    <a:pt x="1981" y="566140"/>
                  </a:lnTo>
                  <a:lnTo>
                    <a:pt x="0" y="576072"/>
                  </a:lnTo>
                  <a:lnTo>
                    <a:pt x="1993" y="585914"/>
                  </a:lnTo>
                  <a:lnTo>
                    <a:pt x="7454" y="593953"/>
                  </a:lnTo>
                  <a:lnTo>
                    <a:pt x="15532" y="599363"/>
                  </a:lnTo>
                  <a:lnTo>
                    <a:pt x="25400" y="601345"/>
                  </a:lnTo>
                  <a:lnTo>
                    <a:pt x="35306" y="599363"/>
                  </a:lnTo>
                  <a:lnTo>
                    <a:pt x="43357" y="593953"/>
                  </a:lnTo>
                  <a:lnTo>
                    <a:pt x="48768" y="585914"/>
                  </a:lnTo>
                  <a:lnTo>
                    <a:pt x="50761" y="576072"/>
                  </a:lnTo>
                  <a:close/>
                </a:path>
                <a:path w="215264" h="601344">
                  <a:moveTo>
                    <a:pt x="214655" y="576072"/>
                  </a:moveTo>
                  <a:lnTo>
                    <a:pt x="212636" y="566140"/>
                  </a:lnTo>
                  <a:lnTo>
                    <a:pt x="207175" y="558025"/>
                  </a:lnTo>
                  <a:lnTo>
                    <a:pt x="199085" y="552551"/>
                  </a:lnTo>
                  <a:lnTo>
                    <a:pt x="194017" y="551522"/>
                  </a:lnTo>
                  <a:lnTo>
                    <a:pt x="194017" y="550545"/>
                  </a:lnTo>
                  <a:lnTo>
                    <a:pt x="193421" y="0"/>
                  </a:lnTo>
                  <a:lnTo>
                    <a:pt x="183896" y="0"/>
                  </a:lnTo>
                  <a:lnTo>
                    <a:pt x="184492" y="550545"/>
                  </a:lnTo>
                  <a:lnTo>
                    <a:pt x="184492" y="551522"/>
                  </a:lnTo>
                  <a:lnTo>
                    <a:pt x="179311" y="552551"/>
                  </a:lnTo>
                  <a:lnTo>
                    <a:pt x="171234" y="558025"/>
                  </a:lnTo>
                  <a:lnTo>
                    <a:pt x="165811" y="566140"/>
                  </a:lnTo>
                  <a:lnTo>
                    <a:pt x="163830" y="576072"/>
                  </a:lnTo>
                  <a:lnTo>
                    <a:pt x="165823" y="585914"/>
                  </a:lnTo>
                  <a:lnTo>
                    <a:pt x="171284" y="593953"/>
                  </a:lnTo>
                  <a:lnTo>
                    <a:pt x="179362" y="599363"/>
                  </a:lnTo>
                  <a:lnTo>
                    <a:pt x="189230" y="601345"/>
                  </a:lnTo>
                  <a:lnTo>
                    <a:pt x="199136" y="599363"/>
                  </a:lnTo>
                  <a:lnTo>
                    <a:pt x="207187" y="593953"/>
                  </a:lnTo>
                  <a:lnTo>
                    <a:pt x="212598" y="585914"/>
                  </a:lnTo>
                  <a:lnTo>
                    <a:pt x="214591" y="576072"/>
                  </a:lnTo>
                  <a:close/>
                </a:path>
              </a:pathLst>
            </a:custGeom>
            <a:solidFill>
              <a:srgbClr val="7E7E7E"/>
            </a:solidFill>
          </p:spPr>
          <p:txBody>
            <a:bodyPr wrap="square" lIns="0" tIns="0" rIns="0" bIns="0" rtlCol="0"/>
            <a:lstStyle/>
            <a:p>
              <a:endParaRPr/>
            </a:p>
          </p:txBody>
        </p:sp>
        <p:sp>
          <p:nvSpPr>
            <p:cNvPr id="12" name="object 12"/>
            <p:cNvSpPr/>
            <p:nvPr/>
          </p:nvSpPr>
          <p:spPr>
            <a:xfrm>
              <a:off x="1324610" y="2657982"/>
              <a:ext cx="824865" cy="139700"/>
            </a:xfrm>
            <a:custGeom>
              <a:avLst/>
              <a:gdLst/>
              <a:ahLst/>
              <a:cxnLst/>
              <a:rect l="l" t="t" r="r" b="b"/>
              <a:pathLst>
                <a:path w="824864" h="139700">
                  <a:moveTo>
                    <a:pt x="824865" y="0"/>
                  </a:moveTo>
                  <a:lnTo>
                    <a:pt x="0" y="0"/>
                  </a:lnTo>
                  <a:lnTo>
                    <a:pt x="0" y="139700"/>
                  </a:lnTo>
                  <a:lnTo>
                    <a:pt x="824865" y="139700"/>
                  </a:lnTo>
                  <a:lnTo>
                    <a:pt x="824865" y="0"/>
                  </a:lnTo>
                  <a:close/>
                </a:path>
              </a:pathLst>
            </a:custGeom>
            <a:solidFill>
              <a:srgbClr val="FFFFFF"/>
            </a:solidFill>
          </p:spPr>
          <p:txBody>
            <a:bodyPr wrap="square" lIns="0" tIns="0" rIns="0" bIns="0" rtlCol="0"/>
            <a:lstStyle/>
            <a:p>
              <a:endParaRPr/>
            </a:p>
          </p:txBody>
        </p:sp>
      </p:grpSp>
      <p:sp>
        <p:nvSpPr>
          <p:cNvPr id="13" name="object 13"/>
          <p:cNvSpPr txBox="1"/>
          <p:nvPr/>
        </p:nvSpPr>
        <p:spPr>
          <a:xfrm>
            <a:off x="1680210" y="2649220"/>
            <a:ext cx="483234"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404040"/>
                </a:solidFill>
                <a:latin typeface="SimSun"/>
                <a:cs typeface="SimSun"/>
              </a:rPr>
              <a:t>数据编辑</a:t>
            </a:r>
            <a:endParaRPr sz="900">
              <a:latin typeface="SimSun"/>
              <a:cs typeface="SimSun"/>
            </a:endParaRPr>
          </a:p>
        </p:txBody>
      </p:sp>
      <p:pic>
        <p:nvPicPr>
          <p:cNvPr id="14" name="Picture 4">
            <a:extLst>
              <a:ext uri="{FF2B5EF4-FFF2-40B4-BE49-F238E27FC236}">
                <a16:creationId xmlns:a16="http://schemas.microsoft.com/office/drawing/2014/main" id="{B32E10BB-C48C-3660-62F0-BAC4059364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28905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345A89"/>
                </a:solidFill>
                <a:latin typeface="SimSun"/>
                <a:cs typeface="SimSun"/>
              </a:rPr>
              <a:t>混合方法分析的实施</a:t>
            </a:r>
            <a:endParaRPr sz="1100">
              <a:latin typeface="SimSun"/>
              <a:cs typeface="SimSun"/>
            </a:endParaRPr>
          </a:p>
        </p:txBody>
      </p:sp>
      <p:sp>
        <p:nvSpPr>
          <p:cNvPr id="3" name="object 3"/>
          <p:cNvSpPr txBox="1"/>
          <p:nvPr/>
        </p:nvSpPr>
        <p:spPr>
          <a:xfrm>
            <a:off x="6384290"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27</a:t>
            </a:r>
            <a:endParaRPr sz="1100">
              <a:latin typeface="Tahoma"/>
              <a:cs typeface="Tahoma"/>
            </a:endParaRPr>
          </a:p>
        </p:txBody>
      </p:sp>
      <p:grpSp>
        <p:nvGrpSpPr>
          <p:cNvPr id="4" name="object 4"/>
          <p:cNvGrpSpPr/>
          <p:nvPr/>
        </p:nvGrpSpPr>
        <p:grpSpPr>
          <a:xfrm>
            <a:off x="782319" y="2340165"/>
            <a:ext cx="3193415" cy="1184910"/>
            <a:chOff x="782319" y="2340165"/>
            <a:chExt cx="3193415" cy="1184910"/>
          </a:xfrm>
        </p:grpSpPr>
        <p:pic>
          <p:nvPicPr>
            <p:cNvPr id="5" name="object 5"/>
            <p:cNvPicPr/>
            <p:nvPr/>
          </p:nvPicPr>
          <p:blipFill>
            <a:blip r:embed="rId2" cstate="print"/>
            <a:stretch>
              <a:fillRect/>
            </a:stretch>
          </p:blipFill>
          <p:spPr>
            <a:xfrm>
              <a:off x="791844" y="2349626"/>
              <a:ext cx="3174365" cy="1165860"/>
            </a:xfrm>
            <a:prstGeom prst="rect">
              <a:avLst/>
            </a:prstGeom>
          </p:spPr>
        </p:pic>
        <p:sp>
          <p:nvSpPr>
            <p:cNvPr id="6" name="object 6"/>
            <p:cNvSpPr/>
            <p:nvPr/>
          </p:nvSpPr>
          <p:spPr>
            <a:xfrm>
              <a:off x="787082" y="2344927"/>
              <a:ext cx="3183890" cy="1175385"/>
            </a:xfrm>
            <a:custGeom>
              <a:avLst/>
              <a:gdLst/>
              <a:ahLst/>
              <a:cxnLst/>
              <a:rect l="l" t="t" r="r" b="b"/>
              <a:pathLst>
                <a:path w="3183890" h="1175385">
                  <a:moveTo>
                    <a:pt x="0" y="1175385"/>
                  </a:moveTo>
                  <a:lnTo>
                    <a:pt x="3183890" y="1175385"/>
                  </a:lnTo>
                  <a:lnTo>
                    <a:pt x="3183890" y="0"/>
                  </a:lnTo>
                  <a:lnTo>
                    <a:pt x="0" y="0"/>
                  </a:lnTo>
                  <a:lnTo>
                    <a:pt x="0" y="1175385"/>
                  </a:lnTo>
                  <a:close/>
                </a:path>
              </a:pathLst>
            </a:custGeom>
            <a:ln w="9525">
              <a:solidFill>
                <a:srgbClr val="EDEBE0"/>
              </a:solidFill>
            </a:ln>
          </p:spPr>
          <p:txBody>
            <a:bodyPr wrap="square" lIns="0" tIns="0" rIns="0" bIns="0" rtlCol="0"/>
            <a:lstStyle/>
            <a:p>
              <a:endParaRPr/>
            </a:p>
          </p:txBody>
        </p:sp>
      </p:grpSp>
      <p:sp>
        <p:nvSpPr>
          <p:cNvPr id="7" name="object 7"/>
          <p:cNvSpPr txBox="1"/>
          <p:nvPr/>
        </p:nvSpPr>
        <p:spPr>
          <a:xfrm>
            <a:off x="778192" y="889381"/>
            <a:ext cx="6206490" cy="122682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4F81BC"/>
                </a:solidFill>
                <a:latin typeface="SimSun"/>
                <a:cs typeface="SimSun"/>
              </a:rPr>
              <a:t>变量值的输入</a:t>
            </a:r>
            <a:endParaRPr sz="1100">
              <a:latin typeface="SimSun"/>
              <a:cs typeface="SimSun"/>
            </a:endParaRPr>
          </a:p>
          <a:p>
            <a:pPr marL="12700" marR="5080" indent="304800">
              <a:lnSpc>
                <a:spcPct val="130700"/>
              </a:lnSpc>
              <a:spcBef>
                <a:spcPts val="575"/>
              </a:spcBef>
            </a:pPr>
            <a:r>
              <a:rPr sz="1100" spc="-5" dirty="0">
                <a:latin typeface="SimSun"/>
                <a:cs typeface="SimSun"/>
              </a:rPr>
              <a:t>为了给文件变量赋值，您必须首先在文件变量列表上方的工具栏上点击数据编辑按钮，将窗口转</a:t>
            </a:r>
            <a:r>
              <a:rPr sz="1100" spc="-10" dirty="0">
                <a:latin typeface="SimSun"/>
                <a:cs typeface="SimSun"/>
              </a:rPr>
              <a:t>化为数据编辑模式。</a:t>
            </a:r>
            <a:endParaRPr sz="1100">
              <a:latin typeface="SimSun"/>
              <a:cs typeface="SimSun"/>
            </a:endParaRPr>
          </a:p>
          <a:p>
            <a:pPr>
              <a:lnSpc>
                <a:spcPct val="100000"/>
              </a:lnSpc>
              <a:spcBef>
                <a:spcPts val="445"/>
              </a:spcBef>
            </a:pPr>
            <a:endParaRPr sz="1100">
              <a:latin typeface="SimSun"/>
              <a:cs typeface="SimSun"/>
            </a:endParaRPr>
          </a:p>
          <a:p>
            <a:pPr marL="1079500">
              <a:lnSpc>
                <a:spcPct val="100000"/>
              </a:lnSpc>
            </a:pPr>
            <a:r>
              <a:rPr sz="900" spc="-20" dirty="0">
                <a:solidFill>
                  <a:srgbClr val="404040"/>
                </a:solidFill>
                <a:latin typeface="SimSun"/>
                <a:cs typeface="SimSun"/>
              </a:rPr>
              <a:t>工具栏上会显示最常用的功能，比如，点击此按钮可以</a:t>
            </a:r>
            <a:endParaRPr sz="900">
              <a:latin typeface="SimSun"/>
              <a:cs typeface="SimSun"/>
            </a:endParaRPr>
          </a:p>
          <a:p>
            <a:pPr marL="1079500">
              <a:lnSpc>
                <a:spcPct val="100000"/>
              </a:lnSpc>
              <a:spcBef>
                <a:spcPts val="100"/>
              </a:spcBef>
            </a:pPr>
            <a:r>
              <a:rPr sz="900" spc="-10" dirty="0">
                <a:solidFill>
                  <a:srgbClr val="404040"/>
                </a:solidFill>
                <a:latin typeface="SimSun"/>
                <a:cs typeface="SimSun"/>
              </a:rPr>
              <a:t>返回变量列表模式。</a:t>
            </a:r>
            <a:endParaRPr sz="900">
              <a:latin typeface="SimSun"/>
              <a:cs typeface="SimSun"/>
            </a:endParaRPr>
          </a:p>
        </p:txBody>
      </p:sp>
      <p:sp>
        <p:nvSpPr>
          <p:cNvPr id="8" name="object 8"/>
          <p:cNvSpPr txBox="1"/>
          <p:nvPr/>
        </p:nvSpPr>
        <p:spPr>
          <a:xfrm>
            <a:off x="778192" y="3779139"/>
            <a:ext cx="6098540" cy="463550"/>
          </a:xfrm>
          <a:prstGeom prst="rect">
            <a:avLst/>
          </a:prstGeom>
        </p:spPr>
        <p:txBody>
          <a:bodyPr vert="horz" wrap="square" lIns="0" tIns="12700" rIns="0" bIns="0" rtlCol="0">
            <a:spAutoFit/>
          </a:bodyPr>
          <a:lstStyle/>
          <a:p>
            <a:pPr marL="12700" marR="5080" indent="304800">
              <a:lnSpc>
                <a:spcPct val="130700"/>
              </a:lnSpc>
              <a:spcBef>
                <a:spcPts val="100"/>
              </a:spcBef>
            </a:pPr>
            <a:r>
              <a:rPr sz="1100" dirty="0">
                <a:latin typeface="Tahoma"/>
                <a:cs typeface="Tahoma"/>
              </a:rPr>
              <a:t>MAXQDA</a:t>
            </a:r>
            <a:r>
              <a:rPr sz="1100" spc="-45" dirty="0">
                <a:latin typeface="Tahoma"/>
                <a:cs typeface="Tahoma"/>
              </a:rPr>
              <a:t> </a:t>
            </a:r>
            <a:r>
              <a:rPr sz="1100" spc="-20" dirty="0">
                <a:latin typeface="SimSun"/>
                <a:cs typeface="SimSun"/>
              </a:rPr>
              <a:t>可以将文件变量列表导出为 </a:t>
            </a:r>
            <a:r>
              <a:rPr sz="1100" spc="-35" dirty="0">
                <a:latin typeface="Tahoma"/>
                <a:cs typeface="Tahoma"/>
              </a:rPr>
              <a:t>Excel </a:t>
            </a:r>
            <a:r>
              <a:rPr sz="1100" spc="-20" dirty="0">
                <a:latin typeface="SimSun"/>
                <a:cs typeface="SimSun"/>
              </a:rPr>
              <a:t>格式的工作表，方便您使用 </a:t>
            </a:r>
            <a:r>
              <a:rPr sz="1100" spc="-70" dirty="0">
                <a:latin typeface="Tahoma"/>
                <a:cs typeface="Tahoma"/>
              </a:rPr>
              <a:t>SPSS </a:t>
            </a:r>
            <a:r>
              <a:rPr sz="1100" spc="-125" dirty="0">
                <a:latin typeface="SimSun"/>
                <a:cs typeface="SimSun"/>
              </a:rPr>
              <a:t>或 </a:t>
            </a:r>
            <a:r>
              <a:rPr sz="1100" spc="-25" dirty="0">
                <a:latin typeface="Tahoma"/>
                <a:cs typeface="Tahoma"/>
              </a:rPr>
              <a:t>Stata</a:t>
            </a:r>
            <a:r>
              <a:rPr sz="1100" spc="-40" dirty="0">
                <a:latin typeface="Tahoma"/>
                <a:cs typeface="Tahoma"/>
              </a:rPr>
              <a:t> </a:t>
            </a:r>
            <a:r>
              <a:rPr sz="1100" spc="-15" dirty="0">
                <a:latin typeface="SimSun"/>
                <a:cs typeface="SimSun"/>
              </a:rPr>
              <a:t>等统计软</a:t>
            </a:r>
            <a:r>
              <a:rPr sz="1100" spc="-5" dirty="0">
                <a:latin typeface="SimSun"/>
                <a:cs typeface="SimSun"/>
              </a:rPr>
              <a:t>件继续对数据进行分析。</a:t>
            </a:r>
            <a:endParaRPr sz="1100">
              <a:latin typeface="SimSun"/>
              <a:cs typeface="SimSun"/>
            </a:endParaRPr>
          </a:p>
        </p:txBody>
      </p:sp>
      <p:sp>
        <p:nvSpPr>
          <p:cNvPr id="9" name="object 9"/>
          <p:cNvSpPr txBox="1"/>
          <p:nvPr/>
        </p:nvSpPr>
        <p:spPr>
          <a:xfrm>
            <a:off x="4580254" y="2738755"/>
            <a:ext cx="1969135" cy="587375"/>
          </a:xfrm>
          <a:prstGeom prst="rect">
            <a:avLst/>
          </a:prstGeom>
        </p:spPr>
        <p:txBody>
          <a:bodyPr vert="horz" wrap="square" lIns="0" tIns="12700" rIns="0" bIns="0" rtlCol="0">
            <a:spAutoFit/>
          </a:bodyPr>
          <a:lstStyle/>
          <a:p>
            <a:pPr marL="12700" marR="5080">
              <a:lnSpc>
                <a:spcPct val="108800"/>
              </a:lnSpc>
              <a:spcBef>
                <a:spcPts val="100"/>
              </a:spcBef>
            </a:pPr>
            <a:r>
              <a:rPr sz="900" spc="-5" dirty="0">
                <a:solidFill>
                  <a:srgbClr val="404040"/>
                </a:solidFill>
                <a:latin typeface="SimSun"/>
                <a:cs typeface="SimSun"/>
              </a:rPr>
              <a:t>点击每列的标题，可以根据这一变量对</a:t>
            </a:r>
            <a:r>
              <a:rPr sz="900" spc="-10" dirty="0">
                <a:solidFill>
                  <a:srgbClr val="404040"/>
                </a:solidFill>
                <a:latin typeface="SimSun"/>
                <a:cs typeface="SimSun"/>
              </a:rPr>
              <a:t>所有数据进行排序。</a:t>
            </a:r>
            <a:endParaRPr sz="900">
              <a:latin typeface="SimSun"/>
              <a:cs typeface="SimSun"/>
            </a:endParaRPr>
          </a:p>
          <a:p>
            <a:pPr marL="12700">
              <a:lnSpc>
                <a:spcPct val="100000"/>
              </a:lnSpc>
              <a:spcBef>
                <a:spcPts val="995"/>
              </a:spcBef>
            </a:pPr>
            <a:r>
              <a:rPr sz="900" spc="-5" dirty="0">
                <a:solidFill>
                  <a:srgbClr val="404040"/>
                </a:solidFill>
                <a:latin typeface="SimSun"/>
                <a:cs typeface="SimSun"/>
              </a:rPr>
              <a:t>双击单元格后可输入变量值。</a:t>
            </a:r>
            <a:endParaRPr sz="900">
              <a:latin typeface="SimSun"/>
              <a:cs typeface="SimSun"/>
            </a:endParaRPr>
          </a:p>
        </p:txBody>
      </p:sp>
      <p:grpSp>
        <p:nvGrpSpPr>
          <p:cNvPr id="10" name="object 10"/>
          <p:cNvGrpSpPr/>
          <p:nvPr/>
        </p:nvGrpSpPr>
        <p:grpSpPr>
          <a:xfrm>
            <a:off x="1802129" y="1814957"/>
            <a:ext cx="2729230" cy="1619250"/>
            <a:chOff x="1802129" y="1814957"/>
            <a:chExt cx="2729230" cy="1619250"/>
          </a:xfrm>
        </p:grpSpPr>
        <p:sp>
          <p:nvSpPr>
            <p:cNvPr id="11" name="object 11"/>
            <p:cNvSpPr/>
            <p:nvPr/>
          </p:nvSpPr>
          <p:spPr>
            <a:xfrm>
              <a:off x="1802130" y="1814956"/>
              <a:ext cx="2724150" cy="1384300"/>
            </a:xfrm>
            <a:custGeom>
              <a:avLst/>
              <a:gdLst/>
              <a:ahLst/>
              <a:cxnLst/>
              <a:rect l="l" t="t" r="r" b="b"/>
              <a:pathLst>
                <a:path w="2724150" h="1384300">
                  <a:moveTo>
                    <a:pt x="50825" y="756285"/>
                  </a:moveTo>
                  <a:lnTo>
                    <a:pt x="48806" y="746379"/>
                  </a:lnTo>
                  <a:lnTo>
                    <a:pt x="43370" y="738301"/>
                  </a:lnTo>
                  <a:lnTo>
                    <a:pt x="35344" y="732878"/>
                  </a:lnTo>
                  <a:lnTo>
                    <a:pt x="35534" y="732878"/>
                  </a:lnTo>
                  <a:lnTo>
                    <a:pt x="30226" y="731837"/>
                  </a:lnTo>
                  <a:lnTo>
                    <a:pt x="30226" y="756285"/>
                  </a:lnTo>
                  <a:lnTo>
                    <a:pt x="30200" y="731837"/>
                  </a:lnTo>
                  <a:lnTo>
                    <a:pt x="30200" y="730885"/>
                  </a:lnTo>
                  <a:lnTo>
                    <a:pt x="29591" y="0"/>
                  </a:lnTo>
                  <a:lnTo>
                    <a:pt x="20066" y="0"/>
                  </a:lnTo>
                  <a:lnTo>
                    <a:pt x="20675" y="730885"/>
                  </a:lnTo>
                  <a:lnTo>
                    <a:pt x="20675" y="731837"/>
                  </a:lnTo>
                  <a:lnTo>
                    <a:pt x="15481" y="732878"/>
                  </a:lnTo>
                  <a:lnTo>
                    <a:pt x="7404" y="738301"/>
                  </a:lnTo>
                  <a:lnTo>
                    <a:pt x="1981" y="746379"/>
                  </a:lnTo>
                  <a:lnTo>
                    <a:pt x="0" y="756285"/>
                  </a:lnTo>
                  <a:lnTo>
                    <a:pt x="1993" y="766152"/>
                  </a:lnTo>
                  <a:lnTo>
                    <a:pt x="7454" y="774230"/>
                  </a:lnTo>
                  <a:lnTo>
                    <a:pt x="15532" y="779691"/>
                  </a:lnTo>
                  <a:lnTo>
                    <a:pt x="25400" y="781685"/>
                  </a:lnTo>
                  <a:lnTo>
                    <a:pt x="35039" y="779691"/>
                  </a:lnTo>
                  <a:lnTo>
                    <a:pt x="35229" y="779691"/>
                  </a:lnTo>
                  <a:lnTo>
                    <a:pt x="43281" y="774230"/>
                  </a:lnTo>
                  <a:lnTo>
                    <a:pt x="48755" y="766152"/>
                  </a:lnTo>
                  <a:lnTo>
                    <a:pt x="50761" y="756285"/>
                  </a:lnTo>
                  <a:close/>
                </a:path>
                <a:path w="2724150" h="1384300">
                  <a:moveTo>
                    <a:pt x="2724150" y="1353439"/>
                  </a:moveTo>
                  <a:lnTo>
                    <a:pt x="2136432" y="1354061"/>
                  </a:lnTo>
                  <a:lnTo>
                    <a:pt x="2135416" y="1348994"/>
                  </a:lnTo>
                  <a:lnTo>
                    <a:pt x="2129980" y="1340916"/>
                  </a:lnTo>
                  <a:lnTo>
                    <a:pt x="2121954" y="1335493"/>
                  </a:lnTo>
                  <a:lnTo>
                    <a:pt x="2122144" y="1335493"/>
                  </a:lnTo>
                  <a:lnTo>
                    <a:pt x="2112010" y="1333500"/>
                  </a:lnTo>
                  <a:lnTo>
                    <a:pt x="2102091" y="1335493"/>
                  </a:lnTo>
                  <a:lnTo>
                    <a:pt x="2094014" y="1340916"/>
                  </a:lnTo>
                  <a:lnTo>
                    <a:pt x="2088591" y="1348994"/>
                  </a:lnTo>
                  <a:lnTo>
                    <a:pt x="2086635" y="1358773"/>
                  </a:lnTo>
                  <a:lnTo>
                    <a:pt x="2086610" y="1358900"/>
                  </a:lnTo>
                  <a:lnTo>
                    <a:pt x="2088603" y="1368767"/>
                  </a:lnTo>
                  <a:lnTo>
                    <a:pt x="2094064" y="1376845"/>
                  </a:lnTo>
                  <a:lnTo>
                    <a:pt x="2102142" y="1382306"/>
                  </a:lnTo>
                  <a:lnTo>
                    <a:pt x="2112010" y="1384300"/>
                  </a:lnTo>
                  <a:lnTo>
                    <a:pt x="2121649" y="1382306"/>
                  </a:lnTo>
                  <a:lnTo>
                    <a:pt x="2121839" y="1382306"/>
                  </a:lnTo>
                  <a:lnTo>
                    <a:pt x="2129891" y="1376845"/>
                  </a:lnTo>
                  <a:lnTo>
                    <a:pt x="2135365" y="1368767"/>
                  </a:lnTo>
                  <a:lnTo>
                    <a:pt x="2136432" y="1363599"/>
                  </a:lnTo>
                  <a:lnTo>
                    <a:pt x="2112010" y="1363599"/>
                  </a:lnTo>
                  <a:lnTo>
                    <a:pt x="2136432" y="1363586"/>
                  </a:lnTo>
                  <a:lnTo>
                    <a:pt x="2724150" y="1362964"/>
                  </a:lnTo>
                  <a:lnTo>
                    <a:pt x="2724150" y="1354074"/>
                  </a:lnTo>
                  <a:lnTo>
                    <a:pt x="2724150" y="1353439"/>
                  </a:lnTo>
                  <a:close/>
                </a:path>
                <a:path w="2724150" h="1384300">
                  <a:moveTo>
                    <a:pt x="2724150" y="938784"/>
                  </a:moveTo>
                  <a:lnTo>
                    <a:pt x="2136432" y="938784"/>
                  </a:lnTo>
                  <a:lnTo>
                    <a:pt x="2135403" y="933704"/>
                  </a:lnTo>
                  <a:lnTo>
                    <a:pt x="2129942" y="925626"/>
                  </a:lnTo>
                  <a:lnTo>
                    <a:pt x="2121865" y="920203"/>
                  </a:lnTo>
                  <a:lnTo>
                    <a:pt x="2112010" y="918210"/>
                  </a:lnTo>
                  <a:lnTo>
                    <a:pt x="2102142" y="920203"/>
                  </a:lnTo>
                  <a:lnTo>
                    <a:pt x="2094064" y="925626"/>
                  </a:lnTo>
                  <a:lnTo>
                    <a:pt x="2088603" y="933704"/>
                  </a:lnTo>
                  <a:lnTo>
                    <a:pt x="2086610" y="943610"/>
                  </a:lnTo>
                  <a:lnTo>
                    <a:pt x="2088603" y="953477"/>
                  </a:lnTo>
                  <a:lnTo>
                    <a:pt x="2094064" y="961555"/>
                  </a:lnTo>
                  <a:lnTo>
                    <a:pt x="2102142" y="967016"/>
                  </a:lnTo>
                  <a:lnTo>
                    <a:pt x="2112010" y="969010"/>
                  </a:lnTo>
                  <a:lnTo>
                    <a:pt x="2121865" y="967016"/>
                  </a:lnTo>
                  <a:lnTo>
                    <a:pt x="2129942" y="961555"/>
                  </a:lnTo>
                  <a:lnTo>
                    <a:pt x="2135403" y="953477"/>
                  </a:lnTo>
                  <a:lnTo>
                    <a:pt x="2136444" y="948309"/>
                  </a:lnTo>
                  <a:lnTo>
                    <a:pt x="2724150" y="948309"/>
                  </a:lnTo>
                  <a:lnTo>
                    <a:pt x="2724150" y="938784"/>
                  </a:lnTo>
                  <a:close/>
                </a:path>
              </a:pathLst>
            </a:custGeom>
            <a:solidFill>
              <a:srgbClr val="7E7E7E"/>
            </a:solidFill>
          </p:spPr>
          <p:txBody>
            <a:bodyPr wrap="square" lIns="0" tIns="0" rIns="0" bIns="0" rtlCol="0"/>
            <a:lstStyle/>
            <a:p>
              <a:endParaRPr/>
            </a:p>
          </p:txBody>
        </p:sp>
        <p:sp>
          <p:nvSpPr>
            <p:cNvPr id="12" name="object 12"/>
            <p:cNvSpPr/>
            <p:nvPr/>
          </p:nvSpPr>
          <p:spPr>
            <a:xfrm>
              <a:off x="4525009" y="2759202"/>
              <a:ext cx="1270" cy="669925"/>
            </a:xfrm>
            <a:custGeom>
              <a:avLst/>
              <a:gdLst/>
              <a:ahLst/>
              <a:cxnLst/>
              <a:rect l="l" t="t" r="r" b="b"/>
              <a:pathLst>
                <a:path w="1270" h="669925">
                  <a:moveTo>
                    <a:pt x="635" y="669925"/>
                  </a:moveTo>
                  <a:lnTo>
                    <a:pt x="1269" y="417830"/>
                  </a:lnTo>
                </a:path>
                <a:path w="1270" h="669925">
                  <a:moveTo>
                    <a:pt x="0" y="252095"/>
                  </a:moveTo>
                  <a:lnTo>
                    <a:pt x="635" y="0"/>
                  </a:lnTo>
                </a:path>
              </a:pathLst>
            </a:custGeom>
            <a:ln w="9525">
              <a:solidFill>
                <a:srgbClr val="7E7E7E"/>
              </a:solidFill>
            </a:ln>
          </p:spPr>
          <p:txBody>
            <a:bodyPr wrap="square" lIns="0" tIns="0" rIns="0" bIns="0" rtlCol="0"/>
            <a:lstStyle/>
            <a:p>
              <a:endParaRPr/>
            </a:p>
          </p:txBody>
        </p:sp>
      </p:grpSp>
      <p:pic>
        <p:nvPicPr>
          <p:cNvPr id="13" name="Picture 4">
            <a:extLst>
              <a:ext uri="{FF2B5EF4-FFF2-40B4-BE49-F238E27FC236}">
                <a16:creationId xmlns:a16="http://schemas.microsoft.com/office/drawing/2014/main" id="{A1739214-44C2-860A-9410-A30EC5EDF6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28</a:t>
            </a:r>
            <a:endParaRPr sz="1100">
              <a:latin typeface="Tahoma"/>
              <a:cs typeface="Tahoma"/>
            </a:endParaRPr>
          </a:p>
        </p:txBody>
      </p:sp>
      <p:sp>
        <p:nvSpPr>
          <p:cNvPr id="3" name="object 3"/>
          <p:cNvSpPr txBox="1"/>
          <p:nvPr/>
        </p:nvSpPr>
        <p:spPr>
          <a:xfrm>
            <a:off x="5317109" y="438531"/>
            <a:ext cx="1428750" cy="19304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345A89"/>
                </a:solidFill>
                <a:latin typeface="SimSun"/>
                <a:cs typeface="SimSun"/>
              </a:rPr>
              <a:t>将代码频率转化为变量</a:t>
            </a:r>
            <a:endParaRPr sz="1100">
              <a:latin typeface="SimSun"/>
              <a:cs typeface="SimSun"/>
            </a:endParaRPr>
          </a:p>
        </p:txBody>
      </p:sp>
      <p:sp>
        <p:nvSpPr>
          <p:cNvPr id="4" name="object 4"/>
          <p:cNvSpPr txBox="1"/>
          <p:nvPr/>
        </p:nvSpPr>
        <p:spPr>
          <a:xfrm>
            <a:off x="778192" y="889381"/>
            <a:ext cx="6200140" cy="92075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4F81BC"/>
                </a:solidFill>
                <a:latin typeface="SimSun"/>
                <a:cs typeface="SimSun"/>
              </a:rPr>
              <a:t>将代码频率转化为变量</a:t>
            </a:r>
            <a:endParaRPr sz="1100">
              <a:latin typeface="SimSun"/>
              <a:cs typeface="SimSun"/>
            </a:endParaRPr>
          </a:p>
          <a:p>
            <a:pPr marL="12700" marR="5080" indent="304800" algn="just">
              <a:lnSpc>
                <a:spcPct val="129700"/>
              </a:lnSpc>
              <a:spcBef>
                <a:spcPts val="590"/>
              </a:spcBef>
            </a:pPr>
            <a:r>
              <a:rPr sz="1100" spc="-5" dirty="0">
                <a:latin typeface="SimSun"/>
                <a:cs typeface="SimSun"/>
              </a:rPr>
              <a:t>某个代码被分配给不同文本段落的频率可以转化为变量，变量名继承代码的名称。右键单击想要</a:t>
            </a:r>
            <a:r>
              <a:rPr sz="1100" spc="-15" dirty="0">
                <a:latin typeface="SimSun"/>
                <a:cs typeface="SimSun"/>
              </a:rPr>
              <a:t>转化为变量的代码，在弹出的上下文菜单中选择“转化成一个文件变量”，如下图，代码“父亲”即</a:t>
            </a:r>
            <a:r>
              <a:rPr sz="1100" spc="-5" dirty="0">
                <a:latin typeface="SimSun"/>
                <a:cs typeface="SimSun"/>
              </a:rPr>
              <a:t>被转化为一个具有相同名称的文件变量：</a:t>
            </a:r>
            <a:endParaRPr sz="1100">
              <a:latin typeface="SimSun"/>
              <a:cs typeface="SimSun"/>
            </a:endParaRPr>
          </a:p>
        </p:txBody>
      </p:sp>
      <p:grpSp>
        <p:nvGrpSpPr>
          <p:cNvPr id="5" name="object 5"/>
          <p:cNvGrpSpPr/>
          <p:nvPr/>
        </p:nvGrpSpPr>
        <p:grpSpPr>
          <a:xfrm>
            <a:off x="795019" y="2194623"/>
            <a:ext cx="3707765" cy="1136650"/>
            <a:chOff x="795019" y="2194623"/>
            <a:chExt cx="3707765" cy="1136650"/>
          </a:xfrm>
        </p:grpSpPr>
        <p:pic>
          <p:nvPicPr>
            <p:cNvPr id="6" name="object 6"/>
            <p:cNvPicPr/>
            <p:nvPr/>
          </p:nvPicPr>
          <p:blipFill>
            <a:blip r:embed="rId2" cstate="print"/>
            <a:stretch>
              <a:fillRect/>
            </a:stretch>
          </p:blipFill>
          <p:spPr>
            <a:xfrm>
              <a:off x="804544" y="2204097"/>
              <a:ext cx="3410839" cy="1117587"/>
            </a:xfrm>
            <a:prstGeom prst="rect">
              <a:avLst/>
            </a:prstGeom>
          </p:spPr>
        </p:pic>
        <p:sp>
          <p:nvSpPr>
            <p:cNvPr id="7" name="object 7"/>
            <p:cNvSpPr/>
            <p:nvPr/>
          </p:nvSpPr>
          <p:spPr>
            <a:xfrm>
              <a:off x="799782" y="2199385"/>
              <a:ext cx="3420745" cy="1127125"/>
            </a:xfrm>
            <a:custGeom>
              <a:avLst/>
              <a:gdLst/>
              <a:ahLst/>
              <a:cxnLst/>
              <a:rect l="l" t="t" r="r" b="b"/>
              <a:pathLst>
                <a:path w="3420745" h="1127125">
                  <a:moveTo>
                    <a:pt x="0" y="1127125"/>
                  </a:moveTo>
                  <a:lnTo>
                    <a:pt x="3420364" y="1127125"/>
                  </a:lnTo>
                  <a:lnTo>
                    <a:pt x="3420364" y="0"/>
                  </a:lnTo>
                  <a:lnTo>
                    <a:pt x="0" y="0"/>
                  </a:lnTo>
                  <a:lnTo>
                    <a:pt x="0" y="1127125"/>
                  </a:lnTo>
                  <a:close/>
                </a:path>
              </a:pathLst>
            </a:custGeom>
            <a:ln w="9525">
              <a:solidFill>
                <a:srgbClr val="EDEBE0"/>
              </a:solidFill>
            </a:ln>
          </p:spPr>
          <p:txBody>
            <a:bodyPr wrap="square" lIns="0" tIns="0" rIns="0" bIns="0" rtlCol="0"/>
            <a:lstStyle/>
            <a:p>
              <a:endParaRPr/>
            </a:p>
          </p:txBody>
        </p:sp>
        <p:sp>
          <p:nvSpPr>
            <p:cNvPr id="8" name="object 8"/>
            <p:cNvSpPr/>
            <p:nvPr/>
          </p:nvSpPr>
          <p:spPr>
            <a:xfrm>
              <a:off x="4189094" y="2771774"/>
              <a:ext cx="313690" cy="50800"/>
            </a:xfrm>
            <a:custGeom>
              <a:avLst/>
              <a:gdLst/>
              <a:ahLst/>
              <a:cxnLst/>
              <a:rect l="l" t="t" r="r" b="b"/>
              <a:pathLst>
                <a:path w="313689" h="50800">
                  <a:moveTo>
                    <a:pt x="25400" y="0"/>
                  </a:moveTo>
                  <a:lnTo>
                    <a:pt x="15484" y="2059"/>
                  </a:lnTo>
                  <a:lnTo>
                    <a:pt x="7413" y="7524"/>
                  </a:lnTo>
                  <a:lnTo>
                    <a:pt x="1986" y="15609"/>
                  </a:lnTo>
                  <a:lnTo>
                    <a:pt x="0" y="25526"/>
                  </a:lnTo>
                  <a:lnTo>
                    <a:pt x="2004" y="35387"/>
                  </a:lnTo>
                  <a:lnTo>
                    <a:pt x="7461" y="43449"/>
                  </a:lnTo>
                  <a:lnTo>
                    <a:pt x="15537" y="48869"/>
                  </a:lnTo>
                  <a:lnTo>
                    <a:pt x="25400" y="50800"/>
                  </a:lnTo>
                  <a:lnTo>
                    <a:pt x="34952" y="48869"/>
                  </a:lnTo>
                  <a:lnTo>
                    <a:pt x="35207" y="48869"/>
                  </a:lnTo>
                  <a:lnTo>
                    <a:pt x="43222" y="43449"/>
                  </a:lnTo>
                  <a:lnTo>
                    <a:pt x="48729" y="35387"/>
                  </a:lnTo>
                  <a:lnTo>
                    <a:pt x="49828" y="30225"/>
                  </a:lnTo>
                  <a:lnTo>
                    <a:pt x="25400" y="30225"/>
                  </a:lnTo>
                  <a:lnTo>
                    <a:pt x="25400" y="20700"/>
                  </a:lnTo>
                  <a:lnTo>
                    <a:pt x="49850" y="20700"/>
                  </a:lnTo>
                  <a:lnTo>
                    <a:pt x="48821" y="15609"/>
                  </a:lnTo>
                  <a:lnTo>
                    <a:pt x="43413" y="7524"/>
                  </a:lnTo>
                  <a:lnTo>
                    <a:pt x="35371" y="2059"/>
                  </a:lnTo>
                  <a:lnTo>
                    <a:pt x="35626" y="2059"/>
                  </a:lnTo>
                  <a:lnTo>
                    <a:pt x="25400" y="0"/>
                  </a:lnTo>
                  <a:close/>
                </a:path>
                <a:path w="313689" h="50800">
                  <a:moveTo>
                    <a:pt x="313689" y="20065"/>
                  </a:moveTo>
                  <a:lnTo>
                    <a:pt x="25400" y="20700"/>
                  </a:lnTo>
                  <a:lnTo>
                    <a:pt x="25400" y="30225"/>
                  </a:lnTo>
                  <a:lnTo>
                    <a:pt x="49828" y="30225"/>
                  </a:lnTo>
                  <a:lnTo>
                    <a:pt x="50774" y="25526"/>
                  </a:lnTo>
                  <a:lnTo>
                    <a:pt x="49850" y="20700"/>
                  </a:lnTo>
                  <a:lnTo>
                    <a:pt x="313689" y="20700"/>
                  </a:lnTo>
                  <a:lnTo>
                    <a:pt x="313689" y="20065"/>
                  </a:lnTo>
                  <a:close/>
                </a:path>
                <a:path w="313689" h="50800">
                  <a:moveTo>
                    <a:pt x="313689" y="20700"/>
                  </a:moveTo>
                  <a:lnTo>
                    <a:pt x="49850" y="20700"/>
                  </a:lnTo>
                  <a:lnTo>
                    <a:pt x="50774" y="25526"/>
                  </a:lnTo>
                  <a:lnTo>
                    <a:pt x="49828" y="30225"/>
                  </a:lnTo>
                  <a:lnTo>
                    <a:pt x="25399" y="30225"/>
                  </a:lnTo>
                  <a:lnTo>
                    <a:pt x="313689" y="29590"/>
                  </a:lnTo>
                  <a:lnTo>
                    <a:pt x="313689" y="20700"/>
                  </a:lnTo>
                  <a:close/>
                </a:path>
              </a:pathLst>
            </a:custGeom>
            <a:solidFill>
              <a:srgbClr val="7E7E7E"/>
            </a:solidFill>
          </p:spPr>
          <p:txBody>
            <a:bodyPr wrap="square" lIns="0" tIns="0" rIns="0" bIns="0" rtlCol="0"/>
            <a:lstStyle/>
            <a:p>
              <a:endParaRPr/>
            </a:p>
          </p:txBody>
        </p:sp>
        <p:sp>
          <p:nvSpPr>
            <p:cNvPr id="9" name="object 9"/>
            <p:cNvSpPr/>
            <p:nvPr/>
          </p:nvSpPr>
          <p:spPr>
            <a:xfrm>
              <a:off x="4495799" y="2924174"/>
              <a:ext cx="0" cy="259079"/>
            </a:xfrm>
            <a:custGeom>
              <a:avLst/>
              <a:gdLst/>
              <a:ahLst/>
              <a:cxnLst/>
              <a:rect l="l" t="t" r="r" b="b"/>
              <a:pathLst>
                <a:path h="259080">
                  <a:moveTo>
                    <a:pt x="0" y="0"/>
                  </a:moveTo>
                  <a:lnTo>
                    <a:pt x="0" y="259079"/>
                  </a:lnTo>
                </a:path>
              </a:pathLst>
            </a:custGeom>
            <a:ln w="9525">
              <a:solidFill>
                <a:srgbClr val="7E7E7E"/>
              </a:solidFill>
            </a:ln>
          </p:spPr>
          <p:txBody>
            <a:bodyPr wrap="square" lIns="0" tIns="0" rIns="0" bIns="0" rtlCol="0"/>
            <a:lstStyle/>
            <a:p>
              <a:endParaRPr/>
            </a:p>
          </p:txBody>
        </p:sp>
        <p:sp>
          <p:nvSpPr>
            <p:cNvPr id="10" name="object 10"/>
            <p:cNvSpPr/>
            <p:nvPr/>
          </p:nvSpPr>
          <p:spPr>
            <a:xfrm>
              <a:off x="4180204" y="2902584"/>
              <a:ext cx="313690" cy="50800"/>
            </a:xfrm>
            <a:custGeom>
              <a:avLst/>
              <a:gdLst/>
              <a:ahLst/>
              <a:cxnLst/>
              <a:rect l="l" t="t" r="r" b="b"/>
              <a:pathLst>
                <a:path w="313689" h="50800">
                  <a:moveTo>
                    <a:pt x="25400" y="0"/>
                  </a:moveTo>
                  <a:lnTo>
                    <a:pt x="15484" y="2059"/>
                  </a:lnTo>
                  <a:lnTo>
                    <a:pt x="7413" y="7524"/>
                  </a:lnTo>
                  <a:lnTo>
                    <a:pt x="1986" y="15609"/>
                  </a:lnTo>
                  <a:lnTo>
                    <a:pt x="0" y="25526"/>
                  </a:lnTo>
                  <a:lnTo>
                    <a:pt x="2004" y="35387"/>
                  </a:lnTo>
                  <a:lnTo>
                    <a:pt x="7461" y="43449"/>
                  </a:lnTo>
                  <a:lnTo>
                    <a:pt x="15537" y="48869"/>
                  </a:lnTo>
                  <a:lnTo>
                    <a:pt x="25400" y="50800"/>
                  </a:lnTo>
                  <a:lnTo>
                    <a:pt x="34952" y="48869"/>
                  </a:lnTo>
                  <a:lnTo>
                    <a:pt x="35207" y="48869"/>
                  </a:lnTo>
                  <a:lnTo>
                    <a:pt x="43222" y="43449"/>
                  </a:lnTo>
                  <a:lnTo>
                    <a:pt x="48729" y="35387"/>
                  </a:lnTo>
                  <a:lnTo>
                    <a:pt x="49828" y="30225"/>
                  </a:lnTo>
                  <a:lnTo>
                    <a:pt x="25400" y="30225"/>
                  </a:lnTo>
                  <a:lnTo>
                    <a:pt x="25400" y="20700"/>
                  </a:lnTo>
                  <a:lnTo>
                    <a:pt x="49850" y="20700"/>
                  </a:lnTo>
                  <a:lnTo>
                    <a:pt x="48821" y="15609"/>
                  </a:lnTo>
                  <a:lnTo>
                    <a:pt x="43413" y="7524"/>
                  </a:lnTo>
                  <a:lnTo>
                    <a:pt x="35371" y="2059"/>
                  </a:lnTo>
                  <a:lnTo>
                    <a:pt x="35626" y="2059"/>
                  </a:lnTo>
                  <a:lnTo>
                    <a:pt x="25400" y="0"/>
                  </a:lnTo>
                  <a:close/>
                </a:path>
                <a:path w="313689" h="50800">
                  <a:moveTo>
                    <a:pt x="313690" y="20065"/>
                  </a:moveTo>
                  <a:lnTo>
                    <a:pt x="25400" y="20700"/>
                  </a:lnTo>
                  <a:lnTo>
                    <a:pt x="25400" y="30225"/>
                  </a:lnTo>
                  <a:lnTo>
                    <a:pt x="49828" y="30225"/>
                  </a:lnTo>
                  <a:lnTo>
                    <a:pt x="50774" y="25526"/>
                  </a:lnTo>
                  <a:lnTo>
                    <a:pt x="49850" y="20700"/>
                  </a:lnTo>
                  <a:lnTo>
                    <a:pt x="313690" y="20700"/>
                  </a:lnTo>
                  <a:lnTo>
                    <a:pt x="313690" y="20065"/>
                  </a:lnTo>
                  <a:close/>
                </a:path>
                <a:path w="313689" h="50800">
                  <a:moveTo>
                    <a:pt x="313690" y="20700"/>
                  </a:moveTo>
                  <a:lnTo>
                    <a:pt x="49850" y="20700"/>
                  </a:lnTo>
                  <a:lnTo>
                    <a:pt x="50774" y="25526"/>
                  </a:lnTo>
                  <a:lnTo>
                    <a:pt x="49828" y="30225"/>
                  </a:lnTo>
                  <a:lnTo>
                    <a:pt x="25399" y="30225"/>
                  </a:lnTo>
                  <a:lnTo>
                    <a:pt x="313690" y="29590"/>
                  </a:lnTo>
                  <a:lnTo>
                    <a:pt x="313690" y="20700"/>
                  </a:lnTo>
                  <a:close/>
                </a:path>
              </a:pathLst>
            </a:custGeom>
            <a:solidFill>
              <a:srgbClr val="7E7E7E"/>
            </a:solidFill>
          </p:spPr>
          <p:txBody>
            <a:bodyPr wrap="square" lIns="0" tIns="0" rIns="0" bIns="0" rtlCol="0"/>
            <a:lstStyle/>
            <a:p>
              <a:endParaRPr/>
            </a:p>
          </p:txBody>
        </p:sp>
        <p:sp>
          <p:nvSpPr>
            <p:cNvPr id="11" name="object 11"/>
            <p:cNvSpPr/>
            <p:nvPr/>
          </p:nvSpPr>
          <p:spPr>
            <a:xfrm>
              <a:off x="4497069" y="2540634"/>
              <a:ext cx="0" cy="259079"/>
            </a:xfrm>
            <a:custGeom>
              <a:avLst/>
              <a:gdLst/>
              <a:ahLst/>
              <a:cxnLst/>
              <a:rect l="l" t="t" r="r" b="b"/>
              <a:pathLst>
                <a:path h="259080">
                  <a:moveTo>
                    <a:pt x="0" y="0"/>
                  </a:moveTo>
                  <a:lnTo>
                    <a:pt x="0" y="259079"/>
                  </a:lnTo>
                </a:path>
              </a:pathLst>
            </a:custGeom>
            <a:ln w="9525">
              <a:solidFill>
                <a:srgbClr val="7E7E7E"/>
              </a:solidFill>
            </a:ln>
          </p:spPr>
          <p:txBody>
            <a:bodyPr wrap="square" lIns="0" tIns="0" rIns="0" bIns="0" rtlCol="0"/>
            <a:lstStyle/>
            <a:p>
              <a:endParaRPr/>
            </a:p>
          </p:txBody>
        </p:sp>
      </p:grpSp>
      <p:sp>
        <p:nvSpPr>
          <p:cNvPr id="12" name="object 12"/>
          <p:cNvSpPr txBox="1"/>
          <p:nvPr/>
        </p:nvSpPr>
        <p:spPr>
          <a:xfrm>
            <a:off x="4513579" y="2509646"/>
            <a:ext cx="2312035" cy="721360"/>
          </a:xfrm>
          <a:prstGeom prst="rect">
            <a:avLst/>
          </a:prstGeom>
        </p:spPr>
        <p:txBody>
          <a:bodyPr vert="horz" wrap="square" lIns="0" tIns="12700" rIns="0" bIns="0" rtlCol="0">
            <a:spAutoFit/>
          </a:bodyPr>
          <a:lstStyle/>
          <a:p>
            <a:pPr marL="12700" marR="5080">
              <a:lnSpc>
                <a:spcPct val="109000"/>
              </a:lnSpc>
              <a:spcBef>
                <a:spcPts val="100"/>
              </a:spcBef>
            </a:pPr>
            <a:r>
              <a:rPr sz="900" spc="-15" dirty="0">
                <a:latin typeface="SimSun"/>
                <a:cs typeface="SimSun"/>
              </a:rPr>
              <a:t>在名为“芬姑娘”的访谈记录中有 </a:t>
            </a:r>
            <a:r>
              <a:rPr sz="900" dirty="0">
                <a:latin typeface="SimSun"/>
                <a:cs typeface="SimSun"/>
              </a:rPr>
              <a:t>4</a:t>
            </a:r>
            <a:r>
              <a:rPr sz="900" spc="-60" dirty="0">
                <a:latin typeface="SimSun"/>
                <a:cs typeface="SimSun"/>
              </a:rPr>
              <a:t> 处被编码</a:t>
            </a:r>
            <a:r>
              <a:rPr sz="900" spc="-10" dirty="0">
                <a:latin typeface="SimSun"/>
                <a:cs typeface="SimSun"/>
              </a:rPr>
              <a:t>为“父亲”。</a:t>
            </a:r>
            <a:endParaRPr sz="900">
              <a:latin typeface="SimSun"/>
              <a:cs typeface="SimSun"/>
            </a:endParaRPr>
          </a:p>
          <a:p>
            <a:pPr marL="19050" marR="113030">
              <a:lnSpc>
                <a:spcPct val="108800"/>
              </a:lnSpc>
              <a:spcBef>
                <a:spcPts val="775"/>
              </a:spcBef>
            </a:pPr>
            <a:r>
              <a:rPr sz="900" spc="-15" dirty="0">
                <a:latin typeface="SimSun"/>
                <a:cs typeface="SimSun"/>
              </a:rPr>
              <a:t>在名为“杜爸爸”的访谈记录中有 </a:t>
            </a:r>
            <a:r>
              <a:rPr sz="900" dirty="0">
                <a:latin typeface="SimSun"/>
                <a:cs typeface="SimSun"/>
              </a:rPr>
              <a:t>1</a:t>
            </a:r>
            <a:r>
              <a:rPr sz="900" spc="-75" dirty="0">
                <a:latin typeface="SimSun"/>
                <a:cs typeface="SimSun"/>
              </a:rPr>
              <a:t> 处被编</a:t>
            </a:r>
            <a:r>
              <a:rPr sz="900" spc="-10" dirty="0">
                <a:latin typeface="SimSun"/>
                <a:cs typeface="SimSun"/>
              </a:rPr>
              <a:t>码为“父亲”。</a:t>
            </a:r>
            <a:endParaRPr sz="900">
              <a:latin typeface="SimSun"/>
              <a:cs typeface="SimSun"/>
            </a:endParaRPr>
          </a:p>
        </p:txBody>
      </p:sp>
      <p:pic>
        <p:nvPicPr>
          <p:cNvPr id="13" name="Picture 4">
            <a:extLst>
              <a:ext uri="{FF2B5EF4-FFF2-40B4-BE49-F238E27FC236}">
                <a16:creationId xmlns:a16="http://schemas.microsoft.com/office/drawing/2014/main" id="{3904B32C-4CF1-CFCA-FF96-19F0E1E49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289050"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345A89"/>
                </a:solidFill>
                <a:latin typeface="SimSun"/>
                <a:cs typeface="SimSun"/>
              </a:rPr>
              <a:t>混合方法分析的实施</a:t>
            </a:r>
            <a:endParaRPr sz="1100">
              <a:latin typeface="SimSun"/>
              <a:cs typeface="SimSun"/>
            </a:endParaRPr>
          </a:p>
        </p:txBody>
      </p:sp>
      <p:sp>
        <p:nvSpPr>
          <p:cNvPr id="3" name="object 3"/>
          <p:cNvSpPr txBox="1"/>
          <p:nvPr/>
        </p:nvSpPr>
        <p:spPr>
          <a:xfrm>
            <a:off x="6384290"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29</a:t>
            </a:r>
            <a:endParaRPr sz="1100">
              <a:latin typeface="Tahoma"/>
              <a:cs typeface="Tahoma"/>
            </a:endParaRPr>
          </a:p>
        </p:txBody>
      </p:sp>
      <p:sp>
        <p:nvSpPr>
          <p:cNvPr id="4" name="object 4"/>
          <p:cNvSpPr txBox="1"/>
          <p:nvPr/>
        </p:nvSpPr>
        <p:spPr>
          <a:xfrm>
            <a:off x="778192" y="889381"/>
            <a:ext cx="6219190" cy="1866900"/>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4F81BC"/>
                </a:solidFill>
                <a:latin typeface="SimSun"/>
                <a:cs typeface="SimSun"/>
              </a:rPr>
              <a:t>文件变量在分析中的使用</a:t>
            </a:r>
            <a:endParaRPr sz="1100">
              <a:latin typeface="SimSun"/>
              <a:cs typeface="SimSun"/>
            </a:endParaRPr>
          </a:p>
          <a:p>
            <a:pPr marL="12700" marR="5080" indent="304800" algn="just">
              <a:lnSpc>
                <a:spcPct val="129500"/>
              </a:lnSpc>
              <a:spcBef>
                <a:spcPts val="590"/>
              </a:spcBef>
            </a:pPr>
            <a:r>
              <a:rPr sz="1100" dirty="0">
                <a:latin typeface="SimSun"/>
                <a:cs typeface="SimSun"/>
              </a:rPr>
              <a:t>量化研究数据和质性研究数据可以通过多种方式结合在一起，最简单的结合方式是在编码搜索时</a:t>
            </a:r>
            <a:r>
              <a:rPr sz="1100" spc="-10" dirty="0">
                <a:latin typeface="SimSun"/>
                <a:cs typeface="SimSun"/>
              </a:rPr>
              <a:t>将文件变量作为筛选标准使用，这有利于开展以社会人口特征为基础的数据比较和分析，如“超过 </a:t>
            </a:r>
            <a:r>
              <a:rPr sz="1100" dirty="0">
                <a:latin typeface="Arial MT"/>
                <a:cs typeface="Arial MT"/>
              </a:rPr>
              <a:t>50</a:t>
            </a:r>
            <a:r>
              <a:rPr sz="1100" dirty="0">
                <a:latin typeface="SimSun"/>
                <a:cs typeface="SimSun"/>
              </a:rPr>
              <a:t>岁的女性受访者对于 </a:t>
            </a:r>
            <a:r>
              <a:rPr sz="1100" spc="30" dirty="0">
                <a:latin typeface="Tahoma"/>
                <a:cs typeface="Tahoma"/>
              </a:rPr>
              <a:t>XX</a:t>
            </a:r>
            <a:r>
              <a:rPr sz="1100" spc="215" dirty="0">
                <a:latin typeface="Tahoma"/>
                <a:cs typeface="Tahoma"/>
              </a:rPr>
              <a:t> </a:t>
            </a:r>
            <a:r>
              <a:rPr sz="1100" dirty="0">
                <a:latin typeface="SimSun"/>
                <a:cs typeface="SimSun"/>
              </a:rPr>
              <a:t>有什么看法？”或者“男性有哪些关于课程的改善意见？女性有哪些？”这种筛选功能的调用方法是选择主菜单“混合方法”下拉菜单中的按变量激活文件。</a:t>
            </a:r>
            <a:endParaRPr sz="1100">
              <a:latin typeface="SimSun"/>
              <a:cs typeface="SimSun"/>
            </a:endParaRPr>
          </a:p>
          <a:p>
            <a:pPr marL="12700" marR="11430" indent="304800" algn="just">
              <a:lnSpc>
                <a:spcPct val="129700"/>
              </a:lnSpc>
              <a:spcBef>
                <a:spcPts val="615"/>
              </a:spcBef>
            </a:pPr>
            <a:r>
              <a:rPr sz="1100" dirty="0">
                <a:latin typeface="SimSun"/>
                <a:cs typeface="SimSun"/>
              </a:rPr>
              <a:t>首先，在左侧的变量列表中选择一个变量（这里是“性别”），</a:t>
            </a:r>
            <a:r>
              <a:rPr sz="1100" spc="-10" dirty="0">
                <a:latin typeface="SimSun"/>
                <a:cs typeface="SimSun"/>
              </a:rPr>
              <a:t>点击箭头后在右侧选择一个变量</a:t>
            </a:r>
            <a:r>
              <a:rPr sz="1100" dirty="0">
                <a:latin typeface="SimSun"/>
                <a:cs typeface="SimSun"/>
              </a:rPr>
              <a:t>值（这里是“男”），</a:t>
            </a:r>
            <a:r>
              <a:rPr sz="1100" spc="-5" dirty="0">
                <a:latin typeface="SimSun"/>
                <a:cs typeface="SimSun"/>
              </a:rPr>
              <a:t>点击“启用”后，所有具有相应变量值的文件都会被激活，这里是所有男性访谈对象的访谈记录文本被激活了。</a:t>
            </a:r>
            <a:endParaRPr sz="1100">
              <a:latin typeface="SimSun"/>
              <a:cs typeface="SimSun"/>
            </a:endParaRPr>
          </a:p>
        </p:txBody>
      </p:sp>
      <p:grpSp>
        <p:nvGrpSpPr>
          <p:cNvPr id="5" name="object 5"/>
          <p:cNvGrpSpPr/>
          <p:nvPr/>
        </p:nvGrpSpPr>
        <p:grpSpPr>
          <a:xfrm>
            <a:off x="795019" y="2922206"/>
            <a:ext cx="4969510" cy="2543810"/>
            <a:chOff x="795019" y="2922206"/>
            <a:chExt cx="4969510" cy="2543810"/>
          </a:xfrm>
        </p:grpSpPr>
        <p:pic>
          <p:nvPicPr>
            <p:cNvPr id="6" name="object 6"/>
            <p:cNvPicPr/>
            <p:nvPr/>
          </p:nvPicPr>
          <p:blipFill>
            <a:blip r:embed="rId2" cstate="print"/>
            <a:stretch>
              <a:fillRect/>
            </a:stretch>
          </p:blipFill>
          <p:spPr>
            <a:xfrm>
              <a:off x="804544" y="2931795"/>
              <a:ext cx="4950206" cy="2524760"/>
            </a:xfrm>
            <a:prstGeom prst="rect">
              <a:avLst/>
            </a:prstGeom>
          </p:spPr>
        </p:pic>
        <p:sp>
          <p:nvSpPr>
            <p:cNvPr id="7" name="object 7"/>
            <p:cNvSpPr/>
            <p:nvPr/>
          </p:nvSpPr>
          <p:spPr>
            <a:xfrm>
              <a:off x="799782" y="2926969"/>
              <a:ext cx="4959985" cy="2534285"/>
            </a:xfrm>
            <a:custGeom>
              <a:avLst/>
              <a:gdLst/>
              <a:ahLst/>
              <a:cxnLst/>
              <a:rect l="l" t="t" r="r" b="b"/>
              <a:pathLst>
                <a:path w="4959985" h="2534285">
                  <a:moveTo>
                    <a:pt x="0" y="2534285"/>
                  </a:moveTo>
                  <a:lnTo>
                    <a:pt x="4959731" y="2534285"/>
                  </a:lnTo>
                  <a:lnTo>
                    <a:pt x="4959731" y="0"/>
                  </a:lnTo>
                  <a:lnTo>
                    <a:pt x="0" y="0"/>
                  </a:lnTo>
                  <a:lnTo>
                    <a:pt x="0" y="2534285"/>
                  </a:lnTo>
                  <a:close/>
                </a:path>
              </a:pathLst>
            </a:custGeom>
            <a:ln w="9525">
              <a:solidFill>
                <a:srgbClr val="EDEBE0"/>
              </a:solidFill>
            </a:ln>
          </p:spPr>
          <p:txBody>
            <a:bodyPr wrap="square" lIns="0" tIns="0" rIns="0" bIns="0" rtlCol="0"/>
            <a:lstStyle/>
            <a:p>
              <a:endParaRPr/>
            </a:p>
          </p:txBody>
        </p:sp>
      </p:grpSp>
      <p:pic>
        <p:nvPicPr>
          <p:cNvPr id="8" name="Picture 4">
            <a:extLst>
              <a:ext uri="{FF2B5EF4-FFF2-40B4-BE49-F238E27FC236}">
                <a16:creationId xmlns:a16="http://schemas.microsoft.com/office/drawing/2014/main" id="{556F0212-6F6C-FADD-519C-F5F5F299D9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03505" cy="193040"/>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345A89"/>
                </a:solidFill>
                <a:latin typeface="Tahoma"/>
                <a:cs typeface="Tahoma"/>
              </a:rPr>
              <a:t>8</a:t>
            </a:r>
            <a:endParaRPr sz="1100">
              <a:latin typeface="Tahoma"/>
              <a:cs typeface="Tahoma"/>
            </a:endParaRPr>
          </a:p>
        </p:txBody>
      </p:sp>
      <p:sp>
        <p:nvSpPr>
          <p:cNvPr id="3" name="object 3"/>
          <p:cNvSpPr txBox="1"/>
          <p:nvPr/>
        </p:nvSpPr>
        <p:spPr>
          <a:xfrm>
            <a:off x="6158865" y="438531"/>
            <a:ext cx="587375" cy="193040"/>
          </a:xfrm>
          <a:prstGeom prst="rect">
            <a:avLst/>
          </a:prstGeom>
        </p:spPr>
        <p:txBody>
          <a:bodyPr vert="horz" wrap="square" lIns="0" tIns="12700" rIns="0" bIns="0" rtlCol="0">
            <a:spAutoFit/>
          </a:bodyPr>
          <a:lstStyle/>
          <a:p>
            <a:pPr marL="12700">
              <a:lnSpc>
                <a:spcPct val="100000"/>
              </a:lnSpc>
              <a:spcBef>
                <a:spcPts val="100"/>
              </a:spcBef>
            </a:pPr>
            <a:r>
              <a:rPr sz="1100" spc="-15" dirty="0">
                <a:solidFill>
                  <a:srgbClr val="345A89"/>
                </a:solidFill>
                <a:latin typeface="SimSun"/>
                <a:cs typeface="SimSun"/>
              </a:rPr>
              <a:t>项目启动</a:t>
            </a:r>
            <a:endParaRPr sz="1100">
              <a:latin typeface="SimSun"/>
              <a:cs typeface="SimSun"/>
            </a:endParaRPr>
          </a:p>
        </p:txBody>
      </p:sp>
      <p:sp>
        <p:nvSpPr>
          <p:cNvPr id="4" name="object 4"/>
          <p:cNvSpPr txBox="1"/>
          <p:nvPr/>
        </p:nvSpPr>
        <p:spPr>
          <a:xfrm>
            <a:off x="778192" y="892556"/>
            <a:ext cx="6231890" cy="2061210"/>
          </a:xfrm>
          <a:prstGeom prst="rect">
            <a:avLst/>
          </a:prstGeom>
        </p:spPr>
        <p:txBody>
          <a:bodyPr vert="horz" wrap="square" lIns="0" tIns="12700" rIns="0" bIns="0" rtlCol="0">
            <a:spAutoFit/>
          </a:bodyPr>
          <a:lstStyle/>
          <a:p>
            <a:pPr marL="12700">
              <a:lnSpc>
                <a:spcPct val="100000"/>
              </a:lnSpc>
              <a:spcBef>
                <a:spcPts val="100"/>
              </a:spcBef>
            </a:pPr>
            <a:r>
              <a:rPr sz="1600" spc="70" dirty="0">
                <a:solidFill>
                  <a:srgbClr val="345A89"/>
                </a:solidFill>
                <a:latin typeface="Tahoma"/>
                <a:cs typeface="Tahoma"/>
              </a:rPr>
              <a:t>MAXQDA</a:t>
            </a:r>
            <a:r>
              <a:rPr sz="1600" spc="-90" dirty="0">
                <a:solidFill>
                  <a:srgbClr val="345A89"/>
                </a:solidFill>
                <a:latin typeface="Tahoma"/>
                <a:cs typeface="Tahoma"/>
              </a:rPr>
              <a:t> </a:t>
            </a:r>
            <a:r>
              <a:rPr sz="1600" spc="-25" dirty="0">
                <a:solidFill>
                  <a:srgbClr val="345A89"/>
                </a:solidFill>
                <a:latin typeface="SimSun"/>
                <a:cs typeface="SimSun"/>
              </a:rPr>
              <a:t>概述</a:t>
            </a:r>
            <a:endParaRPr sz="1600">
              <a:latin typeface="SimSun"/>
              <a:cs typeface="SimSun"/>
            </a:endParaRPr>
          </a:p>
          <a:p>
            <a:pPr marL="12700">
              <a:lnSpc>
                <a:spcPct val="100000"/>
              </a:lnSpc>
              <a:spcBef>
                <a:spcPts val="1330"/>
              </a:spcBef>
            </a:pPr>
            <a:r>
              <a:rPr sz="1100" spc="-15" dirty="0">
                <a:solidFill>
                  <a:srgbClr val="4F81BC"/>
                </a:solidFill>
                <a:latin typeface="SimSun"/>
                <a:cs typeface="SimSun"/>
              </a:rPr>
              <a:t>项目启动</a:t>
            </a:r>
            <a:endParaRPr sz="1100">
              <a:latin typeface="SimSun"/>
              <a:cs typeface="SimSun"/>
            </a:endParaRPr>
          </a:p>
          <a:p>
            <a:pPr marL="317500">
              <a:lnSpc>
                <a:spcPct val="100000"/>
              </a:lnSpc>
              <a:spcBef>
                <a:spcPts val="980"/>
              </a:spcBef>
            </a:pPr>
            <a:r>
              <a:rPr sz="1100" spc="-15" dirty="0">
                <a:latin typeface="SimSun"/>
                <a:cs typeface="SimSun"/>
              </a:rPr>
              <a:t>打开  </a:t>
            </a:r>
            <a:r>
              <a:rPr sz="1100" dirty="0">
                <a:latin typeface="Tahoma"/>
                <a:cs typeface="Tahoma"/>
              </a:rPr>
              <a:t>MAXQDA</a:t>
            </a:r>
            <a:r>
              <a:rPr sz="1100" spc="180" dirty="0">
                <a:latin typeface="Tahoma"/>
                <a:cs typeface="Tahoma"/>
              </a:rPr>
              <a:t>  </a:t>
            </a:r>
            <a:r>
              <a:rPr sz="1100" spc="-5" dirty="0">
                <a:latin typeface="SimSun"/>
                <a:cs typeface="SimSun"/>
              </a:rPr>
              <a:t>后，您可以看到一个窗口，左上方要求您键入一个完整的用户名或用户名缩写</a:t>
            </a:r>
            <a:endParaRPr sz="1100">
              <a:latin typeface="SimSun"/>
              <a:cs typeface="SimSun"/>
            </a:endParaRPr>
          </a:p>
          <a:p>
            <a:pPr marL="12700">
              <a:lnSpc>
                <a:spcPct val="100000"/>
              </a:lnSpc>
              <a:spcBef>
                <a:spcPts val="409"/>
              </a:spcBef>
            </a:pPr>
            <a:r>
              <a:rPr sz="1100" dirty="0">
                <a:latin typeface="SimSun"/>
                <a:cs typeface="SimSun"/>
              </a:rPr>
              <a:t>（缩写更利于您之后的使用）</a:t>
            </a:r>
            <a:r>
              <a:rPr sz="1100" spc="-50" dirty="0">
                <a:latin typeface="SimSun"/>
                <a:cs typeface="SimSun"/>
              </a:rPr>
              <a:t>。</a:t>
            </a:r>
            <a:endParaRPr sz="1100">
              <a:latin typeface="SimSun"/>
              <a:cs typeface="SimSun"/>
            </a:endParaRPr>
          </a:p>
          <a:p>
            <a:pPr marL="12700" marR="5080" indent="304800" algn="just">
              <a:lnSpc>
                <a:spcPct val="129500"/>
              </a:lnSpc>
              <a:spcBef>
                <a:spcPts val="590"/>
              </a:spcBef>
            </a:pPr>
            <a:r>
              <a:rPr sz="1100" spc="85" dirty="0">
                <a:latin typeface="SimSun"/>
                <a:cs typeface="SimSun"/>
              </a:rPr>
              <a:t>点击新建项目创建您的第一个 </a:t>
            </a:r>
            <a:r>
              <a:rPr sz="1100" dirty="0">
                <a:latin typeface="Tahoma"/>
                <a:cs typeface="Tahoma"/>
              </a:rPr>
              <a:t>MAXQDA</a:t>
            </a:r>
            <a:r>
              <a:rPr sz="1100" spc="409" dirty="0">
                <a:latin typeface="Tahoma"/>
                <a:cs typeface="Tahoma"/>
              </a:rPr>
              <a:t> </a:t>
            </a:r>
            <a:r>
              <a:rPr sz="1100" spc="65" dirty="0">
                <a:latin typeface="SimSun"/>
                <a:cs typeface="SimSun"/>
              </a:rPr>
              <a:t>项目，命名该项目并存储到您选择的位置。存储</a:t>
            </a:r>
            <a:r>
              <a:rPr sz="1100" spc="50" dirty="0">
                <a:latin typeface="SimSun"/>
                <a:cs typeface="SimSun"/>
              </a:rPr>
              <a:t> </a:t>
            </a:r>
            <a:r>
              <a:rPr sz="1100" dirty="0">
                <a:latin typeface="Tahoma"/>
                <a:cs typeface="Tahoma"/>
              </a:rPr>
              <a:t>MAXQDA </a:t>
            </a:r>
            <a:r>
              <a:rPr sz="1100" dirty="0">
                <a:latin typeface="SimSun"/>
                <a:cs typeface="SimSun"/>
              </a:rPr>
              <a:t>项目的最佳位置是计算机的本地文件夹，而不是网络驱动器或 </a:t>
            </a:r>
            <a:r>
              <a:rPr sz="1100" dirty="0">
                <a:latin typeface="Tahoma"/>
                <a:cs typeface="Tahoma"/>
              </a:rPr>
              <a:t>USB </a:t>
            </a:r>
            <a:r>
              <a:rPr sz="1100" spc="-5" dirty="0">
                <a:latin typeface="SimSun"/>
                <a:cs typeface="SimSun"/>
              </a:rPr>
              <a:t>闪存。您还应该避免使用云服务同步文件夹，比如 </a:t>
            </a:r>
            <a:r>
              <a:rPr sz="1100" dirty="0">
                <a:latin typeface="Tahoma"/>
                <a:cs typeface="Tahoma"/>
              </a:rPr>
              <a:t>iCloud</a:t>
            </a:r>
            <a:r>
              <a:rPr sz="1100" dirty="0">
                <a:latin typeface="SimSun"/>
                <a:cs typeface="SimSun"/>
              </a:rPr>
              <a:t>、</a:t>
            </a:r>
            <a:r>
              <a:rPr sz="1100" dirty="0">
                <a:latin typeface="Tahoma"/>
                <a:cs typeface="Tahoma"/>
              </a:rPr>
              <a:t>Dropbox</a:t>
            </a:r>
            <a:r>
              <a:rPr sz="1100" spc="165" dirty="0">
                <a:latin typeface="Tahoma"/>
                <a:cs typeface="Tahoma"/>
              </a:rPr>
              <a:t> </a:t>
            </a:r>
            <a:r>
              <a:rPr sz="1100" spc="-15" dirty="0">
                <a:latin typeface="SimSun"/>
                <a:cs typeface="SimSun"/>
              </a:rPr>
              <a:t>或谷歌云端硬盘。因为 </a:t>
            </a:r>
            <a:r>
              <a:rPr sz="1100" dirty="0">
                <a:latin typeface="Tahoma"/>
                <a:cs typeface="Tahoma"/>
              </a:rPr>
              <a:t>MAXQDA </a:t>
            </a:r>
            <a:r>
              <a:rPr sz="1100" spc="-10" dirty="0">
                <a:latin typeface="SimSun"/>
                <a:cs typeface="SimSun"/>
              </a:rPr>
              <a:t>打开项目时，这些服</a:t>
            </a:r>
            <a:r>
              <a:rPr sz="1100" spc="-5" dirty="0">
                <a:latin typeface="SimSun"/>
                <a:cs typeface="SimSun"/>
              </a:rPr>
              <a:t>务器可能会争用项目数据库。</a:t>
            </a:r>
            <a:endParaRPr sz="1100">
              <a:latin typeface="SimSun"/>
              <a:cs typeface="SimSun"/>
            </a:endParaRPr>
          </a:p>
        </p:txBody>
      </p:sp>
      <p:sp>
        <p:nvSpPr>
          <p:cNvPr id="5" name="object 5"/>
          <p:cNvSpPr txBox="1"/>
          <p:nvPr/>
        </p:nvSpPr>
        <p:spPr>
          <a:xfrm>
            <a:off x="778192" y="5443092"/>
            <a:ext cx="6219825" cy="1480820"/>
          </a:xfrm>
          <a:prstGeom prst="rect">
            <a:avLst/>
          </a:prstGeom>
        </p:spPr>
        <p:txBody>
          <a:bodyPr vert="horz" wrap="square" lIns="0" tIns="12700" rIns="0" bIns="0" rtlCol="0">
            <a:spAutoFit/>
          </a:bodyPr>
          <a:lstStyle/>
          <a:p>
            <a:pPr marL="12700" marR="5080" indent="304800">
              <a:lnSpc>
                <a:spcPct val="129000"/>
              </a:lnSpc>
              <a:spcBef>
                <a:spcPts val="100"/>
              </a:spcBef>
            </a:pPr>
            <a:r>
              <a:rPr sz="1100" dirty="0">
                <a:latin typeface="Tahoma"/>
                <a:cs typeface="Tahoma"/>
              </a:rPr>
              <a:t>MAXQDA</a:t>
            </a:r>
            <a:r>
              <a:rPr sz="1100" spc="-120" dirty="0">
                <a:latin typeface="Tahoma"/>
                <a:cs typeface="Tahoma"/>
              </a:rPr>
              <a:t> </a:t>
            </a:r>
            <a:r>
              <a:rPr sz="1100" dirty="0">
                <a:latin typeface="Tahoma"/>
                <a:cs typeface="Tahoma"/>
              </a:rPr>
              <a:t>2020</a:t>
            </a:r>
            <a:r>
              <a:rPr sz="1100" spc="-5" dirty="0">
                <a:latin typeface="Tahoma"/>
                <a:cs typeface="Tahoma"/>
              </a:rPr>
              <a:t> </a:t>
            </a:r>
            <a:r>
              <a:rPr sz="1100" dirty="0">
                <a:latin typeface="SimSun"/>
                <a:cs typeface="SimSun"/>
              </a:rPr>
              <a:t>创建的项目是以</a:t>
            </a:r>
            <a:r>
              <a:rPr sz="1100" spc="-25" dirty="0">
                <a:latin typeface="Tahoma"/>
                <a:cs typeface="Tahoma"/>
              </a:rPr>
              <a:t>.mx20 </a:t>
            </a:r>
            <a:r>
              <a:rPr sz="1100" spc="-30" dirty="0">
                <a:latin typeface="SimSun"/>
                <a:cs typeface="SimSun"/>
              </a:rPr>
              <a:t>结尾的，您也可以在 </a:t>
            </a:r>
            <a:r>
              <a:rPr sz="1100" dirty="0">
                <a:latin typeface="Tahoma"/>
                <a:cs typeface="Tahoma"/>
              </a:rPr>
              <a:t>Windows</a:t>
            </a:r>
            <a:r>
              <a:rPr sz="1100" spc="-85" dirty="0">
                <a:latin typeface="Tahoma"/>
                <a:cs typeface="Tahoma"/>
              </a:rPr>
              <a:t> </a:t>
            </a:r>
            <a:r>
              <a:rPr sz="1100" spc="-35" dirty="0">
                <a:latin typeface="Tahoma"/>
                <a:cs typeface="Tahoma"/>
              </a:rPr>
              <a:t>Explorer </a:t>
            </a:r>
            <a:r>
              <a:rPr sz="1100" spc="-114" dirty="0">
                <a:latin typeface="SimSun"/>
                <a:cs typeface="SimSun"/>
              </a:rPr>
              <a:t>或 </a:t>
            </a:r>
            <a:r>
              <a:rPr sz="1100" dirty="0">
                <a:latin typeface="Tahoma"/>
                <a:cs typeface="Tahoma"/>
              </a:rPr>
              <a:t>Mac</a:t>
            </a:r>
            <a:r>
              <a:rPr sz="1100" spc="-105" dirty="0">
                <a:latin typeface="Tahoma"/>
                <a:cs typeface="Tahoma"/>
              </a:rPr>
              <a:t> </a:t>
            </a:r>
            <a:r>
              <a:rPr sz="1100" spc="-30" dirty="0">
                <a:latin typeface="Tahoma"/>
                <a:cs typeface="Tahoma"/>
              </a:rPr>
              <a:t>Finder </a:t>
            </a:r>
            <a:r>
              <a:rPr sz="1100" spc="-25" dirty="0">
                <a:latin typeface="SimSun"/>
                <a:cs typeface="SimSun"/>
              </a:rPr>
              <a:t>中通</a:t>
            </a:r>
            <a:r>
              <a:rPr sz="1100" dirty="0">
                <a:latin typeface="SimSun"/>
                <a:cs typeface="SimSun"/>
              </a:rPr>
              <a:t>过搜索“</a:t>
            </a:r>
            <a:r>
              <a:rPr sz="1100" dirty="0">
                <a:latin typeface="Tahoma"/>
                <a:cs typeface="Tahoma"/>
              </a:rPr>
              <a:t>MAXQDA</a:t>
            </a:r>
            <a:r>
              <a:rPr sz="1100" spc="125" dirty="0">
                <a:latin typeface="Tahoma"/>
                <a:cs typeface="Tahoma"/>
              </a:rPr>
              <a:t> </a:t>
            </a:r>
            <a:r>
              <a:rPr sz="1100" dirty="0">
                <a:latin typeface="Tahoma"/>
                <a:cs typeface="Tahoma"/>
              </a:rPr>
              <a:t>2020</a:t>
            </a:r>
            <a:r>
              <a:rPr sz="1100" spc="155" dirty="0">
                <a:latin typeface="Tahoma"/>
                <a:cs typeface="Tahoma"/>
              </a:rPr>
              <a:t> </a:t>
            </a:r>
            <a:r>
              <a:rPr sz="1100" spc="-35" dirty="0">
                <a:latin typeface="Tahoma"/>
                <a:cs typeface="Tahoma"/>
              </a:rPr>
              <a:t>Project</a:t>
            </a:r>
            <a:r>
              <a:rPr sz="1100" spc="-25" dirty="0">
                <a:latin typeface="SimSun"/>
                <a:cs typeface="SimSun"/>
              </a:rPr>
              <a:t>”找到它们并进行整理。</a:t>
            </a:r>
            <a:endParaRPr sz="1100">
              <a:latin typeface="SimSun"/>
              <a:cs typeface="SimSun"/>
            </a:endParaRPr>
          </a:p>
          <a:p>
            <a:pPr marL="317500">
              <a:lnSpc>
                <a:spcPct val="100000"/>
              </a:lnSpc>
              <a:spcBef>
                <a:spcPts val="1005"/>
              </a:spcBef>
            </a:pPr>
            <a:r>
              <a:rPr sz="1100" dirty="0">
                <a:latin typeface="Tahoma"/>
                <a:cs typeface="Tahoma"/>
              </a:rPr>
              <a:t>MAXQDA</a:t>
            </a:r>
            <a:r>
              <a:rPr sz="1100" spc="300" dirty="0">
                <a:latin typeface="Tahoma"/>
                <a:cs typeface="Tahoma"/>
              </a:rPr>
              <a:t> </a:t>
            </a:r>
            <a:r>
              <a:rPr sz="1100" spc="10" dirty="0">
                <a:latin typeface="SimSun"/>
                <a:cs typeface="SimSun"/>
              </a:rPr>
              <a:t>处理的是项目，正如 </a:t>
            </a:r>
            <a:r>
              <a:rPr sz="1100" spc="-10" dirty="0">
                <a:latin typeface="Tahoma"/>
                <a:cs typeface="Tahoma"/>
              </a:rPr>
              <a:t>Excel</a:t>
            </a:r>
            <a:r>
              <a:rPr sz="1100" spc="285" dirty="0">
                <a:latin typeface="Tahoma"/>
                <a:cs typeface="Tahoma"/>
              </a:rPr>
              <a:t> </a:t>
            </a:r>
            <a:r>
              <a:rPr sz="1100" dirty="0">
                <a:latin typeface="SimSun"/>
                <a:cs typeface="SimSun"/>
              </a:rPr>
              <a:t>处理工作表</a:t>
            </a:r>
            <a:r>
              <a:rPr sz="1100" spc="-30" dirty="0">
                <a:latin typeface="SimSun"/>
                <a:cs typeface="SimSun"/>
              </a:rPr>
              <a:t>（</a:t>
            </a:r>
            <a:r>
              <a:rPr sz="1100" spc="-30" dirty="0">
                <a:latin typeface="Tahoma"/>
                <a:cs typeface="Tahoma"/>
              </a:rPr>
              <a:t>.xlsx</a:t>
            </a:r>
            <a:r>
              <a:rPr sz="1100" spc="-30" dirty="0">
                <a:latin typeface="SimSun"/>
                <a:cs typeface="SimSun"/>
              </a:rPr>
              <a:t>），</a:t>
            </a:r>
            <a:r>
              <a:rPr sz="1100" spc="-30" dirty="0">
                <a:latin typeface="Tahoma"/>
                <a:cs typeface="Tahoma"/>
              </a:rPr>
              <a:t>SPSS</a:t>
            </a:r>
            <a:r>
              <a:rPr sz="1100" spc="305" dirty="0">
                <a:latin typeface="Tahoma"/>
                <a:cs typeface="Tahoma"/>
              </a:rPr>
              <a:t> </a:t>
            </a:r>
            <a:r>
              <a:rPr sz="1100" dirty="0">
                <a:latin typeface="SimSun"/>
                <a:cs typeface="SimSun"/>
              </a:rPr>
              <a:t>处理数据文件</a:t>
            </a:r>
            <a:r>
              <a:rPr sz="1100" spc="-25" dirty="0">
                <a:latin typeface="SimSun"/>
                <a:cs typeface="SimSun"/>
              </a:rPr>
              <a:t>（</a:t>
            </a:r>
            <a:r>
              <a:rPr sz="1100" spc="-25" dirty="0">
                <a:latin typeface="Tahoma"/>
                <a:cs typeface="Tahoma"/>
              </a:rPr>
              <a:t>.sav</a:t>
            </a:r>
            <a:r>
              <a:rPr sz="1100" spc="-25" dirty="0">
                <a:latin typeface="SimSun"/>
                <a:cs typeface="SimSun"/>
              </a:rPr>
              <a:t>）</a:t>
            </a:r>
            <a:r>
              <a:rPr sz="1100" spc="-20" dirty="0">
                <a:latin typeface="SimSun"/>
                <a:cs typeface="SimSun"/>
              </a:rPr>
              <a:t>。您在</a:t>
            </a:r>
            <a:endParaRPr sz="1100">
              <a:latin typeface="SimSun"/>
              <a:cs typeface="SimSun"/>
            </a:endParaRPr>
          </a:p>
          <a:p>
            <a:pPr marL="12700">
              <a:lnSpc>
                <a:spcPct val="100000"/>
              </a:lnSpc>
              <a:spcBef>
                <a:spcPts val="380"/>
              </a:spcBef>
            </a:pPr>
            <a:r>
              <a:rPr sz="1100" dirty="0">
                <a:latin typeface="Tahoma"/>
                <a:cs typeface="Tahoma"/>
              </a:rPr>
              <a:t>MAXQDA</a:t>
            </a:r>
            <a:r>
              <a:rPr sz="1100" spc="210" dirty="0">
                <a:latin typeface="Tahoma"/>
                <a:cs typeface="Tahoma"/>
              </a:rPr>
              <a:t> </a:t>
            </a:r>
            <a:r>
              <a:rPr sz="1100" dirty="0">
                <a:latin typeface="SimSun"/>
                <a:cs typeface="SimSun"/>
              </a:rPr>
              <a:t>中输入和生成的（几乎）所有东西（包括代码和备忘录）</a:t>
            </a:r>
            <a:r>
              <a:rPr sz="1100" spc="-5" dirty="0">
                <a:latin typeface="SimSun"/>
                <a:cs typeface="SimSun"/>
              </a:rPr>
              <a:t>都会存储于相应的项目中。</a:t>
            </a:r>
            <a:endParaRPr sz="1100">
              <a:latin typeface="SimSun"/>
              <a:cs typeface="SimSun"/>
            </a:endParaRPr>
          </a:p>
          <a:p>
            <a:pPr marL="12700" marR="8255" indent="339725">
              <a:lnSpc>
                <a:spcPct val="130700"/>
              </a:lnSpc>
              <a:spcBef>
                <a:spcPts val="575"/>
              </a:spcBef>
            </a:pPr>
            <a:r>
              <a:rPr sz="1100" spc="-5" dirty="0">
                <a:latin typeface="SimSun"/>
                <a:cs typeface="SimSun"/>
              </a:rPr>
              <a:t>启动窗口的右侧为您提供了一些链接，如打开 </a:t>
            </a:r>
            <a:r>
              <a:rPr sz="1100" dirty="0">
                <a:latin typeface="Tahoma"/>
                <a:cs typeface="Tahoma"/>
              </a:rPr>
              <a:t>MAXQDA </a:t>
            </a:r>
            <a:r>
              <a:rPr sz="1100" spc="-5" dirty="0">
                <a:latin typeface="SimSun"/>
                <a:cs typeface="SimSun"/>
              </a:rPr>
              <a:t>在线手册、观看 </a:t>
            </a:r>
            <a:r>
              <a:rPr sz="1100" dirty="0">
                <a:latin typeface="Tahoma"/>
                <a:cs typeface="Tahoma"/>
              </a:rPr>
              <a:t>MAXQDA </a:t>
            </a:r>
            <a:r>
              <a:rPr sz="1100" spc="-10" dirty="0">
                <a:latin typeface="SimSun"/>
                <a:cs typeface="SimSun"/>
              </a:rPr>
              <a:t>视频教程或</a:t>
            </a:r>
            <a:r>
              <a:rPr sz="1100" spc="-20" dirty="0">
                <a:latin typeface="SimSun"/>
                <a:cs typeface="SimSun"/>
              </a:rPr>
              <a:t>发送反馈意见给 </a:t>
            </a:r>
            <a:r>
              <a:rPr sz="1100" dirty="0">
                <a:latin typeface="Tahoma"/>
                <a:cs typeface="Tahoma"/>
              </a:rPr>
              <a:t>MAXQDA</a:t>
            </a:r>
            <a:r>
              <a:rPr sz="1100" spc="55" dirty="0">
                <a:latin typeface="Tahoma"/>
                <a:cs typeface="Tahoma"/>
              </a:rPr>
              <a:t> </a:t>
            </a:r>
            <a:r>
              <a:rPr sz="1100" spc="-20" dirty="0">
                <a:latin typeface="SimSun"/>
                <a:cs typeface="SimSun"/>
              </a:rPr>
              <a:t>团队。</a:t>
            </a:r>
            <a:endParaRPr sz="1100">
              <a:latin typeface="SimSun"/>
              <a:cs typeface="SimSun"/>
            </a:endParaRPr>
          </a:p>
        </p:txBody>
      </p:sp>
      <p:grpSp>
        <p:nvGrpSpPr>
          <p:cNvPr id="6" name="object 6"/>
          <p:cNvGrpSpPr/>
          <p:nvPr/>
        </p:nvGrpSpPr>
        <p:grpSpPr>
          <a:xfrm>
            <a:off x="3859593" y="3070034"/>
            <a:ext cx="3114040" cy="2153285"/>
            <a:chOff x="3859593" y="3070034"/>
            <a:chExt cx="3114040" cy="2153285"/>
          </a:xfrm>
        </p:grpSpPr>
        <p:pic>
          <p:nvPicPr>
            <p:cNvPr id="7" name="object 7"/>
            <p:cNvPicPr/>
            <p:nvPr/>
          </p:nvPicPr>
          <p:blipFill>
            <a:blip r:embed="rId2" cstate="print"/>
            <a:stretch>
              <a:fillRect/>
            </a:stretch>
          </p:blipFill>
          <p:spPr>
            <a:xfrm>
              <a:off x="3869054" y="3079496"/>
              <a:ext cx="3094608" cy="2134235"/>
            </a:xfrm>
            <a:prstGeom prst="rect">
              <a:avLst/>
            </a:prstGeom>
          </p:spPr>
        </p:pic>
        <p:sp>
          <p:nvSpPr>
            <p:cNvPr id="8" name="object 8"/>
            <p:cNvSpPr/>
            <p:nvPr/>
          </p:nvSpPr>
          <p:spPr>
            <a:xfrm>
              <a:off x="3864355" y="3074797"/>
              <a:ext cx="3104515" cy="2143760"/>
            </a:xfrm>
            <a:custGeom>
              <a:avLst/>
              <a:gdLst/>
              <a:ahLst/>
              <a:cxnLst/>
              <a:rect l="l" t="t" r="r" b="b"/>
              <a:pathLst>
                <a:path w="3104515" h="2143760">
                  <a:moveTo>
                    <a:pt x="0" y="2143760"/>
                  </a:moveTo>
                  <a:lnTo>
                    <a:pt x="3104133" y="2143760"/>
                  </a:lnTo>
                  <a:lnTo>
                    <a:pt x="3104133" y="0"/>
                  </a:lnTo>
                  <a:lnTo>
                    <a:pt x="0" y="0"/>
                  </a:lnTo>
                  <a:lnTo>
                    <a:pt x="0" y="2143760"/>
                  </a:lnTo>
                  <a:close/>
                </a:path>
              </a:pathLst>
            </a:custGeom>
            <a:ln w="9525">
              <a:solidFill>
                <a:srgbClr val="EDEBE0"/>
              </a:solidFill>
            </a:ln>
          </p:spPr>
          <p:txBody>
            <a:bodyPr wrap="square" lIns="0" tIns="0" rIns="0" bIns="0" rtlCol="0"/>
            <a:lstStyle/>
            <a:p>
              <a:endParaRPr/>
            </a:p>
          </p:txBody>
        </p:sp>
      </p:grpSp>
      <p:sp>
        <p:nvSpPr>
          <p:cNvPr id="9" name="object 9"/>
          <p:cNvSpPr txBox="1"/>
          <p:nvPr/>
        </p:nvSpPr>
        <p:spPr>
          <a:xfrm>
            <a:off x="1762760" y="3509898"/>
            <a:ext cx="1397000"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SimSun"/>
                <a:cs typeface="SimSun"/>
              </a:rPr>
              <a:t>这里输入您的姓名或者昵称</a:t>
            </a:r>
            <a:endParaRPr sz="900">
              <a:latin typeface="SimSun"/>
              <a:cs typeface="SimSun"/>
            </a:endParaRPr>
          </a:p>
        </p:txBody>
      </p:sp>
      <p:sp>
        <p:nvSpPr>
          <p:cNvPr id="10" name="object 10"/>
          <p:cNvSpPr/>
          <p:nvPr/>
        </p:nvSpPr>
        <p:spPr>
          <a:xfrm>
            <a:off x="1787144" y="3469385"/>
            <a:ext cx="2078355" cy="949325"/>
          </a:xfrm>
          <a:custGeom>
            <a:avLst/>
            <a:gdLst/>
            <a:ahLst/>
            <a:cxnLst/>
            <a:rect l="l" t="t" r="r" b="b"/>
            <a:pathLst>
              <a:path w="2078354" h="949325">
                <a:moveTo>
                  <a:pt x="2073529" y="25400"/>
                </a:moveTo>
                <a:lnTo>
                  <a:pt x="2072563" y="20713"/>
                </a:lnTo>
                <a:lnTo>
                  <a:pt x="2071522" y="15544"/>
                </a:lnTo>
                <a:lnTo>
                  <a:pt x="2066061" y="7467"/>
                </a:lnTo>
                <a:lnTo>
                  <a:pt x="2057984" y="2006"/>
                </a:lnTo>
                <a:lnTo>
                  <a:pt x="2048129" y="0"/>
                </a:lnTo>
                <a:lnTo>
                  <a:pt x="2038210" y="2006"/>
                </a:lnTo>
                <a:lnTo>
                  <a:pt x="2030133" y="7467"/>
                </a:lnTo>
                <a:lnTo>
                  <a:pt x="2024710" y="15544"/>
                </a:lnTo>
                <a:lnTo>
                  <a:pt x="2023668" y="20713"/>
                </a:lnTo>
                <a:lnTo>
                  <a:pt x="0" y="21336"/>
                </a:lnTo>
                <a:lnTo>
                  <a:pt x="0" y="30861"/>
                </a:lnTo>
                <a:lnTo>
                  <a:pt x="2023694" y="30238"/>
                </a:lnTo>
                <a:lnTo>
                  <a:pt x="2024710" y="35318"/>
                </a:lnTo>
                <a:lnTo>
                  <a:pt x="2030133" y="43395"/>
                </a:lnTo>
                <a:lnTo>
                  <a:pt x="2038210" y="48818"/>
                </a:lnTo>
                <a:lnTo>
                  <a:pt x="2048129" y="50800"/>
                </a:lnTo>
                <a:lnTo>
                  <a:pt x="2057895" y="48818"/>
                </a:lnTo>
                <a:lnTo>
                  <a:pt x="2065985" y="43395"/>
                </a:lnTo>
                <a:lnTo>
                  <a:pt x="2071484" y="35318"/>
                </a:lnTo>
                <a:lnTo>
                  <a:pt x="2072538" y="30238"/>
                </a:lnTo>
                <a:lnTo>
                  <a:pt x="2073529" y="25400"/>
                </a:lnTo>
                <a:close/>
              </a:path>
              <a:path w="2078354" h="949325">
                <a:moveTo>
                  <a:pt x="2078101" y="923925"/>
                </a:moveTo>
                <a:lnTo>
                  <a:pt x="2077123" y="919099"/>
                </a:lnTo>
                <a:lnTo>
                  <a:pt x="2076094" y="914019"/>
                </a:lnTo>
                <a:lnTo>
                  <a:pt x="2070633" y="905941"/>
                </a:lnTo>
                <a:lnTo>
                  <a:pt x="2062556" y="900518"/>
                </a:lnTo>
                <a:lnTo>
                  <a:pt x="2052701" y="898525"/>
                </a:lnTo>
                <a:lnTo>
                  <a:pt x="2042833" y="900518"/>
                </a:lnTo>
                <a:lnTo>
                  <a:pt x="2034755" y="905941"/>
                </a:lnTo>
                <a:lnTo>
                  <a:pt x="2029294" y="914019"/>
                </a:lnTo>
                <a:lnTo>
                  <a:pt x="2028266" y="919099"/>
                </a:lnTo>
                <a:lnTo>
                  <a:pt x="4699" y="919099"/>
                </a:lnTo>
                <a:lnTo>
                  <a:pt x="4699" y="928624"/>
                </a:lnTo>
                <a:lnTo>
                  <a:pt x="2028240" y="928624"/>
                </a:lnTo>
                <a:lnTo>
                  <a:pt x="2029294" y="933792"/>
                </a:lnTo>
                <a:lnTo>
                  <a:pt x="2034755" y="941870"/>
                </a:lnTo>
                <a:lnTo>
                  <a:pt x="2042833" y="947331"/>
                </a:lnTo>
                <a:lnTo>
                  <a:pt x="2052701" y="949325"/>
                </a:lnTo>
                <a:lnTo>
                  <a:pt x="2062556" y="947331"/>
                </a:lnTo>
                <a:lnTo>
                  <a:pt x="2070633" y="941870"/>
                </a:lnTo>
                <a:lnTo>
                  <a:pt x="2076094" y="933792"/>
                </a:lnTo>
                <a:lnTo>
                  <a:pt x="2077135" y="928624"/>
                </a:lnTo>
                <a:lnTo>
                  <a:pt x="2078101" y="923925"/>
                </a:lnTo>
                <a:close/>
              </a:path>
            </a:pathLst>
          </a:custGeom>
          <a:solidFill>
            <a:srgbClr val="7E7E7E"/>
          </a:solidFill>
        </p:spPr>
        <p:txBody>
          <a:bodyPr wrap="square" lIns="0" tIns="0" rIns="0" bIns="0" rtlCol="0"/>
          <a:lstStyle/>
          <a:p>
            <a:endParaRPr/>
          </a:p>
        </p:txBody>
      </p:sp>
      <p:sp>
        <p:nvSpPr>
          <p:cNvPr id="11" name="object 11"/>
          <p:cNvSpPr txBox="1"/>
          <p:nvPr/>
        </p:nvSpPr>
        <p:spPr>
          <a:xfrm>
            <a:off x="1765935" y="4402454"/>
            <a:ext cx="1854835" cy="162560"/>
          </a:xfrm>
          <a:prstGeom prst="rect">
            <a:avLst/>
          </a:prstGeom>
        </p:spPr>
        <p:txBody>
          <a:bodyPr vert="horz" wrap="square" lIns="0" tIns="12700" rIns="0" bIns="0" rtlCol="0">
            <a:spAutoFit/>
          </a:bodyPr>
          <a:lstStyle/>
          <a:p>
            <a:pPr marL="12700">
              <a:lnSpc>
                <a:spcPct val="100000"/>
              </a:lnSpc>
              <a:spcBef>
                <a:spcPts val="100"/>
              </a:spcBef>
            </a:pPr>
            <a:r>
              <a:rPr sz="900" spc="-5" dirty="0">
                <a:solidFill>
                  <a:srgbClr val="404040"/>
                </a:solidFill>
                <a:latin typeface="SimSun"/>
                <a:cs typeface="SimSun"/>
              </a:rPr>
              <a:t>双击文件名，打开最近使用过的项目</a:t>
            </a:r>
            <a:endParaRPr sz="900">
              <a:latin typeface="SimSun"/>
              <a:cs typeface="SimSun"/>
            </a:endParaRPr>
          </a:p>
        </p:txBody>
      </p:sp>
      <p:pic>
        <p:nvPicPr>
          <p:cNvPr id="12" name="Picture 4">
            <a:extLst>
              <a:ext uri="{FF2B5EF4-FFF2-40B4-BE49-F238E27FC236}">
                <a16:creationId xmlns:a16="http://schemas.microsoft.com/office/drawing/2014/main" id="{CBBACF90-2D51-4F92-F7A9-0D403B2B6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76263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345A89"/>
                </a:solidFill>
                <a:latin typeface="SimSun"/>
                <a:cs typeface="SimSun"/>
              </a:rPr>
              <a:t>MAXQDA</a:t>
            </a:r>
            <a:r>
              <a:rPr sz="1100" spc="-105" dirty="0">
                <a:solidFill>
                  <a:srgbClr val="345A89"/>
                </a:solidFill>
                <a:latin typeface="SimSun"/>
                <a:cs typeface="SimSun"/>
              </a:rPr>
              <a:t> 概述</a:t>
            </a:r>
            <a:endParaRPr sz="1100">
              <a:latin typeface="SimSun"/>
              <a:cs typeface="SimSun"/>
            </a:endParaRPr>
          </a:p>
        </p:txBody>
      </p:sp>
      <p:sp>
        <p:nvSpPr>
          <p:cNvPr id="3" name="object 3"/>
          <p:cNvSpPr txBox="1"/>
          <p:nvPr/>
        </p:nvSpPr>
        <p:spPr>
          <a:xfrm>
            <a:off x="6463665" y="438531"/>
            <a:ext cx="103505" cy="193040"/>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345A89"/>
                </a:solidFill>
                <a:latin typeface="Tahoma"/>
                <a:cs typeface="Tahoma"/>
              </a:rPr>
              <a:t>9</a:t>
            </a:r>
            <a:endParaRPr sz="1100">
              <a:latin typeface="Tahoma"/>
              <a:cs typeface="Tahoma"/>
            </a:endParaRPr>
          </a:p>
        </p:txBody>
      </p:sp>
      <p:sp>
        <p:nvSpPr>
          <p:cNvPr id="4" name="object 4"/>
          <p:cNvSpPr txBox="1"/>
          <p:nvPr/>
        </p:nvSpPr>
        <p:spPr>
          <a:xfrm>
            <a:off x="778192" y="889381"/>
            <a:ext cx="6216015" cy="755650"/>
          </a:xfrm>
          <a:prstGeom prst="rect">
            <a:avLst/>
          </a:prstGeom>
        </p:spPr>
        <p:txBody>
          <a:bodyPr vert="horz" wrap="square" lIns="0" tIns="12700" rIns="0" bIns="0" rtlCol="0">
            <a:spAutoFit/>
          </a:bodyPr>
          <a:lstStyle/>
          <a:p>
            <a:pPr marL="12700">
              <a:lnSpc>
                <a:spcPct val="100000"/>
              </a:lnSpc>
              <a:spcBef>
                <a:spcPts val="100"/>
              </a:spcBef>
            </a:pPr>
            <a:r>
              <a:rPr sz="1100" spc="-15" dirty="0">
                <a:solidFill>
                  <a:srgbClr val="4F81BC"/>
                </a:solidFill>
                <a:latin typeface="SimSun"/>
                <a:cs typeface="SimSun"/>
              </a:rPr>
              <a:t>用户界面</a:t>
            </a:r>
            <a:endParaRPr sz="1100">
              <a:latin typeface="SimSun"/>
              <a:cs typeface="SimSun"/>
            </a:endParaRPr>
          </a:p>
          <a:p>
            <a:pPr marL="12700" marR="5080" indent="304800">
              <a:lnSpc>
                <a:spcPct val="130700"/>
              </a:lnSpc>
              <a:spcBef>
                <a:spcPts val="975"/>
              </a:spcBef>
            </a:pPr>
            <a:r>
              <a:rPr sz="1100" dirty="0">
                <a:latin typeface="SimSun"/>
                <a:cs typeface="SimSun"/>
              </a:rPr>
              <a:t>在您成功创建并保存第一个项目之后，便会出现如下图所示的 </a:t>
            </a:r>
            <a:r>
              <a:rPr sz="1100" dirty="0">
                <a:latin typeface="Tahoma"/>
                <a:cs typeface="Tahoma"/>
              </a:rPr>
              <a:t>MAXQDA</a:t>
            </a:r>
            <a:r>
              <a:rPr sz="1100" spc="235" dirty="0">
                <a:latin typeface="Tahoma"/>
                <a:cs typeface="Tahoma"/>
              </a:rPr>
              <a:t> </a:t>
            </a:r>
            <a:r>
              <a:rPr sz="1100" spc="-10" dirty="0">
                <a:latin typeface="SimSun"/>
                <a:cs typeface="SimSun"/>
              </a:rPr>
              <a:t>经典界面，界面中的主</a:t>
            </a:r>
            <a:r>
              <a:rPr sz="1100" dirty="0">
                <a:latin typeface="SimSun"/>
                <a:cs typeface="SimSun"/>
              </a:rPr>
              <a:t>窗口此时（当然）</a:t>
            </a:r>
            <a:r>
              <a:rPr sz="1100" spc="-10" dirty="0">
                <a:latin typeface="SimSun"/>
                <a:cs typeface="SimSun"/>
              </a:rPr>
              <a:t>还是空的。</a:t>
            </a:r>
            <a:endParaRPr sz="1100">
              <a:latin typeface="SimSun"/>
              <a:cs typeface="SimSun"/>
            </a:endParaRPr>
          </a:p>
        </p:txBody>
      </p:sp>
      <p:sp>
        <p:nvSpPr>
          <p:cNvPr id="5" name="object 5"/>
          <p:cNvSpPr txBox="1"/>
          <p:nvPr/>
        </p:nvSpPr>
        <p:spPr>
          <a:xfrm>
            <a:off x="778192" y="5592317"/>
            <a:ext cx="6221095" cy="893444"/>
          </a:xfrm>
          <a:prstGeom prst="rect">
            <a:avLst/>
          </a:prstGeom>
        </p:spPr>
        <p:txBody>
          <a:bodyPr vert="horz" wrap="square" lIns="0" tIns="12700" rIns="0" bIns="0" rtlCol="0">
            <a:spAutoFit/>
          </a:bodyPr>
          <a:lstStyle/>
          <a:p>
            <a:pPr marL="12700" marR="5080" indent="304800">
              <a:lnSpc>
                <a:spcPct val="129000"/>
              </a:lnSpc>
              <a:spcBef>
                <a:spcPts val="100"/>
              </a:spcBef>
            </a:pPr>
            <a:r>
              <a:rPr sz="1100" spc="-10" dirty="0">
                <a:latin typeface="SimSun"/>
                <a:cs typeface="SimSun"/>
              </a:rPr>
              <a:t>将工作界面分割为四个窗口使 </a:t>
            </a:r>
            <a:r>
              <a:rPr sz="1100" dirty="0">
                <a:latin typeface="Tahoma"/>
                <a:cs typeface="Tahoma"/>
              </a:rPr>
              <a:t>MAXQDA </a:t>
            </a:r>
            <a:r>
              <a:rPr sz="1100" spc="-10" dirty="0">
                <a:latin typeface="SimSun"/>
                <a:cs typeface="SimSun"/>
              </a:rPr>
              <a:t>的操作非常简单，如您所见：窗口 </a:t>
            </a:r>
            <a:r>
              <a:rPr sz="1100" dirty="0">
                <a:latin typeface="Tahoma"/>
                <a:cs typeface="Tahoma"/>
              </a:rPr>
              <a:t>1 </a:t>
            </a:r>
            <a:r>
              <a:rPr sz="1100" spc="-10" dirty="0">
                <a:latin typeface="SimSun"/>
                <a:cs typeface="SimSun"/>
              </a:rPr>
              <a:t>位于左上方，名称</a:t>
            </a:r>
            <a:r>
              <a:rPr sz="1100" spc="-25" dirty="0">
                <a:latin typeface="SimSun"/>
                <a:cs typeface="SimSun"/>
              </a:rPr>
              <a:t>为文件列表；窗口 </a:t>
            </a:r>
            <a:r>
              <a:rPr sz="1100" dirty="0">
                <a:latin typeface="Tahoma"/>
                <a:cs typeface="Tahoma"/>
              </a:rPr>
              <a:t>2</a:t>
            </a:r>
            <a:r>
              <a:rPr sz="1100" spc="45" dirty="0">
                <a:latin typeface="Tahoma"/>
                <a:cs typeface="Tahoma"/>
              </a:rPr>
              <a:t> </a:t>
            </a:r>
            <a:r>
              <a:rPr sz="1100" spc="-20" dirty="0">
                <a:latin typeface="SimSun"/>
                <a:cs typeface="SimSun"/>
              </a:rPr>
              <a:t>位于左下方，名称为代码列表；窗口 </a:t>
            </a:r>
            <a:r>
              <a:rPr sz="1100" dirty="0">
                <a:latin typeface="Tahoma"/>
                <a:cs typeface="Tahoma"/>
              </a:rPr>
              <a:t>3</a:t>
            </a:r>
            <a:r>
              <a:rPr sz="1100" spc="45" dirty="0">
                <a:latin typeface="Tahoma"/>
                <a:cs typeface="Tahoma"/>
              </a:rPr>
              <a:t> </a:t>
            </a:r>
            <a:r>
              <a:rPr sz="1100" spc="-15" dirty="0">
                <a:latin typeface="SimSun"/>
                <a:cs typeface="SimSun"/>
              </a:rPr>
              <a:t>位于右上方，名称为文件浏览器；窗口 </a:t>
            </a:r>
            <a:r>
              <a:rPr sz="1100" spc="-50" dirty="0">
                <a:latin typeface="Tahoma"/>
                <a:cs typeface="Tahoma"/>
              </a:rPr>
              <a:t>4</a:t>
            </a:r>
            <a:endParaRPr sz="1100">
              <a:latin typeface="Tahoma"/>
              <a:cs typeface="Tahoma"/>
            </a:endParaRPr>
          </a:p>
          <a:p>
            <a:pPr marL="12700" marR="9525">
              <a:lnSpc>
                <a:spcPct val="128800"/>
              </a:lnSpc>
              <a:spcBef>
                <a:spcPts val="25"/>
              </a:spcBef>
            </a:pPr>
            <a:r>
              <a:rPr sz="1100" dirty="0">
                <a:latin typeface="SimSun"/>
                <a:cs typeface="SimSun"/>
              </a:rPr>
              <a:t>位于右下方，名称为已编码文本段列表。（</a:t>
            </a:r>
            <a:r>
              <a:rPr sz="1100" spc="-15" dirty="0">
                <a:latin typeface="SimSun"/>
                <a:cs typeface="SimSun"/>
              </a:rPr>
              <a:t>如果您只看到三个窗口，不要担心，窗口 </a:t>
            </a:r>
            <a:r>
              <a:rPr sz="1100" dirty="0">
                <a:latin typeface="Times New Roman"/>
                <a:cs typeface="Times New Roman"/>
              </a:rPr>
              <a:t>4</a:t>
            </a:r>
            <a:r>
              <a:rPr sz="1100" spc="65" dirty="0">
                <a:latin typeface="Times New Roman"/>
                <a:cs typeface="Times New Roman"/>
              </a:rPr>
              <a:t> </a:t>
            </a:r>
            <a:r>
              <a:rPr sz="1100" spc="-10" dirty="0">
                <a:latin typeface="SimSun"/>
                <a:cs typeface="SimSun"/>
              </a:rPr>
              <a:t>只是在您第一</a:t>
            </a:r>
            <a:r>
              <a:rPr sz="1100" spc="-35" dirty="0">
                <a:latin typeface="SimSun"/>
                <a:cs typeface="SimSun"/>
              </a:rPr>
              <a:t>次启动 </a:t>
            </a:r>
            <a:r>
              <a:rPr sz="1100" dirty="0">
                <a:latin typeface="Tahoma"/>
                <a:cs typeface="Tahoma"/>
              </a:rPr>
              <a:t>MAXQDA</a:t>
            </a:r>
            <a:r>
              <a:rPr sz="1100" spc="60" dirty="0">
                <a:latin typeface="Tahoma"/>
                <a:cs typeface="Tahoma"/>
              </a:rPr>
              <a:t> </a:t>
            </a:r>
            <a:r>
              <a:rPr sz="1100" dirty="0">
                <a:latin typeface="SimSun"/>
                <a:cs typeface="SimSun"/>
              </a:rPr>
              <a:t>时后隐藏起来了，因为您在数据分析初期并不需要它</a:t>
            </a:r>
            <a:r>
              <a:rPr sz="1100" spc="-50" dirty="0">
                <a:latin typeface="SimSun"/>
                <a:cs typeface="SimSun"/>
              </a:rPr>
              <a:t>）</a:t>
            </a:r>
            <a:endParaRPr sz="1100">
              <a:latin typeface="SimSun"/>
              <a:cs typeface="SimSun"/>
            </a:endParaRPr>
          </a:p>
        </p:txBody>
      </p:sp>
      <p:grpSp>
        <p:nvGrpSpPr>
          <p:cNvPr id="6" name="object 6"/>
          <p:cNvGrpSpPr/>
          <p:nvPr/>
        </p:nvGrpSpPr>
        <p:grpSpPr>
          <a:xfrm>
            <a:off x="1343088" y="1809813"/>
            <a:ext cx="5085080" cy="3410585"/>
            <a:chOff x="1343088" y="1809813"/>
            <a:chExt cx="5085080" cy="3410585"/>
          </a:xfrm>
        </p:grpSpPr>
        <p:pic>
          <p:nvPicPr>
            <p:cNvPr id="7" name="object 7"/>
            <p:cNvPicPr/>
            <p:nvPr/>
          </p:nvPicPr>
          <p:blipFill>
            <a:blip r:embed="rId2" cstate="print"/>
            <a:stretch>
              <a:fillRect/>
            </a:stretch>
          </p:blipFill>
          <p:spPr>
            <a:xfrm>
              <a:off x="1352549" y="1819402"/>
              <a:ext cx="5066029" cy="3391535"/>
            </a:xfrm>
            <a:prstGeom prst="rect">
              <a:avLst/>
            </a:prstGeom>
          </p:spPr>
        </p:pic>
        <p:sp>
          <p:nvSpPr>
            <p:cNvPr id="8" name="object 8"/>
            <p:cNvSpPr/>
            <p:nvPr/>
          </p:nvSpPr>
          <p:spPr>
            <a:xfrm>
              <a:off x="1347850" y="1814576"/>
              <a:ext cx="5075555" cy="3401060"/>
            </a:xfrm>
            <a:custGeom>
              <a:avLst/>
              <a:gdLst/>
              <a:ahLst/>
              <a:cxnLst/>
              <a:rect l="l" t="t" r="r" b="b"/>
              <a:pathLst>
                <a:path w="5075555" h="3401060">
                  <a:moveTo>
                    <a:pt x="0" y="3401060"/>
                  </a:moveTo>
                  <a:lnTo>
                    <a:pt x="5075555" y="3401060"/>
                  </a:lnTo>
                  <a:lnTo>
                    <a:pt x="5075555" y="0"/>
                  </a:lnTo>
                  <a:lnTo>
                    <a:pt x="0" y="0"/>
                  </a:lnTo>
                  <a:lnTo>
                    <a:pt x="0" y="3401060"/>
                  </a:lnTo>
                  <a:close/>
                </a:path>
              </a:pathLst>
            </a:custGeom>
            <a:ln w="9525">
              <a:solidFill>
                <a:srgbClr val="EDEBE0"/>
              </a:solidFill>
            </a:ln>
          </p:spPr>
          <p:txBody>
            <a:bodyPr wrap="square" lIns="0" tIns="0" rIns="0" bIns="0" rtlCol="0"/>
            <a:lstStyle/>
            <a:p>
              <a:endParaRPr/>
            </a:p>
          </p:txBody>
        </p:sp>
      </p:grpSp>
      <p:sp>
        <p:nvSpPr>
          <p:cNvPr id="9" name="object 9"/>
          <p:cNvSpPr txBox="1"/>
          <p:nvPr/>
        </p:nvSpPr>
        <p:spPr>
          <a:xfrm>
            <a:off x="2210816" y="2814320"/>
            <a:ext cx="125730" cy="269240"/>
          </a:xfrm>
          <a:prstGeom prst="rect">
            <a:avLst/>
          </a:prstGeom>
        </p:spPr>
        <p:txBody>
          <a:bodyPr vert="horz" wrap="square" lIns="0" tIns="12700" rIns="0" bIns="0" rtlCol="0">
            <a:spAutoFit/>
          </a:bodyPr>
          <a:lstStyle/>
          <a:p>
            <a:pPr>
              <a:lnSpc>
                <a:spcPct val="100000"/>
              </a:lnSpc>
              <a:spcBef>
                <a:spcPts val="100"/>
              </a:spcBef>
            </a:pPr>
            <a:r>
              <a:rPr sz="1600" b="1" spc="-50" dirty="0">
                <a:solidFill>
                  <a:srgbClr val="4F81BC"/>
                </a:solidFill>
                <a:latin typeface="Arial"/>
                <a:cs typeface="Arial"/>
              </a:rPr>
              <a:t>1</a:t>
            </a:r>
            <a:endParaRPr sz="1600">
              <a:latin typeface="Arial"/>
              <a:cs typeface="Arial"/>
            </a:endParaRPr>
          </a:p>
        </p:txBody>
      </p:sp>
      <p:sp>
        <p:nvSpPr>
          <p:cNvPr id="10" name="object 10"/>
          <p:cNvSpPr txBox="1"/>
          <p:nvPr/>
        </p:nvSpPr>
        <p:spPr>
          <a:xfrm>
            <a:off x="2220341" y="4243704"/>
            <a:ext cx="125730" cy="269240"/>
          </a:xfrm>
          <a:prstGeom prst="rect">
            <a:avLst/>
          </a:prstGeom>
        </p:spPr>
        <p:txBody>
          <a:bodyPr vert="horz" wrap="square" lIns="0" tIns="12700" rIns="0" bIns="0" rtlCol="0">
            <a:spAutoFit/>
          </a:bodyPr>
          <a:lstStyle/>
          <a:p>
            <a:pPr>
              <a:lnSpc>
                <a:spcPct val="100000"/>
              </a:lnSpc>
              <a:spcBef>
                <a:spcPts val="100"/>
              </a:spcBef>
            </a:pPr>
            <a:r>
              <a:rPr sz="1600" b="1" spc="-50" dirty="0">
                <a:solidFill>
                  <a:srgbClr val="4F81BC"/>
                </a:solidFill>
                <a:latin typeface="Arial"/>
                <a:cs typeface="Arial"/>
              </a:rPr>
              <a:t>2</a:t>
            </a:r>
            <a:endParaRPr sz="1600">
              <a:latin typeface="Arial"/>
              <a:cs typeface="Arial"/>
            </a:endParaRPr>
          </a:p>
        </p:txBody>
      </p:sp>
      <p:sp>
        <p:nvSpPr>
          <p:cNvPr id="11" name="object 11"/>
          <p:cNvSpPr txBox="1"/>
          <p:nvPr/>
        </p:nvSpPr>
        <p:spPr>
          <a:xfrm>
            <a:off x="4754879" y="2814320"/>
            <a:ext cx="125730" cy="269240"/>
          </a:xfrm>
          <a:prstGeom prst="rect">
            <a:avLst/>
          </a:prstGeom>
        </p:spPr>
        <p:txBody>
          <a:bodyPr vert="horz" wrap="square" lIns="0" tIns="12700" rIns="0" bIns="0" rtlCol="0">
            <a:spAutoFit/>
          </a:bodyPr>
          <a:lstStyle/>
          <a:p>
            <a:pPr>
              <a:lnSpc>
                <a:spcPct val="100000"/>
              </a:lnSpc>
              <a:spcBef>
                <a:spcPts val="100"/>
              </a:spcBef>
            </a:pPr>
            <a:r>
              <a:rPr sz="1600" b="1" spc="-50" dirty="0">
                <a:solidFill>
                  <a:srgbClr val="4F81BC"/>
                </a:solidFill>
                <a:latin typeface="Arial"/>
                <a:cs typeface="Arial"/>
              </a:rPr>
              <a:t>3</a:t>
            </a:r>
            <a:endParaRPr sz="1600">
              <a:latin typeface="Arial"/>
              <a:cs typeface="Arial"/>
            </a:endParaRPr>
          </a:p>
        </p:txBody>
      </p:sp>
      <p:sp>
        <p:nvSpPr>
          <p:cNvPr id="12" name="object 12"/>
          <p:cNvSpPr txBox="1"/>
          <p:nvPr/>
        </p:nvSpPr>
        <p:spPr>
          <a:xfrm>
            <a:off x="4761229" y="4224654"/>
            <a:ext cx="125730" cy="269240"/>
          </a:xfrm>
          <a:prstGeom prst="rect">
            <a:avLst/>
          </a:prstGeom>
        </p:spPr>
        <p:txBody>
          <a:bodyPr vert="horz" wrap="square" lIns="0" tIns="12700" rIns="0" bIns="0" rtlCol="0">
            <a:spAutoFit/>
          </a:bodyPr>
          <a:lstStyle/>
          <a:p>
            <a:pPr>
              <a:lnSpc>
                <a:spcPct val="100000"/>
              </a:lnSpc>
              <a:spcBef>
                <a:spcPts val="100"/>
              </a:spcBef>
            </a:pPr>
            <a:r>
              <a:rPr sz="1600" b="1" spc="-50" dirty="0">
                <a:solidFill>
                  <a:srgbClr val="4F81BC"/>
                </a:solidFill>
                <a:latin typeface="Arial"/>
                <a:cs typeface="Arial"/>
              </a:rPr>
              <a:t>4</a:t>
            </a:r>
            <a:endParaRPr sz="1600">
              <a:latin typeface="Arial"/>
              <a:cs typeface="Arial"/>
            </a:endParaRPr>
          </a:p>
        </p:txBody>
      </p:sp>
      <p:pic>
        <p:nvPicPr>
          <p:cNvPr id="13" name="Picture 4">
            <a:extLst>
              <a:ext uri="{FF2B5EF4-FFF2-40B4-BE49-F238E27FC236}">
                <a16:creationId xmlns:a16="http://schemas.microsoft.com/office/drawing/2014/main" id="{CF175D8C-3C7F-5627-C9E6-CFA29F3E1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6219190" cy="1079500"/>
          </a:xfrm>
          <a:prstGeom prst="rect">
            <a:avLst/>
          </a:prstGeom>
        </p:spPr>
        <p:txBody>
          <a:bodyPr vert="horz" wrap="square" lIns="0" tIns="12700" rIns="0" bIns="0" rtlCol="0">
            <a:spAutoFit/>
          </a:bodyPr>
          <a:lstStyle/>
          <a:p>
            <a:pPr marL="12700">
              <a:lnSpc>
                <a:spcPct val="100000"/>
              </a:lnSpc>
              <a:spcBef>
                <a:spcPts val="100"/>
              </a:spcBef>
              <a:tabLst>
                <a:tab pos="5393055" algn="l"/>
              </a:tabLst>
            </a:pPr>
            <a:r>
              <a:rPr sz="1100" spc="-25" dirty="0">
                <a:solidFill>
                  <a:srgbClr val="345A89"/>
                </a:solidFill>
                <a:latin typeface="Tahoma"/>
                <a:cs typeface="Tahoma"/>
              </a:rPr>
              <a:t>10</a:t>
            </a:r>
            <a:r>
              <a:rPr sz="1100" dirty="0">
                <a:solidFill>
                  <a:srgbClr val="345A89"/>
                </a:solidFill>
                <a:latin typeface="Tahoma"/>
                <a:cs typeface="Tahoma"/>
              </a:rPr>
              <a:t>	</a:t>
            </a:r>
            <a:r>
              <a:rPr sz="1100" spc="-15" dirty="0">
                <a:solidFill>
                  <a:srgbClr val="345A89"/>
                </a:solidFill>
                <a:latin typeface="SimSun"/>
                <a:cs typeface="SimSun"/>
              </a:rPr>
              <a:t>用户界面</a:t>
            </a:r>
            <a:endParaRPr sz="1100">
              <a:latin typeface="SimSun"/>
              <a:cs typeface="SimSun"/>
            </a:endParaRPr>
          </a:p>
          <a:p>
            <a:pPr>
              <a:lnSpc>
                <a:spcPct val="100000"/>
              </a:lnSpc>
              <a:spcBef>
                <a:spcPts val="425"/>
              </a:spcBef>
            </a:pPr>
            <a:endParaRPr sz="1100">
              <a:latin typeface="SimSun"/>
              <a:cs typeface="SimSun"/>
            </a:endParaRPr>
          </a:p>
          <a:p>
            <a:pPr marL="12700" marR="5080" indent="304800" algn="just">
              <a:lnSpc>
                <a:spcPct val="129800"/>
              </a:lnSpc>
            </a:pPr>
            <a:r>
              <a:rPr sz="1100" spc="-5" dirty="0">
                <a:latin typeface="SimSun"/>
                <a:cs typeface="SimSun"/>
              </a:rPr>
              <a:t>以上四个窗口构成了 </a:t>
            </a:r>
            <a:r>
              <a:rPr sz="1100" spc="40" dirty="0">
                <a:latin typeface="Tahoma"/>
                <a:cs typeface="Tahoma"/>
              </a:rPr>
              <a:t>MAXQDA</a:t>
            </a:r>
            <a:r>
              <a:rPr sz="1100" spc="150" dirty="0">
                <a:latin typeface="Tahoma"/>
                <a:cs typeface="Tahoma"/>
              </a:rPr>
              <a:t> </a:t>
            </a:r>
            <a:r>
              <a:rPr sz="1100" dirty="0">
                <a:latin typeface="SimSun"/>
                <a:cs typeface="SimSun"/>
              </a:rPr>
              <a:t>的基本结构。您可以自由改变窗口的位置，例如将左右两侧的窗</a:t>
            </a:r>
            <a:r>
              <a:rPr sz="1100" spc="-10" dirty="0">
                <a:latin typeface="SimSun"/>
                <a:cs typeface="SimSun"/>
              </a:rPr>
              <a:t>口进行位置对换，如果您使用的电脑屏幕长宽比例为 </a:t>
            </a:r>
            <a:r>
              <a:rPr sz="1100" spc="-15" dirty="0">
                <a:latin typeface="Tahoma"/>
                <a:cs typeface="Tahoma"/>
              </a:rPr>
              <a:t>16:9</a:t>
            </a:r>
            <a:r>
              <a:rPr sz="1100" spc="-10" dirty="0">
                <a:latin typeface="SimSun"/>
                <a:cs typeface="SimSun"/>
              </a:rPr>
              <a:t>，也可以将窗口由两列变为三列。窗口的布</a:t>
            </a:r>
            <a:r>
              <a:rPr sz="1100" dirty="0">
                <a:latin typeface="SimSun"/>
                <a:cs typeface="SimSun"/>
              </a:rPr>
              <a:t>局可以通过主菜单“开始”下方的四个按钮来进行改变。</a:t>
            </a:r>
            <a:endParaRPr sz="1100">
              <a:latin typeface="SimSun"/>
              <a:cs typeface="SimSun"/>
            </a:endParaRPr>
          </a:p>
        </p:txBody>
      </p:sp>
      <p:sp>
        <p:nvSpPr>
          <p:cNvPr id="3" name="object 3"/>
          <p:cNvSpPr txBox="1"/>
          <p:nvPr/>
        </p:nvSpPr>
        <p:spPr>
          <a:xfrm>
            <a:off x="778192" y="3181731"/>
            <a:ext cx="6219190" cy="1839595"/>
          </a:xfrm>
          <a:prstGeom prst="rect">
            <a:avLst/>
          </a:prstGeom>
        </p:spPr>
        <p:txBody>
          <a:bodyPr vert="horz" wrap="square" lIns="0" tIns="12065" rIns="0" bIns="0" rtlCol="0">
            <a:spAutoFit/>
          </a:bodyPr>
          <a:lstStyle/>
          <a:p>
            <a:pPr marL="12700" marR="10795" indent="304800" algn="just">
              <a:lnSpc>
                <a:spcPct val="129299"/>
              </a:lnSpc>
              <a:spcBef>
                <a:spcPts val="95"/>
              </a:spcBef>
            </a:pPr>
            <a:r>
              <a:rPr sz="1100" dirty="0">
                <a:latin typeface="SimSun"/>
                <a:cs typeface="SimSun"/>
              </a:rPr>
              <a:t>这些菜单（在一些程序中被成为“功能区”）位于 </a:t>
            </a:r>
            <a:r>
              <a:rPr sz="1100" dirty="0">
                <a:latin typeface="Tahoma"/>
                <a:cs typeface="Tahoma"/>
              </a:rPr>
              <a:t>MAXQDA </a:t>
            </a:r>
            <a:r>
              <a:rPr sz="1100" dirty="0">
                <a:latin typeface="SimSun"/>
                <a:cs typeface="SimSun"/>
              </a:rPr>
              <a:t>界面的上方，为调用 </a:t>
            </a:r>
            <a:r>
              <a:rPr sz="1100" dirty="0">
                <a:latin typeface="Tahoma"/>
                <a:cs typeface="Tahoma"/>
              </a:rPr>
              <a:t>MAXQDA </a:t>
            </a:r>
            <a:r>
              <a:rPr sz="1100" spc="-50" dirty="0">
                <a:latin typeface="SimSun"/>
                <a:cs typeface="SimSun"/>
              </a:rPr>
              <a:t>的</a:t>
            </a:r>
            <a:r>
              <a:rPr sz="1100" spc="-5" dirty="0">
                <a:latin typeface="SimSun"/>
                <a:cs typeface="SimSun"/>
              </a:rPr>
              <a:t>许多功能提供接口。在“开始”菜单中，您可以根据工作需求来打开或关闭某个窗口，并重新排列屏幕。除此之外，您也可以从四窗口结构中“释放”某个窗口，将其移动至屏幕的其它位置或另外一个电脑屏幕上。对于单个窗口的打开或关闭，您既可以单击各个窗口在主菜单上的对应按钮，也可以直接单击各个窗口右上角的“×”来关闭本窗口。</a:t>
            </a:r>
            <a:endParaRPr sz="1100">
              <a:latin typeface="SimSun"/>
              <a:cs typeface="SimSun"/>
            </a:endParaRPr>
          </a:p>
          <a:p>
            <a:pPr marL="12700" marR="5080" indent="304800" algn="just">
              <a:lnSpc>
                <a:spcPct val="129700"/>
              </a:lnSpc>
              <a:spcBef>
                <a:spcPts val="615"/>
              </a:spcBef>
            </a:pPr>
            <a:r>
              <a:rPr sz="1100" spc="-5" dirty="0">
                <a:latin typeface="SimSun"/>
                <a:cs typeface="SimSun"/>
              </a:rPr>
              <a:t>现在，让我们返回四个主要窗口！您想要处理的所有文件将会被导入到文件列表窗口。如果您使用代码和子代码，您可以在代码列表窗口中管理它们。在文件浏览器中，您可以观看和编辑数据。已编码文本段列表窗口则是呈现编码结果的地方。</a:t>
            </a:r>
            <a:endParaRPr sz="1100">
              <a:latin typeface="SimSun"/>
              <a:cs typeface="SimSun"/>
            </a:endParaRPr>
          </a:p>
        </p:txBody>
      </p:sp>
      <p:grpSp>
        <p:nvGrpSpPr>
          <p:cNvPr id="4" name="object 4"/>
          <p:cNvGrpSpPr/>
          <p:nvPr/>
        </p:nvGrpSpPr>
        <p:grpSpPr>
          <a:xfrm>
            <a:off x="791844" y="1994344"/>
            <a:ext cx="6188710" cy="960119"/>
            <a:chOff x="791844" y="1994344"/>
            <a:chExt cx="6188710" cy="960119"/>
          </a:xfrm>
        </p:grpSpPr>
        <p:pic>
          <p:nvPicPr>
            <p:cNvPr id="5" name="object 5"/>
            <p:cNvPicPr/>
            <p:nvPr/>
          </p:nvPicPr>
          <p:blipFill>
            <a:blip r:embed="rId2" cstate="print"/>
            <a:stretch>
              <a:fillRect/>
            </a:stretch>
          </p:blipFill>
          <p:spPr>
            <a:xfrm>
              <a:off x="791844" y="2166747"/>
              <a:ext cx="6188709" cy="787596"/>
            </a:xfrm>
            <a:prstGeom prst="rect">
              <a:avLst/>
            </a:prstGeom>
          </p:spPr>
        </p:pic>
        <p:sp>
          <p:nvSpPr>
            <p:cNvPr id="6" name="object 6"/>
            <p:cNvSpPr/>
            <p:nvPr/>
          </p:nvSpPr>
          <p:spPr>
            <a:xfrm>
              <a:off x="1819910" y="1997709"/>
              <a:ext cx="1398270" cy="429259"/>
            </a:xfrm>
            <a:custGeom>
              <a:avLst/>
              <a:gdLst/>
              <a:ahLst/>
              <a:cxnLst/>
              <a:rect l="l" t="t" r="r" b="b"/>
              <a:pathLst>
                <a:path w="1398270" h="429260">
                  <a:moveTo>
                    <a:pt x="50825" y="395605"/>
                  </a:moveTo>
                  <a:lnTo>
                    <a:pt x="48755" y="385749"/>
                  </a:lnTo>
                  <a:lnTo>
                    <a:pt x="43307" y="377672"/>
                  </a:lnTo>
                  <a:lnTo>
                    <a:pt x="35217" y="372211"/>
                  </a:lnTo>
                  <a:lnTo>
                    <a:pt x="30086" y="371170"/>
                  </a:lnTo>
                  <a:lnTo>
                    <a:pt x="30099" y="395605"/>
                  </a:lnTo>
                  <a:lnTo>
                    <a:pt x="30048" y="371170"/>
                  </a:lnTo>
                  <a:lnTo>
                    <a:pt x="30048" y="370205"/>
                  </a:lnTo>
                  <a:lnTo>
                    <a:pt x="29337" y="0"/>
                  </a:lnTo>
                  <a:lnTo>
                    <a:pt x="19812" y="0"/>
                  </a:lnTo>
                  <a:lnTo>
                    <a:pt x="20523" y="370205"/>
                  </a:lnTo>
                  <a:lnTo>
                    <a:pt x="20523" y="371170"/>
                  </a:lnTo>
                  <a:lnTo>
                    <a:pt x="15405" y="372211"/>
                  </a:lnTo>
                  <a:lnTo>
                    <a:pt x="7340" y="377672"/>
                  </a:lnTo>
                  <a:lnTo>
                    <a:pt x="1930" y="385749"/>
                  </a:lnTo>
                  <a:lnTo>
                    <a:pt x="0" y="395605"/>
                  </a:lnTo>
                  <a:lnTo>
                    <a:pt x="1981" y="405523"/>
                  </a:lnTo>
                  <a:lnTo>
                    <a:pt x="7404" y="413600"/>
                  </a:lnTo>
                  <a:lnTo>
                    <a:pt x="15481" y="419023"/>
                  </a:lnTo>
                  <a:lnTo>
                    <a:pt x="25400" y="421005"/>
                  </a:lnTo>
                  <a:lnTo>
                    <a:pt x="35153" y="419023"/>
                  </a:lnTo>
                  <a:lnTo>
                    <a:pt x="43243" y="413600"/>
                  </a:lnTo>
                  <a:lnTo>
                    <a:pt x="48717" y="405523"/>
                  </a:lnTo>
                  <a:lnTo>
                    <a:pt x="50761" y="395605"/>
                  </a:lnTo>
                  <a:close/>
                </a:path>
                <a:path w="1398270" h="429260">
                  <a:moveTo>
                    <a:pt x="447294" y="394589"/>
                  </a:moveTo>
                  <a:lnTo>
                    <a:pt x="445287" y="384733"/>
                  </a:lnTo>
                  <a:lnTo>
                    <a:pt x="439839" y="376656"/>
                  </a:lnTo>
                  <a:lnTo>
                    <a:pt x="431723" y="371195"/>
                  </a:lnTo>
                  <a:lnTo>
                    <a:pt x="426593" y="370166"/>
                  </a:lnTo>
                  <a:lnTo>
                    <a:pt x="426593" y="394589"/>
                  </a:lnTo>
                  <a:lnTo>
                    <a:pt x="426542" y="370166"/>
                  </a:lnTo>
                  <a:lnTo>
                    <a:pt x="426542" y="369189"/>
                  </a:lnTo>
                  <a:lnTo>
                    <a:pt x="425958" y="34671"/>
                  </a:lnTo>
                  <a:lnTo>
                    <a:pt x="416433" y="34671"/>
                  </a:lnTo>
                  <a:lnTo>
                    <a:pt x="417017" y="369189"/>
                  </a:lnTo>
                  <a:lnTo>
                    <a:pt x="417017" y="370166"/>
                  </a:lnTo>
                  <a:lnTo>
                    <a:pt x="411911" y="371195"/>
                  </a:lnTo>
                  <a:lnTo>
                    <a:pt x="403885" y="376656"/>
                  </a:lnTo>
                  <a:lnTo>
                    <a:pt x="398475" y="384733"/>
                  </a:lnTo>
                  <a:lnTo>
                    <a:pt x="396494" y="394589"/>
                  </a:lnTo>
                  <a:lnTo>
                    <a:pt x="398487" y="404507"/>
                  </a:lnTo>
                  <a:lnTo>
                    <a:pt x="403948" y="412584"/>
                  </a:lnTo>
                  <a:lnTo>
                    <a:pt x="412026" y="418007"/>
                  </a:lnTo>
                  <a:lnTo>
                    <a:pt x="421894" y="419989"/>
                  </a:lnTo>
                  <a:lnTo>
                    <a:pt x="431711" y="418007"/>
                  </a:lnTo>
                  <a:lnTo>
                    <a:pt x="439801" y="412584"/>
                  </a:lnTo>
                  <a:lnTo>
                    <a:pt x="445262" y="404507"/>
                  </a:lnTo>
                  <a:lnTo>
                    <a:pt x="447294" y="394589"/>
                  </a:lnTo>
                  <a:close/>
                </a:path>
                <a:path w="1398270" h="429260">
                  <a:moveTo>
                    <a:pt x="838962" y="397891"/>
                  </a:moveTo>
                  <a:lnTo>
                    <a:pt x="836968" y="388035"/>
                  </a:lnTo>
                  <a:lnTo>
                    <a:pt x="831532" y="379958"/>
                  </a:lnTo>
                  <a:lnTo>
                    <a:pt x="823442" y="374497"/>
                  </a:lnTo>
                  <a:lnTo>
                    <a:pt x="818349" y="373468"/>
                  </a:lnTo>
                  <a:lnTo>
                    <a:pt x="818388" y="397891"/>
                  </a:lnTo>
                  <a:lnTo>
                    <a:pt x="818324" y="373468"/>
                  </a:lnTo>
                  <a:lnTo>
                    <a:pt x="818324" y="372491"/>
                  </a:lnTo>
                  <a:lnTo>
                    <a:pt x="817626" y="37973"/>
                  </a:lnTo>
                  <a:lnTo>
                    <a:pt x="808101" y="37973"/>
                  </a:lnTo>
                  <a:lnTo>
                    <a:pt x="808799" y="372491"/>
                  </a:lnTo>
                  <a:lnTo>
                    <a:pt x="808799" y="373468"/>
                  </a:lnTo>
                  <a:lnTo>
                    <a:pt x="803694" y="374497"/>
                  </a:lnTo>
                  <a:lnTo>
                    <a:pt x="795616" y="379958"/>
                  </a:lnTo>
                  <a:lnTo>
                    <a:pt x="790155" y="388035"/>
                  </a:lnTo>
                  <a:lnTo>
                    <a:pt x="788162" y="397891"/>
                  </a:lnTo>
                  <a:lnTo>
                    <a:pt x="790219" y="407809"/>
                  </a:lnTo>
                  <a:lnTo>
                    <a:pt x="795680" y="415886"/>
                  </a:lnTo>
                  <a:lnTo>
                    <a:pt x="803770" y="421309"/>
                  </a:lnTo>
                  <a:lnTo>
                    <a:pt x="813689" y="423291"/>
                  </a:lnTo>
                  <a:lnTo>
                    <a:pt x="823455" y="421309"/>
                  </a:lnTo>
                  <a:lnTo>
                    <a:pt x="831532" y="415886"/>
                  </a:lnTo>
                  <a:lnTo>
                    <a:pt x="836993" y="407809"/>
                  </a:lnTo>
                  <a:lnTo>
                    <a:pt x="838962" y="397891"/>
                  </a:lnTo>
                  <a:close/>
                </a:path>
                <a:path w="1398270" h="429260">
                  <a:moveTo>
                    <a:pt x="1377137" y="377952"/>
                  </a:moveTo>
                  <a:lnTo>
                    <a:pt x="1376426" y="7747"/>
                  </a:lnTo>
                  <a:lnTo>
                    <a:pt x="1366901" y="7747"/>
                  </a:lnTo>
                  <a:lnTo>
                    <a:pt x="1367612" y="377952"/>
                  </a:lnTo>
                  <a:lnTo>
                    <a:pt x="1367612" y="378929"/>
                  </a:lnTo>
                  <a:lnTo>
                    <a:pt x="1372362" y="377952"/>
                  </a:lnTo>
                  <a:lnTo>
                    <a:pt x="1377137" y="377952"/>
                  </a:lnTo>
                  <a:close/>
                </a:path>
                <a:path w="1398270" h="429260">
                  <a:moveTo>
                    <a:pt x="1397914" y="403352"/>
                  </a:moveTo>
                  <a:lnTo>
                    <a:pt x="1395907" y="393496"/>
                  </a:lnTo>
                  <a:lnTo>
                    <a:pt x="1390484" y="385419"/>
                  </a:lnTo>
                  <a:lnTo>
                    <a:pt x="1382395" y="379958"/>
                  </a:lnTo>
                  <a:lnTo>
                    <a:pt x="1382674" y="379958"/>
                  </a:lnTo>
                  <a:lnTo>
                    <a:pt x="1377327" y="378929"/>
                  </a:lnTo>
                  <a:lnTo>
                    <a:pt x="1377137" y="378929"/>
                  </a:lnTo>
                  <a:lnTo>
                    <a:pt x="1367612" y="378929"/>
                  </a:lnTo>
                  <a:lnTo>
                    <a:pt x="1362519" y="379958"/>
                  </a:lnTo>
                  <a:lnTo>
                    <a:pt x="1354480" y="385419"/>
                  </a:lnTo>
                  <a:lnTo>
                    <a:pt x="1349070" y="393496"/>
                  </a:lnTo>
                  <a:lnTo>
                    <a:pt x="1347089" y="403352"/>
                  </a:lnTo>
                  <a:lnTo>
                    <a:pt x="1349082" y="413219"/>
                  </a:lnTo>
                  <a:lnTo>
                    <a:pt x="1354543" y="421297"/>
                  </a:lnTo>
                  <a:lnTo>
                    <a:pt x="1362621" y="426758"/>
                  </a:lnTo>
                  <a:lnTo>
                    <a:pt x="1372489" y="428752"/>
                  </a:lnTo>
                  <a:lnTo>
                    <a:pt x="1382128" y="426758"/>
                  </a:lnTo>
                  <a:lnTo>
                    <a:pt x="1382318" y="426758"/>
                  </a:lnTo>
                  <a:lnTo>
                    <a:pt x="1390370" y="421297"/>
                  </a:lnTo>
                  <a:lnTo>
                    <a:pt x="1395844" y="413219"/>
                  </a:lnTo>
                  <a:lnTo>
                    <a:pt x="1397850" y="403352"/>
                  </a:lnTo>
                  <a:close/>
                </a:path>
              </a:pathLst>
            </a:custGeom>
            <a:solidFill>
              <a:srgbClr val="7E7E7E"/>
            </a:solidFill>
          </p:spPr>
          <p:txBody>
            <a:bodyPr wrap="square" lIns="0" tIns="0" rIns="0" bIns="0" rtlCol="0"/>
            <a:lstStyle/>
            <a:p>
              <a:endParaRPr/>
            </a:p>
          </p:txBody>
        </p:sp>
        <p:sp>
          <p:nvSpPr>
            <p:cNvPr id="7" name="object 7"/>
            <p:cNvSpPr/>
            <p:nvPr/>
          </p:nvSpPr>
          <p:spPr>
            <a:xfrm>
              <a:off x="1839848" y="1999107"/>
              <a:ext cx="1349375" cy="10795"/>
            </a:xfrm>
            <a:custGeom>
              <a:avLst/>
              <a:gdLst/>
              <a:ahLst/>
              <a:cxnLst/>
              <a:rect l="l" t="t" r="r" b="b"/>
              <a:pathLst>
                <a:path w="1349375" h="10794">
                  <a:moveTo>
                    <a:pt x="0" y="0"/>
                  </a:moveTo>
                  <a:lnTo>
                    <a:pt x="121157" y="0"/>
                  </a:lnTo>
                </a:path>
                <a:path w="1349375" h="10794">
                  <a:moveTo>
                    <a:pt x="1227708" y="10667"/>
                  </a:moveTo>
                  <a:lnTo>
                    <a:pt x="1348867" y="10667"/>
                  </a:lnTo>
                </a:path>
              </a:pathLst>
            </a:custGeom>
            <a:ln w="9525">
              <a:solidFill>
                <a:srgbClr val="7E7E7E"/>
              </a:solidFill>
            </a:ln>
          </p:spPr>
          <p:txBody>
            <a:bodyPr wrap="square" lIns="0" tIns="0" rIns="0" bIns="0" rtlCol="0"/>
            <a:lstStyle/>
            <a:p>
              <a:endParaRPr/>
            </a:p>
          </p:txBody>
        </p:sp>
        <p:sp>
          <p:nvSpPr>
            <p:cNvPr id="8" name="object 8"/>
            <p:cNvSpPr/>
            <p:nvPr/>
          </p:nvSpPr>
          <p:spPr>
            <a:xfrm>
              <a:off x="3706621" y="1997837"/>
              <a:ext cx="51435" cy="421005"/>
            </a:xfrm>
            <a:custGeom>
              <a:avLst/>
              <a:gdLst/>
              <a:ahLst/>
              <a:cxnLst/>
              <a:rect l="l" t="t" r="r" b="b"/>
              <a:pathLst>
                <a:path w="51435" h="421005">
                  <a:moveTo>
                    <a:pt x="20661" y="371154"/>
                  </a:moveTo>
                  <a:lnTo>
                    <a:pt x="15484" y="372191"/>
                  </a:lnTo>
                  <a:lnTo>
                    <a:pt x="7413" y="377618"/>
                  </a:lnTo>
                  <a:lnTo>
                    <a:pt x="1986" y="385689"/>
                  </a:lnTo>
                  <a:lnTo>
                    <a:pt x="0" y="395604"/>
                  </a:lnTo>
                  <a:lnTo>
                    <a:pt x="2004" y="405467"/>
                  </a:lnTo>
                  <a:lnTo>
                    <a:pt x="7461" y="413543"/>
                  </a:lnTo>
                  <a:lnTo>
                    <a:pt x="15537" y="419000"/>
                  </a:lnTo>
                  <a:lnTo>
                    <a:pt x="25400" y="421004"/>
                  </a:lnTo>
                  <a:lnTo>
                    <a:pt x="35048" y="419000"/>
                  </a:lnTo>
                  <a:lnTo>
                    <a:pt x="35233" y="419000"/>
                  </a:lnTo>
                  <a:lnTo>
                    <a:pt x="43292" y="413543"/>
                  </a:lnTo>
                  <a:lnTo>
                    <a:pt x="48765" y="405467"/>
                  </a:lnTo>
                  <a:lnTo>
                    <a:pt x="50774" y="395604"/>
                  </a:lnTo>
                  <a:lnTo>
                    <a:pt x="20700" y="395604"/>
                  </a:lnTo>
                  <a:lnTo>
                    <a:pt x="20661" y="371154"/>
                  </a:lnTo>
                  <a:close/>
                </a:path>
                <a:path w="51435" h="421005">
                  <a:moveTo>
                    <a:pt x="25400" y="370204"/>
                  </a:moveTo>
                  <a:lnTo>
                    <a:pt x="20661" y="371154"/>
                  </a:lnTo>
                  <a:lnTo>
                    <a:pt x="20700" y="395604"/>
                  </a:lnTo>
                  <a:lnTo>
                    <a:pt x="30225" y="395604"/>
                  </a:lnTo>
                  <a:lnTo>
                    <a:pt x="30186" y="371154"/>
                  </a:lnTo>
                  <a:lnTo>
                    <a:pt x="25400" y="370204"/>
                  </a:lnTo>
                  <a:close/>
                </a:path>
                <a:path w="51435" h="421005">
                  <a:moveTo>
                    <a:pt x="30248" y="371154"/>
                  </a:moveTo>
                  <a:lnTo>
                    <a:pt x="30225" y="395604"/>
                  </a:lnTo>
                  <a:lnTo>
                    <a:pt x="50825" y="395604"/>
                  </a:lnTo>
                  <a:lnTo>
                    <a:pt x="48810" y="385689"/>
                  </a:lnTo>
                  <a:lnTo>
                    <a:pt x="43381" y="377618"/>
                  </a:lnTo>
                  <a:lnTo>
                    <a:pt x="35345" y="372191"/>
                  </a:lnTo>
                  <a:lnTo>
                    <a:pt x="35546" y="372191"/>
                  </a:lnTo>
                  <a:lnTo>
                    <a:pt x="30248" y="371154"/>
                  </a:lnTo>
                  <a:close/>
                </a:path>
                <a:path w="51435" h="421005">
                  <a:moveTo>
                    <a:pt x="29590" y="0"/>
                  </a:moveTo>
                  <a:lnTo>
                    <a:pt x="20065" y="0"/>
                  </a:lnTo>
                  <a:lnTo>
                    <a:pt x="20660" y="370204"/>
                  </a:lnTo>
                  <a:lnTo>
                    <a:pt x="20661" y="371154"/>
                  </a:lnTo>
                  <a:lnTo>
                    <a:pt x="25400" y="370204"/>
                  </a:lnTo>
                  <a:lnTo>
                    <a:pt x="30185" y="370204"/>
                  </a:lnTo>
                  <a:lnTo>
                    <a:pt x="29590" y="0"/>
                  </a:lnTo>
                  <a:close/>
                </a:path>
                <a:path w="51435" h="421005">
                  <a:moveTo>
                    <a:pt x="30185" y="370204"/>
                  </a:moveTo>
                  <a:lnTo>
                    <a:pt x="25400" y="370204"/>
                  </a:lnTo>
                  <a:lnTo>
                    <a:pt x="30248" y="371154"/>
                  </a:lnTo>
                  <a:lnTo>
                    <a:pt x="30185" y="370204"/>
                  </a:lnTo>
                  <a:close/>
                </a:path>
              </a:pathLst>
            </a:custGeom>
            <a:solidFill>
              <a:srgbClr val="7E7E7E"/>
            </a:solidFill>
          </p:spPr>
          <p:txBody>
            <a:bodyPr wrap="square" lIns="0" tIns="0" rIns="0" bIns="0" rtlCol="0"/>
            <a:lstStyle/>
            <a:p>
              <a:endParaRPr/>
            </a:p>
          </p:txBody>
        </p:sp>
        <p:sp>
          <p:nvSpPr>
            <p:cNvPr id="9" name="object 9"/>
            <p:cNvSpPr/>
            <p:nvPr/>
          </p:nvSpPr>
          <p:spPr>
            <a:xfrm>
              <a:off x="3726815" y="2000631"/>
              <a:ext cx="94615" cy="0"/>
            </a:xfrm>
            <a:custGeom>
              <a:avLst/>
              <a:gdLst/>
              <a:ahLst/>
              <a:cxnLst/>
              <a:rect l="l" t="t" r="r" b="b"/>
              <a:pathLst>
                <a:path w="94614">
                  <a:moveTo>
                    <a:pt x="0" y="0"/>
                  </a:moveTo>
                  <a:lnTo>
                    <a:pt x="94614" y="0"/>
                  </a:lnTo>
                </a:path>
              </a:pathLst>
            </a:custGeom>
            <a:ln w="9525">
              <a:solidFill>
                <a:srgbClr val="7E7E7E"/>
              </a:solidFill>
            </a:ln>
          </p:spPr>
          <p:txBody>
            <a:bodyPr wrap="square" lIns="0" tIns="0" rIns="0" bIns="0" rtlCol="0"/>
            <a:lstStyle/>
            <a:p>
              <a:endParaRPr/>
            </a:p>
          </p:txBody>
        </p:sp>
      </p:grpSp>
      <p:sp>
        <p:nvSpPr>
          <p:cNvPr id="10" name="object 10"/>
          <p:cNvSpPr txBox="1"/>
          <p:nvPr/>
        </p:nvSpPr>
        <p:spPr>
          <a:xfrm>
            <a:off x="1705610" y="1794192"/>
            <a:ext cx="1740535" cy="163195"/>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404040"/>
                </a:solidFill>
                <a:latin typeface="SimSun"/>
                <a:cs typeface="SimSun"/>
              </a:rPr>
              <a:t>点击图标选择隐藏或显示对应窗口</a:t>
            </a:r>
            <a:endParaRPr sz="900">
              <a:latin typeface="SimSun"/>
              <a:cs typeface="SimSun"/>
            </a:endParaRPr>
          </a:p>
        </p:txBody>
      </p:sp>
      <p:sp>
        <p:nvSpPr>
          <p:cNvPr id="11" name="object 11"/>
          <p:cNvSpPr txBox="1"/>
          <p:nvPr/>
        </p:nvSpPr>
        <p:spPr>
          <a:xfrm>
            <a:off x="3779901" y="1794192"/>
            <a:ext cx="711200" cy="163195"/>
          </a:xfrm>
          <a:prstGeom prst="rect">
            <a:avLst/>
          </a:prstGeom>
        </p:spPr>
        <p:txBody>
          <a:bodyPr vert="horz" wrap="square" lIns="0" tIns="12700" rIns="0" bIns="0" rtlCol="0">
            <a:spAutoFit/>
          </a:bodyPr>
          <a:lstStyle/>
          <a:p>
            <a:pPr marL="12700">
              <a:lnSpc>
                <a:spcPct val="100000"/>
              </a:lnSpc>
              <a:spcBef>
                <a:spcPts val="100"/>
              </a:spcBef>
            </a:pPr>
            <a:r>
              <a:rPr sz="900" spc="-20" dirty="0">
                <a:solidFill>
                  <a:srgbClr val="404040"/>
                </a:solidFill>
                <a:latin typeface="SimSun"/>
                <a:cs typeface="SimSun"/>
              </a:rPr>
              <a:t>调整窗口布局</a:t>
            </a:r>
            <a:endParaRPr sz="900">
              <a:latin typeface="SimSun"/>
              <a:cs typeface="SimSun"/>
            </a:endParaRPr>
          </a:p>
        </p:txBody>
      </p:sp>
      <p:pic>
        <p:nvPicPr>
          <p:cNvPr id="12" name="Picture 4">
            <a:extLst>
              <a:ext uri="{FF2B5EF4-FFF2-40B4-BE49-F238E27FC236}">
                <a16:creationId xmlns:a16="http://schemas.microsoft.com/office/drawing/2014/main" id="{246A2D47-DE87-342B-CECA-D2309E833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76263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345A89"/>
                </a:solidFill>
                <a:latin typeface="SimSun"/>
                <a:cs typeface="SimSun"/>
              </a:rPr>
              <a:t>MAXQDA</a:t>
            </a:r>
            <a:r>
              <a:rPr sz="1100" spc="-105" dirty="0">
                <a:solidFill>
                  <a:srgbClr val="345A89"/>
                </a:solidFill>
                <a:latin typeface="SimSun"/>
                <a:cs typeface="SimSun"/>
              </a:rPr>
              <a:t> 概述</a:t>
            </a:r>
            <a:endParaRPr sz="1100">
              <a:latin typeface="SimSun"/>
              <a:cs typeface="SimSun"/>
            </a:endParaRPr>
          </a:p>
        </p:txBody>
      </p:sp>
      <p:sp>
        <p:nvSpPr>
          <p:cNvPr id="3" name="object 3"/>
          <p:cNvSpPr txBox="1"/>
          <p:nvPr/>
        </p:nvSpPr>
        <p:spPr>
          <a:xfrm>
            <a:off x="6384290"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11</a:t>
            </a:r>
            <a:endParaRPr sz="1100">
              <a:latin typeface="Tahoma"/>
              <a:cs typeface="Tahoma"/>
            </a:endParaRPr>
          </a:p>
        </p:txBody>
      </p:sp>
      <p:sp>
        <p:nvSpPr>
          <p:cNvPr id="4" name="object 4"/>
          <p:cNvSpPr txBox="1"/>
          <p:nvPr/>
        </p:nvSpPr>
        <p:spPr>
          <a:xfrm>
            <a:off x="778192" y="889381"/>
            <a:ext cx="6178550" cy="1431925"/>
          </a:xfrm>
          <a:prstGeom prst="rect">
            <a:avLst/>
          </a:prstGeom>
        </p:spPr>
        <p:txBody>
          <a:bodyPr vert="horz" wrap="square" lIns="0" tIns="12700" rIns="0" bIns="0" rtlCol="0">
            <a:spAutoFit/>
          </a:bodyPr>
          <a:lstStyle/>
          <a:p>
            <a:pPr marL="12700">
              <a:lnSpc>
                <a:spcPct val="100000"/>
              </a:lnSpc>
              <a:spcBef>
                <a:spcPts val="100"/>
              </a:spcBef>
            </a:pPr>
            <a:r>
              <a:rPr sz="1100" spc="-5" dirty="0">
                <a:solidFill>
                  <a:srgbClr val="4F81BC"/>
                </a:solidFill>
                <a:latin typeface="SimSun"/>
                <a:cs typeface="SimSun"/>
              </a:rPr>
              <a:t>有关数据存储和保存的几条说明</a:t>
            </a:r>
            <a:endParaRPr sz="1100">
              <a:latin typeface="SimSun"/>
              <a:cs typeface="SimSun"/>
            </a:endParaRPr>
          </a:p>
          <a:p>
            <a:pPr marL="12700" marR="5080" indent="304800">
              <a:lnSpc>
                <a:spcPct val="129500"/>
              </a:lnSpc>
              <a:spcBef>
                <a:spcPts val="590"/>
              </a:spcBef>
            </a:pPr>
            <a:r>
              <a:rPr sz="1100" dirty="0">
                <a:latin typeface="Tahoma"/>
                <a:cs typeface="Tahoma"/>
              </a:rPr>
              <a:t>MAXQDA </a:t>
            </a:r>
            <a:r>
              <a:rPr sz="1100" spc="-5" dirty="0">
                <a:latin typeface="SimSun"/>
                <a:cs typeface="SimSun"/>
              </a:rPr>
              <a:t>会将您输入、定义或评论的所有东西储存到一个单独的文件中，也就是项目文件。所</a:t>
            </a:r>
            <a:r>
              <a:rPr sz="1100" spc="-55" dirty="0">
                <a:latin typeface="SimSun"/>
                <a:cs typeface="SimSun"/>
              </a:rPr>
              <a:t>以在 </a:t>
            </a:r>
            <a:r>
              <a:rPr sz="1100" dirty="0">
                <a:latin typeface="Tahoma"/>
                <a:cs typeface="Tahoma"/>
              </a:rPr>
              <a:t>MAXQDA</a:t>
            </a:r>
            <a:r>
              <a:rPr sz="1100" spc="40" dirty="0">
                <a:latin typeface="Tahoma"/>
                <a:cs typeface="Tahoma"/>
              </a:rPr>
              <a:t> </a:t>
            </a:r>
            <a:r>
              <a:rPr sz="1100" dirty="0">
                <a:latin typeface="SimSun"/>
                <a:cs typeface="SimSun"/>
              </a:rPr>
              <a:t>中，项目</a:t>
            </a:r>
            <a:r>
              <a:rPr sz="1100" b="1" spc="-30" dirty="0">
                <a:latin typeface="Times New Roman"/>
                <a:cs typeface="Times New Roman"/>
              </a:rPr>
              <a:t>=</a:t>
            </a:r>
            <a:r>
              <a:rPr sz="1100" spc="-5" dirty="0">
                <a:latin typeface="SimSun"/>
                <a:cs typeface="SimSun"/>
              </a:rPr>
              <a:t>文件。正如前面所描述的，这些文件均以</a:t>
            </a:r>
            <a:r>
              <a:rPr sz="1100" spc="-10" dirty="0">
                <a:latin typeface="Times New Roman"/>
                <a:cs typeface="Times New Roman"/>
              </a:rPr>
              <a:t>.</a:t>
            </a:r>
            <a:r>
              <a:rPr sz="1100" spc="-10" dirty="0">
                <a:latin typeface="Tahoma"/>
                <a:cs typeface="Tahoma"/>
              </a:rPr>
              <a:t>mx20</a:t>
            </a:r>
            <a:r>
              <a:rPr sz="1100" spc="70" dirty="0">
                <a:latin typeface="Tahoma"/>
                <a:cs typeface="Tahoma"/>
              </a:rPr>
              <a:t> </a:t>
            </a:r>
            <a:r>
              <a:rPr sz="1100" spc="-5" dirty="0">
                <a:latin typeface="SimSun"/>
                <a:cs typeface="SimSun"/>
              </a:rPr>
              <a:t>结尾</a:t>
            </a:r>
            <a:r>
              <a:rPr sz="1100" dirty="0">
                <a:latin typeface="SimSun"/>
                <a:cs typeface="SimSun"/>
              </a:rPr>
              <a:t>（</a:t>
            </a:r>
            <a:r>
              <a:rPr sz="1100" spc="-10" dirty="0">
                <a:latin typeface="SimSun"/>
                <a:cs typeface="SimSun"/>
              </a:rPr>
              <a:t>通过老版本</a:t>
            </a:r>
            <a:r>
              <a:rPr sz="1100" spc="-50" dirty="0">
                <a:latin typeface="SimSun"/>
                <a:cs typeface="SimSun"/>
              </a:rPr>
              <a:t> </a:t>
            </a:r>
            <a:r>
              <a:rPr sz="1100" dirty="0">
                <a:latin typeface="Tahoma"/>
                <a:cs typeface="Tahoma"/>
              </a:rPr>
              <a:t>MAXQDA </a:t>
            </a:r>
            <a:r>
              <a:rPr sz="1100" dirty="0">
                <a:latin typeface="SimSun"/>
                <a:cs typeface="SimSun"/>
              </a:rPr>
              <a:t>创建的文件是以</a:t>
            </a:r>
            <a:r>
              <a:rPr sz="1100" spc="-20" dirty="0">
                <a:latin typeface="Tahoma"/>
                <a:cs typeface="Tahoma"/>
              </a:rPr>
              <a:t>.mx18 </a:t>
            </a:r>
            <a:r>
              <a:rPr sz="1100" dirty="0">
                <a:latin typeface="SimSun"/>
                <a:cs typeface="SimSun"/>
              </a:rPr>
              <a:t>或</a:t>
            </a:r>
            <a:r>
              <a:rPr sz="1100" spc="-25" dirty="0">
                <a:latin typeface="Tahoma"/>
                <a:cs typeface="Tahoma"/>
              </a:rPr>
              <a:t>.mx12 </a:t>
            </a:r>
            <a:r>
              <a:rPr sz="1100" dirty="0">
                <a:latin typeface="SimSun"/>
                <a:cs typeface="SimSun"/>
              </a:rPr>
              <a:t>结尾的</a:t>
            </a:r>
            <a:r>
              <a:rPr sz="1100" spc="-25" dirty="0">
                <a:latin typeface="SimSun"/>
                <a:cs typeface="SimSun"/>
              </a:rPr>
              <a:t>）</a:t>
            </a:r>
            <a:r>
              <a:rPr sz="1100" spc="-10" dirty="0">
                <a:latin typeface="SimSun"/>
                <a:cs typeface="SimSun"/>
              </a:rPr>
              <a:t>。不同软件版本创建的文件可以通过 </a:t>
            </a:r>
            <a:r>
              <a:rPr sz="1100" dirty="0">
                <a:latin typeface="Tahoma"/>
                <a:cs typeface="Tahoma"/>
              </a:rPr>
              <a:t>MAXQDA </a:t>
            </a:r>
            <a:r>
              <a:rPr sz="1100" spc="-50" dirty="0">
                <a:latin typeface="SimSun"/>
                <a:cs typeface="SimSun"/>
              </a:rPr>
              <a:t>交</a:t>
            </a:r>
            <a:r>
              <a:rPr sz="1100" spc="-10" dirty="0">
                <a:latin typeface="SimSun"/>
                <a:cs typeface="SimSun"/>
              </a:rPr>
              <a:t>换文件进行转换。</a:t>
            </a:r>
            <a:endParaRPr sz="1100">
              <a:latin typeface="SimSun"/>
              <a:cs typeface="SimSun"/>
            </a:endParaRPr>
          </a:p>
          <a:p>
            <a:pPr marL="317500">
              <a:lnSpc>
                <a:spcPct val="100000"/>
              </a:lnSpc>
              <a:spcBef>
                <a:spcPts val="1005"/>
              </a:spcBef>
            </a:pPr>
            <a:r>
              <a:rPr sz="1100" spc="-5" dirty="0">
                <a:latin typeface="SimSun"/>
                <a:cs typeface="SimSun"/>
              </a:rPr>
              <a:t>为保证您的项目一直处于安全状态，请阅读下面的文本框：</a:t>
            </a:r>
            <a:endParaRPr sz="1100">
              <a:latin typeface="SimSun"/>
              <a:cs typeface="SimSun"/>
            </a:endParaRPr>
          </a:p>
        </p:txBody>
      </p:sp>
      <p:sp>
        <p:nvSpPr>
          <p:cNvPr id="5" name="object 5"/>
          <p:cNvSpPr txBox="1"/>
          <p:nvPr/>
        </p:nvSpPr>
        <p:spPr>
          <a:xfrm>
            <a:off x="771842" y="2509202"/>
            <a:ext cx="6228715" cy="435609"/>
          </a:xfrm>
          <a:prstGeom prst="rect">
            <a:avLst/>
          </a:prstGeom>
          <a:solidFill>
            <a:srgbClr val="DBE4F0"/>
          </a:solidFill>
        </p:spPr>
        <p:txBody>
          <a:bodyPr vert="horz" wrap="square" lIns="0" tIns="0" rIns="0" bIns="0" rtlCol="0">
            <a:spAutoFit/>
          </a:bodyPr>
          <a:lstStyle/>
          <a:p>
            <a:pPr marL="323850">
              <a:lnSpc>
                <a:spcPct val="100000"/>
              </a:lnSpc>
            </a:pPr>
            <a:r>
              <a:rPr sz="1100" dirty="0">
                <a:solidFill>
                  <a:srgbClr val="345A89"/>
                </a:solidFill>
                <a:latin typeface="SimSun"/>
                <a:cs typeface="SimSun"/>
              </a:rPr>
              <a:t>注意：</a:t>
            </a:r>
            <a:r>
              <a:rPr sz="1100" dirty="0">
                <a:solidFill>
                  <a:srgbClr val="345A89"/>
                </a:solidFill>
                <a:latin typeface="Tahoma"/>
                <a:cs typeface="Tahoma"/>
              </a:rPr>
              <a:t>MAXQDA</a:t>
            </a:r>
            <a:r>
              <a:rPr sz="1100" spc="254" dirty="0">
                <a:solidFill>
                  <a:srgbClr val="345A89"/>
                </a:solidFill>
                <a:latin typeface="Tahoma"/>
                <a:cs typeface="Tahoma"/>
              </a:rPr>
              <a:t>  </a:t>
            </a:r>
            <a:r>
              <a:rPr sz="1100" spc="-5" dirty="0">
                <a:solidFill>
                  <a:srgbClr val="345A89"/>
                </a:solidFill>
                <a:latin typeface="SimSun"/>
                <a:cs typeface="SimSun"/>
              </a:rPr>
              <a:t>会自动保存用户在项目中输入和创建的所有信息。然而，为保险起见，您应该</a:t>
            </a:r>
            <a:endParaRPr sz="1100">
              <a:latin typeface="SimSun"/>
              <a:cs typeface="SimSun"/>
            </a:endParaRPr>
          </a:p>
          <a:p>
            <a:pPr marL="19050">
              <a:lnSpc>
                <a:spcPct val="100000"/>
              </a:lnSpc>
              <a:spcBef>
                <a:spcPts val="405"/>
              </a:spcBef>
            </a:pPr>
            <a:r>
              <a:rPr sz="1100" spc="-5" dirty="0">
                <a:solidFill>
                  <a:srgbClr val="345A89"/>
                </a:solidFill>
                <a:latin typeface="SimSun"/>
                <a:cs typeface="SimSun"/>
              </a:rPr>
              <a:t>定期通过“开始”菜单下的“另存为”选项创建项目备份，并将其保存在另外的存储设备上。</a:t>
            </a:r>
            <a:endParaRPr sz="1100">
              <a:latin typeface="SimSun"/>
              <a:cs typeface="SimSun"/>
            </a:endParaRPr>
          </a:p>
        </p:txBody>
      </p:sp>
      <p:sp>
        <p:nvSpPr>
          <p:cNvPr id="6" name="object 6"/>
          <p:cNvSpPr txBox="1"/>
          <p:nvPr/>
        </p:nvSpPr>
        <p:spPr>
          <a:xfrm>
            <a:off x="778192" y="3226181"/>
            <a:ext cx="6358255" cy="1115695"/>
          </a:xfrm>
          <a:prstGeom prst="rect">
            <a:avLst/>
          </a:prstGeom>
        </p:spPr>
        <p:txBody>
          <a:bodyPr vert="horz" wrap="square" lIns="0" tIns="13970" rIns="0" bIns="0" rtlCol="0">
            <a:spAutoFit/>
          </a:bodyPr>
          <a:lstStyle/>
          <a:p>
            <a:pPr marL="12700" marR="5080" indent="304800">
              <a:lnSpc>
                <a:spcPct val="129800"/>
              </a:lnSpc>
              <a:spcBef>
                <a:spcPts val="110"/>
              </a:spcBef>
            </a:pPr>
            <a:r>
              <a:rPr sz="1100" spc="-10" dirty="0">
                <a:latin typeface="SimSun"/>
                <a:cs typeface="SimSun"/>
              </a:rPr>
              <a:t>总而言之，一个项目文件通常可以容纳用户在一个研究项目、一篇本科或硕士论文中想要处理的</a:t>
            </a:r>
            <a:r>
              <a:rPr sz="1100" spc="-50" dirty="0">
                <a:latin typeface="SimSun"/>
                <a:cs typeface="SimSun"/>
              </a:rPr>
              <a:t> </a:t>
            </a:r>
            <a:r>
              <a:rPr sz="1100" dirty="0">
                <a:latin typeface="SimSun"/>
                <a:cs typeface="SimSun"/>
              </a:rPr>
              <a:t>所有数据。但凡事都有例外，如果您要处理的数据中视频或音频文件较多，</a:t>
            </a:r>
            <a:r>
              <a:rPr sz="1100" dirty="0">
                <a:latin typeface="Tahoma"/>
                <a:cs typeface="Tahoma"/>
              </a:rPr>
              <a:t>MAXQDA</a:t>
            </a:r>
            <a:r>
              <a:rPr sz="1100" spc="500" dirty="0">
                <a:latin typeface="Tahoma"/>
                <a:cs typeface="Tahoma"/>
              </a:rPr>
              <a:t> </a:t>
            </a:r>
            <a:r>
              <a:rPr sz="1100" spc="-10" dirty="0">
                <a:latin typeface="SimSun"/>
                <a:cs typeface="SimSun"/>
              </a:rPr>
              <a:t>项目文件在输入</a:t>
            </a:r>
            <a:r>
              <a:rPr sz="1100" dirty="0">
                <a:latin typeface="SimSun"/>
                <a:cs typeface="SimSun"/>
              </a:rPr>
              <a:t>少数几个视频或音频文件之后就会变得很大。因此，</a:t>
            </a:r>
            <a:r>
              <a:rPr sz="1100" dirty="0">
                <a:latin typeface="Tahoma"/>
                <a:cs typeface="Tahoma"/>
              </a:rPr>
              <a:t>MAXQDA</a:t>
            </a:r>
            <a:r>
              <a:rPr sz="1100" spc="500" dirty="0">
                <a:latin typeface="Tahoma"/>
                <a:cs typeface="Tahoma"/>
              </a:rPr>
              <a:t> </a:t>
            </a:r>
            <a:r>
              <a:rPr sz="1100" spc="-10" dirty="0">
                <a:latin typeface="SimSun"/>
                <a:cs typeface="SimSun"/>
              </a:rPr>
              <a:t>的标准设置是：视频和音频文件无法被</a:t>
            </a:r>
            <a:r>
              <a:rPr sz="1100" spc="-15" dirty="0">
                <a:latin typeface="SimSun"/>
                <a:cs typeface="SimSun"/>
              </a:rPr>
              <a:t>插入到项目文件中，图片和 </a:t>
            </a:r>
            <a:r>
              <a:rPr sz="1100" spc="-35" dirty="0">
                <a:latin typeface="Tahoma"/>
                <a:cs typeface="Tahoma"/>
              </a:rPr>
              <a:t>PDF</a:t>
            </a:r>
            <a:r>
              <a:rPr sz="1100" spc="-40" dirty="0">
                <a:latin typeface="Tahoma"/>
                <a:cs typeface="Tahoma"/>
              </a:rPr>
              <a:t> </a:t>
            </a:r>
            <a:r>
              <a:rPr sz="1100" dirty="0">
                <a:latin typeface="SimSun"/>
                <a:cs typeface="SimSun"/>
              </a:rPr>
              <a:t>文档若超过一定大小（</a:t>
            </a:r>
            <a:r>
              <a:rPr sz="1100" dirty="0">
                <a:latin typeface="Tahoma"/>
                <a:cs typeface="Tahoma"/>
              </a:rPr>
              <a:t>5MB</a:t>
            </a:r>
            <a:r>
              <a:rPr sz="1100" dirty="0">
                <a:latin typeface="SimSun"/>
                <a:cs typeface="SimSun"/>
              </a:rPr>
              <a:t>）</a:t>
            </a:r>
            <a:r>
              <a:rPr sz="1100" spc="-5" dirty="0">
                <a:latin typeface="SimSun"/>
                <a:cs typeface="SimSun"/>
              </a:rPr>
              <a:t>也将无法插入到项目文件中。当然，您可以改变标准设置，但这样会导致项目文件过大，不便于在项目小组成员之间的来回发送。</a:t>
            </a:r>
            <a:endParaRPr sz="1100">
              <a:latin typeface="SimSun"/>
              <a:cs typeface="SimSun"/>
            </a:endParaRPr>
          </a:p>
        </p:txBody>
      </p:sp>
      <p:pic>
        <p:nvPicPr>
          <p:cNvPr id="7" name="Picture 4">
            <a:extLst>
              <a:ext uri="{FF2B5EF4-FFF2-40B4-BE49-F238E27FC236}">
                <a16:creationId xmlns:a16="http://schemas.microsoft.com/office/drawing/2014/main" id="{4F340BB8-0091-007F-0A5E-846BDD4E7D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12</a:t>
            </a:r>
            <a:endParaRPr sz="1100">
              <a:latin typeface="Tahoma"/>
              <a:cs typeface="Tahoma"/>
            </a:endParaRPr>
          </a:p>
        </p:txBody>
      </p:sp>
      <p:sp>
        <p:nvSpPr>
          <p:cNvPr id="3" name="object 3"/>
          <p:cNvSpPr txBox="1"/>
          <p:nvPr/>
        </p:nvSpPr>
        <p:spPr>
          <a:xfrm>
            <a:off x="6158865" y="438531"/>
            <a:ext cx="587375" cy="193040"/>
          </a:xfrm>
          <a:prstGeom prst="rect">
            <a:avLst/>
          </a:prstGeom>
        </p:spPr>
        <p:txBody>
          <a:bodyPr vert="horz" wrap="square" lIns="0" tIns="12700" rIns="0" bIns="0" rtlCol="0">
            <a:spAutoFit/>
          </a:bodyPr>
          <a:lstStyle/>
          <a:p>
            <a:pPr marL="12700">
              <a:lnSpc>
                <a:spcPct val="100000"/>
              </a:lnSpc>
              <a:spcBef>
                <a:spcPts val="100"/>
              </a:spcBef>
            </a:pPr>
            <a:r>
              <a:rPr sz="1100" spc="-15" dirty="0">
                <a:solidFill>
                  <a:srgbClr val="345A89"/>
                </a:solidFill>
                <a:latin typeface="SimSun"/>
                <a:cs typeface="SimSun"/>
              </a:rPr>
              <a:t>重要概念</a:t>
            </a:r>
            <a:endParaRPr sz="1100">
              <a:latin typeface="SimSun"/>
              <a:cs typeface="SimSun"/>
            </a:endParaRPr>
          </a:p>
        </p:txBody>
      </p:sp>
      <p:sp>
        <p:nvSpPr>
          <p:cNvPr id="4" name="object 4"/>
          <p:cNvSpPr txBox="1"/>
          <p:nvPr/>
        </p:nvSpPr>
        <p:spPr>
          <a:xfrm>
            <a:off x="778192" y="889381"/>
            <a:ext cx="6355080" cy="4652645"/>
          </a:xfrm>
          <a:prstGeom prst="rect">
            <a:avLst/>
          </a:prstGeom>
        </p:spPr>
        <p:txBody>
          <a:bodyPr vert="horz" wrap="square" lIns="0" tIns="12700" rIns="0" bIns="0" rtlCol="0">
            <a:spAutoFit/>
          </a:bodyPr>
          <a:lstStyle/>
          <a:p>
            <a:pPr marL="12700">
              <a:lnSpc>
                <a:spcPct val="100000"/>
              </a:lnSpc>
              <a:spcBef>
                <a:spcPts val="100"/>
              </a:spcBef>
            </a:pPr>
            <a:r>
              <a:rPr sz="1100" spc="-15" dirty="0">
                <a:solidFill>
                  <a:srgbClr val="4F81BC"/>
                </a:solidFill>
                <a:latin typeface="SimSun"/>
                <a:cs typeface="SimSun"/>
              </a:rPr>
              <a:t>重要概念</a:t>
            </a:r>
            <a:endParaRPr sz="1100">
              <a:latin typeface="SimSun"/>
              <a:cs typeface="SimSun"/>
            </a:endParaRPr>
          </a:p>
          <a:p>
            <a:pPr marL="317500">
              <a:lnSpc>
                <a:spcPct val="100000"/>
              </a:lnSpc>
              <a:spcBef>
                <a:spcPts val="980"/>
              </a:spcBef>
            </a:pPr>
            <a:r>
              <a:rPr sz="1100" spc="-20" dirty="0">
                <a:latin typeface="SimSun"/>
                <a:cs typeface="SimSun"/>
              </a:rPr>
              <a:t>以下是您在使用 </a:t>
            </a:r>
            <a:r>
              <a:rPr sz="1100" dirty="0">
                <a:latin typeface="Tahoma"/>
                <a:cs typeface="Tahoma"/>
              </a:rPr>
              <a:t>MAXQDA</a:t>
            </a:r>
            <a:r>
              <a:rPr sz="1100" spc="65" dirty="0">
                <a:latin typeface="Tahoma"/>
                <a:cs typeface="Tahoma"/>
              </a:rPr>
              <a:t> </a:t>
            </a:r>
            <a:r>
              <a:rPr sz="1100" spc="-5" dirty="0">
                <a:latin typeface="SimSun"/>
                <a:cs typeface="SimSun"/>
              </a:rPr>
              <a:t>软件时应当清楚的几个重要概念：</a:t>
            </a:r>
            <a:endParaRPr sz="1100">
              <a:latin typeface="SimSun"/>
              <a:cs typeface="SimSun"/>
            </a:endParaRPr>
          </a:p>
          <a:p>
            <a:pPr marL="12700" marR="144145" indent="304800">
              <a:lnSpc>
                <a:spcPct val="128800"/>
              </a:lnSpc>
              <a:spcBef>
                <a:spcPts val="625"/>
              </a:spcBef>
            </a:pPr>
            <a:r>
              <a:rPr sz="1100" dirty="0">
                <a:solidFill>
                  <a:srgbClr val="1F487C"/>
                </a:solidFill>
                <a:latin typeface="SimSun"/>
                <a:cs typeface="SimSun"/>
              </a:rPr>
              <a:t>项目</a:t>
            </a:r>
            <a:r>
              <a:rPr sz="1100" dirty="0">
                <a:latin typeface="SimSun"/>
                <a:cs typeface="SimSun"/>
              </a:rPr>
              <a:t>是 </a:t>
            </a:r>
            <a:r>
              <a:rPr sz="1100" dirty="0">
                <a:latin typeface="Tahoma"/>
                <a:cs typeface="Tahoma"/>
              </a:rPr>
              <a:t>MAXQDA</a:t>
            </a:r>
            <a:r>
              <a:rPr sz="1100" spc="229" dirty="0">
                <a:latin typeface="Tahoma"/>
                <a:cs typeface="Tahoma"/>
              </a:rPr>
              <a:t> </a:t>
            </a:r>
            <a:r>
              <a:rPr sz="1100" dirty="0">
                <a:latin typeface="SimSun"/>
                <a:cs typeface="SimSun"/>
              </a:rPr>
              <a:t>的系统文件，即 </a:t>
            </a:r>
            <a:r>
              <a:rPr sz="1100" dirty="0">
                <a:latin typeface="Tahoma"/>
                <a:cs typeface="Tahoma"/>
              </a:rPr>
              <a:t>MAXQDA</a:t>
            </a:r>
            <a:r>
              <a:rPr sz="1100" spc="229" dirty="0">
                <a:latin typeface="Tahoma"/>
                <a:cs typeface="Tahoma"/>
              </a:rPr>
              <a:t> </a:t>
            </a:r>
            <a:r>
              <a:rPr sz="1100" spc="-5" dirty="0">
                <a:latin typeface="SimSun"/>
                <a:cs typeface="SimSun"/>
              </a:rPr>
              <a:t>的“工作单元”，包含用户输入的所有数据，如文</a:t>
            </a:r>
            <a:r>
              <a:rPr sz="1100" dirty="0">
                <a:latin typeface="SimSun"/>
                <a:cs typeface="SimSun"/>
              </a:rPr>
              <a:t>本、</a:t>
            </a:r>
            <a:r>
              <a:rPr sz="1100" spc="-70" dirty="0">
                <a:latin typeface="Tahoma"/>
                <a:cs typeface="Tahoma"/>
              </a:rPr>
              <a:t>PDF</a:t>
            </a:r>
            <a:r>
              <a:rPr sz="1100" spc="-25" dirty="0">
                <a:latin typeface="Tahoma"/>
                <a:cs typeface="Tahoma"/>
              </a:rPr>
              <a:t> </a:t>
            </a:r>
            <a:r>
              <a:rPr sz="1100" spc="-5" dirty="0">
                <a:latin typeface="SimSun"/>
                <a:cs typeface="SimSun"/>
              </a:rPr>
              <a:t>文档、图片、表格，以及用户创建的所有代码、备忘录、评论和已编码的片段。</a:t>
            </a:r>
            <a:endParaRPr sz="1100">
              <a:latin typeface="SimSun"/>
              <a:cs typeface="SimSun"/>
            </a:endParaRPr>
          </a:p>
          <a:p>
            <a:pPr marL="317500">
              <a:lnSpc>
                <a:spcPct val="100000"/>
              </a:lnSpc>
              <a:spcBef>
                <a:spcPts val="985"/>
              </a:spcBef>
            </a:pPr>
            <a:r>
              <a:rPr sz="1100" dirty="0">
                <a:solidFill>
                  <a:srgbClr val="1F487C"/>
                </a:solidFill>
                <a:latin typeface="SimSun"/>
                <a:cs typeface="SimSun"/>
              </a:rPr>
              <a:t>文件</a:t>
            </a:r>
            <a:r>
              <a:rPr sz="1100" spc="-5" dirty="0">
                <a:latin typeface="SimSun"/>
                <a:cs typeface="SimSun"/>
              </a:rPr>
              <a:t>是用户要分析的单元，可以是访谈记录、焦点小组讨论记录、视频或音频、学术期刊的文章</a:t>
            </a:r>
            <a:endParaRPr sz="1100">
              <a:latin typeface="SimSun"/>
              <a:cs typeface="SimSun"/>
            </a:endParaRPr>
          </a:p>
          <a:p>
            <a:pPr marL="12700">
              <a:lnSpc>
                <a:spcPct val="100000"/>
              </a:lnSpc>
              <a:spcBef>
                <a:spcPts val="405"/>
              </a:spcBef>
            </a:pPr>
            <a:r>
              <a:rPr sz="1100" spc="-25" dirty="0">
                <a:latin typeface="SimSun"/>
                <a:cs typeface="SimSun"/>
              </a:rPr>
              <a:t>等。</a:t>
            </a:r>
            <a:endParaRPr sz="1100">
              <a:latin typeface="SimSun"/>
              <a:cs typeface="SimSun"/>
            </a:endParaRPr>
          </a:p>
          <a:p>
            <a:pPr marL="12700" marR="146685" indent="304800">
              <a:lnSpc>
                <a:spcPct val="130800"/>
              </a:lnSpc>
              <a:spcBef>
                <a:spcPts val="570"/>
              </a:spcBef>
            </a:pPr>
            <a:r>
              <a:rPr sz="1100" dirty="0">
                <a:solidFill>
                  <a:srgbClr val="1F487C"/>
                </a:solidFill>
                <a:latin typeface="SimSun"/>
                <a:cs typeface="SimSun"/>
              </a:rPr>
              <a:t>代码</a:t>
            </a:r>
            <a:r>
              <a:rPr sz="1100" spc="-10" dirty="0">
                <a:latin typeface="SimSun"/>
                <a:cs typeface="SimSun"/>
              </a:rPr>
              <a:t>是主要的分析工具，可以被分配给材料中任何需要标记出来的部分，比如文本的一个段落、</a:t>
            </a:r>
            <a:r>
              <a:rPr sz="1100" spc="-5" dirty="0">
                <a:latin typeface="SimSun"/>
                <a:cs typeface="SimSun"/>
              </a:rPr>
              <a:t>图片的一部分或视频的一段。</a:t>
            </a:r>
            <a:endParaRPr sz="1100">
              <a:latin typeface="SimSun"/>
              <a:cs typeface="SimSun"/>
            </a:endParaRPr>
          </a:p>
          <a:p>
            <a:pPr marL="317500" marR="2113915">
              <a:lnSpc>
                <a:spcPts val="2330"/>
              </a:lnSpc>
              <a:spcBef>
                <a:spcPts val="219"/>
              </a:spcBef>
            </a:pPr>
            <a:r>
              <a:rPr sz="1100" dirty="0">
                <a:solidFill>
                  <a:srgbClr val="1F487C"/>
                </a:solidFill>
                <a:latin typeface="SimSun"/>
                <a:cs typeface="SimSun"/>
              </a:rPr>
              <a:t>代码系统</a:t>
            </a:r>
            <a:r>
              <a:rPr sz="1100" spc="-25" dirty="0">
                <a:latin typeface="SimSun"/>
                <a:cs typeface="SimSun"/>
              </a:rPr>
              <a:t>或</a:t>
            </a:r>
            <a:r>
              <a:rPr sz="1100" dirty="0">
                <a:solidFill>
                  <a:srgbClr val="1F487C"/>
                </a:solidFill>
                <a:latin typeface="SimSun"/>
                <a:cs typeface="SimSun"/>
              </a:rPr>
              <a:t>代码树</a:t>
            </a:r>
            <a:r>
              <a:rPr sz="1100" spc="-10" dirty="0">
                <a:latin typeface="SimSun"/>
                <a:cs typeface="SimSun"/>
              </a:rPr>
              <a:t>是指以等级方式排列的代码和子代码的整体。</a:t>
            </a:r>
            <a:r>
              <a:rPr sz="1100" dirty="0">
                <a:solidFill>
                  <a:srgbClr val="1F487C"/>
                </a:solidFill>
                <a:latin typeface="SimSun"/>
                <a:cs typeface="SimSun"/>
              </a:rPr>
              <a:t>编码</a:t>
            </a:r>
            <a:r>
              <a:rPr sz="1100" spc="-5" dirty="0">
                <a:latin typeface="SimSun"/>
                <a:cs typeface="SimSun"/>
              </a:rPr>
              <a:t>是将一个代码分配给材料中被标记部分的过程。</a:t>
            </a:r>
            <a:endParaRPr sz="1100">
              <a:latin typeface="SimSun"/>
              <a:cs typeface="SimSun"/>
            </a:endParaRPr>
          </a:p>
          <a:p>
            <a:pPr marL="317500">
              <a:lnSpc>
                <a:spcPct val="100000"/>
              </a:lnSpc>
              <a:spcBef>
                <a:spcPts val="730"/>
              </a:spcBef>
            </a:pPr>
            <a:r>
              <a:rPr sz="1100" dirty="0">
                <a:solidFill>
                  <a:srgbClr val="1F487C"/>
                </a:solidFill>
                <a:latin typeface="SimSun"/>
                <a:cs typeface="SimSun"/>
              </a:rPr>
              <a:t>已编码文本段</a:t>
            </a:r>
            <a:r>
              <a:rPr sz="1100" spc="-25" dirty="0">
                <a:latin typeface="SimSun"/>
                <a:cs typeface="SimSun"/>
              </a:rPr>
              <a:t>或</a:t>
            </a:r>
            <a:r>
              <a:rPr sz="1100" dirty="0">
                <a:solidFill>
                  <a:srgbClr val="1F487C"/>
                </a:solidFill>
                <a:latin typeface="SimSun"/>
                <a:cs typeface="SimSun"/>
              </a:rPr>
              <a:t>已编码部分</a:t>
            </a:r>
            <a:r>
              <a:rPr sz="1100" spc="-10" dirty="0">
                <a:latin typeface="SimSun"/>
                <a:cs typeface="SimSun"/>
              </a:rPr>
              <a:t>是指材料中已经被编码的段落或部分。</a:t>
            </a:r>
            <a:endParaRPr sz="1100">
              <a:latin typeface="SimSun"/>
              <a:cs typeface="SimSun"/>
            </a:endParaRPr>
          </a:p>
          <a:p>
            <a:pPr marL="12700" marR="6985" indent="304800">
              <a:lnSpc>
                <a:spcPct val="128800"/>
              </a:lnSpc>
              <a:spcBef>
                <a:spcPts val="625"/>
              </a:spcBef>
            </a:pPr>
            <a:r>
              <a:rPr sz="1100" dirty="0">
                <a:solidFill>
                  <a:srgbClr val="1F487C"/>
                </a:solidFill>
                <a:latin typeface="SimSun"/>
                <a:cs typeface="SimSun"/>
              </a:rPr>
              <a:t>备忘录</a:t>
            </a:r>
            <a:r>
              <a:rPr sz="1100" spc="-5" dirty="0">
                <a:latin typeface="SimSun"/>
                <a:cs typeface="SimSun"/>
              </a:rPr>
              <a:t>是分析数据的记录，您可以在其中记录您的想法、猜想以及为下面的分析步骤提出的问题，或者根据数据中的潜在联系提出初步假设。</a:t>
            </a:r>
            <a:endParaRPr sz="1100">
              <a:latin typeface="SimSun"/>
              <a:cs typeface="SimSun"/>
            </a:endParaRPr>
          </a:p>
          <a:p>
            <a:pPr marL="12700" marR="6985" indent="304800">
              <a:lnSpc>
                <a:spcPct val="128800"/>
              </a:lnSpc>
              <a:spcBef>
                <a:spcPts val="625"/>
              </a:spcBef>
            </a:pPr>
            <a:r>
              <a:rPr sz="1100" dirty="0">
                <a:solidFill>
                  <a:srgbClr val="1F487C"/>
                </a:solidFill>
                <a:latin typeface="SimSun"/>
                <a:cs typeface="SimSun"/>
              </a:rPr>
              <a:t>评论</a:t>
            </a:r>
            <a:r>
              <a:rPr sz="1100" spc="-10" dirty="0">
                <a:latin typeface="SimSun"/>
                <a:cs typeface="SimSun"/>
              </a:rPr>
              <a:t>比备忘录还要简短，可以用来标记材料中某些已编码部分，例如“非常重要”、“相互矛盾”</a:t>
            </a:r>
            <a:r>
              <a:rPr sz="1100" spc="-5" dirty="0">
                <a:latin typeface="SimSun"/>
                <a:cs typeface="SimSun"/>
              </a:rPr>
              <a:t>或“不符合逻辑”等。</a:t>
            </a:r>
            <a:endParaRPr sz="1100">
              <a:latin typeface="SimSun"/>
              <a:cs typeface="SimSun"/>
            </a:endParaRPr>
          </a:p>
          <a:p>
            <a:pPr marL="12700" marR="5080" indent="304800">
              <a:lnSpc>
                <a:spcPct val="129800"/>
              </a:lnSpc>
              <a:spcBef>
                <a:spcPts val="615"/>
              </a:spcBef>
            </a:pPr>
            <a:r>
              <a:rPr sz="1100" dirty="0">
                <a:solidFill>
                  <a:srgbClr val="1F487C"/>
                </a:solidFill>
                <a:latin typeface="SimSun"/>
                <a:cs typeface="SimSun"/>
              </a:rPr>
              <a:t>一览表</a:t>
            </a:r>
            <a:r>
              <a:rPr sz="1100" dirty="0">
                <a:latin typeface="SimSun"/>
                <a:cs typeface="SimSun"/>
              </a:rPr>
              <a:t>是普遍存在于 </a:t>
            </a:r>
            <a:r>
              <a:rPr sz="1100" dirty="0">
                <a:latin typeface="Tahoma"/>
                <a:cs typeface="Tahoma"/>
              </a:rPr>
              <a:t>MAXQDA</a:t>
            </a:r>
            <a:r>
              <a:rPr sz="1100" spc="229" dirty="0">
                <a:latin typeface="Tahoma"/>
                <a:cs typeface="Tahoma"/>
              </a:rPr>
              <a:t> </a:t>
            </a:r>
            <a:r>
              <a:rPr sz="1100" spc="-5" dirty="0">
                <a:latin typeface="SimSun"/>
                <a:cs typeface="SimSun"/>
              </a:rPr>
              <a:t>中的说明概况的表格，包括已编码文本段一览表、备忘录一览表、</a:t>
            </a:r>
            <a:r>
              <a:rPr sz="1100" dirty="0">
                <a:latin typeface="SimSun"/>
                <a:cs typeface="SimSun"/>
              </a:rPr>
              <a:t>变量一览表、链接一览表等。</a:t>
            </a:r>
            <a:r>
              <a:rPr sz="1100" dirty="0">
                <a:latin typeface="Tahoma"/>
                <a:cs typeface="Tahoma"/>
              </a:rPr>
              <a:t>MAXQDA</a:t>
            </a:r>
            <a:r>
              <a:rPr sz="1100" spc="360" dirty="0">
                <a:latin typeface="Tahoma"/>
                <a:cs typeface="Tahoma"/>
              </a:rPr>
              <a:t>  </a:t>
            </a:r>
            <a:r>
              <a:rPr sz="1100" spc="-5" dirty="0">
                <a:latin typeface="SimSun"/>
                <a:cs typeface="SimSun"/>
              </a:rPr>
              <a:t>的所有一览表具有相同的结构和控制原则，帮助您快速找到</a:t>
            </a:r>
            <a:r>
              <a:rPr sz="1100" spc="-50" dirty="0">
                <a:latin typeface="SimSun"/>
                <a:cs typeface="SimSun"/>
              </a:rPr>
              <a:t> </a:t>
            </a:r>
            <a:r>
              <a:rPr sz="1100" dirty="0">
                <a:latin typeface="Tahoma"/>
                <a:cs typeface="Tahoma"/>
              </a:rPr>
              <a:t>MAXQDA</a:t>
            </a:r>
            <a:r>
              <a:rPr sz="1100" spc="204" dirty="0">
                <a:latin typeface="Tahoma"/>
                <a:cs typeface="Tahoma"/>
              </a:rPr>
              <a:t> </a:t>
            </a:r>
            <a:r>
              <a:rPr sz="1100" spc="-5" dirty="0">
                <a:latin typeface="SimSun"/>
                <a:cs typeface="SimSun"/>
              </a:rPr>
              <a:t>的各个部分，避免您迷失在大量的数据之中。</a:t>
            </a:r>
            <a:endParaRPr sz="1100">
              <a:latin typeface="SimSun"/>
              <a:cs typeface="SimSun"/>
            </a:endParaRPr>
          </a:p>
        </p:txBody>
      </p:sp>
      <p:pic>
        <p:nvPicPr>
          <p:cNvPr id="5" name="Picture 4">
            <a:extLst>
              <a:ext uri="{FF2B5EF4-FFF2-40B4-BE49-F238E27FC236}">
                <a16:creationId xmlns:a16="http://schemas.microsoft.com/office/drawing/2014/main" id="{65AA328D-996C-EE0A-40A8-7418FB7FEF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1006475"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345A89"/>
                </a:solidFill>
                <a:latin typeface="SimSun"/>
                <a:cs typeface="SimSun"/>
              </a:rPr>
              <a:t>数据输入和探索</a:t>
            </a:r>
            <a:endParaRPr sz="1100">
              <a:latin typeface="SimSun"/>
              <a:cs typeface="SimSun"/>
            </a:endParaRPr>
          </a:p>
        </p:txBody>
      </p:sp>
      <p:sp>
        <p:nvSpPr>
          <p:cNvPr id="3" name="object 3"/>
          <p:cNvSpPr txBox="1"/>
          <p:nvPr/>
        </p:nvSpPr>
        <p:spPr>
          <a:xfrm>
            <a:off x="6384290" y="438531"/>
            <a:ext cx="18415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345A89"/>
                </a:solidFill>
                <a:latin typeface="Tahoma"/>
                <a:cs typeface="Tahoma"/>
              </a:rPr>
              <a:t>13</a:t>
            </a:r>
            <a:endParaRPr sz="1100">
              <a:latin typeface="Tahoma"/>
              <a:cs typeface="Tahoma"/>
            </a:endParaRPr>
          </a:p>
        </p:txBody>
      </p:sp>
      <p:sp>
        <p:nvSpPr>
          <p:cNvPr id="4" name="object 4"/>
          <p:cNvSpPr txBox="1"/>
          <p:nvPr/>
        </p:nvSpPr>
        <p:spPr>
          <a:xfrm>
            <a:off x="778192" y="5967729"/>
            <a:ext cx="6219190" cy="892810"/>
          </a:xfrm>
          <a:prstGeom prst="rect">
            <a:avLst/>
          </a:prstGeom>
        </p:spPr>
        <p:txBody>
          <a:bodyPr vert="horz" wrap="square" lIns="0" tIns="11430" rIns="0" bIns="0" rtlCol="0">
            <a:spAutoFit/>
          </a:bodyPr>
          <a:lstStyle/>
          <a:p>
            <a:pPr marL="12700" marR="5080" indent="304800" algn="just">
              <a:lnSpc>
                <a:spcPct val="129500"/>
              </a:lnSpc>
              <a:spcBef>
                <a:spcPts val="90"/>
              </a:spcBef>
            </a:pPr>
            <a:r>
              <a:rPr sz="1100" dirty="0">
                <a:latin typeface="SimSun"/>
                <a:cs typeface="SimSun"/>
              </a:rPr>
              <a:t>另外，您还可以在“导入”菜单下点击与您数据对应的按钮（如焦点小组记录）</a:t>
            </a:r>
            <a:r>
              <a:rPr sz="1100" spc="-10" dirty="0">
                <a:latin typeface="SimSun"/>
                <a:cs typeface="SimSun"/>
              </a:rPr>
              <a:t>，或者更为简单</a:t>
            </a:r>
            <a:r>
              <a:rPr sz="1100" spc="-15" dirty="0">
                <a:latin typeface="SimSun"/>
                <a:cs typeface="SimSun"/>
              </a:rPr>
              <a:t>的方式是：您用鼠标将 </a:t>
            </a:r>
            <a:r>
              <a:rPr sz="1100" dirty="0">
                <a:latin typeface="Tahoma"/>
                <a:cs typeface="Tahoma"/>
              </a:rPr>
              <a:t>Windows </a:t>
            </a:r>
            <a:r>
              <a:rPr sz="1100" spc="-10" dirty="0">
                <a:latin typeface="Tahoma"/>
                <a:cs typeface="Tahoma"/>
              </a:rPr>
              <a:t>Explorer </a:t>
            </a:r>
            <a:r>
              <a:rPr sz="1100" spc="-70" dirty="0">
                <a:latin typeface="SimSun"/>
                <a:cs typeface="SimSun"/>
              </a:rPr>
              <a:t>或 </a:t>
            </a:r>
            <a:r>
              <a:rPr sz="1100" dirty="0">
                <a:latin typeface="Tahoma"/>
                <a:cs typeface="Tahoma"/>
              </a:rPr>
              <a:t>Mac Finder </a:t>
            </a:r>
            <a:r>
              <a:rPr sz="1100" spc="-15" dirty="0">
                <a:latin typeface="SimSun"/>
                <a:cs typeface="SimSun"/>
              </a:rPr>
              <a:t>中想要输入的文件直接拖放在文件列表窗口</a:t>
            </a:r>
            <a:r>
              <a:rPr sz="1100" spc="-5" dirty="0">
                <a:latin typeface="SimSun"/>
                <a:cs typeface="SimSun"/>
              </a:rPr>
              <a:t>内。从上面的“导入”菜单中，您还可以看到其他导入特殊类型数据的方式，包括从电子表格、焦点</a:t>
            </a:r>
            <a:r>
              <a:rPr sz="1100" spc="-10" dirty="0">
                <a:latin typeface="SimSun"/>
                <a:cs typeface="SimSun"/>
              </a:rPr>
              <a:t>小组记录中导入数据，或者在 </a:t>
            </a:r>
            <a:r>
              <a:rPr sz="1100" dirty="0">
                <a:latin typeface="Tahoma"/>
                <a:cs typeface="Tahoma"/>
              </a:rPr>
              <a:t>MAXQDA</a:t>
            </a:r>
            <a:r>
              <a:rPr sz="1100" spc="65" dirty="0">
                <a:latin typeface="Tahoma"/>
                <a:cs typeface="Tahoma"/>
              </a:rPr>
              <a:t> </a:t>
            </a:r>
            <a:r>
              <a:rPr sz="1100" spc="-10" dirty="0">
                <a:latin typeface="SimSun"/>
                <a:cs typeface="SimSun"/>
              </a:rPr>
              <a:t>中直接创建文本。</a:t>
            </a:r>
            <a:endParaRPr sz="1100">
              <a:latin typeface="SimSun"/>
              <a:cs typeface="SimSun"/>
            </a:endParaRPr>
          </a:p>
        </p:txBody>
      </p:sp>
      <p:grpSp>
        <p:nvGrpSpPr>
          <p:cNvPr id="5" name="object 5"/>
          <p:cNvGrpSpPr/>
          <p:nvPr/>
        </p:nvGrpSpPr>
        <p:grpSpPr>
          <a:xfrm>
            <a:off x="2593276" y="1957489"/>
            <a:ext cx="3731895" cy="763905"/>
            <a:chOff x="2593276" y="1957489"/>
            <a:chExt cx="3731895" cy="763905"/>
          </a:xfrm>
        </p:grpSpPr>
        <p:pic>
          <p:nvPicPr>
            <p:cNvPr id="6" name="object 6"/>
            <p:cNvPicPr/>
            <p:nvPr/>
          </p:nvPicPr>
          <p:blipFill>
            <a:blip r:embed="rId2" cstate="print"/>
            <a:stretch>
              <a:fillRect/>
            </a:stretch>
          </p:blipFill>
          <p:spPr>
            <a:xfrm>
              <a:off x="2602865" y="1967077"/>
              <a:ext cx="3712845" cy="744753"/>
            </a:xfrm>
            <a:prstGeom prst="rect">
              <a:avLst/>
            </a:prstGeom>
          </p:spPr>
        </p:pic>
        <p:sp>
          <p:nvSpPr>
            <p:cNvPr id="7" name="object 7"/>
            <p:cNvSpPr/>
            <p:nvPr/>
          </p:nvSpPr>
          <p:spPr>
            <a:xfrm>
              <a:off x="2598039" y="1962251"/>
              <a:ext cx="3722370" cy="754380"/>
            </a:xfrm>
            <a:custGeom>
              <a:avLst/>
              <a:gdLst/>
              <a:ahLst/>
              <a:cxnLst/>
              <a:rect l="l" t="t" r="r" b="b"/>
              <a:pathLst>
                <a:path w="3722370" h="754380">
                  <a:moveTo>
                    <a:pt x="0" y="754278"/>
                  </a:moveTo>
                  <a:lnTo>
                    <a:pt x="3722370" y="754278"/>
                  </a:lnTo>
                  <a:lnTo>
                    <a:pt x="3722370" y="0"/>
                  </a:lnTo>
                  <a:lnTo>
                    <a:pt x="0" y="0"/>
                  </a:lnTo>
                  <a:lnTo>
                    <a:pt x="0" y="754278"/>
                  </a:lnTo>
                  <a:close/>
                </a:path>
              </a:pathLst>
            </a:custGeom>
            <a:ln w="9524">
              <a:solidFill>
                <a:srgbClr val="EDEBE0"/>
              </a:solidFill>
            </a:ln>
          </p:spPr>
          <p:txBody>
            <a:bodyPr wrap="square" lIns="0" tIns="0" rIns="0" bIns="0" rtlCol="0"/>
            <a:lstStyle/>
            <a:p>
              <a:endParaRPr/>
            </a:p>
          </p:txBody>
        </p:sp>
      </p:grpSp>
      <p:sp>
        <p:nvSpPr>
          <p:cNvPr id="8" name="object 8"/>
          <p:cNvSpPr txBox="1"/>
          <p:nvPr/>
        </p:nvSpPr>
        <p:spPr>
          <a:xfrm>
            <a:off x="778192" y="892556"/>
            <a:ext cx="6212840" cy="2613660"/>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345A89"/>
                </a:solidFill>
                <a:latin typeface="SimSun"/>
                <a:cs typeface="SimSun"/>
              </a:rPr>
              <a:t>数据输入和探索</a:t>
            </a:r>
            <a:endParaRPr sz="1600">
              <a:latin typeface="SimSun"/>
              <a:cs typeface="SimSun"/>
            </a:endParaRPr>
          </a:p>
          <a:p>
            <a:pPr marL="12700">
              <a:lnSpc>
                <a:spcPct val="100000"/>
              </a:lnSpc>
              <a:spcBef>
                <a:spcPts val="1330"/>
              </a:spcBef>
            </a:pPr>
            <a:r>
              <a:rPr sz="1100" spc="-15" dirty="0">
                <a:solidFill>
                  <a:srgbClr val="4F81BC"/>
                </a:solidFill>
                <a:latin typeface="SimSun"/>
                <a:cs typeface="SimSun"/>
              </a:rPr>
              <a:t>数据输入</a:t>
            </a:r>
            <a:endParaRPr sz="1100">
              <a:latin typeface="SimSun"/>
              <a:cs typeface="SimSun"/>
            </a:endParaRPr>
          </a:p>
          <a:p>
            <a:pPr marL="317500">
              <a:lnSpc>
                <a:spcPct val="100000"/>
              </a:lnSpc>
              <a:spcBef>
                <a:spcPts val="980"/>
              </a:spcBef>
            </a:pPr>
            <a:r>
              <a:rPr sz="1100" spc="-65" dirty="0">
                <a:latin typeface="SimSun"/>
                <a:cs typeface="SimSun"/>
              </a:rPr>
              <a:t>往 </a:t>
            </a:r>
            <a:r>
              <a:rPr sz="1100" dirty="0">
                <a:latin typeface="Tahoma"/>
                <a:cs typeface="Tahoma"/>
              </a:rPr>
              <a:t>MAXQDA</a:t>
            </a:r>
            <a:r>
              <a:rPr sz="1100" spc="60" dirty="0">
                <a:latin typeface="Tahoma"/>
                <a:cs typeface="Tahoma"/>
              </a:rPr>
              <a:t> </a:t>
            </a:r>
            <a:r>
              <a:rPr sz="1100" spc="-5" dirty="0">
                <a:latin typeface="SimSun"/>
                <a:cs typeface="SimSun"/>
              </a:rPr>
              <a:t>中输入数据有很多方式，我们首先仔细观察一下文件列表窗口的具体内容。</a:t>
            </a:r>
            <a:endParaRPr sz="1100">
              <a:latin typeface="SimSun"/>
              <a:cs typeface="SimSun"/>
            </a:endParaRPr>
          </a:p>
          <a:p>
            <a:pPr>
              <a:lnSpc>
                <a:spcPct val="100000"/>
              </a:lnSpc>
              <a:spcBef>
                <a:spcPts val="1100"/>
              </a:spcBef>
            </a:pPr>
            <a:endParaRPr sz="1100">
              <a:latin typeface="SimSun"/>
              <a:cs typeface="SimSun"/>
            </a:endParaRPr>
          </a:p>
          <a:p>
            <a:pPr marR="4527550" algn="r">
              <a:lnSpc>
                <a:spcPct val="100000"/>
              </a:lnSpc>
            </a:pPr>
            <a:r>
              <a:rPr sz="900" spc="-5" dirty="0">
                <a:solidFill>
                  <a:srgbClr val="404040"/>
                </a:solidFill>
                <a:latin typeface="SimSun"/>
                <a:cs typeface="SimSun"/>
              </a:rPr>
              <a:t>您可以在这里找到您输入</a:t>
            </a:r>
            <a:endParaRPr sz="900">
              <a:latin typeface="SimSun"/>
              <a:cs typeface="SimSun"/>
            </a:endParaRPr>
          </a:p>
          <a:p>
            <a:pPr marR="4527550" algn="r">
              <a:lnSpc>
                <a:spcPct val="100000"/>
              </a:lnSpc>
              <a:spcBef>
                <a:spcPts val="70"/>
              </a:spcBef>
            </a:pPr>
            <a:r>
              <a:rPr sz="900" spc="-10" dirty="0">
                <a:solidFill>
                  <a:srgbClr val="404040"/>
                </a:solidFill>
                <a:latin typeface="SimSun"/>
                <a:cs typeface="SimSun"/>
              </a:rPr>
              <a:t>的所有文件。</a:t>
            </a:r>
            <a:endParaRPr sz="900">
              <a:latin typeface="SimSun"/>
              <a:cs typeface="SimSun"/>
            </a:endParaRPr>
          </a:p>
          <a:p>
            <a:pPr>
              <a:lnSpc>
                <a:spcPct val="100000"/>
              </a:lnSpc>
              <a:spcBef>
                <a:spcPts val="215"/>
              </a:spcBef>
            </a:pPr>
            <a:endParaRPr sz="900">
              <a:latin typeface="SimSun"/>
              <a:cs typeface="SimSun"/>
            </a:endParaRPr>
          </a:p>
          <a:p>
            <a:pPr marR="4521835" algn="r">
              <a:lnSpc>
                <a:spcPct val="100000"/>
              </a:lnSpc>
            </a:pPr>
            <a:r>
              <a:rPr sz="900" spc="-15" dirty="0">
                <a:solidFill>
                  <a:srgbClr val="404040"/>
                </a:solidFill>
                <a:latin typeface="SimSun"/>
                <a:cs typeface="SimSun"/>
              </a:rPr>
              <a:t>您可以在这里根据一定的标准将</a:t>
            </a:r>
            <a:endParaRPr sz="900">
              <a:latin typeface="SimSun"/>
              <a:cs typeface="SimSun"/>
            </a:endParaRPr>
          </a:p>
          <a:p>
            <a:pPr marR="4521200" algn="r">
              <a:lnSpc>
                <a:spcPct val="100000"/>
              </a:lnSpc>
              <a:spcBef>
                <a:spcPts val="100"/>
              </a:spcBef>
            </a:pPr>
            <a:r>
              <a:rPr sz="900" dirty="0">
                <a:solidFill>
                  <a:srgbClr val="404040"/>
                </a:solidFill>
                <a:latin typeface="SimSun"/>
                <a:cs typeface="SimSun"/>
              </a:rPr>
              <a:t>文件归入不同的小组（集）</a:t>
            </a:r>
            <a:r>
              <a:rPr sz="900" spc="-50" dirty="0">
                <a:solidFill>
                  <a:srgbClr val="404040"/>
                </a:solidFill>
                <a:latin typeface="SimSun"/>
                <a:cs typeface="SimSun"/>
              </a:rPr>
              <a:t>。</a:t>
            </a:r>
            <a:endParaRPr sz="900">
              <a:latin typeface="SimSun"/>
              <a:cs typeface="SimSun"/>
            </a:endParaRPr>
          </a:p>
          <a:p>
            <a:pPr>
              <a:lnSpc>
                <a:spcPct val="100000"/>
              </a:lnSpc>
              <a:spcBef>
                <a:spcPts val="535"/>
              </a:spcBef>
            </a:pPr>
            <a:endParaRPr sz="900">
              <a:latin typeface="SimSun"/>
              <a:cs typeface="SimSun"/>
            </a:endParaRPr>
          </a:p>
          <a:p>
            <a:pPr marL="12700" marR="5080" indent="304800">
              <a:lnSpc>
                <a:spcPct val="130700"/>
              </a:lnSpc>
            </a:pPr>
            <a:r>
              <a:rPr sz="1100" spc="-5" dirty="0">
                <a:latin typeface="SimSun"/>
                <a:cs typeface="SimSun"/>
              </a:rPr>
              <a:t>当您右键单击文件一词或前面的标志时，一个很长的上下文菜单会自动弹出，其中的一部分如下</a:t>
            </a:r>
            <a:r>
              <a:rPr sz="1100" spc="-15" dirty="0">
                <a:latin typeface="SimSun"/>
                <a:cs typeface="SimSun"/>
              </a:rPr>
              <a:t>图所示：</a:t>
            </a:r>
            <a:endParaRPr sz="1100">
              <a:latin typeface="SimSun"/>
              <a:cs typeface="SimSun"/>
            </a:endParaRPr>
          </a:p>
        </p:txBody>
      </p:sp>
      <p:grpSp>
        <p:nvGrpSpPr>
          <p:cNvPr id="9" name="object 9"/>
          <p:cNvGrpSpPr/>
          <p:nvPr/>
        </p:nvGrpSpPr>
        <p:grpSpPr>
          <a:xfrm>
            <a:off x="2593276" y="3620452"/>
            <a:ext cx="1946275" cy="1859280"/>
            <a:chOff x="2593276" y="3620452"/>
            <a:chExt cx="1946275" cy="1859280"/>
          </a:xfrm>
        </p:grpSpPr>
        <p:pic>
          <p:nvPicPr>
            <p:cNvPr id="10" name="object 10"/>
            <p:cNvPicPr/>
            <p:nvPr/>
          </p:nvPicPr>
          <p:blipFill>
            <a:blip r:embed="rId3" cstate="print"/>
            <a:stretch>
              <a:fillRect/>
            </a:stretch>
          </p:blipFill>
          <p:spPr>
            <a:xfrm>
              <a:off x="2602865" y="3630041"/>
              <a:ext cx="1927225" cy="1839975"/>
            </a:xfrm>
            <a:prstGeom prst="rect">
              <a:avLst/>
            </a:prstGeom>
          </p:spPr>
        </p:pic>
        <p:sp>
          <p:nvSpPr>
            <p:cNvPr id="11" name="object 11"/>
            <p:cNvSpPr/>
            <p:nvPr/>
          </p:nvSpPr>
          <p:spPr>
            <a:xfrm>
              <a:off x="2598039" y="3625215"/>
              <a:ext cx="1936750" cy="1849755"/>
            </a:xfrm>
            <a:custGeom>
              <a:avLst/>
              <a:gdLst/>
              <a:ahLst/>
              <a:cxnLst/>
              <a:rect l="l" t="t" r="r" b="b"/>
              <a:pathLst>
                <a:path w="1936750" h="1849754">
                  <a:moveTo>
                    <a:pt x="0" y="1849500"/>
                  </a:moveTo>
                  <a:lnTo>
                    <a:pt x="1936750" y="1849500"/>
                  </a:lnTo>
                  <a:lnTo>
                    <a:pt x="1936750" y="0"/>
                  </a:lnTo>
                  <a:lnTo>
                    <a:pt x="0" y="0"/>
                  </a:lnTo>
                  <a:lnTo>
                    <a:pt x="0" y="1849500"/>
                  </a:lnTo>
                  <a:close/>
                </a:path>
              </a:pathLst>
            </a:custGeom>
            <a:ln w="9525">
              <a:solidFill>
                <a:srgbClr val="EDEBE0"/>
              </a:solidFill>
            </a:ln>
          </p:spPr>
          <p:txBody>
            <a:bodyPr wrap="square" lIns="0" tIns="0" rIns="0" bIns="0" rtlCol="0"/>
            <a:lstStyle/>
            <a:p>
              <a:endParaRPr/>
            </a:p>
          </p:txBody>
        </p:sp>
      </p:grpSp>
      <p:grpSp>
        <p:nvGrpSpPr>
          <p:cNvPr id="12" name="object 12"/>
          <p:cNvGrpSpPr/>
          <p:nvPr/>
        </p:nvGrpSpPr>
        <p:grpSpPr>
          <a:xfrm>
            <a:off x="2492692" y="2114423"/>
            <a:ext cx="259715" cy="768350"/>
            <a:chOff x="2492692" y="2114423"/>
            <a:chExt cx="259715" cy="768350"/>
          </a:xfrm>
        </p:grpSpPr>
        <p:sp>
          <p:nvSpPr>
            <p:cNvPr id="13" name="object 13"/>
            <p:cNvSpPr/>
            <p:nvPr/>
          </p:nvSpPr>
          <p:spPr>
            <a:xfrm>
              <a:off x="2497455" y="2372867"/>
              <a:ext cx="254635" cy="175895"/>
            </a:xfrm>
            <a:custGeom>
              <a:avLst/>
              <a:gdLst/>
              <a:ahLst/>
              <a:cxnLst/>
              <a:rect l="l" t="t" r="r" b="b"/>
              <a:pathLst>
                <a:path w="254635" h="175894">
                  <a:moveTo>
                    <a:pt x="251460" y="150495"/>
                  </a:moveTo>
                  <a:lnTo>
                    <a:pt x="250482" y="145669"/>
                  </a:lnTo>
                  <a:lnTo>
                    <a:pt x="249453" y="140589"/>
                  </a:lnTo>
                  <a:lnTo>
                    <a:pt x="243992" y="132511"/>
                  </a:lnTo>
                  <a:lnTo>
                    <a:pt x="235915" y="127088"/>
                  </a:lnTo>
                  <a:lnTo>
                    <a:pt x="226060" y="125095"/>
                  </a:lnTo>
                  <a:lnTo>
                    <a:pt x="216192" y="127088"/>
                  </a:lnTo>
                  <a:lnTo>
                    <a:pt x="208114" y="132511"/>
                  </a:lnTo>
                  <a:lnTo>
                    <a:pt x="202653" y="140589"/>
                  </a:lnTo>
                  <a:lnTo>
                    <a:pt x="201625" y="145669"/>
                  </a:lnTo>
                  <a:lnTo>
                    <a:pt x="0" y="145669"/>
                  </a:lnTo>
                  <a:lnTo>
                    <a:pt x="0" y="155194"/>
                  </a:lnTo>
                  <a:lnTo>
                    <a:pt x="201599" y="155194"/>
                  </a:lnTo>
                  <a:lnTo>
                    <a:pt x="202653" y="160362"/>
                  </a:lnTo>
                  <a:lnTo>
                    <a:pt x="208114" y="168440"/>
                  </a:lnTo>
                  <a:lnTo>
                    <a:pt x="216192" y="173901"/>
                  </a:lnTo>
                  <a:lnTo>
                    <a:pt x="226060" y="175895"/>
                  </a:lnTo>
                  <a:lnTo>
                    <a:pt x="235915" y="173901"/>
                  </a:lnTo>
                  <a:lnTo>
                    <a:pt x="243992" y="168440"/>
                  </a:lnTo>
                  <a:lnTo>
                    <a:pt x="249453" y="160362"/>
                  </a:lnTo>
                  <a:lnTo>
                    <a:pt x="250494" y="155194"/>
                  </a:lnTo>
                  <a:lnTo>
                    <a:pt x="251460" y="150495"/>
                  </a:lnTo>
                  <a:close/>
                </a:path>
                <a:path w="254635" h="175894">
                  <a:moveTo>
                    <a:pt x="254635" y="25400"/>
                  </a:moveTo>
                  <a:lnTo>
                    <a:pt x="253657" y="20574"/>
                  </a:lnTo>
                  <a:lnTo>
                    <a:pt x="252628" y="15494"/>
                  </a:lnTo>
                  <a:lnTo>
                    <a:pt x="247167" y="7416"/>
                  </a:lnTo>
                  <a:lnTo>
                    <a:pt x="239090" y="1993"/>
                  </a:lnTo>
                  <a:lnTo>
                    <a:pt x="229235" y="0"/>
                  </a:lnTo>
                  <a:lnTo>
                    <a:pt x="219367" y="1993"/>
                  </a:lnTo>
                  <a:lnTo>
                    <a:pt x="211289" y="7416"/>
                  </a:lnTo>
                  <a:lnTo>
                    <a:pt x="205828" y="15494"/>
                  </a:lnTo>
                  <a:lnTo>
                    <a:pt x="204800" y="20574"/>
                  </a:lnTo>
                  <a:lnTo>
                    <a:pt x="0" y="20574"/>
                  </a:lnTo>
                  <a:lnTo>
                    <a:pt x="0" y="30099"/>
                  </a:lnTo>
                  <a:lnTo>
                    <a:pt x="204774" y="30099"/>
                  </a:lnTo>
                  <a:lnTo>
                    <a:pt x="205828" y="35267"/>
                  </a:lnTo>
                  <a:lnTo>
                    <a:pt x="211289" y="43345"/>
                  </a:lnTo>
                  <a:lnTo>
                    <a:pt x="219367" y="48806"/>
                  </a:lnTo>
                  <a:lnTo>
                    <a:pt x="229235" y="50800"/>
                  </a:lnTo>
                  <a:lnTo>
                    <a:pt x="239090" y="48806"/>
                  </a:lnTo>
                  <a:lnTo>
                    <a:pt x="247167" y="43345"/>
                  </a:lnTo>
                  <a:lnTo>
                    <a:pt x="252628" y="35267"/>
                  </a:lnTo>
                  <a:lnTo>
                    <a:pt x="253669" y="30099"/>
                  </a:lnTo>
                  <a:lnTo>
                    <a:pt x="254635" y="25400"/>
                  </a:lnTo>
                  <a:close/>
                </a:path>
              </a:pathLst>
            </a:custGeom>
            <a:solidFill>
              <a:srgbClr val="7E7E7E"/>
            </a:solidFill>
          </p:spPr>
          <p:txBody>
            <a:bodyPr wrap="square" lIns="0" tIns="0" rIns="0" bIns="0" rtlCol="0"/>
            <a:lstStyle/>
            <a:p>
              <a:endParaRPr/>
            </a:p>
          </p:txBody>
        </p:sp>
        <p:sp>
          <p:nvSpPr>
            <p:cNvPr id="14" name="object 14"/>
            <p:cNvSpPr/>
            <p:nvPr/>
          </p:nvSpPr>
          <p:spPr>
            <a:xfrm>
              <a:off x="2497454" y="2114423"/>
              <a:ext cx="1270" cy="763270"/>
            </a:xfrm>
            <a:custGeom>
              <a:avLst/>
              <a:gdLst/>
              <a:ahLst/>
              <a:cxnLst/>
              <a:rect l="l" t="t" r="r" b="b"/>
              <a:pathLst>
                <a:path w="1269" h="763269">
                  <a:moveTo>
                    <a:pt x="0" y="279400"/>
                  </a:moveTo>
                  <a:lnTo>
                    <a:pt x="0" y="0"/>
                  </a:lnTo>
                </a:path>
                <a:path w="1269" h="763269">
                  <a:moveTo>
                    <a:pt x="0" y="763269"/>
                  </a:moveTo>
                  <a:lnTo>
                    <a:pt x="1269" y="408939"/>
                  </a:lnTo>
                </a:path>
              </a:pathLst>
            </a:custGeom>
            <a:ln w="9525">
              <a:solidFill>
                <a:srgbClr val="7E7E7E"/>
              </a:solidFill>
            </a:ln>
          </p:spPr>
          <p:txBody>
            <a:bodyPr wrap="square" lIns="0" tIns="0" rIns="0" bIns="0" rtlCol="0"/>
            <a:lstStyle/>
            <a:p>
              <a:endParaRPr/>
            </a:p>
          </p:txBody>
        </p:sp>
      </p:grpSp>
      <p:sp>
        <p:nvSpPr>
          <p:cNvPr id="15" name="object 15"/>
          <p:cNvSpPr txBox="1"/>
          <p:nvPr/>
        </p:nvSpPr>
        <p:spPr>
          <a:xfrm>
            <a:off x="863917" y="3974434"/>
            <a:ext cx="1626870" cy="323850"/>
          </a:xfrm>
          <a:prstGeom prst="rect">
            <a:avLst/>
          </a:prstGeom>
        </p:spPr>
        <p:txBody>
          <a:bodyPr vert="horz" wrap="square" lIns="0" tIns="24130" rIns="0" bIns="0" rtlCol="0">
            <a:spAutoFit/>
          </a:bodyPr>
          <a:lstStyle/>
          <a:p>
            <a:pPr marL="12700">
              <a:lnSpc>
                <a:spcPct val="100000"/>
              </a:lnSpc>
              <a:spcBef>
                <a:spcPts val="190"/>
              </a:spcBef>
            </a:pPr>
            <a:r>
              <a:rPr sz="900" spc="-10" dirty="0">
                <a:solidFill>
                  <a:srgbClr val="404040"/>
                </a:solidFill>
                <a:latin typeface="SimSun"/>
                <a:cs typeface="SimSun"/>
              </a:rPr>
              <a:t>创建一个新的文件夹，将相同类</a:t>
            </a:r>
            <a:endParaRPr sz="900">
              <a:latin typeface="SimSun"/>
              <a:cs typeface="SimSun"/>
            </a:endParaRPr>
          </a:p>
          <a:p>
            <a:pPr marL="12700">
              <a:lnSpc>
                <a:spcPct val="100000"/>
              </a:lnSpc>
              <a:spcBef>
                <a:spcPts val="95"/>
              </a:spcBef>
            </a:pPr>
            <a:r>
              <a:rPr sz="900" spc="-15" dirty="0">
                <a:solidFill>
                  <a:srgbClr val="404040"/>
                </a:solidFill>
                <a:latin typeface="SimSun"/>
                <a:cs typeface="SimSun"/>
              </a:rPr>
              <a:t>型的文件归入该组。</a:t>
            </a:r>
            <a:endParaRPr sz="900">
              <a:latin typeface="SimSun"/>
              <a:cs typeface="SimSun"/>
            </a:endParaRPr>
          </a:p>
        </p:txBody>
      </p:sp>
      <p:sp>
        <p:nvSpPr>
          <p:cNvPr id="16" name="object 16"/>
          <p:cNvSpPr/>
          <p:nvPr/>
        </p:nvSpPr>
        <p:spPr>
          <a:xfrm>
            <a:off x="850265" y="3941825"/>
            <a:ext cx="1764030" cy="1177290"/>
          </a:xfrm>
          <a:custGeom>
            <a:avLst/>
            <a:gdLst/>
            <a:ahLst/>
            <a:cxnLst/>
            <a:rect l="l" t="t" r="r" b="b"/>
            <a:pathLst>
              <a:path w="1764030" h="1177289">
                <a:moveTo>
                  <a:pt x="1760855" y="1151636"/>
                </a:moveTo>
                <a:lnTo>
                  <a:pt x="1759902" y="1146937"/>
                </a:lnTo>
                <a:lnTo>
                  <a:pt x="1758861" y="1141780"/>
                </a:lnTo>
                <a:lnTo>
                  <a:pt x="1753438" y="1133703"/>
                </a:lnTo>
                <a:lnTo>
                  <a:pt x="1745361" y="1128242"/>
                </a:lnTo>
                <a:lnTo>
                  <a:pt x="1735455" y="1126236"/>
                </a:lnTo>
                <a:lnTo>
                  <a:pt x="1725587" y="1128242"/>
                </a:lnTo>
                <a:lnTo>
                  <a:pt x="1717509" y="1133703"/>
                </a:lnTo>
                <a:lnTo>
                  <a:pt x="1712048" y="1141780"/>
                </a:lnTo>
                <a:lnTo>
                  <a:pt x="1711007" y="1146937"/>
                </a:lnTo>
                <a:lnTo>
                  <a:pt x="0" y="1146937"/>
                </a:lnTo>
                <a:lnTo>
                  <a:pt x="0" y="1156462"/>
                </a:lnTo>
                <a:lnTo>
                  <a:pt x="1711020" y="1156462"/>
                </a:lnTo>
                <a:lnTo>
                  <a:pt x="1712048" y="1161554"/>
                </a:lnTo>
                <a:lnTo>
                  <a:pt x="1717509" y="1169631"/>
                </a:lnTo>
                <a:lnTo>
                  <a:pt x="1725587" y="1175054"/>
                </a:lnTo>
                <a:lnTo>
                  <a:pt x="1735455" y="1177036"/>
                </a:lnTo>
                <a:lnTo>
                  <a:pt x="1745361" y="1175054"/>
                </a:lnTo>
                <a:lnTo>
                  <a:pt x="1753438" y="1169631"/>
                </a:lnTo>
                <a:lnTo>
                  <a:pt x="1758861" y="1161554"/>
                </a:lnTo>
                <a:lnTo>
                  <a:pt x="1759877" y="1156462"/>
                </a:lnTo>
                <a:lnTo>
                  <a:pt x="1760855" y="1151636"/>
                </a:lnTo>
                <a:close/>
              </a:path>
              <a:path w="1764030" h="1177289">
                <a:moveTo>
                  <a:pt x="1764030" y="25400"/>
                </a:moveTo>
                <a:lnTo>
                  <a:pt x="1738630" y="0"/>
                </a:lnTo>
                <a:lnTo>
                  <a:pt x="1728711" y="2006"/>
                </a:lnTo>
                <a:lnTo>
                  <a:pt x="1720634" y="7467"/>
                </a:lnTo>
                <a:lnTo>
                  <a:pt x="1715211" y="15544"/>
                </a:lnTo>
                <a:lnTo>
                  <a:pt x="1714169" y="20713"/>
                </a:lnTo>
                <a:lnTo>
                  <a:pt x="3136" y="21590"/>
                </a:lnTo>
                <a:lnTo>
                  <a:pt x="3136" y="31115"/>
                </a:lnTo>
                <a:lnTo>
                  <a:pt x="1714195" y="30251"/>
                </a:lnTo>
                <a:lnTo>
                  <a:pt x="1715223" y="35318"/>
                </a:lnTo>
                <a:lnTo>
                  <a:pt x="1720684" y="43395"/>
                </a:lnTo>
                <a:lnTo>
                  <a:pt x="1728762" y="48818"/>
                </a:lnTo>
                <a:lnTo>
                  <a:pt x="1738630" y="50800"/>
                </a:lnTo>
                <a:lnTo>
                  <a:pt x="1748536" y="48818"/>
                </a:lnTo>
                <a:lnTo>
                  <a:pt x="1756613" y="43395"/>
                </a:lnTo>
                <a:lnTo>
                  <a:pt x="1762036" y="35318"/>
                </a:lnTo>
                <a:lnTo>
                  <a:pt x="1763052" y="30238"/>
                </a:lnTo>
                <a:lnTo>
                  <a:pt x="1764030" y="25400"/>
                </a:lnTo>
                <a:close/>
              </a:path>
            </a:pathLst>
          </a:custGeom>
          <a:solidFill>
            <a:srgbClr val="7E7E7E"/>
          </a:solidFill>
        </p:spPr>
        <p:txBody>
          <a:bodyPr wrap="square" lIns="0" tIns="0" rIns="0" bIns="0" rtlCol="0"/>
          <a:lstStyle/>
          <a:p>
            <a:endParaRPr/>
          </a:p>
        </p:txBody>
      </p:sp>
      <p:sp>
        <p:nvSpPr>
          <p:cNvPr id="17" name="object 17"/>
          <p:cNvSpPr txBox="1"/>
          <p:nvPr/>
        </p:nvSpPr>
        <p:spPr>
          <a:xfrm>
            <a:off x="867092" y="5123941"/>
            <a:ext cx="1626870" cy="470534"/>
          </a:xfrm>
          <a:prstGeom prst="rect">
            <a:avLst/>
          </a:prstGeom>
        </p:spPr>
        <p:txBody>
          <a:bodyPr vert="horz" wrap="square" lIns="0" tIns="13970" rIns="0" bIns="0" rtlCol="0">
            <a:spAutoFit/>
          </a:bodyPr>
          <a:lstStyle/>
          <a:p>
            <a:pPr marL="12700" marR="5080">
              <a:lnSpc>
                <a:spcPct val="107600"/>
              </a:lnSpc>
              <a:spcBef>
                <a:spcPts val="110"/>
              </a:spcBef>
            </a:pPr>
            <a:r>
              <a:rPr sz="900" dirty="0">
                <a:solidFill>
                  <a:srgbClr val="404040"/>
                </a:solidFill>
                <a:latin typeface="Tahoma"/>
                <a:cs typeface="Tahoma"/>
              </a:rPr>
              <a:t>MAXQDA </a:t>
            </a:r>
            <a:r>
              <a:rPr sz="900" spc="-10" dirty="0">
                <a:solidFill>
                  <a:srgbClr val="404040"/>
                </a:solidFill>
                <a:latin typeface="SimSun"/>
                <a:cs typeface="SimSun"/>
              </a:rPr>
              <a:t>提供多种输入文件的</a:t>
            </a:r>
            <a:r>
              <a:rPr sz="900" spc="-5" dirty="0">
                <a:solidFill>
                  <a:srgbClr val="404040"/>
                </a:solidFill>
                <a:latin typeface="SimSun"/>
                <a:cs typeface="SimSun"/>
              </a:rPr>
              <a:t>方式，但这里的导入文件是目前</a:t>
            </a:r>
            <a:r>
              <a:rPr sz="900" spc="-10" dirty="0">
                <a:solidFill>
                  <a:srgbClr val="404040"/>
                </a:solidFill>
                <a:latin typeface="SimSun"/>
                <a:cs typeface="SimSun"/>
              </a:rPr>
              <a:t>最便捷的方法。</a:t>
            </a:r>
            <a:endParaRPr sz="900">
              <a:latin typeface="SimSun"/>
              <a:cs typeface="SimSun"/>
            </a:endParaRPr>
          </a:p>
        </p:txBody>
      </p:sp>
      <p:pic>
        <p:nvPicPr>
          <p:cNvPr id="18" name="Picture 4">
            <a:extLst>
              <a:ext uri="{FF2B5EF4-FFF2-40B4-BE49-F238E27FC236}">
                <a16:creationId xmlns:a16="http://schemas.microsoft.com/office/drawing/2014/main" id="{EC41E84D-A32B-4ACD-2991-221178CE03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78192" y="438531"/>
            <a:ext cx="6222365" cy="2419985"/>
          </a:xfrm>
          <a:prstGeom prst="rect">
            <a:avLst/>
          </a:prstGeom>
        </p:spPr>
        <p:txBody>
          <a:bodyPr vert="horz" wrap="square" lIns="0" tIns="12700" rIns="0" bIns="0" rtlCol="0">
            <a:spAutoFit/>
          </a:bodyPr>
          <a:lstStyle/>
          <a:p>
            <a:pPr marL="12700">
              <a:lnSpc>
                <a:spcPct val="100000"/>
              </a:lnSpc>
              <a:spcBef>
                <a:spcPts val="100"/>
              </a:spcBef>
              <a:tabLst>
                <a:tab pos="5393055" algn="l"/>
              </a:tabLst>
            </a:pPr>
            <a:r>
              <a:rPr sz="1100" spc="-25" dirty="0">
                <a:solidFill>
                  <a:srgbClr val="345A89"/>
                </a:solidFill>
                <a:latin typeface="Tahoma"/>
                <a:cs typeface="Tahoma"/>
              </a:rPr>
              <a:t>14</a:t>
            </a:r>
            <a:r>
              <a:rPr sz="1100" dirty="0">
                <a:solidFill>
                  <a:srgbClr val="345A89"/>
                </a:solidFill>
                <a:latin typeface="Tahoma"/>
                <a:cs typeface="Tahoma"/>
              </a:rPr>
              <a:t>	</a:t>
            </a:r>
            <a:r>
              <a:rPr sz="1100" spc="-15" dirty="0">
                <a:solidFill>
                  <a:srgbClr val="345A89"/>
                </a:solidFill>
                <a:latin typeface="SimSun"/>
                <a:cs typeface="SimSun"/>
              </a:rPr>
              <a:t>数据探索</a:t>
            </a:r>
            <a:endParaRPr sz="1100">
              <a:latin typeface="SimSun"/>
              <a:cs typeface="SimSun"/>
            </a:endParaRPr>
          </a:p>
          <a:p>
            <a:pPr>
              <a:lnSpc>
                <a:spcPct val="100000"/>
              </a:lnSpc>
              <a:spcBef>
                <a:spcPts val="430"/>
              </a:spcBef>
            </a:pPr>
            <a:endParaRPr sz="1100">
              <a:latin typeface="SimSun"/>
              <a:cs typeface="SimSun"/>
            </a:endParaRPr>
          </a:p>
          <a:p>
            <a:pPr marL="12700" marR="11430" indent="304800" algn="just">
              <a:lnSpc>
                <a:spcPct val="129500"/>
              </a:lnSpc>
            </a:pPr>
            <a:r>
              <a:rPr sz="1100" dirty="0">
                <a:latin typeface="SimSun"/>
                <a:cs typeface="SimSun"/>
              </a:rPr>
              <a:t>正如硬盘允许用户创建新的文件夹来存放不同类型的文件数据，您也可以在 </a:t>
            </a:r>
            <a:r>
              <a:rPr sz="1100" dirty="0">
                <a:latin typeface="Tahoma"/>
                <a:cs typeface="Tahoma"/>
              </a:rPr>
              <a:t>MAXQDA </a:t>
            </a:r>
            <a:r>
              <a:rPr sz="1100" spc="-15" dirty="0">
                <a:latin typeface="SimSun"/>
                <a:cs typeface="SimSun"/>
              </a:rPr>
              <a:t>中通过新</a:t>
            </a:r>
            <a:r>
              <a:rPr sz="1100" spc="-5" dirty="0">
                <a:latin typeface="SimSun"/>
                <a:cs typeface="SimSun"/>
              </a:rPr>
              <a:t>建文件组按钮创建新的文件夹，将您输入的所有文件分类。当您右键单击一个文件组之后，在弹出的上下文菜单中选择导入文件之后，就可以将相应的文件导入该文件组。另外，您也可以用鼠标拖动的方式将文件从一个文件组移动到另一个文件组。</a:t>
            </a:r>
            <a:endParaRPr sz="1100">
              <a:latin typeface="SimSun"/>
              <a:cs typeface="SimSun"/>
            </a:endParaRPr>
          </a:p>
          <a:p>
            <a:pPr marL="12700">
              <a:lnSpc>
                <a:spcPct val="100000"/>
              </a:lnSpc>
              <a:spcBef>
                <a:spcPts val="1385"/>
              </a:spcBef>
            </a:pPr>
            <a:r>
              <a:rPr sz="1100" spc="-15" dirty="0">
                <a:solidFill>
                  <a:srgbClr val="4F81BC"/>
                </a:solidFill>
                <a:latin typeface="SimSun"/>
                <a:cs typeface="SimSun"/>
              </a:rPr>
              <a:t>数据探索</a:t>
            </a:r>
            <a:endParaRPr sz="1100">
              <a:latin typeface="SimSun"/>
              <a:cs typeface="SimSun"/>
            </a:endParaRPr>
          </a:p>
          <a:p>
            <a:pPr marL="12700" marR="5080" indent="304800" algn="just">
              <a:lnSpc>
                <a:spcPct val="129800"/>
              </a:lnSpc>
              <a:spcBef>
                <a:spcPts val="1010"/>
              </a:spcBef>
            </a:pPr>
            <a:r>
              <a:rPr sz="1100" spc="-5" dirty="0">
                <a:latin typeface="SimSun"/>
                <a:cs typeface="SimSun"/>
              </a:rPr>
              <a:t>分析质性研究数据的要求是研究者了解数据并通过深入的阅读熟悉数据。当您双击文件列表窗口中的某个文件时，其内容会在文件浏览器中显示，便于您直观的浏览文件，正如下面图片显示的访谈</a:t>
            </a:r>
            <a:r>
              <a:rPr sz="1100" spc="-20" dirty="0">
                <a:latin typeface="SimSun"/>
                <a:cs typeface="SimSun"/>
              </a:rPr>
              <a:t>记录：</a:t>
            </a:r>
            <a:endParaRPr sz="1100">
              <a:latin typeface="SimSun"/>
              <a:cs typeface="SimSun"/>
            </a:endParaRPr>
          </a:p>
        </p:txBody>
      </p:sp>
      <p:sp>
        <p:nvSpPr>
          <p:cNvPr id="3" name="object 3"/>
          <p:cNvSpPr txBox="1"/>
          <p:nvPr/>
        </p:nvSpPr>
        <p:spPr>
          <a:xfrm>
            <a:off x="778192" y="5027548"/>
            <a:ext cx="6352540" cy="1839595"/>
          </a:xfrm>
          <a:prstGeom prst="rect">
            <a:avLst/>
          </a:prstGeom>
        </p:spPr>
        <p:txBody>
          <a:bodyPr vert="horz" wrap="square" lIns="0" tIns="11430" rIns="0" bIns="0" rtlCol="0">
            <a:spAutoFit/>
          </a:bodyPr>
          <a:lstStyle/>
          <a:p>
            <a:pPr marL="12700" marR="141605" indent="304800" algn="just">
              <a:lnSpc>
                <a:spcPct val="129500"/>
              </a:lnSpc>
              <a:spcBef>
                <a:spcPts val="90"/>
              </a:spcBef>
            </a:pPr>
            <a:r>
              <a:rPr sz="1100" dirty="0">
                <a:latin typeface="Tahoma"/>
                <a:cs typeface="Tahoma"/>
              </a:rPr>
              <a:t>MAXQDA </a:t>
            </a:r>
            <a:r>
              <a:rPr sz="1100" dirty="0">
                <a:latin typeface="SimSun"/>
                <a:cs typeface="SimSun"/>
              </a:rPr>
              <a:t>会自动为文本的段落编号。段落编号一方面有利于在研究团队中讨论文本内容（</a:t>
            </a:r>
            <a:r>
              <a:rPr sz="1100" spc="-25" dirty="0">
                <a:latin typeface="SimSun"/>
                <a:cs typeface="SimSun"/>
              </a:rPr>
              <a:t>“请</a:t>
            </a:r>
            <a:r>
              <a:rPr sz="1100" dirty="0">
                <a:latin typeface="SimSun"/>
                <a:cs typeface="SimSun"/>
              </a:rPr>
              <a:t>看一下第 </a:t>
            </a:r>
            <a:r>
              <a:rPr sz="1100" dirty="0">
                <a:latin typeface="Tahoma"/>
                <a:cs typeface="Tahoma"/>
              </a:rPr>
              <a:t>14 </a:t>
            </a:r>
            <a:r>
              <a:rPr sz="1100" dirty="0">
                <a:latin typeface="SimSun"/>
                <a:cs typeface="SimSun"/>
              </a:rPr>
              <a:t>段的陈述”），</a:t>
            </a:r>
            <a:r>
              <a:rPr sz="1100" spc="-5" dirty="0">
                <a:latin typeface="SimSun"/>
                <a:cs typeface="SimSun"/>
              </a:rPr>
              <a:t>另一方面便于为整个段落编码。您也可以利用段落编码来对原数据进行索引。如果您需要对数据更为细致的编号，可以随时右键单击文本选择“带行数转换文本”，即可按您的需求对文本分行并对每行编码。</a:t>
            </a:r>
            <a:endParaRPr sz="1100">
              <a:latin typeface="SimSun"/>
              <a:cs typeface="SimSun"/>
            </a:endParaRPr>
          </a:p>
          <a:p>
            <a:pPr marL="12700" marR="5080" indent="304800">
              <a:lnSpc>
                <a:spcPct val="130100"/>
              </a:lnSpc>
              <a:spcBef>
                <a:spcPts val="580"/>
              </a:spcBef>
            </a:pPr>
            <a:r>
              <a:rPr sz="1100" dirty="0">
                <a:latin typeface="SimSun"/>
                <a:cs typeface="SimSun"/>
              </a:rPr>
              <a:t>在上面的图片中，文本左侧有一个带着标签“</a:t>
            </a:r>
            <a:r>
              <a:rPr sz="1100" spc="10" dirty="0">
                <a:latin typeface="Times New Roman"/>
                <a:cs typeface="Times New Roman"/>
              </a:rPr>
              <a:t>..</a:t>
            </a:r>
            <a:r>
              <a:rPr sz="1100" dirty="0">
                <a:latin typeface="SimSun"/>
                <a:cs typeface="SimSun"/>
              </a:rPr>
              <a:t>话语交流”的大括号，大括号就是所谓的编码竖 条，代表这一段已经被编码了，代码为“</a:t>
            </a:r>
            <a:r>
              <a:rPr sz="1100" spc="-15" dirty="0">
                <a:latin typeface="Tahoma"/>
                <a:cs typeface="Tahoma"/>
              </a:rPr>
              <a:t>..</a:t>
            </a:r>
            <a:r>
              <a:rPr sz="1100" dirty="0">
                <a:latin typeface="SimSun"/>
                <a:cs typeface="SimSun"/>
              </a:rPr>
              <a:t>话语交流”，因为空间有限，代码区无法显示长代码的所有部分，所以这里仅显示了最后的四个字。您可以通过向右拖动列分隔符</a:t>
            </a:r>
            <a:r>
              <a:rPr sz="1100" spc="5" dirty="0">
                <a:latin typeface="SimSun"/>
                <a:cs typeface="SimSun"/>
              </a:rPr>
              <a:t>（</a:t>
            </a:r>
            <a:r>
              <a:rPr sz="1100" dirty="0">
                <a:latin typeface="SimSun"/>
                <a:cs typeface="SimSun"/>
              </a:rPr>
              <a:t>段落编号右侧的灰色竖线）来扩大代码区，进而显示代码的全部文字。</a:t>
            </a:r>
            <a:endParaRPr sz="1100">
              <a:latin typeface="SimSun"/>
              <a:cs typeface="SimSun"/>
            </a:endParaRPr>
          </a:p>
        </p:txBody>
      </p:sp>
      <p:grpSp>
        <p:nvGrpSpPr>
          <p:cNvPr id="4" name="object 4"/>
          <p:cNvGrpSpPr/>
          <p:nvPr/>
        </p:nvGrpSpPr>
        <p:grpSpPr>
          <a:xfrm>
            <a:off x="1527238" y="3023933"/>
            <a:ext cx="4715510" cy="1945005"/>
            <a:chOff x="1527238" y="3023933"/>
            <a:chExt cx="4715510" cy="1945005"/>
          </a:xfrm>
        </p:grpSpPr>
        <p:pic>
          <p:nvPicPr>
            <p:cNvPr id="5" name="object 5"/>
            <p:cNvPicPr/>
            <p:nvPr/>
          </p:nvPicPr>
          <p:blipFill>
            <a:blip r:embed="rId2" cstate="print"/>
            <a:stretch>
              <a:fillRect/>
            </a:stretch>
          </p:blipFill>
          <p:spPr>
            <a:xfrm>
              <a:off x="1536699" y="3033394"/>
              <a:ext cx="4696460" cy="1925700"/>
            </a:xfrm>
            <a:prstGeom prst="rect">
              <a:avLst/>
            </a:prstGeom>
          </p:spPr>
        </p:pic>
        <p:sp>
          <p:nvSpPr>
            <p:cNvPr id="6" name="object 6"/>
            <p:cNvSpPr/>
            <p:nvPr/>
          </p:nvSpPr>
          <p:spPr>
            <a:xfrm>
              <a:off x="1532000" y="3028695"/>
              <a:ext cx="4705985" cy="1935480"/>
            </a:xfrm>
            <a:custGeom>
              <a:avLst/>
              <a:gdLst/>
              <a:ahLst/>
              <a:cxnLst/>
              <a:rect l="l" t="t" r="r" b="b"/>
              <a:pathLst>
                <a:path w="4705985" h="1935479">
                  <a:moveTo>
                    <a:pt x="0" y="1935226"/>
                  </a:moveTo>
                  <a:lnTo>
                    <a:pt x="4705985" y="1935226"/>
                  </a:lnTo>
                  <a:lnTo>
                    <a:pt x="4705985" y="0"/>
                  </a:lnTo>
                  <a:lnTo>
                    <a:pt x="0" y="0"/>
                  </a:lnTo>
                  <a:lnTo>
                    <a:pt x="0" y="1935226"/>
                  </a:lnTo>
                  <a:close/>
                </a:path>
              </a:pathLst>
            </a:custGeom>
            <a:ln w="9525">
              <a:solidFill>
                <a:srgbClr val="EDEBE0"/>
              </a:solidFill>
            </a:ln>
          </p:spPr>
          <p:txBody>
            <a:bodyPr wrap="square" lIns="0" tIns="0" rIns="0" bIns="0" rtlCol="0"/>
            <a:lstStyle/>
            <a:p>
              <a:endParaRPr/>
            </a:p>
          </p:txBody>
        </p:sp>
      </p:grpSp>
      <p:pic>
        <p:nvPicPr>
          <p:cNvPr id="7" name="Picture 4">
            <a:extLst>
              <a:ext uri="{FF2B5EF4-FFF2-40B4-BE49-F238E27FC236}">
                <a16:creationId xmlns:a16="http://schemas.microsoft.com/office/drawing/2014/main" id="{9C0F6F90-00C9-914B-9368-A3C2AEBA91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033" y="109199"/>
            <a:ext cx="839117" cy="8517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1705</Words>
  <Application>Microsoft Macintosh PowerPoint</Application>
  <PresentationFormat>自定义</PresentationFormat>
  <Paragraphs>221</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SimSun</vt:lpstr>
      <vt:lpstr>Arial MT</vt:lpstr>
      <vt:lpstr>SimSun-ExtB</vt:lpstr>
      <vt:lpstr>Arial</vt:lpstr>
      <vt:lpstr>Calibri</vt:lpstr>
      <vt:lpstr>Lucida Sans Unicode</vt:lpstr>
      <vt:lpstr>Tahoma</vt:lpstr>
      <vt:lpstr>Times New Roman</vt:lpstr>
      <vt:lpstr>Office Theme</vt:lpstr>
      <vt:lpstr>MAXQDA 2020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Udo Kuckartz</dc:creator>
  <cp:lastModifiedBy>Lenders</cp:lastModifiedBy>
  <cp:revision>2</cp:revision>
  <dcterms:created xsi:type="dcterms:W3CDTF">2025-05-06T11:50:06Z</dcterms:created>
  <dcterms:modified xsi:type="dcterms:W3CDTF">2025-05-06T11:55:02Z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2019-11-19T00:00:00Z</vt:filetime>
  </property>
  <property fmtid="{D5CDD505-2E9C-101B-9397-08002B2CF9AE}" pid="3" name="Creator">
    <vt:lpwstr>Microsoft Word</vt:lpwstr>
  </property>
  <property fmtid="{D5CDD505-2E9C-101B-9397-08002B2CF9AE}" pid="4" name="LastSaved">
    <vt:filetime>2025-05-06T00:00:00Z</vt:filetime>
  </property>
</Properties>
</file>