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orge Grajal Herrero - 11 de enero, 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Jorge Grajal Herrero - 11 de enero, 2025</a:t>
            </a:r>
          </a:p>
        </p:txBody>
      </p:sp>
      <p:sp>
        <p:nvSpPr>
          <p:cNvPr id="172" name="Chatbot basado en Inteligencia Artificial 🤖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Chatbot basado en Inteligencia Artificial 🤖</a:t>
            </a:r>
          </a:p>
        </p:txBody>
      </p:sp>
      <p:sp>
        <p:nvSpPr>
          <p:cNvPr id="173" name="Integración con OpenAI y Ollam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Integración con OpenAI y Ollama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!Muchas gracias!…"/>
          <p:cNvSpPr txBox="1"/>
          <p:nvPr>
            <p:ph type="title"/>
          </p:nvPr>
        </p:nvSpPr>
        <p:spPr>
          <a:xfrm>
            <a:off x="1206500" y="5574884"/>
            <a:ext cx="21971001" cy="5603252"/>
          </a:xfrm>
          <a:prstGeom prst="rect">
            <a:avLst/>
          </a:prstGeom>
        </p:spPr>
        <p:txBody>
          <a:bodyPr/>
          <a:lstStyle/>
          <a:p>
            <a:pPr algn="ctr">
              <a:defRPr spc="-276" sz="13800"/>
            </a:pPr>
            <a:r>
              <a:t>!Muchas gracias!</a:t>
            </a:r>
          </a:p>
          <a:p>
            <a:pPr algn="ctr">
              <a:defRPr spc="-276" sz="13800"/>
            </a:pPr>
            <a:r>
              <a:t>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🏊🏽♂️ SwimAp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🏊🏽‍♂️ SwimApp</a:t>
            </a:r>
          </a:p>
        </p:txBody>
      </p:sp>
      <p:sp>
        <p:nvSpPr>
          <p:cNvPr id="176" name="Aplicación diseñada para equipos de natació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Aplicación diseñada para equipos de natación. </a:t>
            </a:r>
          </a:p>
          <a:p>
            <a:pPr/>
            <a:r>
              <a:t>Busca optimizar la organización y comunicación dentro de los equipos. </a:t>
            </a:r>
          </a:p>
          <a:p>
            <a:pPr/>
            <a:r>
              <a:t>Gran foco en ayudar a los entrenadores. </a:t>
            </a:r>
          </a:p>
        </p:txBody>
      </p:sp>
      <p:sp>
        <p:nvSpPr>
          <p:cNvPr id="177" name="¿Cómo?"/>
          <p:cNvSpPr txBox="1"/>
          <p:nvPr/>
        </p:nvSpPr>
        <p:spPr>
          <a:xfrm>
            <a:off x="9166613" y="9145446"/>
            <a:ext cx="4264153" cy="1366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¿Cómo?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tivo del proyec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 del proyecto</a:t>
            </a:r>
          </a:p>
        </p:txBody>
      </p:sp>
      <p:sp>
        <p:nvSpPr>
          <p:cNvPr id="180" name="Brindar al entrenador una aplicación moderna y fácil de usar.…"/>
          <p:cNvSpPr txBox="1"/>
          <p:nvPr>
            <p:ph type="body" idx="1"/>
          </p:nvPr>
        </p:nvSpPr>
        <p:spPr>
          <a:xfrm>
            <a:off x="1320749" y="4085291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Brindar al entrenador una aplicación moderna y fácil de usar. </a:t>
            </a:r>
          </a:p>
          <a:p>
            <a:pPr/>
            <a:r>
              <a:t>Gráficos de estadísticas, datos de los entrenadores, entrenamientos, etc.</a:t>
            </a:r>
          </a:p>
        </p:txBody>
      </p:sp>
      <p:sp>
        <p:nvSpPr>
          <p:cNvPr id="181" name="y…"/>
          <p:cNvSpPr txBox="1"/>
          <p:nvPr/>
        </p:nvSpPr>
        <p:spPr>
          <a:xfrm>
            <a:off x="10988585" y="8409526"/>
            <a:ext cx="1966265" cy="1564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9600"/>
            </a:lvl1pPr>
          </a:lstStyle>
          <a:p>
            <a:pPr/>
            <a:r>
              <a:t>y…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hatbot impulsado con Inteligencia Artific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168" sz="8415"/>
            </a:lvl1pPr>
          </a:lstStyle>
          <a:p>
            <a:pPr/>
            <a:r>
              <a:t>Chatbot impulsado con Inteligencia Artificial</a:t>
            </a:r>
          </a:p>
        </p:txBody>
      </p:sp>
      <p:pic>
        <p:nvPicPr>
          <p:cNvPr id="184" name="screely-1736619542646.png" descr="screely-17366195426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6641" y="3998695"/>
            <a:ext cx="13593488" cy="709255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omendaciones de entrenamientos, rutinas, descansos, etc.…"/>
          <p:cNvSpPr txBox="1"/>
          <p:nvPr/>
        </p:nvSpPr>
        <p:spPr>
          <a:xfrm>
            <a:off x="836746" y="4249242"/>
            <a:ext cx="8686445" cy="521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</a:pPr>
            <a:r>
              <a:t>Recomendaciones de entrenamientos, rutinas, descansos, etc.</a:t>
            </a:r>
          </a:p>
          <a:p>
            <a:pPr marL="609600" indent="-609600">
              <a:buSzPct val="123000"/>
              <a:buChar char="•"/>
            </a:pPr>
            <a:r>
              <a:t>Preguntar por datos de sus nadadores.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rquite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Arquitectura</a:t>
            </a:r>
          </a:p>
        </p:txBody>
      </p:sp>
      <p:pic>
        <p:nvPicPr>
          <p:cNvPr id="188" name="Screenshot 2025-01-11 at 19.27.56.png" descr="Screenshot 2025-01-11 at 19.27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453" y="3471473"/>
            <a:ext cx="11239501" cy="861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Usuario escribe su consulta."/>
          <p:cNvSpPr txBox="1"/>
          <p:nvPr/>
        </p:nvSpPr>
        <p:spPr>
          <a:xfrm>
            <a:off x="12989948" y="300659"/>
            <a:ext cx="989585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889000" indent="-889000">
              <a:buSzPct val="100000"/>
              <a:buAutoNum type="arabicPeriod" startAt="1"/>
            </a:lvl1pPr>
          </a:lstStyle>
          <a:p>
            <a:pPr/>
            <a:r>
              <a:t>Usuario escribe su consulta.</a:t>
            </a:r>
          </a:p>
        </p:txBody>
      </p:sp>
      <p:pic>
        <p:nvPicPr>
          <p:cNvPr id="190" name="Screenshot 2025-01-11 at 19.31.02.png" descr="Screenshot 2025-01-11 at 19.31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74312" y="1134852"/>
            <a:ext cx="8882561" cy="93074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Primera llamada al modelo para que genere el SQL para obtener los datos solicitados.…"/>
          <p:cNvSpPr txBox="1"/>
          <p:nvPr/>
        </p:nvSpPr>
        <p:spPr>
          <a:xfrm>
            <a:off x="13051029" y="2042214"/>
            <a:ext cx="8729127" cy="7853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>
              <a:buSzPct val="100000"/>
              <a:buAutoNum type="arabicPeriod" startAt="2"/>
            </a:pPr>
            <a:r>
              <a:rPr b="1"/>
              <a:t>Primera </a:t>
            </a:r>
            <a:r>
              <a:t>llamada al modelo para que genere el SQL para obtener los datos solicitados.</a:t>
            </a:r>
          </a:p>
          <a:p>
            <a:pPr marL="889000" indent="-889000">
              <a:buSzPct val="100000"/>
              <a:buAutoNum type="arabicPeriod" startAt="2"/>
            </a:pPr>
            <a:r>
              <a:t>Se ejecuta el SQL generado en la base de datos. </a:t>
            </a:r>
          </a:p>
          <a:p>
            <a:pPr marL="889000" indent="-889000">
              <a:buSzPct val="100000"/>
              <a:buAutoNum type="arabicPeriod" startAt="2"/>
            </a:pPr>
            <a:r>
              <a:t>Con los datos obtenidos, se realiza la </a:t>
            </a:r>
            <a:r>
              <a:rPr b="1"/>
              <a:t>segunda</a:t>
            </a:r>
            <a:r>
              <a:t> llamada al modelo para que genere la respuesta final. </a:t>
            </a:r>
          </a:p>
        </p:txBody>
      </p:sp>
      <p:sp>
        <p:nvSpPr>
          <p:cNvPr id="192" name="RAG2SQL"/>
          <p:cNvSpPr txBox="1"/>
          <p:nvPr/>
        </p:nvSpPr>
        <p:spPr>
          <a:xfrm>
            <a:off x="6777694" y="3509910"/>
            <a:ext cx="3005024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RAG2SQL</a:t>
            </a:r>
          </a:p>
        </p:txBody>
      </p:sp>
      <p:pic>
        <p:nvPicPr>
          <p:cNvPr id="193" name="Screenshot 2025-01-11 at 19.36.38.png" descr="Screenshot 2025-01-11 at 19.36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99838" y="9821420"/>
            <a:ext cx="14910463" cy="358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Visto en el códi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Visto en el código</a:t>
            </a:r>
          </a:p>
        </p:txBody>
      </p:sp>
      <p:pic>
        <p:nvPicPr>
          <p:cNvPr id="19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2482" y="2986783"/>
            <a:ext cx="21101899" cy="9129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nes a futu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Planes a futuro</a:t>
            </a:r>
          </a:p>
        </p:txBody>
      </p:sp>
      <p:sp>
        <p:nvSpPr>
          <p:cNvPr id="199" name="Innovación con Function Call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Innovación con Function Calling</a:t>
            </a:r>
          </a:p>
        </p:txBody>
      </p:sp>
      <p:sp>
        <p:nvSpPr>
          <p:cNvPr id="200" name="Genera consultas SQL para buscar la información.…"/>
          <p:cNvSpPr txBox="1"/>
          <p:nvPr>
            <p:ph type="body" sz="quarter" idx="1"/>
          </p:nvPr>
        </p:nvSpPr>
        <p:spPr>
          <a:xfrm>
            <a:off x="1206500" y="5748022"/>
            <a:ext cx="8903772" cy="6756494"/>
          </a:xfrm>
          <a:prstGeom prst="rect">
            <a:avLst/>
          </a:prstGeom>
        </p:spPr>
        <p:txBody>
          <a:bodyPr/>
          <a:lstStyle/>
          <a:p>
            <a:pPr/>
            <a:r>
              <a:t>Genera consultas SQL para buscar la información.</a:t>
            </a:r>
          </a:p>
          <a:p>
            <a:pPr/>
            <a:r>
              <a:t>Puede realizar consultas básicas. </a:t>
            </a:r>
          </a:p>
          <a:p>
            <a:pPr/>
            <a:r>
              <a:t>Complejidad: necesita un esquema de base de datos bien definido.</a:t>
            </a:r>
          </a:p>
        </p:txBody>
      </p:sp>
      <p:sp>
        <p:nvSpPr>
          <p:cNvPr id="201" name="Arrow"/>
          <p:cNvSpPr/>
          <p:nvPr/>
        </p:nvSpPr>
        <p:spPr>
          <a:xfrm>
            <a:off x="10973513" y="7741509"/>
            <a:ext cx="269811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FUNCTION CALLING"/>
          <p:cNvSpPr txBox="1"/>
          <p:nvPr/>
        </p:nvSpPr>
        <p:spPr>
          <a:xfrm>
            <a:off x="15865079" y="3677163"/>
            <a:ext cx="593902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FUNCTION CALLING</a:t>
            </a:r>
          </a:p>
        </p:txBody>
      </p:sp>
      <p:sp>
        <p:nvSpPr>
          <p:cNvPr id="203" name="RAG2SQL"/>
          <p:cNvSpPr txBox="1"/>
          <p:nvPr/>
        </p:nvSpPr>
        <p:spPr>
          <a:xfrm>
            <a:off x="2889657" y="3677163"/>
            <a:ext cx="292577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RAG2SQL</a:t>
            </a:r>
          </a:p>
        </p:txBody>
      </p:sp>
      <p:sp>
        <p:nvSpPr>
          <p:cNvPr id="204" name="Llama a funciones predefinidas para realizar tareas dinámicas.…"/>
          <p:cNvSpPr txBox="1"/>
          <p:nvPr/>
        </p:nvSpPr>
        <p:spPr>
          <a:xfrm>
            <a:off x="15512471" y="4538541"/>
            <a:ext cx="6644245" cy="848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</a:pPr>
            <a:r>
              <a:t>Llama a funciones predefinidas para realizar tareas dinámicas.</a:t>
            </a:r>
          </a:p>
          <a:p>
            <a:pPr marL="609600" indent="-609600">
              <a:buSzPct val="123000"/>
              <a:buChar char="•"/>
            </a:pPr>
            <a:r>
              <a:t>Puede realizar tareas específicas más complejas. </a:t>
            </a:r>
          </a:p>
          <a:p>
            <a:pPr marL="609600" indent="-609600">
              <a:buSzPct val="123000"/>
              <a:buChar char="•"/>
            </a:pPr>
            <a:r>
              <a:t>Simplicidad: reduce la dependencia de estructuras SQL complejas.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tos del proyec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Retos del proyecto</a:t>
            </a:r>
          </a:p>
        </p:txBody>
      </p:sp>
      <p:sp>
        <p:nvSpPr>
          <p:cNvPr id="207" name="Integrar OpenAI y Ollama con fluidez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Integrar OpenAI y Ollama con fluidez. </a:t>
            </a:r>
          </a:p>
          <a:p>
            <a:pPr/>
            <a:r>
              <a:t>Prompt engineering.</a:t>
            </a:r>
          </a:p>
          <a:p>
            <a:pPr/>
            <a:r>
              <a:t>Interfaz del usuario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clusión y reflexiones finales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Conclusión y reflexiones finales</a:t>
            </a:r>
          </a:p>
        </p:txBody>
      </p:sp>
      <p:sp>
        <p:nvSpPr>
          <p:cNvPr id="210" name="Objetivo Principal: crear una aplicación que utilice IA para realizar recomendaciones.…"/>
          <p:cNvSpPr txBox="1"/>
          <p:nvPr>
            <p:ph type="body" sz="quarter" idx="1"/>
          </p:nvPr>
        </p:nvSpPr>
        <p:spPr>
          <a:xfrm>
            <a:off x="1206500" y="4248504"/>
            <a:ext cx="6618792" cy="8256012"/>
          </a:xfrm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Objetivo Principal: crear una aplicación que utilice IA para realizar recomendaciones.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Componente clave: procesador de lenguaje natural en formato chatbot. 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Valor añadido: aplicación web moderna y fácil de usar. Rápida y eficiente. </a:t>
            </a:r>
          </a:p>
        </p:txBody>
      </p:sp>
      <p:sp>
        <p:nvSpPr>
          <p:cNvPr id="211" name="La IA va a cambiar la forma de aprender.…"/>
          <p:cNvSpPr txBox="1"/>
          <p:nvPr/>
        </p:nvSpPr>
        <p:spPr>
          <a:xfrm>
            <a:off x="9330283" y="4296117"/>
            <a:ext cx="5748834" cy="717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</a:pPr>
            <a:r>
              <a:t>La IA va a cambiar la forma de aprender.</a:t>
            </a:r>
          </a:p>
          <a:p>
            <a:pPr marL="609600" indent="-609600">
              <a:buSzPct val="123000"/>
              <a:buChar char="•"/>
            </a:pPr>
            <a:r>
              <a:t>Implementar un RAG para el usuario final.</a:t>
            </a:r>
          </a:p>
          <a:p>
            <a:pPr marL="609600" indent="-609600">
              <a:buSzPct val="123000"/>
              <a:buChar char="•"/>
            </a:pPr>
            <a:r>
              <a:t>Tecnologías punteras de desarrollo web. </a:t>
            </a:r>
          </a:p>
        </p:txBody>
      </p:sp>
      <p:sp>
        <p:nvSpPr>
          <p:cNvPr id="212" name="👨🏽💻 Resumen del trabajo"/>
          <p:cNvSpPr txBox="1"/>
          <p:nvPr/>
        </p:nvSpPr>
        <p:spPr>
          <a:xfrm>
            <a:off x="1251944" y="3092946"/>
            <a:ext cx="652790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👨🏽‍💻 Resumen del trabajo</a:t>
            </a:r>
          </a:p>
        </p:txBody>
      </p:sp>
      <p:sp>
        <p:nvSpPr>
          <p:cNvPr id="213" name="🧠 Aprendizajes"/>
          <p:cNvSpPr txBox="1"/>
          <p:nvPr/>
        </p:nvSpPr>
        <p:spPr>
          <a:xfrm>
            <a:off x="9995763" y="2953539"/>
            <a:ext cx="439247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🧠 Aprendizajes</a:t>
            </a:r>
          </a:p>
        </p:txBody>
      </p:sp>
      <p:sp>
        <p:nvSpPr>
          <p:cNvPr id="214" name="🚀 Futuro"/>
          <p:cNvSpPr txBox="1"/>
          <p:nvPr/>
        </p:nvSpPr>
        <p:spPr>
          <a:xfrm>
            <a:off x="17611456" y="2953539"/>
            <a:ext cx="282458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🚀 Futuro </a:t>
            </a:r>
          </a:p>
        </p:txBody>
      </p:sp>
      <p:sp>
        <p:nvSpPr>
          <p:cNvPr id="215" name="Function Calling.…"/>
          <p:cNvSpPr txBox="1"/>
          <p:nvPr/>
        </p:nvSpPr>
        <p:spPr>
          <a:xfrm>
            <a:off x="16584108" y="4296117"/>
            <a:ext cx="6618792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</a:pPr>
            <a:r>
              <a:t>Function Calling.</a:t>
            </a:r>
          </a:p>
          <a:p>
            <a:pPr marL="609600" indent="-609600">
              <a:buSzPct val="123000"/>
              <a:buChar char="•"/>
            </a:pPr>
            <a:r>
              <a:t>Aplicación para móvil.</a:t>
            </a:r>
          </a:p>
          <a:p>
            <a:pPr marL="609600" indent="-609600">
              <a:buSzPct val="123000"/>
              <a:buChar char="•"/>
            </a:pPr>
            <a:r>
              <a:t>Modularidad: varios deportes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