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Средний стиль 1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188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54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395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84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440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301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99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296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85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32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49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3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39" t="-5346" r="10469" b="-1"/>
          <a:stretch/>
        </p:blipFill>
        <p:spPr bwMode="auto">
          <a:xfrm>
            <a:off x="0" y="-442292"/>
            <a:ext cx="9144000" cy="7300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59532" y="-1"/>
            <a:ext cx="8424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Министерство </a:t>
            </a:r>
            <a:r>
              <a:rPr lang="ru-RU" sz="1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образования и науки Российской Федерации</a:t>
            </a:r>
            <a:br>
              <a:rPr lang="ru-RU" sz="1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Федеральное государственное автономное </a:t>
            </a:r>
            <a:r>
              <a:rPr lang="ru-RU" sz="1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образовательное учреждение Высшего </a:t>
            </a:r>
            <a:r>
              <a:rPr lang="ru-RU" sz="1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образования</a:t>
            </a:r>
            <a:br>
              <a:rPr lang="ru-RU" sz="1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«Санкт-Петербургский политехнический университет </a:t>
            </a:r>
            <a:r>
              <a:rPr lang="ru-RU" sz="1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Петра Великого</a:t>
            </a:r>
            <a:r>
              <a:rPr lang="ru-RU" sz="1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br>
              <a:rPr lang="ru-RU" sz="1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Институт среднего профессионального образования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75171" y="2420888"/>
            <a:ext cx="39936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Тема: </a:t>
            </a:r>
            <a:r>
              <a:rPr lang="ru-RU" sz="3200" b="1" spc="50" dirty="0" smtClean="0">
                <a:ln w="12700" cmpd="sng">
                  <a:solidFill>
                    <a:schemeClr val="accent4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«Внедрение ПО»</a:t>
            </a:r>
            <a:endParaRPr lang="ru-RU" sz="3200" b="1" spc="50" dirty="0">
              <a:ln w="12700" cmpd="sng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56176" y="3933056"/>
            <a:ext cx="28398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Выполнила: студентка 2 курса</a:t>
            </a:r>
          </a:p>
          <a:p>
            <a:r>
              <a:rPr lang="ru-RU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Группа 22919/1</a:t>
            </a:r>
          </a:p>
          <a:p>
            <a:r>
              <a:rPr lang="ru-RU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Гракович Ю.Д.</a:t>
            </a:r>
            <a:endParaRPr lang="ru-RU" sz="1600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728307" y="6003726"/>
            <a:ext cx="16873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Санкт-Петербург</a:t>
            </a:r>
          </a:p>
          <a:p>
            <a:pPr algn="ctr"/>
            <a:r>
              <a:rPr lang="ru-RU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2024</a:t>
            </a:r>
            <a:endParaRPr lang="ru-RU" sz="1600" dirty="0">
              <a:solidFill>
                <a:schemeClr val="accent5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0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39" t="-5346" r="10469" b="-1"/>
          <a:stretch/>
        </p:blipFill>
        <p:spPr bwMode="auto">
          <a:xfrm>
            <a:off x="0" y="-442292"/>
            <a:ext cx="9144000" cy="7300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83728" y="2204864"/>
            <a:ext cx="75006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spc="50" dirty="0">
                <a:ln w="12700" cmpd="sng">
                  <a:solidFill>
                    <a:schemeClr val="accent4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Цель</a:t>
            </a:r>
            <a:r>
              <a:rPr lang="ru-RU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Обеспечить масштабирование магазина до 100000/200000 обращений в секунду за счёт нового ПО. Оптимизировать систему поиска на сайте магазина.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332656"/>
            <a:ext cx="73448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Но</a:t>
            </a:r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вая программа – это интернет-магазин 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компьютерной техники. В нём можно будет купить нужные комплектующие для компьютера или вызвать мастера на </a:t>
            </a:r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дом.</a:t>
            </a:r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308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39" t="-5346" r="10469" b="-1"/>
          <a:stretch/>
        </p:blipFill>
        <p:spPr bwMode="auto">
          <a:xfrm>
            <a:off x="0" y="-442292"/>
            <a:ext cx="9144000" cy="7300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390895" y="7665"/>
            <a:ext cx="4362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Основные этапы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980728"/>
            <a:ext cx="47525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b="1" dirty="0" smtClean="0">
                <a:solidFill>
                  <a:schemeClr val="bg1"/>
                </a:solidFill>
              </a:rPr>
              <a:t>Обследование;</a:t>
            </a:r>
          </a:p>
          <a:p>
            <a:pPr marL="285750" indent="-285750">
              <a:buFont typeface="Arial" pitchFamily="34" charset="0"/>
              <a:buChar char="•"/>
            </a:pPr>
            <a:endParaRPr lang="ru-RU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 smtClean="0">
                <a:solidFill>
                  <a:schemeClr val="bg1"/>
                </a:solidFill>
              </a:rPr>
              <a:t>Разработка ТЗ;</a:t>
            </a:r>
          </a:p>
          <a:p>
            <a:pPr marL="285750" indent="-285750">
              <a:buFont typeface="Arial" pitchFamily="34" charset="0"/>
              <a:buChar char="•"/>
            </a:pPr>
            <a:endParaRPr lang="ru-RU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 smtClean="0">
                <a:solidFill>
                  <a:schemeClr val="bg1"/>
                </a:solidFill>
              </a:rPr>
              <a:t>Настройка системы;</a:t>
            </a:r>
          </a:p>
          <a:p>
            <a:pPr marL="285750" indent="-285750">
              <a:buFont typeface="Arial" pitchFamily="34" charset="0"/>
              <a:buChar char="•"/>
            </a:pPr>
            <a:endParaRPr lang="ru-RU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 smtClean="0">
                <a:solidFill>
                  <a:schemeClr val="bg1"/>
                </a:solidFill>
              </a:rPr>
              <a:t>Подготовка документации;</a:t>
            </a:r>
          </a:p>
          <a:p>
            <a:pPr marL="285750" indent="-285750">
              <a:buFont typeface="Arial" pitchFamily="34" charset="0"/>
              <a:buChar char="•"/>
            </a:pPr>
            <a:endParaRPr lang="ru-RU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>
                <a:solidFill>
                  <a:schemeClr val="bg1"/>
                </a:solidFill>
              </a:rPr>
              <a:t>Создание </a:t>
            </a:r>
            <a:r>
              <a:rPr lang="en-US" b="1" dirty="0">
                <a:solidFill>
                  <a:schemeClr val="bg1"/>
                </a:solidFill>
              </a:rPr>
              <a:t>help</a:t>
            </a:r>
            <a:r>
              <a:rPr lang="ru-RU" b="1" dirty="0">
                <a:solidFill>
                  <a:schemeClr val="bg1"/>
                </a:solidFill>
              </a:rPr>
              <a:t>-ов для </a:t>
            </a:r>
            <a:r>
              <a:rPr lang="ru-RU" b="1" dirty="0" smtClean="0">
                <a:solidFill>
                  <a:schemeClr val="bg1"/>
                </a:solidFill>
              </a:rPr>
              <a:t>покупателей;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>
                <a:solidFill>
                  <a:schemeClr val="bg1"/>
                </a:solidFill>
              </a:rPr>
              <a:t>Обучение </a:t>
            </a:r>
            <a:r>
              <a:rPr lang="ru-RU" b="1" dirty="0" smtClean="0">
                <a:solidFill>
                  <a:schemeClr val="bg1"/>
                </a:solidFill>
              </a:rPr>
              <a:t>администраторов;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>
                <a:solidFill>
                  <a:schemeClr val="bg1"/>
                </a:solidFill>
              </a:rPr>
              <a:t>Тестирование </a:t>
            </a:r>
            <a:r>
              <a:rPr lang="ru-RU" b="1" dirty="0" smtClean="0">
                <a:solidFill>
                  <a:schemeClr val="bg1"/>
                </a:solidFill>
              </a:rPr>
              <a:t>системы;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>
                <a:solidFill>
                  <a:schemeClr val="bg1"/>
                </a:solidFill>
              </a:rPr>
              <a:t>Опытная </a:t>
            </a:r>
            <a:r>
              <a:rPr lang="ru-RU" b="1" dirty="0" smtClean="0">
                <a:solidFill>
                  <a:schemeClr val="bg1"/>
                </a:solidFill>
              </a:rPr>
              <a:t>эксплуатация;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>
                <a:solidFill>
                  <a:schemeClr val="bg1"/>
                </a:solidFill>
              </a:rPr>
              <a:t>Выход в </a:t>
            </a:r>
            <a:r>
              <a:rPr lang="ru-RU" b="1" dirty="0" smtClean="0">
                <a:solidFill>
                  <a:schemeClr val="bg1"/>
                </a:solidFill>
              </a:rPr>
              <a:t>эксплуатацию.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3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39" t="-5346" r="10469" b="-1"/>
          <a:stretch/>
        </p:blipFill>
        <p:spPr bwMode="auto">
          <a:xfrm>
            <a:off x="0" y="-442292"/>
            <a:ext cx="9144000" cy="7300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303748" y="159023"/>
            <a:ext cx="4536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Структура проекта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3726329" y="1583055"/>
            <a:ext cx="1668780" cy="6692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100" dirty="0">
                <a:effectLst/>
                <a:ea typeface="Calibri"/>
                <a:cs typeface="Times New Roman"/>
              </a:rPr>
              <a:t>Менеджер проекта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1261745" y="1569720"/>
            <a:ext cx="1413510" cy="6692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1100" dirty="0">
                <a:effectLst/>
                <a:ea typeface="Calibri"/>
                <a:cs typeface="Times New Roman"/>
              </a:rPr>
              <a:t>Менеджер проекта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1100" dirty="0">
                <a:effectLst/>
                <a:ea typeface="Calibri"/>
                <a:cs typeface="Times New Roman"/>
              </a:rPr>
              <a:t>Технический писатель 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765810" y="4289425"/>
            <a:ext cx="1530985" cy="1201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200" dirty="0">
                <a:effectLst/>
                <a:latin typeface="Times New Roman"/>
                <a:ea typeface="Calibri"/>
                <a:cs typeface="Times New Roman"/>
              </a:rPr>
              <a:t>Специалист по информационной безопасности Аналитик по угрозам</a:t>
            </a:r>
            <a:endParaRPr lang="ru-RU" sz="1100" dirty="0">
              <a:effectLst/>
              <a:ea typeface="Calibri"/>
              <a:cs typeface="Times New Roman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2712085" y="4496435"/>
            <a:ext cx="1509395" cy="956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effectLst/>
                <a:latin typeface="Times New Roman"/>
                <a:ea typeface="Calibri"/>
                <a:cs typeface="Times New Roman"/>
              </a:rPr>
              <a:t>Разработчики</a:t>
            </a:r>
            <a:endParaRPr lang="ru-RU" sz="1100" dirty="0">
              <a:effectLst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effectLst/>
                <a:latin typeface="Times New Roman"/>
                <a:ea typeface="Calibri"/>
                <a:cs typeface="Times New Roman"/>
              </a:rPr>
              <a:t>Тестеровщики</a:t>
            </a:r>
            <a:endParaRPr lang="ru-RU" sz="1100" dirty="0">
              <a:effectLst/>
              <a:ea typeface="Calibri"/>
              <a:cs typeface="Times New Roman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726304" y="4918709"/>
            <a:ext cx="1551940" cy="5632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1100" dirty="0">
                <a:effectLst/>
                <a:ea typeface="Calibri"/>
                <a:cs typeface="Times New Roman"/>
              </a:rPr>
              <a:t>Релиз-менеджер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6830694" y="1651952"/>
            <a:ext cx="1530985" cy="531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1100" dirty="0">
                <a:effectLst/>
                <a:ea typeface="Calibri"/>
                <a:cs typeface="Times New Roman"/>
              </a:rPr>
              <a:t>Заказчик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6825932" y="4962207"/>
            <a:ext cx="1583690" cy="520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1100" dirty="0">
                <a:effectLst/>
                <a:ea typeface="Calibri"/>
                <a:cs typeface="Times New Roman"/>
              </a:rPr>
              <a:t>Пользователи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1100" dirty="0">
                <a:effectLst/>
                <a:ea typeface="Calibri"/>
                <a:cs typeface="Times New Roman"/>
              </a:rPr>
              <a:t>Администраторы</a:t>
            </a:r>
          </a:p>
        </p:txBody>
      </p:sp>
      <p:cxnSp>
        <p:nvCxnSpPr>
          <p:cNvPr id="52" name="Прямая со стрелкой 51"/>
          <p:cNvCxnSpPr/>
          <p:nvPr/>
        </p:nvCxnSpPr>
        <p:spPr>
          <a:xfrm>
            <a:off x="6278244" y="5334000"/>
            <a:ext cx="564347" cy="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5704467" y="5546567"/>
            <a:ext cx="2083435" cy="580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100" dirty="0">
                <a:effectLst/>
                <a:ea typeface="Calibri"/>
                <a:cs typeface="Times New Roman"/>
              </a:rPr>
              <a:t>Обучение, опытная эксплуатация, вход ПО в эксплуатацию, обратная связь</a:t>
            </a:r>
          </a:p>
        </p:txBody>
      </p:sp>
      <p:cxnSp>
        <p:nvCxnSpPr>
          <p:cNvPr id="54" name="Прямая со стрелкой 53"/>
          <p:cNvCxnSpPr/>
          <p:nvPr/>
        </p:nvCxnSpPr>
        <p:spPr>
          <a:xfrm flipH="1">
            <a:off x="6278246" y="5124450"/>
            <a:ext cx="552448" cy="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V="1">
            <a:off x="7380312" y="2183449"/>
            <a:ext cx="0" cy="277875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7617777" y="2183447"/>
            <a:ext cx="0" cy="279812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7783660" y="2811649"/>
            <a:ext cx="1102806" cy="1393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100" dirty="0">
                <a:effectLst/>
                <a:ea typeface="Calibri"/>
                <a:cs typeface="Times New Roman"/>
              </a:rPr>
              <a:t>Связь заказчика с его сотрудниками и покупателями, оценка проекта</a:t>
            </a:r>
          </a:p>
        </p:txBody>
      </p:sp>
      <p:cxnSp>
        <p:nvCxnSpPr>
          <p:cNvPr id="58" name="Прямая со стрелкой 57"/>
          <p:cNvCxnSpPr/>
          <p:nvPr/>
        </p:nvCxnSpPr>
        <p:spPr>
          <a:xfrm>
            <a:off x="5392151" y="1773982"/>
            <a:ext cx="1434416" cy="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>
            <a:off x="5395109" y="1988840"/>
            <a:ext cx="1447482" cy="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5540692" y="810685"/>
            <a:ext cx="1938655" cy="734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100" dirty="0">
                <a:effectLst/>
                <a:ea typeface="Calibri"/>
                <a:cs typeface="Times New Roman"/>
              </a:rPr>
              <a:t>Связь менеджера проекта и заказчика, документация, передача информации</a:t>
            </a:r>
          </a:p>
        </p:txBody>
      </p:sp>
      <p:cxnSp>
        <p:nvCxnSpPr>
          <p:cNvPr id="61" name="Прямая со стрелкой 60"/>
          <p:cNvCxnSpPr/>
          <p:nvPr/>
        </p:nvCxnSpPr>
        <p:spPr>
          <a:xfrm flipH="1">
            <a:off x="2675257" y="2026940"/>
            <a:ext cx="1051072" cy="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4924425" y="2252345"/>
            <a:ext cx="0" cy="2662555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2295525" y="2252345"/>
            <a:ext cx="1457325" cy="2033905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>
            <a:off x="3990975" y="2252345"/>
            <a:ext cx="466726" cy="224409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>
            <a:off x="2675255" y="1772816"/>
            <a:ext cx="1051074" cy="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2399029" y="810685"/>
            <a:ext cx="1657350" cy="734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100" dirty="0">
                <a:effectLst/>
                <a:ea typeface="Calibri"/>
                <a:cs typeface="Times New Roman"/>
              </a:rPr>
              <a:t>Контроль со стороны менеджера проекта, сбор информации, документация</a:t>
            </a:r>
          </a:p>
        </p:txBody>
      </p:sp>
      <p:cxnSp>
        <p:nvCxnSpPr>
          <p:cNvPr id="67" name="Прямая со стрелкой 66"/>
          <p:cNvCxnSpPr/>
          <p:nvPr/>
        </p:nvCxnSpPr>
        <p:spPr>
          <a:xfrm>
            <a:off x="1609725" y="2252345"/>
            <a:ext cx="0" cy="2033905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V="1">
            <a:off x="1809750" y="2239010"/>
            <a:ext cx="0" cy="204724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9" name="Прямоугольник 68"/>
          <p:cNvSpPr/>
          <p:nvPr/>
        </p:nvSpPr>
        <p:spPr>
          <a:xfrm>
            <a:off x="359777" y="2877003"/>
            <a:ext cx="1152525" cy="7845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100" dirty="0">
                <a:effectLst/>
                <a:ea typeface="Calibri"/>
                <a:cs typeface="Times New Roman"/>
              </a:rPr>
              <a:t>Сбор и передача информации, документация</a:t>
            </a:r>
          </a:p>
        </p:txBody>
      </p:sp>
      <p:sp>
        <p:nvSpPr>
          <p:cNvPr id="70" name="Прямоугольник 69"/>
          <p:cNvSpPr/>
          <p:nvPr/>
        </p:nvSpPr>
        <p:spPr>
          <a:xfrm rot="18382664">
            <a:off x="2365395" y="3080975"/>
            <a:ext cx="824865" cy="257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100" dirty="0">
                <a:effectLst/>
                <a:ea typeface="Calibri"/>
                <a:cs typeface="Times New Roman"/>
              </a:rPr>
              <a:t>Контроль </a:t>
            </a:r>
          </a:p>
        </p:txBody>
      </p:sp>
      <p:sp>
        <p:nvSpPr>
          <p:cNvPr id="71" name="Прямоугольник 70"/>
          <p:cNvSpPr/>
          <p:nvPr/>
        </p:nvSpPr>
        <p:spPr>
          <a:xfrm rot="16919605">
            <a:off x="3514433" y="3486884"/>
            <a:ext cx="847725" cy="3238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100" dirty="0">
                <a:effectLst/>
                <a:ea typeface="Calibri"/>
                <a:cs typeface="Times New Roman"/>
              </a:rPr>
              <a:t>Контроль</a:t>
            </a:r>
          </a:p>
        </p:txBody>
      </p:sp>
      <p:cxnSp>
        <p:nvCxnSpPr>
          <p:cNvPr id="72" name="Прямая со стрелкой 71"/>
          <p:cNvCxnSpPr/>
          <p:nvPr/>
        </p:nvCxnSpPr>
        <p:spPr>
          <a:xfrm flipV="1">
            <a:off x="5148580" y="2252345"/>
            <a:ext cx="0" cy="2643506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V="1">
            <a:off x="2286000" y="5200331"/>
            <a:ext cx="433387" cy="31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4" name="Прямоугольник 73"/>
          <p:cNvSpPr/>
          <p:nvPr/>
        </p:nvSpPr>
        <p:spPr>
          <a:xfrm>
            <a:off x="1917402" y="5534660"/>
            <a:ext cx="1414780" cy="3019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100" dirty="0">
                <a:effectLst/>
                <a:ea typeface="Calibri"/>
                <a:cs typeface="Times New Roman"/>
              </a:rPr>
              <a:t>Передача информации</a:t>
            </a:r>
          </a:p>
        </p:txBody>
      </p:sp>
      <p:cxnSp>
        <p:nvCxnSpPr>
          <p:cNvPr id="75" name="Прямая соединительная линия 74"/>
          <p:cNvCxnSpPr/>
          <p:nvPr/>
        </p:nvCxnSpPr>
        <p:spPr>
          <a:xfrm>
            <a:off x="175895" y="1898332"/>
            <a:ext cx="0" cy="4033202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>
            <a:off x="175895" y="1898649"/>
            <a:ext cx="1085850" cy="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>
            <a:off x="175895" y="5931534"/>
            <a:ext cx="3467100" cy="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V="1">
            <a:off x="3642995" y="5452746"/>
            <a:ext cx="0" cy="47878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Прямоугольник 78"/>
          <p:cNvSpPr/>
          <p:nvPr/>
        </p:nvSpPr>
        <p:spPr>
          <a:xfrm>
            <a:off x="329850" y="6067423"/>
            <a:ext cx="1162050" cy="319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100" dirty="0">
                <a:effectLst/>
                <a:ea typeface="Calibri"/>
                <a:cs typeface="Times New Roman"/>
              </a:rPr>
              <a:t>Передача информации</a:t>
            </a:r>
          </a:p>
        </p:txBody>
      </p:sp>
      <p:cxnSp>
        <p:nvCxnSpPr>
          <p:cNvPr id="80" name="Прямая со стрелкой 79"/>
          <p:cNvCxnSpPr/>
          <p:nvPr/>
        </p:nvCxnSpPr>
        <p:spPr>
          <a:xfrm>
            <a:off x="4221480" y="5124450"/>
            <a:ext cx="504824" cy="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1" name="Прямоугольник 80"/>
          <p:cNvSpPr/>
          <p:nvPr/>
        </p:nvSpPr>
        <p:spPr>
          <a:xfrm>
            <a:off x="3884444" y="5534660"/>
            <a:ext cx="1352550" cy="4579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100" dirty="0">
                <a:effectLst/>
                <a:ea typeface="Calibri"/>
                <a:cs typeface="Times New Roman"/>
              </a:rPr>
              <a:t>Передача проекта и информации</a:t>
            </a:r>
          </a:p>
        </p:txBody>
      </p:sp>
      <p:sp>
        <p:nvSpPr>
          <p:cNvPr id="82" name="Прямоугольник 81"/>
          <p:cNvSpPr/>
          <p:nvPr/>
        </p:nvSpPr>
        <p:spPr>
          <a:xfrm>
            <a:off x="5236994" y="2834441"/>
            <a:ext cx="1400175" cy="11220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100" dirty="0">
                <a:effectLst/>
                <a:ea typeface="Calibri"/>
                <a:cs typeface="Times New Roman"/>
              </a:rPr>
              <a:t>Контроль со стороны менеджера проекта, передача информации и документов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5907954" y="4437112"/>
            <a:ext cx="1304925" cy="40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1100" dirty="0">
                <a:effectLst/>
                <a:ea typeface="Calibri"/>
                <a:cs typeface="Times New Roman"/>
              </a:rPr>
              <a:t>Обратная связь</a:t>
            </a:r>
          </a:p>
        </p:txBody>
      </p:sp>
      <p:sp>
        <p:nvSpPr>
          <p:cNvPr id="85" name="Rectangle 12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13359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39" t="-5346" r="10469" b="-1"/>
          <a:stretch/>
        </p:blipFill>
        <p:spPr bwMode="auto">
          <a:xfrm>
            <a:off x="0" y="-438849"/>
            <a:ext cx="9144000" cy="7300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762216"/>
              </p:ext>
            </p:extLst>
          </p:nvPr>
        </p:nvGraphicFramePr>
        <p:xfrm>
          <a:off x="1403648" y="764704"/>
          <a:ext cx="6550021" cy="5611902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182897"/>
                <a:gridCol w="2183562"/>
                <a:gridCol w="2183562"/>
              </a:tblGrid>
              <a:tr h="2060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Риск</a:t>
                      </a:r>
                      <a:endParaRPr lang="ru-RU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6764" marR="567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Допустимость</a:t>
                      </a:r>
                      <a:endParaRPr lang="ru-RU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6764" marR="567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Управление</a:t>
                      </a:r>
                      <a:endParaRPr lang="ru-RU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6764" marR="56764" marT="0" marB="0"/>
                </a:tc>
              </a:tr>
              <a:tr h="15145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1. Болезнь персонала</a:t>
                      </a:r>
                      <a:endParaRPr lang="ru-RU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6764" marR="567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Приемлемый</a:t>
                      </a:r>
                      <a:endParaRPr lang="ru-RU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6764" marR="567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Распределение обязанностями между другими членами команды, обеспечить взаимозаменяемость членов команды (более похожими по своей специфике). </a:t>
                      </a:r>
                      <a:endParaRPr lang="ru-RU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6764" marR="56764" marT="0" marB="0"/>
                </a:tc>
              </a:tr>
              <a:tr h="857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2. Нежелание пользователей обучаться</a:t>
                      </a:r>
                      <a:endParaRPr lang="ru-RU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6764" marR="567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Не желательный</a:t>
                      </a:r>
                      <a:endParaRPr lang="ru-RU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6764" marR="567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Обеспечить стимулом на обучение (например, премировать по окончанию обучения)</a:t>
                      </a:r>
                      <a:endParaRPr lang="ru-RU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6764" marR="56764" marT="0" marB="0"/>
                </a:tc>
              </a:tr>
              <a:tr h="12956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3. Неверно рассчитанная длительность проекта</a:t>
                      </a:r>
                      <a:endParaRPr lang="ru-RU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6764" marR="567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Не желательный</a:t>
                      </a:r>
                      <a:endParaRPr lang="ru-RU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6764" marR="567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Соблюдение сроков реализации плана проекта, своевременное выполнение работы и осуществление контроля над её выполнением.</a:t>
                      </a:r>
                      <a:endParaRPr lang="ru-RU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6764" marR="56764" marT="0" marB="0"/>
                </a:tc>
              </a:tr>
              <a:tr h="17334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4. Ввод программы в эксплуатацию с незамеченными ошибками</a:t>
                      </a:r>
                      <a:endParaRPr lang="ru-RU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6764" marR="567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Недопустимый</a:t>
                      </a:r>
                      <a:endParaRPr lang="ru-RU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6764" marR="567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Ввод системного журнала ошибок, обеспечить непрерывный контроль критических точек проекта (раз в неделю/месяц вручную проверять самые важные элементы (регистрация, вход на сайт))</a:t>
                      </a:r>
                      <a:endParaRPr lang="ru-RU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6764" marR="56764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2719" y="292636"/>
            <a:ext cx="45785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Упр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авление рисками проекта внедрения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6853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39" t="-5346" r="10469" b="-1"/>
          <a:stretch/>
        </p:blipFill>
        <p:spPr bwMode="auto">
          <a:xfrm>
            <a:off x="0" y="-442292"/>
            <a:ext cx="9144000" cy="7300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" t="21872" r="2554" b="52473"/>
          <a:stretch/>
        </p:blipFill>
        <p:spPr bwMode="auto">
          <a:xfrm>
            <a:off x="78110" y="2243590"/>
            <a:ext cx="8972550" cy="192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3528" y="674152"/>
            <a:ext cx="4896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Диаграмма Ганта</a:t>
            </a:r>
          </a:p>
        </p:txBody>
      </p:sp>
    </p:spTree>
    <p:extLst>
      <p:ext uri="{BB962C8B-B14F-4D97-AF65-F5344CB8AC3E}">
        <p14:creationId xmlns:p14="http://schemas.microsoft.com/office/powerpoint/2010/main" val="222957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39" t="-5346" r="10469" b="-1"/>
          <a:stretch/>
        </p:blipFill>
        <p:spPr bwMode="auto">
          <a:xfrm>
            <a:off x="0" y="-442292"/>
            <a:ext cx="9144000" cy="7300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23528" y="332656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Метод </a:t>
            </a: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внедрения: </a:t>
            </a:r>
            <a:r>
              <a:rPr lang="ru-RU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франчайзинг</a:t>
            </a: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Так как внедряемой программой является интернет-магазин, то сложные методы внедрения не </a:t>
            </a: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подходят.</a:t>
            </a:r>
            <a:r>
              <a:rPr lang="ru-RU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В процессе внедрения есть такие этапы как опытная эксплуатация и промышленная эксплуатация, то есть сначала идёт предварительная обработка программного продукта и лишь потом его массовое внедрение.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3429000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Вывод: </a:t>
            </a:r>
            <a:r>
              <a:rPr lang="ru-RU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 данной работе был составлен небольшой план внедрения новой программы на замену старой. Цель, заданная в начале, выполняется на этапе настройки системы. Выбранный метод франчайзинга, поможет более детально провести тестирование из-за чего программу можно будет сделать более качественной.</a:t>
            </a:r>
          </a:p>
        </p:txBody>
      </p:sp>
    </p:spTree>
    <p:extLst>
      <p:ext uri="{BB962C8B-B14F-4D97-AF65-F5344CB8AC3E}">
        <p14:creationId xmlns:p14="http://schemas.microsoft.com/office/powerpoint/2010/main" val="405124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39" t="-5346" r="10469" b="-1"/>
          <a:stretch/>
        </p:blipFill>
        <p:spPr bwMode="auto">
          <a:xfrm>
            <a:off x="0" y="-442292"/>
            <a:ext cx="9144000" cy="7300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915183" y="2886904"/>
            <a:ext cx="53136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142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401</Words>
  <Application>Microsoft Office PowerPoint</Application>
  <PresentationFormat>Экран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Семён</dc:creator>
  <cp:lastModifiedBy>Пользователь Windows</cp:lastModifiedBy>
  <cp:revision>17</cp:revision>
  <dcterms:created xsi:type="dcterms:W3CDTF">2024-09-26T22:07:41Z</dcterms:created>
  <dcterms:modified xsi:type="dcterms:W3CDTF">2024-09-27T03:30:53Z</dcterms:modified>
</cp:coreProperties>
</file>