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85" r:id="rId1"/>
  </p:sldMasterIdLst>
  <p:notesMasterIdLst>
    <p:notesMasterId r:id="rId25"/>
  </p:notesMasterIdLst>
  <p:handoutMasterIdLst>
    <p:handoutMasterId r:id="rId26"/>
  </p:handoutMasterIdLst>
  <p:sldIdLst>
    <p:sldId id="509" r:id="rId2"/>
    <p:sldId id="603" r:id="rId3"/>
    <p:sldId id="605" r:id="rId4"/>
    <p:sldId id="654" r:id="rId5"/>
    <p:sldId id="607" r:id="rId6"/>
    <p:sldId id="608" r:id="rId7"/>
    <p:sldId id="609" r:id="rId8"/>
    <p:sldId id="699" r:id="rId9"/>
    <p:sldId id="698" r:id="rId10"/>
    <p:sldId id="616" r:id="rId11"/>
    <p:sldId id="619" r:id="rId12"/>
    <p:sldId id="620" r:id="rId13"/>
    <p:sldId id="700" r:id="rId14"/>
    <p:sldId id="643" r:id="rId15"/>
    <p:sldId id="652" r:id="rId16"/>
    <p:sldId id="647" r:id="rId17"/>
    <p:sldId id="646" r:id="rId18"/>
    <p:sldId id="692" r:id="rId19"/>
    <p:sldId id="693" r:id="rId20"/>
    <p:sldId id="694" r:id="rId21"/>
    <p:sldId id="697" r:id="rId22"/>
    <p:sldId id="695" r:id="rId23"/>
    <p:sldId id="696" r:id="rId24"/>
  </p:sldIdLst>
  <p:sldSz cx="12192000" cy="6858000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30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9E7"/>
    <a:srgbClr val="1955FF"/>
    <a:srgbClr val="002282"/>
    <a:srgbClr val="CF0E30"/>
    <a:srgbClr val="004C22"/>
    <a:srgbClr val="9E6B40"/>
    <a:srgbClr val="FFFDF7"/>
    <a:srgbClr val="FFE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1" autoAdjust="0"/>
  </p:normalViewPr>
  <p:slideViewPr>
    <p:cSldViewPr>
      <p:cViewPr varScale="1">
        <p:scale>
          <a:sx n="74" d="100"/>
          <a:sy n="74" d="100"/>
        </p:scale>
        <p:origin x="55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>
      <p:cViewPr>
        <p:scale>
          <a:sx n="100" d="100"/>
          <a:sy n="100" d="100"/>
        </p:scale>
        <p:origin x="-1092" y="-60"/>
      </p:cViewPr>
      <p:guideLst>
        <p:guide orient="horz" pos="2229"/>
        <p:guide pos="30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6CA9DDFD-F804-4D84-A5D0-A2440F48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144463"/>
            <a:ext cx="4387850" cy="2206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9963" tIns="0" rIns="19963" bIns="0"/>
          <a:lstStyle>
            <a:lvl1pPr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Calibri" pitchFamily="34" charset="0"/>
              </a:rPr>
              <a:t>Introdução à Programação</a:t>
            </a:r>
            <a:endParaRPr lang="en-US" sz="1000" dirty="0">
              <a:latin typeface="Tahoma" panose="020B0604030504040204" pitchFamily="34" charset="0"/>
            </a:endParaRPr>
          </a:p>
        </p:txBody>
      </p:sp>
      <p:sp>
        <p:nvSpPr>
          <p:cNvPr id="93187" name="Rectangle 8">
            <a:extLst>
              <a:ext uri="{FF2B5EF4-FFF2-40B4-BE49-F238E27FC236}">
                <a16:creationId xmlns:a16="http://schemas.microsoft.com/office/drawing/2014/main" xmlns="" id="{8384DBF5-BE7D-4B54-B952-233CB5B09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9644063"/>
            <a:ext cx="307498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63" tIns="0" rIns="19963" bIns="0" anchor="b"/>
          <a:lstStyle>
            <a:lvl1pPr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0EB8CED0-3816-44F7-9059-DD70BB5897D0}" type="slidenum">
              <a:rPr lang="en-US" altLang="pt-BR" sz="1000">
                <a:latin typeface="Tahoma" panose="020B0604030504040204" pitchFamily="34" charset="0"/>
              </a:rPr>
              <a:pPr algn="ctr"/>
              <a:t>‹nº›</a:t>
            </a:fld>
            <a:endParaRPr lang="en-US" altLang="pt-BR" sz="1000" i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7B31BF3D-7D95-4ABA-8E0C-6A7653A5F6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t" anchorCtr="0" compatLnSpc="1">
            <a:prstTxWarp prst="textNoShape">
              <a:avLst/>
            </a:prstTxWarp>
          </a:bodyPr>
          <a:lstStyle>
            <a:lvl1pPr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4E7662C9-35D6-4E50-B029-0251BB7D02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-1588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t" anchorCtr="0" compatLnSpc="1">
            <a:prstTxWarp prst="textNoShape">
              <a:avLst/>
            </a:prstTxWarp>
          </a:bodyPr>
          <a:lstStyle>
            <a:lvl1pPr algn="r"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2EF9A022-B556-41E4-A71E-CD8C8E1AE2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b" anchorCtr="0" compatLnSpc="1">
            <a:prstTxWarp prst="textNoShape">
              <a:avLst/>
            </a:prstTxWarp>
          </a:bodyPr>
          <a:lstStyle>
            <a:lvl1pPr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4B4E5D46-1F55-479C-A9D6-BE0EBFE7F4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b" anchorCtr="0" compatLnSpc="1">
            <a:prstTxWarp prst="textNoShape">
              <a:avLst/>
            </a:prstTxWarp>
          </a:bodyPr>
          <a:lstStyle>
            <a:lvl1pPr algn="r" defTabSz="792163">
              <a:defRPr sz="1000" i="1">
                <a:latin typeface="Times New Roman" panose="02020603050405020304" pitchFamily="18" charset="0"/>
              </a:defRPr>
            </a:lvl1pPr>
          </a:lstStyle>
          <a:p>
            <a:fld id="{462E1E71-A41A-45FD-8C94-23EBFC3160B3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xmlns="" id="{4B714F95-2279-4200-BDB9-CB4A49EF76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9" tIns="47875" rIns="95749" bIns="47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xmlns="" id="{0CF54879-4C00-4633-BA5A-C6D586BE91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9225" y="773113"/>
            <a:ext cx="6802438" cy="3827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xmlns="" id="{AD66B8CA-852D-4D25-961E-524B2FFF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9804400"/>
            <a:ext cx="4746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49" tIns="47875" rIns="95749" bIns="47875" anchor="ctr">
            <a:spAutoFit/>
          </a:bodyPr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68202E1-43B0-4C0C-A1BB-77253B29D64C}" type="slidenum">
              <a:rPr lang="pt-BR" altLang="pt-BR" sz="1500">
                <a:latin typeface="Times New Roman" panose="02020603050405020304" pitchFamily="18" charset="0"/>
              </a:rPr>
              <a:pPr algn="r"/>
              <a:t>‹nº›</a:t>
            </a:fld>
            <a:endParaRPr lang="pt-BR" altLang="pt-BR" sz="15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42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xmlns="" id="{362B7EB4-9A13-70D8-00A9-F2AA532F48B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9CE04FC5-2797-488D-B1F7-EA585150E87F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Text Box 1">
            <a:extLst>
              <a:ext uri="{FF2B5EF4-FFF2-40B4-BE49-F238E27FC236}">
                <a16:creationId xmlns:a16="http://schemas.microsoft.com/office/drawing/2014/main" xmlns="" id="{32A1DE1C-BF5F-0AA1-AB28-7DB405977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1850"/>
            <a:ext cx="30734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800" tIns="0" rIns="1980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Font typeface="Times New Roman" panose="02020603050405020304" pitchFamily="18" charset="0"/>
              <a:buNone/>
            </a:pPr>
            <a:fld id="{1F381F2F-D918-4424-AA66-93900366CA82}" type="slidenum">
              <a:rPr lang="pt-BR" altLang="pt-BR" sz="1000" i="1">
                <a:latin typeface="Times New Roman" panose="02020603050405020304" pitchFamily="18" charset="0"/>
              </a:rPr>
              <a:pPr algn="r" eaLnBrk="1" hangingPunct="1">
                <a:buFont typeface="Times New Roman" panose="02020603050405020304" pitchFamily="18" charset="0"/>
                <a:buNone/>
              </a:pPr>
              <a:t>1</a:t>
            </a:fld>
            <a:endParaRPr lang="pt-BR" altLang="pt-BR" sz="1000" i="1">
              <a:latin typeface="Times New Roman" panose="02020603050405020304" pitchFamily="18" charset="0"/>
            </a:endParaRPr>
          </a:p>
        </p:txBody>
      </p:sp>
      <p:sp>
        <p:nvSpPr>
          <p:cNvPr id="60420" name="Text Box 2">
            <a:extLst>
              <a:ext uri="{FF2B5EF4-FFF2-40B4-BE49-F238E27FC236}">
                <a16:creationId xmlns:a16="http://schemas.microsoft.com/office/drawing/2014/main" xmlns="" id="{654894F8-04E6-2045-4FDA-BBD2D5116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774700"/>
            <a:ext cx="5099050" cy="38242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Font typeface="Times New Roman" panose="02020603050405020304" pitchFamily="18" charset="0"/>
              <a:buNone/>
            </a:pPr>
            <a:endParaRPr lang="pt-BR" altLang="pt-BR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xmlns="" id="{CBB8F87A-50B5-125C-58C9-FE629CC5507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7738" y="4860925"/>
            <a:ext cx="5200650" cy="469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7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3">
            <a:extLst>
              <a:ext uri="{FF2B5EF4-FFF2-40B4-BE49-F238E27FC236}">
                <a16:creationId xmlns:a16="http://schemas.microsoft.com/office/drawing/2014/main" xmlns="" id="{B0C31E87-A09C-9539-F357-D08AC0119C8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297734C-5BFD-4964-999D-6872A50484F1}" type="slidenum">
              <a:rPr lang="en-GB" altLang="pt-BR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pPr eaLnBrk="1" hangingPunct="1"/>
              <a:t>13</a:t>
            </a:fld>
            <a:endParaRPr lang="en-GB" altLang="pt-BR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4755" name="Text Box 2">
            <a:extLst>
              <a:ext uri="{FF2B5EF4-FFF2-40B4-BE49-F238E27FC236}">
                <a16:creationId xmlns:a16="http://schemas.microsoft.com/office/drawing/2014/main" xmlns="" id="{66BDEBB3-23AD-EC95-7D3B-1E0548347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727075"/>
            <a:ext cx="4941888" cy="3644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89" tIns="43695" rIns="87389" bIns="43695" anchor="ctr"/>
          <a:lstStyle/>
          <a:p>
            <a:endParaRPr lang="pt-BR" altLang="pt-BR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xmlns="" id="{D95A5485-B46F-80C4-DF13-9FEB1FB9D75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613275"/>
            <a:ext cx="5019675" cy="4364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76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xmlns="" id="{3DEE8B8F-C2AE-8298-4BDE-458EF4E4A9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81D17F33-56CF-4CA3-869D-C77A8C73EB89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xmlns="" id="{8854474F-87E4-867D-A71C-3B3610976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xmlns="" id="{7BFDD635-EBF9-0092-9A0A-25B2754B6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78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3">
            <a:extLst>
              <a:ext uri="{FF2B5EF4-FFF2-40B4-BE49-F238E27FC236}">
                <a16:creationId xmlns:a16="http://schemas.microsoft.com/office/drawing/2014/main" xmlns="" id="{636E6792-6826-0BA9-4FC9-554ECBC6330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8D92F73C-A4CC-4604-8D82-FCA1BF625D2C}" type="slidenum">
              <a:rPr lang="en-GB" altLang="pt-BR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pPr eaLnBrk="1" hangingPunct="1"/>
              <a:t>15</a:t>
            </a:fld>
            <a:endParaRPr lang="en-GB" altLang="pt-BR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xmlns="" id="{CB52536E-84EE-50A6-B745-F06F7C3BC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57750" cy="3643312"/>
          </a:xfrm>
          <a:solidFill>
            <a:srgbClr val="FFFFFF"/>
          </a:solidFill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xmlns="" id="{3B9CE6A3-6645-D027-C09B-A00238C5A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614863"/>
            <a:ext cx="5483225" cy="43688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7" tIns="45709" rIns="91417" bIns="45709"/>
          <a:lstStyle/>
          <a:p>
            <a:pPr defTabSz="873125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8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xmlns="" id="{D74E2486-0F4D-031C-DD10-884DD16CEFD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77D2C2E1-23C6-4DAD-9F2D-A4FB418F11DF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3" name="Text Box 1">
            <a:extLst>
              <a:ext uri="{FF2B5EF4-FFF2-40B4-BE49-F238E27FC236}">
                <a16:creationId xmlns:a16="http://schemas.microsoft.com/office/drawing/2014/main" xmlns="" id="{43FE9A84-BAB5-031C-0B4B-5089EA4CC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/>
            <a:fld id="{B69431B4-2872-40FD-974A-FA4814C9442A}" type="slidenum">
              <a:rPr lang="en-GB" altLang="pt-BR" sz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 Unicode MS" panose="020B0604020202020204" pitchFamily="34" charset="-128"/>
              </a:rPr>
              <a:pPr algn="r"/>
              <a:t>16</a:t>
            </a:fld>
            <a:endParaRPr lang="en-GB" altLang="pt-BR" sz="1200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  <a:cs typeface="Arial Unicode MS" panose="020B0604020202020204" pitchFamily="34" charset="-128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xmlns="" id="{4D37A18B-F193-7D20-6D2A-66003CF46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30588"/>
          </a:xfrm>
          <a:solidFill>
            <a:srgbClr val="FFFFFF"/>
          </a:solidFill>
          <a:ln/>
        </p:spPr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xmlns="" id="{37670DF2-AD92-5BA5-007A-AB7EA8D05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455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xmlns="" id="{910691DD-0DC9-AEEB-1888-4927712828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3B1BD095-90F0-48BA-B821-ED83E04E9CD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xmlns="" id="{050C7FCC-0E04-56A8-B79B-2E3E3C78F2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xmlns="" id="{9614CB8D-D980-A451-6550-CF3757024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4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xmlns="" id="{2FF5F29D-4469-A333-4579-CE980A1094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19BB965-1070-4891-B9C5-174636B4E35B}" type="slidenum">
              <a:rPr lang="en-US" altLang="pt-BR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pPr eaLnBrk="1" hangingPunct="1"/>
              <a:t>2</a:t>
            </a:fld>
            <a:endParaRPr lang="en-US" altLang="pt-BR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1443" name="Text Box 1">
            <a:extLst>
              <a:ext uri="{FF2B5EF4-FFF2-40B4-BE49-F238E27FC236}">
                <a16:creationId xmlns:a16="http://schemas.microsoft.com/office/drawing/2014/main" xmlns="" id="{52D862BA-D653-48DB-1E04-6DA7BDF12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728663"/>
            <a:ext cx="4857750" cy="3643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xmlns="" id="{54050869-CB19-862D-53C8-4D61859754E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14863"/>
            <a:ext cx="548322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9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xmlns="" id="{6AECBDBC-7A8F-FD62-7ACD-BCC147748E0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3025" y="9226550"/>
            <a:ext cx="29686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/>
            <a:fld id="{1687CE13-CDFB-4CF6-9DE2-86827AA4A65A}" type="slidenum">
              <a:rPr lang="en-US" altLang="pt-BR" sz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pPr algn="r" eaLnBrk="1" hangingPunct="1"/>
              <a:t>3</a:t>
            </a:fld>
            <a:endParaRPr lang="en-US" altLang="pt-BR" sz="1200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3491" name="Text Box 1">
            <a:extLst>
              <a:ext uri="{FF2B5EF4-FFF2-40B4-BE49-F238E27FC236}">
                <a16:creationId xmlns:a16="http://schemas.microsoft.com/office/drawing/2014/main" xmlns="" id="{385555E0-C6C6-78F4-65CD-1AD2FB926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727075"/>
            <a:ext cx="4941888" cy="3644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xmlns="" id="{0E1289FF-5D60-0413-27D7-388E46DD45C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14863"/>
            <a:ext cx="548322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3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xmlns="" id="{021233AB-FC26-1A18-8E46-697C5E2A6D9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C86EACF-6AEF-43F7-8EA8-E1E92C03CB11}" type="slidenum">
              <a:rPr lang="en-US" altLang="pt-BR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pPr eaLnBrk="1" hangingPunct="1"/>
              <a:t>5</a:t>
            </a:fld>
            <a:endParaRPr lang="en-US" altLang="pt-BR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xmlns="" id="{4AC11D76-FE42-5FD2-5E4D-7456B8447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57750" cy="3643312"/>
          </a:xfrm>
          <a:solidFill>
            <a:srgbClr val="FFFFFF"/>
          </a:solidFill>
          <a:ln/>
        </p:spPr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xmlns="" id="{0A712D3D-D3F9-663B-C808-E1BC71B73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614863"/>
            <a:ext cx="5483225" cy="4375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3">
            <a:extLst>
              <a:ext uri="{FF2B5EF4-FFF2-40B4-BE49-F238E27FC236}">
                <a16:creationId xmlns:a16="http://schemas.microsoft.com/office/drawing/2014/main" xmlns="" id="{ECCB8410-2E11-D3C4-7A08-6BB72782FB1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A31F472-4FD6-4E61-A7C9-5CBF687FC503}" type="slidenum">
              <a:rPr lang="en-GB" altLang="pt-BR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pPr eaLnBrk="1" hangingPunct="1"/>
              <a:t>6</a:t>
            </a:fld>
            <a:endParaRPr lang="en-GB" altLang="pt-BR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xmlns="" id="{6AFB14B4-DFFB-1FE4-1B07-CA0D518A61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8913" y="728663"/>
            <a:ext cx="6477000" cy="3643312"/>
          </a:xfrm>
          <a:solidFill>
            <a:srgbClr val="FFFFFF"/>
          </a:solidFill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xmlns="" id="{23B4CC77-A24B-81BA-F83C-D9D041F42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614863"/>
            <a:ext cx="5483225" cy="43688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7" tIns="45709" rIns="91417" bIns="45709"/>
          <a:lstStyle/>
          <a:p>
            <a:pPr defTabSz="873125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11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3">
            <a:extLst>
              <a:ext uri="{FF2B5EF4-FFF2-40B4-BE49-F238E27FC236}">
                <a16:creationId xmlns:a16="http://schemas.microsoft.com/office/drawing/2014/main" xmlns="" id="{C8C103C0-786A-ECCC-E1EC-1408C6716D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678D73A-F3EC-4208-8434-1D24A522023B}" type="slidenum">
              <a:rPr lang="en-GB" altLang="pt-BR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pPr eaLnBrk="1" hangingPunct="1"/>
              <a:t>7</a:t>
            </a:fld>
            <a:endParaRPr lang="en-GB" altLang="pt-BR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6563" name="Text Box 1">
            <a:extLst>
              <a:ext uri="{FF2B5EF4-FFF2-40B4-BE49-F238E27FC236}">
                <a16:creationId xmlns:a16="http://schemas.microsoft.com/office/drawing/2014/main" xmlns="" id="{412F881F-8A40-D8B0-7159-FEF9DCE32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727075"/>
            <a:ext cx="4941888" cy="3644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89" tIns="43695" rIns="87389" bIns="43695" anchor="ctr"/>
          <a:lstStyle/>
          <a:p>
            <a:endParaRPr lang="pt-BR" altLang="pt-BR"/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xmlns="" id="{62784A77-AA56-0C9E-0F95-D94F1D9C567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613275"/>
            <a:ext cx="5019675" cy="4364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0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3">
            <a:extLst>
              <a:ext uri="{FF2B5EF4-FFF2-40B4-BE49-F238E27FC236}">
                <a16:creationId xmlns:a16="http://schemas.microsoft.com/office/drawing/2014/main" xmlns="" id="{7DD3FFB3-1367-67AC-47E1-53ED4E0291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653471C-24D5-49DE-8EEF-707F3BCD5C90}" type="slidenum">
              <a:rPr lang="en-GB" altLang="pt-BR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pPr eaLnBrk="1" hangingPunct="1"/>
              <a:t>8</a:t>
            </a:fld>
            <a:endParaRPr lang="en-GB" altLang="pt-BR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8611" name="Text Box 2">
            <a:extLst>
              <a:ext uri="{FF2B5EF4-FFF2-40B4-BE49-F238E27FC236}">
                <a16:creationId xmlns:a16="http://schemas.microsoft.com/office/drawing/2014/main" xmlns="" id="{EE2FA971-4709-5700-BC3D-F1B67BDE8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727075"/>
            <a:ext cx="4941888" cy="3644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89" tIns="43695" rIns="87389" bIns="43695" anchor="ctr"/>
          <a:lstStyle/>
          <a:p>
            <a:endParaRPr lang="pt-BR" altLang="pt-BR"/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xmlns="" id="{1FD8AC20-C0A5-E3DE-F93B-35548A8ABFA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613275"/>
            <a:ext cx="5019675" cy="4364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470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3">
            <a:extLst>
              <a:ext uri="{FF2B5EF4-FFF2-40B4-BE49-F238E27FC236}">
                <a16:creationId xmlns:a16="http://schemas.microsoft.com/office/drawing/2014/main" xmlns="" id="{B0C31E87-A09C-9539-F357-D08AC0119C8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297734C-5BFD-4964-999D-6872A50484F1}" type="slidenum">
              <a:rPr lang="en-GB" altLang="pt-BR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pPr eaLnBrk="1" hangingPunct="1"/>
              <a:t>11</a:t>
            </a:fld>
            <a:endParaRPr lang="en-GB" altLang="pt-BR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4755" name="Text Box 2">
            <a:extLst>
              <a:ext uri="{FF2B5EF4-FFF2-40B4-BE49-F238E27FC236}">
                <a16:creationId xmlns:a16="http://schemas.microsoft.com/office/drawing/2014/main" xmlns="" id="{66BDEBB3-23AD-EC95-7D3B-1E0548347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727075"/>
            <a:ext cx="4941888" cy="3644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89" tIns="43695" rIns="87389" bIns="43695" anchor="ctr"/>
          <a:lstStyle/>
          <a:p>
            <a:endParaRPr lang="pt-BR" altLang="pt-BR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xmlns="" id="{D95A5485-B46F-80C4-DF13-9FEB1FB9D75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613275"/>
            <a:ext cx="5019675" cy="4364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18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3">
            <a:extLst>
              <a:ext uri="{FF2B5EF4-FFF2-40B4-BE49-F238E27FC236}">
                <a16:creationId xmlns:a16="http://schemas.microsoft.com/office/drawing/2014/main" xmlns="" id="{AA73453E-2A64-3457-ECA0-3B591D2B72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8A2F2B8B-31EB-47FA-AB18-680FA8961E60}" type="slidenum">
              <a:rPr lang="en-GB" altLang="pt-BR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pPr eaLnBrk="1" hangingPunct="1"/>
              <a:t>12</a:t>
            </a:fld>
            <a:endParaRPr lang="en-GB" altLang="pt-BR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5779" name="Text Box 1">
            <a:extLst>
              <a:ext uri="{FF2B5EF4-FFF2-40B4-BE49-F238E27FC236}">
                <a16:creationId xmlns:a16="http://schemas.microsoft.com/office/drawing/2014/main" xmlns="" id="{C50C8493-ED6F-5AAE-B514-FC90858BC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727075"/>
            <a:ext cx="4941888" cy="3644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89" tIns="43695" rIns="87389" bIns="43695" anchor="ctr"/>
          <a:lstStyle/>
          <a:p>
            <a:endParaRPr lang="pt-BR" altLang="pt-BR"/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xmlns="" id="{BA489515-0FAE-9AD1-99FF-29A9F00C73B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613275"/>
            <a:ext cx="5019675" cy="4364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8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preserve="1">
  <p:cSld name="Título e conteú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9"/>
          <p:cNvSpPr txBox="1">
            <a:spLocks noGrp="1"/>
          </p:cNvSpPr>
          <p:nvPr>
            <p:ph type="body" idx="1"/>
          </p:nvPr>
        </p:nvSpPr>
        <p:spPr>
          <a:xfrm>
            <a:off x="373358" y="942797"/>
            <a:ext cx="1153043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1714500" lvl="4" indent="-22860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73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Somente título" preserve="1">
  <p:cSld name="12_Somente títul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7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7"/>
          <p:cNvSpPr txBox="1">
            <a:spLocks noGrp="1"/>
          </p:cNvSpPr>
          <p:nvPr>
            <p:ph type="body" idx="1"/>
          </p:nvPr>
        </p:nvSpPr>
        <p:spPr>
          <a:xfrm>
            <a:off x="191344" y="836712"/>
            <a:ext cx="11761307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Somente título" preserve="1">
  <p:cSld name="10_Somente tít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8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8"/>
          <p:cNvSpPr txBox="1">
            <a:spLocks noGrp="1"/>
          </p:cNvSpPr>
          <p:nvPr>
            <p:ph type="body" idx="1"/>
          </p:nvPr>
        </p:nvSpPr>
        <p:spPr>
          <a:xfrm>
            <a:off x="191344" y="836712"/>
            <a:ext cx="11761307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 type="obj" preserve="1">
  <p:cSld name="1_Título e conteúd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9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9"/>
          <p:cNvSpPr txBox="1">
            <a:spLocks noGrp="1"/>
          </p:cNvSpPr>
          <p:nvPr>
            <p:ph type="body" idx="1"/>
          </p:nvPr>
        </p:nvSpPr>
        <p:spPr>
          <a:xfrm>
            <a:off x="373358" y="942797"/>
            <a:ext cx="1153043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/>
            </a:lvl4pPr>
            <a:lvl5pPr marL="1714500" lvl="4" indent="-22860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663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 preserve="1">
  <p:cSld name="Cabeçalho da Seçã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0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685800" lvl="1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/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/>
            </a:lvl3pPr>
            <a:lvl4pPr marL="1371600" lvl="3" indent="-171450" algn="l">
              <a:spcBef>
                <a:spcPts val="210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4pPr>
            <a:lvl5pPr marL="1714500" lvl="4" indent="-171450" algn="l">
              <a:spcBef>
                <a:spcPts val="210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5pPr>
            <a:lvl6pPr marL="2057400" lvl="5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6pPr>
            <a:lvl7pPr marL="2400300" lvl="6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7pPr>
            <a:lvl8pPr marL="2743200" lvl="7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8pPr>
            <a:lvl9pPr marL="3086100" lvl="8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482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uas Partes de Conteúdo" preserve="1">
  <p:cSld name="1_Duas Partes de Conteúd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1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1"/>
          <p:cNvSpPr txBox="1">
            <a:spLocks noGrp="1"/>
          </p:cNvSpPr>
          <p:nvPr>
            <p:ph type="body" idx="1"/>
          </p:nvPr>
        </p:nvSpPr>
        <p:spPr>
          <a:xfrm>
            <a:off x="914400" y="19812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71463" algn="l">
              <a:spcBef>
                <a:spcPts val="42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»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•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–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body" idx="2"/>
          </p:nvPr>
        </p:nvSpPr>
        <p:spPr>
          <a:xfrm>
            <a:off x="6451600" y="19812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71463" algn="l">
              <a:spcBef>
                <a:spcPts val="42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»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•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–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868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 preserve="1">
  <p:cSld name="Comparaçã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2"/>
          <p:cNvSpPr txBox="1">
            <a:spLocks noGrp="1"/>
          </p:cNvSpPr>
          <p:nvPr>
            <p:ph type="body" idx="1"/>
          </p:nvPr>
        </p:nvSpPr>
        <p:spPr>
          <a:xfrm>
            <a:off x="607950" y="111390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8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»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–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82" name="Google Shape;82;p82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»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–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73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 preserve="1">
  <p:cSld name="Conteúdo com Legenda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3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41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3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42888" algn="l"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 b="1">
                <a:solidFill>
                  <a:srgbClr val="AA00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lvl="1" indent="-304800" algn="l">
              <a:spcBef>
                <a:spcPts val="420"/>
              </a:spcBef>
              <a:spcAft>
                <a:spcPts val="0"/>
              </a:spcAft>
              <a:buSzPts val="2800"/>
              <a:buFont typeface="Calibri"/>
              <a:buChar char="–"/>
              <a:defRPr sz="2100"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 sz="1800"/>
            </a:lvl3pPr>
            <a:lvl4pPr marL="1371600" lvl="3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•"/>
              <a:defRPr sz="1500"/>
            </a:lvl4pPr>
            <a:lvl5pPr marL="1714500" lvl="4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5pPr>
            <a:lvl6pPr marL="2057400" lvl="5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6pPr>
            <a:lvl7pPr marL="2400300" lvl="6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7pPr>
            <a:lvl8pPr marL="2743200" lvl="7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8pPr>
            <a:lvl9pPr marL="3086100" lvl="8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9pPr>
          </a:lstStyle>
          <a:p>
            <a:endParaRPr/>
          </a:p>
        </p:txBody>
      </p:sp>
      <p:sp>
        <p:nvSpPr>
          <p:cNvPr id="87" name="Google Shape;87;p83"/>
          <p:cNvSpPr txBox="1">
            <a:spLocks noGrp="1"/>
          </p:cNvSpPr>
          <p:nvPr>
            <p:ph type="body" idx="2"/>
          </p:nvPr>
        </p:nvSpPr>
        <p:spPr>
          <a:xfrm>
            <a:off x="609602" y="1471706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SzPts val="1000"/>
              <a:buFont typeface="Calibri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22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 preserve="1">
  <p:cSld name="Imagem com Legenda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4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4"/>
          <p:cNvSpPr>
            <a:spLocks noGrp="1"/>
          </p:cNvSpPr>
          <p:nvPr>
            <p:ph type="pic" idx="2"/>
          </p:nvPr>
        </p:nvSpPr>
        <p:spPr>
          <a:xfrm>
            <a:off x="2389717" y="1052736"/>
            <a:ext cx="7315200" cy="367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84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SzPts val="1000"/>
              <a:buFont typeface="Calibri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007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 preserve="1">
  <p:cSld name="Título e texto vertical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5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5"/>
          <p:cNvSpPr txBox="1">
            <a:spLocks noGrp="1"/>
          </p:cNvSpPr>
          <p:nvPr>
            <p:ph type="body" idx="1"/>
          </p:nvPr>
        </p:nvSpPr>
        <p:spPr>
          <a:xfrm rot="5400000">
            <a:off x="3383619" y="-2067467"/>
            <a:ext cx="5509917" cy="1153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183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 preserve="1">
  <p:cSld name="Título e texto verticai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6"/>
          <p:cNvSpPr txBox="1">
            <a:spLocks noGrp="1"/>
          </p:cNvSpPr>
          <p:nvPr>
            <p:ph type="title"/>
          </p:nvPr>
        </p:nvSpPr>
        <p:spPr>
          <a:xfrm rot="5400000">
            <a:off x="7551209" y="1760011"/>
            <a:ext cx="5924550" cy="274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6"/>
          <p:cNvSpPr txBox="1">
            <a:spLocks noGrp="1"/>
          </p:cNvSpPr>
          <p:nvPr>
            <p:ph type="body" idx="1"/>
          </p:nvPr>
        </p:nvSpPr>
        <p:spPr>
          <a:xfrm rot="5400000">
            <a:off x="1954742" y="-885824"/>
            <a:ext cx="5924550" cy="8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52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 preserve="1">
  <p:cSld name="Somente títul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0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765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 preserve="1">
  <p:cSld name="Título, texto e conteúd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7"/>
          <p:cNvSpPr txBox="1">
            <a:spLocks noGrp="1"/>
          </p:cNvSpPr>
          <p:nvPr>
            <p:ph type="title"/>
          </p:nvPr>
        </p:nvSpPr>
        <p:spPr>
          <a:xfrm>
            <a:off x="897468" y="171450"/>
            <a:ext cx="10989733" cy="44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7"/>
          <p:cNvSpPr txBox="1">
            <a:spLocks noGrp="1"/>
          </p:cNvSpPr>
          <p:nvPr>
            <p:ph type="body" idx="1"/>
          </p:nvPr>
        </p:nvSpPr>
        <p:spPr>
          <a:xfrm>
            <a:off x="914400" y="19812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1" name="Google Shape;101;p87"/>
          <p:cNvSpPr txBox="1">
            <a:spLocks noGrp="1"/>
          </p:cNvSpPr>
          <p:nvPr>
            <p:ph type="body" idx="2"/>
          </p:nvPr>
        </p:nvSpPr>
        <p:spPr>
          <a:xfrm>
            <a:off x="6451600" y="19812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560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 preserve="1">
  <p:cSld name="Title and Tab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8"/>
          <p:cNvSpPr txBox="1">
            <a:spLocks noGrp="1"/>
          </p:cNvSpPr>
          <p:nvPr>
            <p:ph type="title"/>
          </p:nvPr>
        </p:nvSpPr>
        <p:spPr>
          <a:xfrm>
            <a:off x="897468" y="171450"/>
            <a:ext cx="10989733" cy="52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3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 preserve="1">
  <p:cSld name="2_Slide de títul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9"/>
          <p:cNvSpPr txBox="1"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rgbClr val="0033CC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3527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mente título" preserve="1">
  <p:cSld name="1_Somente títul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0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0"/>
          <p:cNvSpPr txBox="1">
            <a:spLocks noGrp="1"/>
          </p:cNvSpPr>
          <p:nvPr>
            <p:ph type="body" idx="1"/>
          </p:nvPr>
        </p:nvSpPr>
        <p:spPr>
          <a:xfrm>
            <a:off x="191344" y="836712"/>
            <a:ext cx="11761307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048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omente título" preserve="1">
  <p:cSld name="3_Somente título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1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1"/>
          <p:cNvSpPr txBox="1">
            <a:spLocks noGrp="1"/>
          </p:cNvSpPr>
          <p:nvPr>
            <p:ph type="body" idx="1"/>
          </p:nvPr>
        </p:nvSpPr>
        <p:spPr>
          <a:xfrm>
            <a:off x="191344" y="836712"/>
            <a:ext cx="11761307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625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omente título" preserve="1">
  <p:cSld name="4_Somente título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2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2"/>
          <p:cNvSpPr txBox="1">
            <a:spLocks noGrp="1"/>
          </p:cNvSpPr>
          <p:nvPr>
            <p:ph type="body" idx="1"/>
          </p:nvPr>
        </p:nvSpPr>
        <p:spPr>
          <a:xfrm>
            <a:off x="191344" y="836712"/>
            <a:ext cx="11761307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096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omente título" preserve="1">
  <p:cSld name="5_Somente títul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3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3"/>
          <p:cNvSpPr txBox="1">
            <a:spLocks noGrp="1"/>
          </p:cNvSpPr>
          <p:nvPr>
            <p:ph type="body" idx="1"/>
          </p:nvPr>
        </p:nvSpPr>
        <p:spPr>
          <a:xfrm>
            <a:off x="191344" y="836712"/>
            <a:ext cx="11761307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5211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98C9EA-F378-4D02-823E-B2FA5721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9695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preserve="1">
  <p:cSld name="Duas Partes de Conteúd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407369" y="908720"/>
            <a:ext cx="11445823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97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preserve="1">
  <p:cSld name="3_Duas Partes de Conteúd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407369" y="908720"/>
            <a:ext cx="11445823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2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mente título" preserve="1">
  <p:cSld name="2_Somente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2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2"/>
          <p:cNvSpPr txBox="1">
            <a:spLocks noGrp="1"/>
          </p:cNvSpPr>
          <p:nvPr>
            <p:ph type="body" idx="1"/>
          </p:nvPr>
        </p:nvSpPr>
        <p:spPr>
          <a:xfrm>
            <a:off x="191344" y="836712"/>
            <a:ext cx="11761307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205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 preserve="1">
  <p:cSld name="Em branc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7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preserve="1">
  <p:cSld name="Layout Personalizad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4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546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omente título" preserve="1">
  <p:cSld name="9_Somente títul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5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5"/>
          <p:cNvSpPr txBox="1">
            <a:spLocks noGrp="1"/>
          </p:cNvSpPr>
          <p:nvPr>
            <p:ph type="body" idx="1"/>
          </p:nvPr>
        </p:nvSpPr>
        <p:spPr>
          <a:xfrm>
            <a:off x="191344" y="836712"/>
            <a:ext cx="11761307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uas Partes de Conteúdo" type="twoObj" preserve="1">
  <p:cSld name="2_Duas Partes de Conteúd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6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body" idx="1"/>
          </p:nvPr>
        </p:nvSpPr>
        <p:spPr>
          <a:xfrm>
            <a:off x="407368" y="908720"/>
            <a:ext cx="5616624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body" idx="2"/>
          </p:nvPr>
        </p:nvSpPr>
        <p:spPr>
          <a:xfrm>
            <a:off x="6209799" y="908720"/>
            <a:ext cx="5616624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9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67"/>
          <p:cNvGrpSpPr/>
          <p:nvPr/>
        </p:nvGrpSpPr>
        <p:grpSpPr>
          <a:xfrm>
            <a:off x="144371" y="770531"/>
            <a:ext cx="11887200" cy="45719"/>
            <a:chOff x="0" y="873"/>
            <a:chExt cx="5269" cy="183"/>
          </a:xfrm>
        </p:grpSpPr>
        <p:grpSp>
          <p:nvGrpSpPr>
            <p:cNvPr id="12" name="Google Shape;12;p67"/>
            <p:cNvGrpSpPr/>
            <p:nvPr/>
          </p:nvGrpSpPr>
          <p:grpSpPr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13" name="Google Shape;13;p67"/>
              <p:cNvSpPr/>
              <p:nvPr/>
            </p:nvSpPr>
            <p:spPr>
              <a:xfrm>
                <a:off x="5240" y="873"/>
                <a:ext cx="2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67"/>
              <p:cNvSpPr/>
              <p:nvPr/>
            </p:nvSpPr>
            <p:spPr>
              <a:xfrm>
                <a:off x="5146" y="873"/>
                <a:ext cx="5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67"/>
            <p:cNvGrpSpPr/>
            <p:nvPr/>
          </p:nvGrpSpPr>
          <p:grpSpPr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6" name="Google Shape;16;p67"/>
              <p:cNvSpPr/>
              <p:nvPr/>
            </p:nvSpPr>
            <p:spPr>
              <a:xfrm>
                <a:off x="5006" y="873"/>
                <a:ext cx="93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7"/>
              <p:cNvSpPr/>
              <p:nvPr/>
            </p:nvSpPr>
            <p:spPr>
              <a:xfrm>
                <a:off x="4836" y="873"/>
                <a:ext cx="12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67"/>
            <p:cNvGrpSpPr/>
            <p:nvPr/>
          </p:nvGrpSpPr>
          <p:grpSpPr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9" name="Google Shape;19;p67"/>
              <p:cNvSpPr/>
              <p:nvPr/>
            </p:nvSpPr>
            <p:spPr>
              <a:xfrm>
                <a:off x="4639" y="873"/>
                <a:ext cx="154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67"/>
              <p:cNvSpPr/>
              <p:nvPr/>
            </p:nvSpPr>
            <p:spPr>
              <a:xfrm>
                <a:off x="4407" y="873"/>
                <a:ext cx="190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67"/>
            <p:cNvGrpSpPr/>
            <p:nvPr/>
          </p:nvGrpSpPr>
          <p:grpSpPr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22" name="Google Shape;22;p67"/>
              <p:cNvSpPr/>
              <p:nvPr/>
            </p:nvSpPr>
            <p:spPr>
              <a:xfrm>
                <a:off x="4146" y="873"/>
                <a:ext cx="218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67"/>
              <p:cNvSpPr/>
              <p:nvPr/>
            </p:nvSpPr>
            <p:spPr>
              <a:xfrm>
                <a:off x="3855" y="873"/>
                <a:ext cx="24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67"/>
              <p:cNvSpPr/>
              <p:nvPr/>
            </p:nvSpPr>
            <p:spPr>
              <a:xfrm>
                <a:off x="3530" y="873"/>
                <a:ext cx="283" cy="18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7"/>
              <p:cNvSpPr/>
              <p:nvPr/>
            </p:nvSpPr>
            <p:spPr>
              <a:xfrm>
                <a:off x="3176" y="873"/>
                <a:ext cx="313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Google Shape;26;p67"/>
            <p:cNvGrpSpPr/>
            <p:nvPr/>
          </p:nvGrpSpPr>
          <p:grpSpPr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27" name="Google Shape;27;p67"/>
              <p:cNvSpPr/>
              <p:nvPr/>
            </p:nvSpPr>
            <p:spPr>
              <a:xfrm>
                <a:off x="2792" y="873"/>
                <a:ext cx="344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67"/>
              <p:cNvSpPr/>
              <p:nvPr/>
            </p:nvSpPr>
            <p:spPr>
              <a:xfrm>
                <a:off x="0" y="873"/>
                <a:ext cx="2756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" name="Google Shape;29;p67"/>
          <p:cNvSpPr txBox="1">
            <a:spLocks noGrp="1"/>
          </p:cNvSpPr>
          <p:nvPr>
            <p:ph type="title"/>
          </p:nvPr>
        </p:nvSpPr>
        <p:spPr>
          <a:xfrm>
            <a:off x="373359" y="75817"/>
            <a:ext cx="11479832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AA00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7"/>
          <p:cNvSpPr txBox="1">
            <a:spLocks noGrp="1"/>
          </p:cNvSpPr>
          <p:nvPr>
            <p:ph type="body" idx="1"/>
          </p:nvPr>
        </p:nvSpPr>
        <p:spPr>
          <a:xfrm>
            <a:off x="373358" y="942797"/>
            <a:ext cx="1153043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Google Shape;31;p67"/>
          <p:cNvSpPr/>
          <p:nvPr/>
        </p:nvSpPr>
        <p:spPr>
          <a:xfrm>
            <a:off x="11739036" y="6583365"/>
            <a:ext cx="397545" cy="18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7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sz="750" b="1" i="0" u="none" strike="noStrike" kern="0" cap="none" spc="0" normalizeH="0" baseline="0" noProof="0" dirty="0">
              <a:ln>
                <a:noFill/>
              </a:ln>
              <a:solidFill>
                <a:srgbClr val="FCFEB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0568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4039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  <p:sldLayoutId id="2147484004" r:id="rId20"/>
    <p:sldLayoutId id="2147484005" r:id="rId21"/>
    <p:sldLayoutId id="2147484006" r:id="rId22"/>
    <p:sldLayoutId id="2147484007" r:id="rId23"/>
    <p:sldLayoutId id="2147484008" r:id="rId24"/>
    <p:sldLayoutId id="2147484009" r:id="rId25"/>
    <p:sldLayoutId id="2147484010" r:id="rId26"/>
    <p:sldLayoutId id="214748398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xmlns="" id="{13154D39-3EC6-2941-5E05-B09685581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636839"/>
            <a:ext cx="8318500" cy="2016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48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Arquivos</a:t>
            </a:r>
          </a:p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BR" sz="4800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EC994E9-329D-D81C-DEB3-D5677D26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Terceiro Passo: </a:t>
            </a:r>
            <a:r>
              <a:rPr lang="pt-BR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Processamento Seqüencial de Arquivos</a:t>
            </a:r>
            <a:r>
              <a:rPr lang="pt-B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(ler ou gravar  dados no arquivo)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B0326860-59E7-F512-3BA7-30A9CEB85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0747" y="942797"/>
            <a:ext cx="11530439" cy="5509917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b="1" dirty="0">
                <a:solidFill>
                  <a:srgbClr val="FF3300"/>
                </a:solidFill>
              </a:rPr>
              <a:t>Leitura de dados de um arquivo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 b="1" dirty="0"/>
              <a:t>Dados armazenados no arquivo são transferidos para variáveis armazenadas na memória principal</a:t>
            </a:r>
          </a:p>
          <a:p>
            <a:pPr lvl="1">
              <a:buFont typeface="Times New Roman" panose="02020603050405020304" pitchFamily="18" charset="0"/>
              <a:buNone/>
            </a:pPr>
            <a:endParaRPr lang="pt-BR" altLang="pt-BR" b="1" dirty="0"/>
          </a:p>
          <a:p>
            <a:pPr>
              <a:buFont typeface="Times New Roman" panose="02020603050405020304" pitchFamily="18" charset="0"/>
              <a:buNone/>
            </a:pPr>
            <a:endParaRPr lang="pt-BR" altLang="pt-BR" b="1" dirty="0">
              <a:solidFill>
                <a:srgbClr val="FF3300"/>
              </a:solidFill>
            </a:endParaRPr>
          </a:p>
          <a:p>
            <a:pPr>
              <a:buFont typeface="Times New Roman" panose="02020603050405020304" pitchFamily="18" charset="0"/>
              <a:buNone/>
            </a:pPr>
            <a:endParaRPr lang="pt-BR" altLang="pt-BR" b="1" dirty="0">
              <a:solidFill>
                <a:srgbClr val="FF3300"/>
              </a:solidFill>
            </a:endParaRPr>
          </a:p>
          <a:p>
            <a:pPr>
              <a:buFont typeface="Times New Roman" panose="02020603050405020304" pitchFamily="18" charset="0"/>
              <a:buNone/>
            </a:pPr>
            <a:endParaRPr lang="pt-BR" altLang="pt-BR" b="1" dirty="0">
              <a:solidFill>
                <a:srgbClr val="FF3300"/>
              </a:solidFill>
            </a:endParaRPr>
          </a:p>
          <a:p>
            <a:pPr>
              <a:buFont typeface="Times New Roman" panose="02020603050405020304" pitchFamily="18" charset="0"/>
              <a:buNone/>
            </a:pPr>
            <a:endParaRPr lang="pt-BR" altLang="pt-BR" b="1" dirty="0">
              <a:solidFill>
                <a:srgbClr val="FF3300"/>
              </a:solidFill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b="1" dirty="0">
                <a:solidFill>
                  <a:srgbClr val="FF3300"/>
                </a:solidFill>
              </a:rPr>
              <a:t>Escrita de dados em um arquivo</a:t>
            </a:r>
            <a:r>
              <a:rPr lang="pt-BR" altLang="pt-BR" dirty="0"/>
              <a:t>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 b="1" dirty="0"/>
              <a:t>Dados contidos em variáveis armazenadas na memória principal são transferidos para o arquivo</a:t>
            </a: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xmlns="" id="{8F1845EA-544E-E093-BAB2-32773F7C8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87" y="5073015"/>
            <a:ext cx="125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b="1" dirty="0">
                <a:solidFill>
                  <a:schemeClr val="bg2">
                    <a:lumMod val="75000"/>
                  </a:schemeClr>
                </a:solidFill>
              </a:rPr>
              <a:t>SINTAXE:</a:t>
            </a:r>
          </a:p>
        </p:txBody>
      </p:sp>
      <p:grpSp>
        <p:nvGrpSpPr>
          <p:cNvPr id="4" name="Grupo 1">
            <a:extLst>
              <a:ext uri="{FF2B5EF4-FFF2-40B4-BE49-F238E27FC236}">
                <a16:creationId xmlns:a16="http://schemas.microsoft.com/office/drawing/2014/main" xmlns="" id="{42432E3F-BCF6-5710-0BD9-FF78BEBC3297}"/>
              </a:ext>
            </a:extLst>
          </p:cNvPr>
          <p:cNvGrpSpPr>
            <a:grpSpLocks/>
          </p:cNvGrpSpPr>
          <p:nvPr/>
        </p:nvGrpSpPr>
        <p:grpSpPr bwMode="auto">
          <a:xfrm>
            <a:off x="2608828" y="5073015"/>
            <a:ext cx="9242425" cy="410025"/>
            <a:chOff x="539750" y="4208013"/>
            <a:chExt cx="9242425" cy="410025"/>
          </a:xfrm>
        </p:grpSpPr>
        <p:sp>
          <p:nvSpPr>
            <p:cNvPr id="5" name="Text Box 18">
              <a:extLst>
                <a:ext uri="{FF2B5EF4-FFF2-40B4-BE49-F238E27FC236}">
                  <a16:creationId xmlns:a16="http://schemas.microsoft.com/office/drawing/2014/main" xmlns="" id="{745761FF-E77B-1B2D-1CAE-71E181E1D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582" y="4208013"/>
              <a:ext cx="1631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000" b="1" i="1" dirty="0"/>
                <a:t>formato,</a:t>
              </a:r>
            </a:p>
          </p:txBody>
        </p:sp>
        <p:sp>
          <p:nvSpPr>
            <p:cNvPr id="6" name="Text Box 19">
              <a:extLst>
                <a:ext uri="{FF2B5EF4-FFF2-40B4-BE49-F238E27FC236}">
                  <a16:creationId xmlns:a16="http://schemas.microsoft.com/office/drawing/2014/main" xmlns="" id="{38F0065D-68CB-F024-A3EC-002115B02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638" y="4221163"/>
              <a:ext cx="55705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000" b="1" i="1"/>
                <a:t>Lista de variáveis)</a:t>
              </a:r>
            </a:p>
          </p:txBody>
        </p:sp>
        <p:sp>
          <p:nvSpPr>
            <p:cNvPr id="7" name="Text Box 20">
              <a:extLst>
                <a:ext uri="{FF2B5EF4-FFF2-40B4-BE49-F238E27FC236}">
                  <a16:creationId xmlns:a16="http://schemas.microsoft.com/office/drawing/2014/main" xmlns="" id="{7783FAF6-14CB-4D38-D4C7-D7F17E4FC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" y="4214813"/>
              <a:ext cx="1439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000" b="1" dirty="0" err="1">
                  <a:solidFill>
                    <a:srgbClr val="00B050"/>
                  </a:solidFill>
                </a:rPr>
                <a:t>int</a:t>
              </a:r>
              <a:r>
                <a:rPr lang="pt-BR" altLang="pt-BR" sz="2000" b="1" dirty="0"/>
                <a:t> </a:t>
              </a:r>
              <a:r>
                <a:rPr lang="pt-BR" altLang="pt-BR" sz="2000" b="1" dirty="0" err="1"/>
                <a:t>fprintf</a:t>
              </a:r>
              <a:r>
                <a:rPr lang="pt-BR" altLang="pt-BR" sz="2000" b="1" dirty="0"/>
                <a:t>(</a:t>
              </a:r>
            </a:p>
          </p:txBody>
        </p:sp>
        <p:sp>
          <p:nvSpPr>
            <p:cNvPr id="8" name="Text Box 22">
              <a:extLst>
                <a:ext uri="{FF2B5EF4-FFF2-40B4-BE49-F238E27FC236}">
                  <a16:creationId xmlns:a16="http://schemas.microsoft.com/office/drawing/2014/main" xmlns="" id="{90C613C8-3053-14DF-D0D5-108A41EB2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150" y="4214813"/>
              <a:ext cx="1584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000" b="1"/>
                <a:t>ponteiro,</a:t>
              </a:r>
            </a:p>
          </p:txBody>
        </p:sp>
      </p:grpSp>
      <p:sp>
        <p:nvSpPr>
          <p:cNvPr id="9" name="Rectangle 23">
            <a:extLst>
              <a:ext uri="{FF2B5EF4-FFF2-40B4-BE49-F238E27FC236}">
                <a16:creationId xmlns:a16="http://schemas.microsoft.com/office/drawing/2014/main" xmlns="" id="{8DA09DAB-7306-BEE5-0A2A-282399823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484" y="5771371"/>
            <a:ext cx="904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lvl="1">
              <a:spcBef>
                <a:spcPts val="500"/>
              </a:spcBef>
            </a:pPr>
            <a:r>
              <a:rPr lang="pt-BR" altLang="pt-BR" b="1" dirty="0">
                <a:solidFill>
                  <a:srgbClr val="0066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Escreve valores das variáveis  no arquivo associado ao ponteiro  no formato</a:t>
            </a:r>
            <a:r>
              <a:rPr lang="pt-BR" altLang="pt-BR" b="1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.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xmlns="" id="{DD22D6CA-8E2E-6A18-D812-65FCDB056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20" y="2000881"/>
            <a:ext cx="1244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b="1" dirty="0">
                <a:solidFill>
                  <a:schemeClr val="bg2">
                    <a:lumMod val="75000"/>
                  </a:schemeClr>
                </a:solidFill>
              </a:rPr>
              <a:t>SINTAXE:</a:t>
            </a:r>
          </a:p>
        </p:txBody>
      </p:sp>
      <p:grpSp>
        <p:nvGrpSpPr>
          <p:cNvPr id="11" name="Grupo 1">
            <a:extLst>
              <a:ext uri="{FF2B5EF4-FFF2-40B4-BE49-F238E27FC236}">
                <a16:creationId xmlns:a16="http://schemas.microsoft.com/office/drawing/2014/main" xmlns="" id="{7A682010-9FAA-3275-F32D-F68728DD2B71}"/>
              </a:ext>
            </a:extLst>
          </p:cNvPr>
          <p:cNvGrpSpPr>
            <a:grpSpLocks/>
          </p:cNvGrpSpPr>
          <p:nvPr/>
        </p:nvGrpSpPr>
        <p:grpSpPr bwMode="auto">
          <a:xfrm>
            <a:off x="2291996" y="2017931"/>
            <a:ext cx="9189933" cy="406954"/>
            <a:chOff x="1873671" y="4119686"/>
            <a:chExt cx="9189882" cy="407601"/>
          </a:xfrm>
        </p:grpSpPr>
        <p:sp>
          <p:nvSpPr>
            <p:cNvPr id="12" name="Text Box 24">
              <a:extLst>
                <a:ext uri="{FF2B5EF4-FFF2-40B4-BE49-F238E27FC236}">
                  <a16:creationId xmlns:a16="http://schemas.microsoft.com/office/drawing/2014/main" xmlns="" id="{FD4CB851-1E3C-EA09-DF68-8710E6DF9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613" y="4119686"/>
              <a:ext cx="1631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000" b="1" i="1" dirty="0"/>
                <a:t>formato,</a:t>
              </a:r>
            </a:p>
          </p:txBody>
        </p:sp>
        <p:sp>
          <p:nvSpPr>
            <p:cNvPr id="13" name="Text Box 25">
              <a:extLst>
                <a:ext uri="{FF2B5EF4-FFF2-40B4-BE49-F238E27FC236}">
                  <a16:creationId xmlns:a16="http://schemas.microsoft.com/office/drawing/2014/main" xmlns="" id="{4DF83503-F1A2-62C0-E6B5-0120CDBDC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3016" y="4126683"/>
              <a:ext cx="55705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000" b="1" i="1" dirty="0"/>
                <a:t>Lista de endereços de variáveis)</a:t>
              </a:r>
            </a:p>
          </p:txBody>
        </p:sp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xmlns="" id="{55699026-487B-AF70-F3DB-6A474B30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671" y="4126541"/>
              <a:ext cx="1631950" cy="40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000" b="1" dirty="0" err="1">
                  <a:solidFill>
                    <a:srgbClr val="00B050"/>
                  </a:solidFill>
                </a:rPr>
                <a:t>int</a:t>
              </a:r>
              <a:r>
                <a:rPr lang="pt-BR" altLang="pt-BR" sz="2000" b="1" dirty="0">
                  <a:solidFill>
                    <a:srgbClr val="FF0000"/>
                  </a:solidFill>
                </a:rPr>
                <a:t>  </a:t>
              </a:r>
              <a:r>
                <a:rPr lang="pt-BR" altLang="pt-BR" sz="2000" b="1" dirty="0" err="1"/>
                <a:t>fscanf</a:t>
              </a:r>
              <a:r>
                <a:rPr lang="pt-BR" altLang="pt-BR" sz="2000" b="1" dirty="0"/>
                <a:t>(</a:t>
              </a:r>
            </a:p>
          </p:txBody>
        </p:sp>
        <p:sp>
          <p:nvSpPr>
            <p:cNvPr id="15" name="Text Box 28">
              <a:extLst>
                <a:ext uri="{FF2B5EF4-FFF2-40B4-BE49-F238E27FC236}">
                  <a16:creationId xmlns:a16="http://schemas.microsoft.com/office/drawing/2014/main" xmlns="" id="{FAD6F8F7-0D4F-FA85-40F1-47C3978FD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687" y="4126683"/>
              <a:ext cx="1584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000" b="1" dirty="0"/>
                <a:t>ponteiro,</a:t>
              </a:r>
            </a:p>
          </p:txBody>
        </p:sp>
      </p:grpSp>
      <p:sp>
        <p:nvSpPr>
          <p:cNvPr id="16" name="Rectangle 29">
            <a:extLst>
              <a:ext uri="{FF2B5EF4-FFF2-40B4-BE49-F238E27FC236}">
                <a16:creationId xmlns:a16="http://schemas.microsoft.com/office/drawing/2014/main" xmlns="" id="{0E5B29F7-FA22-60A8-4190-2EAE7D1AB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212" y="2508008"/>
            <a:ext cx="8945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lvl="1">
              <a:spcBef>
                <a:spcPts val="500"/>
              </a:spcBef>
            </a:pPr>
            <a:r>
              <a:rPr lang="pt-BR" altLang="pt-BR" b="1" dirty="0">
                <a:solidFill>
                  <a:srgbClr val="006600"/>
                </a:solidFill>
                <a:ea typeface="MS Gothic" panose="020B0609070205080204" pitchFamily="49" charset="-128"/>
                <a:cs typeface="Calibri" panose="020F0502020204030204" pitchFamily="34" charset="0"/>
              </a:rPr>
              <a:t>Lê do arquivo associado ao ponteiro no formato especificado e armazena nas variáveis</a:t>
            </a:r>
            <a:r>
              <a:rPr lang="pt-BR" altLang="pt-BR" b="1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.</a:t>
            </a:r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xmlns="" id="{24A00110-41FA-9571-84C5-22612B5F7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637" y="2943554"/>
            <a:ext cx="8582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lvl="1">
              <a:spcBef>
                <a:spcPts val="500"/>
              </a:spcBef>
            </a:pPr>
            <a:r>
              <a:rPr lang="pt-BR" altLang="pt-BR" b="1" dirty="0" err="1">
                <a:solidFill>
                  <a:srgbClr val="002060"/>
                </a:solidFill>
                <a:ea typeface="MS Gothic" panose="020B0609070205080204" pitchFamily="49" charset="-128"/>
                <a:cs typeface="Calibri" panose="020F0502020204030204" pitchFamily="34" charset="0"/>
              </a:rPr>
              <a:t>fscanf</a:t>
            </a:r>
            <a:r>
              <a:rPr lang="pt-BR" altLang="pt-BR" b="1" dirty="0">
                <a:solidFill>
                  <a:srgbClr val="002060"/>
                </a:solidFill>
                <a:ea typeface="MS Gothic" panose="020B0609070205080204" pitchFamily="49" charset="-128"/>
                <a:cs typeface="Calibri" panose="020F0502020204030204" pitchFamily="34" charset="0"/>
              </a:rPr>
              <a:t> retorna o número de parâmetros que foram lidos com sucesso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0D30AC21-6379-0342-9786-B74CA5DD3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altLang="pt-BR" dirty="0"/>
              <a:t>Solução Parcial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AF7E0562-57B4-E1A1-0DE8-0A8927C98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		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FILE*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pEnt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pSai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matr,i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entrada =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("c:\\notas.txt","r"); 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saida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("c:\\provafinal.txt","w"); 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entrada == NULL){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"Erro na abertura do arquivo notas.txt");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		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saida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NULL){ 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"Erro na abertura do arquivo provafinal.txt");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		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for(i=0;i&lt;6;i++){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(entrada, "%d %f", &amp;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&amp;media); 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(media &lt;5)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saida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"%d\n",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5">
            <a:extLst>
              <a:ext uri="{FF2B5EF4-FFF2-40B4-BE49-F238E27FC236}">
                <a16:creationId xmlns:a16="http://schemas.microsoft.com/office/drawing/2014/main" xmlns="" id="{22E4ADD3-EE63-60D8-960F-5FBBD1A59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/>
              <a:t>Quarto Passo: </a:t>
            </a:r>
            <a:r>
              <a:rPr lang="pt-BR" altLang="pt-BR" b="1">
                <a:solidFill>
                  <a:schemeClr val="accent2"/>
                </a:solidFill>
              </a:rPr>
              <a:t>Fechando um arquivo</a:t>
            </a:r>
            <a:endParaRPr lang="pt-BR" altLang="pt-BR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xmlns="" id="{67A154C0-575B-5C15-ACFE-22726E891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dirty="0"/>
              <a:t>Serve para dissociar o arquivo lógico do físico.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1800" dirty="0"/>
              <a:t>	Em caso de sucesso, </a:t>
            </a:r>
            <a:r>
              <a:rPr lang="pt-BR" altLang="pt-BR" sz="1800" dirty="0" err="1"/>
              <a:t>fclose</a:t>
            </a:r>
            <a:r>
              <a:rPr lang="pt-BR" altLang="pt-BR" sz="1800" dirty="0"/>
              <a:t>() retorna 0 (zero).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1800" dirty="0"/>
              <a:t>	Qualquer outro valor indica erro no fechamento do arquivo indicado.</a:t>
            </a:r>
          </a:p>
          <a:p>
            <a:pPr>
              <a:buFont typeface="Times New Roman" panose="02020603050405020304" pitchFamily="18" charset="0"/>
              <a:buNone/>
            </a:pPr>
            <a:endParaRPr lang="pt-BR" altLang="pt-BR" dirty="0"/>
          </a:p>
          <a:p>
            <a:pPr>
              <a:buFont typeface="Times New Roman" panose="02020603050405020304" pitchFamily="18" charset="0"/>
              <a:buNone/>
            </a:pPr>
            <a:endParaRPr lang="pt-BR" altLang="pt-BR" dirty="0"/>
          </a:p>
          <a:p>
            <a:pPr>
              <a:buFont typeface="Times New Roman" panose="02020603050405020304" pitchFamily="18" charset="0"/>
              <a:buNone/>
            </a:pPr>
            <a:endParaRPr lang="pt-BR" altLang="pt-BR" dirty="0"/>
          </a:p>
          <a:p>
            <a:pPr>
              <a:buFont typeface="Times New Roman" panose="02020603050405020304" pitchFamily="18" charset="0"/>
              <a:buNone/>
            </a:pPr>
            <a:endParaRPr lang="pt-BR" altLang="pt-BR" dirty="0"/>
          </a:p>
          <a:p>
            <a:pPr>
              <a:buFont typeface="Times New Roman" panose="02020603050405020304" pitchFamily="18" charset="0"/>
              <a:buNone/>
            </a:pPr>
            <a:endParaRPr lang="pt-BR" altLang="pt-BR" dirty="0"/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000" dirty="0"/>
              <a:t>É necessário fechá-lo, especialmente depois de escrita ou adição.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000" dirty="0"/>
              <a:t>Atenção: Se o arquivo não for fechado depois de escrita ele pode não gravar corretamente os dados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xmlns="" id="{7EC1B411-B457-A4B2-4D2A-96500F0C4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2294116"/>
            <a:ext cx="4103688" cy="777851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dist="72471" dir="3127085" algn="ctr" rotWithShape="0">
              <a:srgbClr val="C0C0C0"/>
            </a:outerShdw>
          </a:effectLst>
          <a:extLst>
            <a:ext uri="{91240B29-F687-4F45-9708-019B960494DF}">
              <a14:hiddenLine xmlns:a14="http://schemas.microsoft.com/office/drawing/2010/main" w="9398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000" tIns="216000" rIns="126000" bIns="216000" anchor="ctr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altLang="pt-BR" sz="2400" b="1" dirty="0" err="1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fclose</a:t>
            </a:r>
            <a:r>
              <a:rPr lang="pt-BR" altLang="pt-BR" sz="2400" b="1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(&lt;</a:t>
            </a:r>
            <a:r>
              <a:rPr lang="pt-BR" alt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pt_arquivo</a:t>
            </a:r>
            <a:r>
              <a:rPr lang="pt-BR" altLang="pt-BR" sz="2400" b="1" dirty="0">
                <a:solidFill>
                  <a:srgbClr val="0000FF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&gt;</a:t>
            </a:r>
            <a:r>
              <a:rPr lang="pt-BR" altLang="pt-BR" sz="2400" b="1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)</a:t>
            </a:r>
            <a:r>
              <a:rPr lang="pt-BR" altLang="pt-BR" sz="2400" b="1" dirty="0">
                <a:solidFill>
                  <a:schemeClr val="bg1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0D30AC21-6379-0342-9786-B74CA5DD3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altLang="pt-BR" dirty="0"/>
              <a:t>Solução final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AF7E0562-57B4-E1A1-0DE8-0A8927C98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		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FILE*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pEnt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pSai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matr,i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entrada =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("c:\\notas.txt","r"); 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saida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("c:\\provafinal.txt","w"); 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entrada == NULL){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"Erro na abertura do arquivo notas.txt");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		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saida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NULL){ 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"Erro na abertura do arquivo provafinal.txt");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		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for(i=0;i&lt;6;i++){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(entrada, "%d %f", &amp;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&amp;media); 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(media &lt;5)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saida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"%d\n",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pEnt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pSai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946790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xmlns="" id="{F91CE802-B6C1-B326-4FE0-B997F8FBB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pt-BR" altLang="pt-BR" sz="4800"/>
              <a:t>Leitura Indeterminada </a:t>
            </a:r>
          </a:p>
          <a:p>
            <a:pPr algn="ctr"/>
            <a:r>
              <a:rPr lang="pt-BR" altLang="pt-BR" sz="4800"/>
              <a:t>em Arquivos</a:t>
            </a: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xmlns="" id="{CFBDCD11-8168-A0B0-083C-890960932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6F879E58-2E3C-CA5F-414E-3AB93B4C88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xmlns="" id="{1AE34E58-8842-6BDF-E7C8-FED0DBD385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73359" y="1130912"/>
            <a:ext cx="11479831" cy="2214563"/>
          </a:xfrm>
          <a:solidFill>
            <a:schemeClr val="bg1"/>
          </a:solidFill>
        </p:spPr>
        <p:txBody>
          <a:bodyPr/>
          <a:lstStyle/>
          <a:p>
            <a:pPr marL="95250" indent="19050">
              <a:buFont typeface="Times New Roman" pitchFamily="16" charset="0"/>
              <a:buNone/>
              <a:defRPr/>
            </a:pPr>
            <a:r>
              <a:rPr lang="pt-BR" sz="1800" dirty="0"/>
              <a:t>O arquivo </a:t>
            </a:r>
            <a:r>
              <a:rPr lang="pt-BR" sz="1800" i="1" dirty="0">
                <a:solidFill>
                  <a:schemeClr val="accent6"/>
                </a:solidFill>
              </a:rPr>
              <a:t>notas.txt </a:t>
            </a:r>
            <a:r>
              <a:rPr lang="pt-BR" sz="1800" dirty="0"/>
              <a:t> armazena a matrícula  e média  dos alunos em uma disciplina. O programa deve  ler as matriculas  e notas deste arquivo  e escrever  em outro arquivo, denominado </a:t>
            </a:r>
            <a:r>
              <a:rPr lang="pt-BR" sz="1800" i="1" dirty="0">
                <a:solidFill>
                  <a:schemeClr val="accent2"/>
                </a:solidFill>
              </a:rPr>
              <a:t>provafinal.txt </a:t>
            </a:r>
            <a:r>
              <a:rPr lang="pt-BR" sz="1800" dirty="0"/>
              <a:t> as matriculas dos alunos com notas menores que 5</a:t>
            </a:r>
          </a:p>
          <a:p>
            <a:pPr>
              <a:buFont typeface="Times New Roman" pitchFamily="16" charset="0"/>
              <a:buNone/>
              <a:defRPr/>
            </a:pPr>
            <a:r>
              <a:rPr lang="pt-BR" sz="1800" dirty="0"/>
              <a:t>	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xmlns="" id="{CC573EC5-C1E4-FC2A-8984-02A7BD4E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4" y="2222037"/>
            <a:ext cx="705643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pt-BR" altLang="pt-BR" b="1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Quantos alunos  estão armazenados no arquivo?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2EC8B9FF-7326-389F-0DCA-E76DAF041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41" y="2239658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pt-BR" altLang="pt-BR" b="1" dirty="0">
                <a:solidFill>
                  <a:srgbClr val="C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Quantidade INDETERMINADA!!!!!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2672A039-4868-B140-5377-9BEABC570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2839470"/>
            <a:ext cx="8424936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pt-BR" altLang="pt-BR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while</a:t>
            </a:r>
            <a:r>
              <a:rPr lang="pt-BR" altLang="pt-BR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(HOUVER DADOS NO ARQUIVO com resultados dos alunos ){</a:t>
            </a:r>
          </a:p>
          <a:p>
            <a:pPr lvl="1"/>
            <a:r>
              <a:rPr lang="pt-BR" altLang="pt-BR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Se  em final 	</a:t>
            </a:r>
          </a:p>
          <a:p>
            <a:pPr lvl="1"/>
            <a:r>
              <a:rPr lang="pt-BR" altLang="pt-BR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	copiar os dados do aluno no outro arquivo</a:t>
            </a:r>
          </a:p>
          <a:p>
            <a:r>
              <a:rPr lang="pt-BR" altLang="pt-BR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68BDAA4D-1C79-DBCF-4ED1-A4B6EDE5AF37}"/>
              </a:ext>
            </a:extLst>
          </p:cNvPr>
          <p:cNvSpPr txBox="1"/>
          <p:nvPr/>
        </p:nvSpPr>
        <p:spPr>
          <a:xfrm>
            <a:off x="695400" y="4195863"/>
            <a:ext cx="110892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A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função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GB" altLang="pt-BR" sz="1800" b="1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fscanf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lê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os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dados do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arquivo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, 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convertendo-os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de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acordo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com o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formato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especificado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,  para as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variáveis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cujos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endereços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estão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na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lista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.</a:t>
            </a:r>
          </a:p>
          <a:p>
            <a:endParaRPr lang="en-GB" altLang="pt-BR" sz="1800" dirty="0">
              <a:solidFill>
                <a:srgbClr val="000000"/>
              </a:solidFill>
              <a:latin typeface="Calibri" panose="020F0502020204030204" pitchFamily="34" charset="0"/>
              <a:ea typeface="MS Gothic" panose="020B0609070205080204" pitchFamily="49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pt-BR" sz="1800" dirty="0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No </a:t>
            </a:r>
            <a:r>
              <a:rPr lang="en-GB" altLang="pt-BR" sz="1800" dirty="0" err="1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caso</a:t>
            </a:r>
            <a:r>
              <a:rPr lang="en-GB" altLang="pt-BR" sz="1800" dirty="0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de </a:t>
            </a:r>
            <a:r>
              <a:rPr lang="en-GB" altLang="pt-BR" sz="1800" dirty="0" err="1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sucesso</a:t>
            </a:r>
            <a:r>
              <a:rPr lang="en-GB" altLang="pt-BR" sz="1800" dirty="0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a </a:t>
            </a:r>
            <a:r>
              <a:rPr lang="en-GB" altLang="pt-BR" sz="1800" dirty="0" err="1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função</a:t>
            </a:r>
            <a:r>
              <a:rPr lang="en-GB" altLang="pt-BR" sz="1800" dirty="0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GB" altLang="pt-BR" sz="1800" dirty="0" err="1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retorna</a:t>
            </a:r>
            <a:r>
              <a:rPr lang="en-GB" altLang="pt-BR" sz="1800" dirty="0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 a </a:t>
            </a:r>
            <a:r>
              <a:rPr lang="en-GB" altLang="pt-BR" sz="1800" dirty="0" err="1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quantidade</a:t>
            </a:r>
            <a:r>
              <a:rPr lang="en-GB" altLang="pt-BR" sz="1800" dirty="0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de </a:t>
            </a:r>
            <a:r>
              <a:rPr lang="en-GB" altLang="pt-BR" sz="1800" dirty="0" err="1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valores</a:t>
            </a:r>
            <a:r>
              <a:rPr lang="en-GB" altLang="pt-BR" sz="1800" dirty="0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 lidos </a:t>
            </a:r>
            <a:r>
              <a:rPr lang="en-GB" altLang="pt-BR" sz="1800" dirty="0" err="1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convertidos</a:t>
            </a:r>
            <a:r>
              <a:rPr lang="en-GB" altLang="pt-BR" sz="1800" dirty="0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e </a:t>
            </a:r>
            <a:r>
              <a:rPr lang="en-GB" altLang="pt-BR" sz="1800" dirty="0" err="1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armazenados</a:t>
            </a:r>
            <a:r>
              <a:rPr lang="en-GB" altLang="pt-BR" sz="1800" dirty="0">
                <a:solidFill>
                  <a:srgbClr val="FF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pt-BR" sz="1800" dirty="0" err="1">
                <a:solidFill>
                  <a:schemeClr val="accent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retorna</a:t>
            </a:r>
            <a:r>
              <a:rPr lang="en-GB" altLang="pt-BR" sz="1800" dirty="0">
                <a:solidFill>
                  <a:schemeClr val="accent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0 se </a:t>
            </a:r>
            <a:r>
              <a:rPr lang="en-GB" altLang="pt-BR" sz="1800" dirty="0" err="1">
                <a:solidFill>
                  <a:schemeClr val="accent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nenhum</a:t>
            </a:r>
            <a:r>
              <a:rPr lang="en-GB" altLang="pt-BR" sz="1800" dirty="0">
                <a:solidFill>
                  <a:schemeClr val="accent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campo </a:t>
            </a:r>
            <a:r>
              <a:rPr lang="en-GB" altLang="pt-BR" sz="1800" dirty="0" err="1">
                <a:solidFill>
                  <a:schemeClr val="accent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foi</a:t>
            </a:r>
            <a:r>
              <a:rPr lang="en-GB" altLang="pt-BR" sz="1800" dirty="0">
                <a:solidFill>
                  <a:schemeClr val="accent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GB" altLang="pt-BR" sz="1800" dirty="0" err="1">
                <a:solidFill>
                  <a:schemeClr val="accent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armazenado</a:t>
            </a:r>
            <a:r>
              <a:rPr lang="en-GB" altLang="pt-BR" sz="1800" dirty="0">
                <a:solidFill>
                  <a:schemeClr val="accent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endParaRPr lang="en-GB" altLang="pt-BR" sz="1800" dirty="0">
              <a:solidFill>
                <a:srgbClr val="000000"/>
              </a:solidFill>
              <a:latin typeface="Calibri" panose="020F0502020204030204" pitchFamily="34" charset="0"/>
              <a:ea typeface="MS Gothic" panose="020B0609070205080204" pitchFamily="49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retorna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EOF se a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função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tentar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ler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a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marca</a:t>
            </a:r>
            <a:r>
              <a:rPr lang="en-GB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de final de </a:t>
            </a:r>
            <a:r>
              <a:rPr lang="en-GB" altLang="pt-BR" sz="1800" dirty="0" err="1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arquivo</a:t>
            </a:r>
            <a:endParaRPr lang="en-GB" altLang="pt-BR" sz="1800" dirty="0">
              <a:solidFill>
                <a:srgbClr val="000000"/>
              </a:solidFill>
              <a:latin typeface="Calibri" panose="020F0502020204030204" pitchFamily="34" charset="0"/>
              <a:ea typeface="MS Gothic" panose="020B0609070205080204" pitchFamily="49" charset="-128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xmlns="" id="{E9ABAA50-28C3-2457-BC50-185407D9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3424356"/>
            <a:ext cx="2808312" cy="206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pt-BR" altLang="pt-BR" sz="1600" b="1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Repetição Indeterminada: </a:t>
            </a:r>
          </a:p>
          <a:p>
            <a:r>
              <a:rPr lang="pt-BR" altLang="pt-BR" sz="1600" b="1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uso do </a:t>
            </a:r>
            <a:r>
              <a:rPr lang="pt-BR" altLang="pt-BR" sz="1600" b="1" dirty="0" err="1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while</a:t>
            </a:r>
            <a:r>
              <a:rPr lang="pt-BR" altLang="pt-BR" sz="1600" b="1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para processar as notas do arquivo </a:t>
            </a:r>
          </a:p>
          <a:p>
            <a:endParaRPr lang="pt-BR" altLang="pt-BR" sz="1600" b="1" dirty="0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pt-BR" altLang="pt-BR" sz="1600" b="1" i="1" dirty="0">
                <a:solidFill>
                  <a:srgbClr val="FF33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enquanto </a:t>
            </a:r>
          </a:p>
          <a:p>
            <a:r>
              <a:rPr lang="pt-BR" altLang="pt-BR" sz="1600" b="1" i="1" dirty="0">
                <a:solidFill>
                  <a:srgbClr val="FF33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 final do arquivo </a:t>
            </a:r>
          </a:p>
          <a:p>
            <a:r>
              <a:rPr lang="pt-BR" altLang="pt-BR" sz="1600" b="1" i="1" dirty="0">
                <a:solidFill>
                  <a:srgbClr val="FF33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não é alcançado.</a:t>
            </a:r>
          </a:p>
          <a:p>
            <a:endParaRPr lang="pt-BR" altLang="pt-BR" sz="1600" b="1" i="1" dirty="0">
              <a:solidFill>
                <a:srgbClr val="FF33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xmlns="" id="{6D855E87-FF75-504B-A6CD-A15C2245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696" y="854176"/>
            <a:ext cx="7955980" cy="60038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#include &lt;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stdio.h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main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void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) {</a:t>
            </a:r>
          </a:p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matr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;</a:t>
            </a:r>
          </a:p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float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media;</a:t>
            </a:r>
          </a:p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FILE *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pEnt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, *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pSai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;</a:t>
            </a:r>
          </a:p>
          <a:p>
            <a:endParaRPr lang="en-US" altLang="pt-BR" sz="1600" b="1" dirty="0">
              <a:solidFill>
                <a:srgbClr val="000000"/>
              </a:solidFill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r>
              <a:rPr lang="en-US" altLang="pt-BR" sz="1600" b="1" dirty="0">
                <a:solidFill>
                  <a:srgbClr val="0066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/* </a:t>
            </a:r>
            <a:r>
              <a:rPr lang="en-US" altLang="pt-BR" sz="1600" b="1" dirty="0" err="1">
                <a:solidFill>
                  <a:srgbClr val="0066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abertura</a:t>
            </a:r>
            <a:r>
              <a:rPr lang="en-US" altLang="pt-BR" sz="1600" b="1" dirty="0">
                <a:solidFill>
                  <a:srgbClr val="0066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dos </a:t>
            </a:r>
            <a:r>
              <a:rPr lang="en-US" altLang="pt-BR" sz="1600" b="1" dirty="0" err="1">
                <a:solidFill>
                  <a:srgbClr val="0066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arquivos</a:t>
            </a:r>
            <a:r>
              <a:rPr lang="en-US" altLang="pt-BR" sz="1600" b="1" dirty="0">
                <a:solidFill>
                  <a:srgbClr val="0066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*/</a:t>
            </a:r>
          </a:p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pEnt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fopen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("notas.txt", "r");</a:t>
            </a:r>
          </a:p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 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if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(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pEnt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== NULL) { </a:t>
            </a:r>
          </a:p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	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printf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("erro no arquivo de notas "); return0; }</a:t>
            </a:r>
          </a:p>
          <a:p>
            <a:endParaRPr lang="pt-BR" altLang="pt-BR" sz="1600" b="1" dirty="0">
              <a:solidFill>
                <a:srgbClr val="000000"/>
              </a:solidFill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pSai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fopen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("provafinal.txt", "w");</a:t>
            </a:r>
          </a:p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  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if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(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pSai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== NULL) {</a:t>
            </a:r>
          </a:p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	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printf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("erro no arquivo em final ");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return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0; }</a:t>
            </a:r>
          </a:p>
          <a:p>
            <a:endParaRPr lang="pt-BR" altLang="pt-BR" sz="1600" b="1" dirty="0">
              <a:solidFill>
                <a:srgbClr val="000000"/>
              </a:solidFill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r>
              <a:rPr lang="pt-BR" altLang="pt-BR" sz="1600" b="1" dirty="0">
                <a:solidFill>
                  <a:srgbClr val="0066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/* laço para leitura de cada  </a:t>
            </a:r>
            <a:r>
              <a:rPr lang="pt-BR" altLang="pt-BR" sz="1600" b="1" dirty="0" err="1">
                <a:solidFill>
                  <a:srgbClr val="0066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matr</a:t>
            </a:r>
            <a:r>
              <a:rPr lang="pt-BR" altLang="pt-BR" sz="1600" b="1" dirty="0">
                <a:solidFill>
                  <a:srgbClr val="0066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e  media */</a:t>
            </a:r>
          </a:p>
          <a:p>
            <a:r>
              <a:rPr lang="nn-NO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while (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fscanf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pEnt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, "%d %f ",&amp;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matr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, &amp;media) == 2){</a:t>
            </a:r>
          </a:p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	if (media &lt; 5) </a:t>
            </a:r>
          </a:p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		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fprintf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pSai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, " %d  %.2f\n",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matr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, media);</a:t>
            </a:r>
          </a:p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}</a:t>
            </a:r>
          </a:p>
          <a:p>
            <a:r>
              <a:rPr lang="pt-BR" altLang="pt-BR" sz="1600" b="1" dirty="0">
                <a:solidFill>
                  <a:srgbClr val="0066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/* fechamento dos arquivos */</a:t>
            </a:r>
          </a:p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fclose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pEnt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);</a:t>
            </a:r>
          </a:p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fclose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pSai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);</a:t>
            </a:r>
          </a:p>
          <a:p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}</a:t>
            </a:r>
            <a:r>
              <a:rPr lang="pt-BR" altLang="pt-BR" sz="1600" b="1" dirty="0">
                <a:solidFill>
                  <a:srgbClr val="0066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47108" name="Line 3">
            <a:extLst>
              <a:ext uri="{FF2B5EF4-FFF2-40B4-BE49-F238E27FC236}">
                <a16:creationId xmlns:a16="http://schemas.microsoft.com/office/drawing/2014/main" xmlns="" id="{940A37D7-7258-E0FF-68A3-4EA23E9C2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909" y="4061714"/>
            <a:ext cx="1531827" cy="87945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D8644BB3-35BF-D32A-F5CE-64B656FF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– Repetição indeterminada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2">
            <a:extLst>
              <a:ext uri="{FF2B5EF4-FFF2-40B4-BE49-F238E27FC236}">
                <a16:creationId xmlns:a16="http://schemas.microsoft.com/office/drawing/2014/main" xmlns="" id="{2CC063F7-9AEA-826C-2939-4E4417B54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392" y="973138"/>
            <a:ext cx="1152128" cy="120251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pt-BR" altLang="pt-BR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3.0  5.0</a:t>
            </a:r>
            <a:r>
              <a:rPr lang="el-GR" altLang="pt-BR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¶</a:t>
            </a:r>
            <a:r>
              <a:rPr lang="pt-BR" altLang="pt-BR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</a:p>
          <a:p>
            <a:r>
              <a:rPr lang="pt-BR" altLang="pt-BR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2.0</a:t>
            </a:r>
            <a:r>
              <a:rPr lang="el-GR" altLang="pt-BR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¶</a:t>
            </a:r>
          </a:p>
          <a:p>
            <a:r>
              <a:rPr lang="pt-BR" altLang="pt-BR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4.0  2.4</a:t>
            </a:r>
            <a:r>
              <a:rPr lang="el-GR" altLang="pt-BR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¶</a:t>
            </a:r>
          </a:p>
          <a:p>
            <a:r>
              <a:rPr lang="el-GR" altLang="pt-BR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xmlns="" id="{45D65615-AB10-5AD7-290E-E2448C574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2072751"/>
            <a:ext cx="4572000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nn-NO" altLang="pt-BR" b="1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while (</a:t>
            </a:r>
            <a:r>
              <a:rPr lang="pt-BR" altLang="pt-BR" b="1" dirty="0" err="1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fscanf</a:t>
            </a:r>
            <a:r>
              <a:rPr lang="pt-BR" altLang="pt-BR" b="1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pt-BR" altLang="pt-BR" b="1" dirty="0" err="1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fp</a:t>
            </a:r>
            <a:r>
              <a:rPr lang="pt-BR" altLang="pt-BR" b="1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"%f ", &amp;x) == 1) {</a:t>
            </a:r>
          </a:p>
          <a:p>
            <a:r>
              <a:rPr lang="en-US" altLang="pt-BR" b="1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	--------	</a:t>
            </a:r>
          </a:p>
          <a:p>
            <a:r>
              <a:rPr lang="en-US" altLang="pt-BR" b="1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</p:txBody>
      </p:sp>
      <p:graphicFrame>
        <p:nvGraphicFramePr>
          <p:cNvPr id="6148" name="Group 4">
            <a:extLst>
              <a:ext uri="{FF2B5EF4-FFF2-40B4-BE49-F238E27FC236}">
                <a16:creationId xmlns:a16="http://schemas.microsoft.com/office/drawing/2014/main" xmlns="" id="{0A11EB98-A8A9-3CBE-B338-C31131317D08}"/>
              </a:ext>
            </a:extLst>
          </p:cNvPr>
          <p:cNvGraphicFramePr>
            <a:graphicFrameLocks noGrp="1"/>
          </p:cNvGraphicFramePr>
          <p:nvPr/>
        </p:nvGraphicFramePr>
        <p:xfrm>
          <a:off x="785417" y="3153589"/>
          <a:ext cx="3689895" cy="3468737"/>
        </p:xfrm>
        <a:graphic>
          <a:graphicData uri="http://schemas.openxmlformats.org/drawingml/2006/table">
            <a:tbl>
              <a:tblPr/>
              <a:tblGrid>
                <a:gridCol w="1266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30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097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Retorno </a:t>
                      </a:r>
                      <a:r>
                        <a:rPr kumimoji="0" lang="pt-BR" alt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fscanf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20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20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20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20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20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20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2.4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049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0198" name="Rectangle 21">
            <a:extLst>
              <a:ext uri="{FF2B5EF4-FFF2-40B4-BE49-F238E27FC236}">
                <a16:creationId xmlns:a16="http://schemas.microsoft.com/office/drawing/2014/main" xmlns="" id="{C8B5612C-D216-BECE-3F6B-4B4A3A4FD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909" y="2228078"/>
            <a:ext cx="4572000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nn-NO" altLang="pt-BR" b="1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while (</a:t>
            </a:r>
            <a:r>
              <a:rPr lang="pt-BR" altLang="pt-BR" b="1" dirty="0" err="1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fscanf</a:t>
            </a:r>
            <a:r>
              <a:rPr lang="pt-BR" altLang="pt-BR" b="1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pt-BR" altLang="pt-BR" b="1" dirty="0" err="1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fp</a:t>
            </a:r>
            <a:r>
              <a:rPr lang="pt-BR" altLang="pt-BR" b="1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"%f  %f", &amp;</a:t>
            </a:r>
            <a:r>
              <a:rPr lang="pt-BR" altLang="pt-BR" b="1" dirty="0" err="1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x,&amp;y</a:t>
            </a:r>
            <a:r>
              <a:rPr lang="pt-BR" altLang="pt-BR" b="1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 == 2)  {</a:t>
            </a:r>
          </a:p>
          <a:p>
            <a:r>
              <a:rPr lang="en-US" altLang="pt-BR" b="1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	-------</a:t>
            </a:r>
          </a:p>
          <a:p>
            <a:r>
              <a:rPr lang="en-US" altLang="pt-BR" b="1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graphicFrame>
        <p:nvGraphicFramePr>
          <p:cNvPr id="6166" name="Group 22">
            <a:extLst>
              <a:ext uri="{FF2B5EF4-FFF2-40B4-BE49-F238E27FC236}">
                <a16:creationId xmlns:a16="http://schemas.microsoft.com/office/drawing/2014/main" xmlns="" id="{EAD32E54-4059-0B3C-C895-BA22D116F796}"/>
              </a:ext>
            </a:extLst>
          </p:cNvPr>
          <p:cNvGraphicFramePr>
            <a:graphicFrameLocks noGrp="1"/>
          </p:cNvGraphicFramePr>
          <p:nvPr/>
        </p:nvGraphicFramePr>
        <p:xfrm>
          <a:off x="6618263" y="3369738"/>
          <a:ext cx="4504645" cy="2135189"/>
        </p:xfrm>
        <a:graphic>
          <a:graphicData uri="http://schemas.openxmlformats.org/drawingml/2006/table">
            <a:tbl>
              <a:tblPr/>
              <a:tblGrid>
                <a:gridCol w="935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6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226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5080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 Unicode MS" panose="020B0604020202020204" pitchFamily="34" charset="-128"/>
                        </a:rPr>
                        <a:t>x</a:t>
                      </a:r>
                    </a:p>
                  </a:txBody>
                  <a:tcPr marT="45693" marB="456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 Unicode MS" panose="020B0604020202020204" pitchFamily="34" charset="-128"/>
                        </a:rPr>
                        <a:t>y</a:t>
                      </a:r>
                    </a:p>
                  </a:txBody>
                  <a:tcPr marT="45693" marB="456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 Unicode MS" panose="020B0604020202020204" pitchFamily="34" charset="-128"/>
                        </a:rPr>
                        <a:t>Retorno </a:t>
                      </a:r>
                      <a:r>
                        <a:rPr kumimoji="0" lang="pt-BR" alt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 Unicode MS" panose="020B0604020202020204" pitchFamily="34" charset="-128"/>
                        </a:rPr>
                        <a:t>fscanf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T="45693" marB="456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09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 Unicode MS" panose="020B0604020202020204" pitchFamily="34" charset="-128"/>
                        </a:rPr>
                        <a:t>?</a:t>
                      </a:r>
                    </a:p>
                  </a:txBody>
                  <a:tcPr marT="45693" marB="456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 Unicode MS" panose="020B0604020202020204" pitchFamily="34" charset="-128"/>
                        </a:rPr>
                        <a:t>?</a:t>
                      </a:r>
                    </a:p>
                  </a:txBody>
                  <a:tcPr marT="45693" marB="456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T="45693" marB="456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09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693" marB="456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 Unicode MS" panose="020B0604020202020204" pitchFamily="34" charset="-128"/>
                        </a:rPr>
                        <a:t>5.0</a:t>
                      </a:r>
                    </a:p>
                  </a:txBody>
                  <a:tcPr marT="45693" marB="456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marT="45693" marB="456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09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693" marB="456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 Unicode MS" panose="020B0604020202020204" pitchFamily="34" charset="-128"/>
                        </a:rPr>
                        <a:t>4.0</a:t>
                      </a:r>
                    </a:p>
                  </a:txBody>
                  <a:tcPr marT="45693" marB="456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marT="45693" marB="456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09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 Unicode MS" panose="020B0604020202020204" pitchFamily="34" charset="-128"/>
                        </a:rPr>
                        <a:t>2.4</a:t>
                      </a:r>
                    </a:p>
                  </a:txBody>
                  <a:tcPr marT="45693" marB="456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 Unicode MS" panose="020B0604020202020204" pitchFamily="34" charset="-128"/>
                      </a:endParaRPr>
                    </a:p>
                  </a:txBody>
                  <a:tcPr marT="45693" marB="456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693" marB="456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2922EB-2309-CD47-01C1-A50B270A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</a:t>
            </a:r>
            <a:r>
              <a:rPr lang="pt-BR" dirty="0" err="1"/>
              <a:t>fscanf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1EC1A01D-9470-4656-8A36-4E9EF34C4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Exemplo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809EEB0-4F4B-4EAD-AFDB-022B929D5688}"/>
              </a:ext>
            </a:extLst>
          </p:cNvPr>
          <p:cNvSpPr txBox="1"/>
          <p:nvPr/>
        </p:nvSpPr>
        <p:spPr>
          <a:xfrm>
            <a:off x="373359" y="1345157"/>
            <a:ext cx="6536266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np,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nalunos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p1, p2, media;</a:t>
            </a:r>
          </a:p>
          <a:p>
            <a:pPr>
              <a:defRPr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fin </a:t>
            </a:r>
            <a:r>
              <a:rPr lang="fr-F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fopen(</a:t>
            </a:r>
            <a:r>
              <a:rPr lang="fr-FR" sz="1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c:\\Temp\\notas.txt"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fopen(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c:\\Temp\\medias.txt"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nalunos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(fin))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np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fscanf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(fin,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"%f %f"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&amp;p1, &amp;p2);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np= 0,1,2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EOF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(np &gt;= 0 &amp;&amp; np &lt; 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printf(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 lendo %d valores."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np);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exit(2);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30E38F-B718-404F-B7E6-72EBF6EA0035}"/>
              </a:ext>
            </a:extLst>
          </p:cNvPr>
          <p:cNvSpPr txBox="1"/>
          <p:nvPr/>
        </p:nvSpPr>
        <p:spPr>
          <a:xfrm>
            <a:off x="7300645" y="1129757"/>
            <a:ext cx="3951287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err="1">
                <a:cs typeface="Arial" panose="020B0604020202020204" pitchFamily="34" charset="0"/>
              </a:rPr>
              <a:t>Somente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quando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uma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operação</a:t>
            </a:r>
            <a:r>
              <a:rPr lang="en-US" sz="1400" dirty="0">
                <a:cs typeface="Arial" panose="020B0604020202020204" pitchFamily="34" charset="0"/>
              </a:rPr>
              <a:t> de </a:t>
            </a:r>
            <a:r>
              <a:rPr lang="en-US" sz="1400" dirty="0" err="1">
                <a:cs typeface="Arial" panose="020B0604020202020204" pitchFamily="34" charset="0"/>
              </a:rPr>
              <a:t>leitura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encontra</a:t>
            </a:r>
            <a:r>
              <a:rPr lang="en-US" sz="1400" dirty="0">
                <a:cs typeface="Arial" panose="020B0604020202020204" pitchFamily="34" charset="0"/>
              </a:rPr>
              <a:t> um “</a:t>
            </a:r>
            <a:r>
              <a:rPr lang="en-US" sz="1400" i="1" dirty="0">
                <a:cs typeface="Arial" panose="020B0604020202020204" pitchFamily="34" charset="0"/>
              </a:rPr>
              <a:t>end of file</a:t>
            </a:r>
            <a:r>
              <a:rPr lang="en-US" sz="1400" dirty="0">
                <a:cs typeface="Arial" panose="020B0604020202020204" pitchFamily="34" charset="0"/>
              </a:rPr>
              <a:t>” é que o </a:t>
            </a:r>
            <a:r>
              <a:rPr lang="en-US" sz="1400" b="1" dirty="0" err="1">
                <a:cs typeface="Arial" panose="020B0604020202020204" pitchFamily="34" charset="0"/>
              </a:rPr>
              <a:t>feof</a:t>
            </a:r>
            <a:r>
              <a:rPr lang="en-US" sz="1400" b="1" dirty="0">
                <a:cs typeface="Arial" panose="020B0604020202020204" pitchFamily="34" charset="0"/>
              </a:rPr>
              <a:t>()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retorna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verdade</a:t>
            </a:r>
            <a:r>
              <a:rPr lang="en-US" sz="1400" dirty="0">
                <a:cs typeface="Arial" panose="020B0604020202020204" pitchFamily="34" charset="0"/>
              </a:rPr>
              <a:t> (i.e. </a:t>
            </a:r>
            <a:r>
              <a:rPr lang="en-US" sz="1400" dirty="0" err="1">
                <a:cs typeface="Arial" panose="020B0604020202020204" pitchFamily="34" charset="0"/>
              </a:rPr>
              <a:t>retorna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sz="1400" dirty="0">
                <a:cs typeface="Arial" panose="020B0604020202020204" pitchFamily="34" charset="0"/>
              </a:rPr>
              <a:t> 0). </a:t>
            </a:r>
            <a:r>
              <a:rPr lang="en-US" sz="1400" dirty="0" err="1">
                <a:cs typeface="Arial" panose="020B0604020202020204" pitchFamily="34" charset="0"/>
              </a:rPr>
              <a:t>Então</a:t>
            </a:r>
            <a:r>
              <a:rPr lang="en-US" sz="1400" dirty="0">
                <a:cs typeface="Arial" panose="020B0604020202020204" pitchFamily="34" charset="0"/>
              </a:rPr>
              <a:t>, o </a:t>
            </a:r>
            <a:r>
              <a:rPr lang="en-US" sz="1400" b="1" dirty="0">
                <a:cs typeface="Arial" panose="020B0604020202020204" pitchFamily="34" charset="0"/>
              </a:rPr>
              <a:t>while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ainda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entra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uma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última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vez</a:t>
            </a:r>
            <a:r>
              <a:rPr lang="en-US" sz="1400" dirty="0">
                <a:cs typeface="Arial" panose="020B0604020202020204" pitchFamily="34" charset="0"/>
              </a:rPr>
              <a:t> para que </a:t>
            </a:r>
            <a:r>
              <a:rPr lang="en-US" sz="1400" b="1" i="1" dirty="0" err="1">
                <a:cs typeface="Arial" panose="020B0604020202020204" pitchFamily="34" charset="0"/>
              </a:rPr>
              <a:t>fscanf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encontre</a:t>
            </a:r>
            <a:r>
              <a:rPr lang="en-US" sz="1400" dirty="0">
                <a:cs typeface="Arial" panose="020B0604020202020204" pitchFamily="34" charset="0"/>
              </a:rPr>
              <a:t> “</a:t>
            </a:r>
            <a:r>
              <a:rPr lang="en-US" sz="1400" i="1" dirty="0">
                <a:cs typeface="Arial" panose="020B0604020202020204" pitchFamily="34" charset="0"/>
              </a:rPr>
              <a:t>end of file</a:t>
            </a:r>
            <a:r>
              <a:rPr lang="en-US" sz="1400" dirty="0">
                <a:cs typeface="Arial" panose="020B0604020202020204" pitchFamily="34" charset="0"/>
              </a:rPr>
              <a:t>” e </a:t>
            </a:r>
            <a:r>
              <a:rPr lang="en-US" sz="1400" dirty="0" err="1">
                <a:cs typeface="Arial" panose="020B0604020202020204" pitchFamily="34" charset="0"/>
              </a:rPr>
              <a:t>retorne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b="1" dirty="0">
                <a:cs typeface="Arial" panose="020B0604020202020204" pitchFamily="34" charset="0"/>
              </a:rPr>
              <a:t>EOF</a:t>
            </a:r>
            <a:r>
              <a:rPr lang="en-US" sz="1400" dirty="0">
                <a:cs typeface="Arial" panose="020B0604020202020204" pitchFamily="34" charset="0"/>
              </a:rPr>
              <a:t> (</a:t>
            </a:r>
            <a:r>
              <a:rPr lang="en-US" sz="1400" dirty="0" err="1">
                <a:cs typeface="Arial" panose="020B0604020202020204" pitchFamily="34" charset="0"/>
              </a:rPr>
              <a:t>usualmente</a:t>
            </a:r>
            <a:r>
              <a:rPr lang="en-US" sz="1400" dirty="0">
                <a:cs typeface="Arial" panose="020B0604020202020204" pitchFamily="34" charset="0"/>
              </a:rPr>
              <a:t> -1).</a:t>
            </a:r>
          </a:p>
          <a:p>
            <a:pPr>
              <a:defRPr/>
            </a:pPr>
            <a:r>
              <a:rPr lang="en-US" sz="1400" dirty="0">
                <a:cs typeface="Arial" panose="020B0604020202020204" pitchFamily="34" charset="0"/>
              </a:rPr>
              <a:t>Esta </a:t>
            </a:r>
            <a:r>
              <a:rPr lang="en-US" sz="1400" dirty="0" err="1">
                <a:cs typeface="Arial" panose="020B0604020202020204" pitchFamily="34" charset="0"/>
              </a:rPr>
              <a:t>não</a:t>
            </a:r>
            <a:r>
              <a:rPr lang="en-US" sz="1400" dirty="0">
                <a:cs typeface="Arial" panose="020B0604020202020204" pitchFamily="34" charset="0"/>
              </a:rPr>
              <a:t> é a </a:t>
            </a:r>
            <a:r>
              <a:rPr lang="en-US" sz="1400" dirty="0" err="1">
                <a:cs typeface="Arial" panose="020B0604020202020204" pitchFamily="34" charset="0"/>
              </a:rPr>
              <a:t>única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maneira</a:t>
            </a:r>
            <a:r>
              <a:rPr lang="en-US" sz="1400" dirty="0">
                <a:cs typeface="Arial" panose="020B0604020202020204" pitchFamily="34" charset="0"/>
              </a:rPr>
              <a:t> de </a:t>
            </a:r>
            <a:r>
              <a:rPr lang="en-US" sz="1400" dirty="0" err="1">
                <a:cs typeface="Arial" panose="020B0604020202020204" pitchFamily="34" charset="0"/>
              </a:rPr>
              <a:t>ler</a:t>
            </a:r>
            <a:r>
              <a:rPr lang="en-US" sz="1400" dirty="0">
                <a:cs typeface="Arial" panose="020B0604020202020204" pitchFamily="34" charset="0"/>
              </a:rPr>
              <a:t> o </a:t>
            </a:r>
            <a:r>
              <a:rPr lang="en-US" sz="1400" dirty="0" err="1">
                <a:cs typeface="Arial" panose="020B0604020202020204" pitchFamily="34" charset="0"/>
              </a:rPr>
              <a:t>arquivo</a:t>
            </a:r>
            <a:r>
              <a:rPr lang="en-US" sz="1400" dirty="0">
                <a:cs typeface="Arial" panose="020B0604020202020204" pitchFamily="34" charset="0"/>
              </a:rPr>
              <a:t>, mas é a que </a:t>
            </a:r>
            <a:r>
              <a:rPr lang="en-US" sz="1400" dirty="0" err="1">
                <a:cs typeface="Arial" panose="020B0604020202020204" pitchFamily="34" charset="0"/>
              </a:rPr>
              <a:t>mais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permite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criticar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os</a:t>
            </a:r>
            <a:r>
              <a:rPr lang="en-US" sz="1400" dirty="0">
                <a:cs typeface="Arial" panose="020B0604020202020204" pitchFamily="34" charset="0"/>
              </a:rPr>
              <a:t> dados lidos. Veja </a:t>
            </a:r>
            <a:r>
              <a:rPr lang="en-US" sz="1400" dirty="0" err="1">
                <a:cs typeface="Arial" panose="020B0604020202020204" pitchFamily="34" charset="0"/>
              </a:rPr>
              <a:t>outras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formas</a:t>
            </a:r>
            <a:r>
              <a:rPr lang="en-US" sz="1400" dirty="0">
                <a:cs typeface="Arial" panose="020B0604020202020204" pitchFamily="34" charset="0"/>
              </a:rPr>
              <a:t> no slide a </a:t>
            </a:r>
            <a:r>
              <a:rPr lang="en-US" sz="1400" dirty="0" err="1">
                <a:cs typeface="Arial" panose="020B0604020202020204" pitchFamily="34" charset="0"/>
              </a:rPr>
              <a:t>seguir</a:t>
            </a:r>
            <a:r>
              <a:rPr lang="en-US" sz="1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470041-CCFB-4A91-9659-0467C01A935B}"/>
              </a:ext>
            </a:extLst>
          </p:cNvPr>
          <p:cNvSpPr txBox="1"/>
          <p:nvPr/>
        </p:nvSpPr>
        <p:spPr>
          <a:xfrm>
            <a:off x="6605469" y="3912362"/>
            <a:ext cx="534163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err="1">
                <a:cs typeface="Arial" panose="020B0604020202020204" pitchFamily="34" charset="0"/>
              </a:rPr>
              <a:t>fscanf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retorna</a:t>
            </a:r>
            <a:r>
              <a:rPr lang="en-US" sz="1400" dirty="0">
                <a:cs typeface="Arial" panose="020B0604020202020204" pitchFamily="34" charset="0"/>
              </a:rPr>
              <a:t> o </a:t>
            </a:r>
            <a:r>
              <a:rPr lang="en-US" sz="1400" dirty="0" err="1">
                <a:cs typeface="Arial" panose="020B0604020202020204" pitchFamily="34" charset="0"/>
              </a:rPr>
              <a:t>número</a:t>
            </a:r>
            <a:r>
              <a:rPr lang="en-US" sz="1400" dirty="0">
                <a:cs typeface="Arial" panose="020B0604020202020204" pitchFamily="34" charset="0"/>
              </a:rPr>
              <a:t> de </a:t>
            </a:r>
            <a:r>
              <a:rPr lang="en-US" sz="1400" dirty="0" err="1">
                <a:cs typeface="Arial" panose="020B0604020202020204" pitchFamily="34" charset="0"/>
              </a:rPr>
              <a:t>itens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convertidos</a:t>
            </a:r>
            <a:r>
              <a:rPr lang="en-US" sz="1400" dirty="0">
                <a:cs typeface="Arial" panose="020B0604020202020204" pitchFamily="34" charset="0"/>
              </a:rPr>
              <a:t> e </a:t>
            </a:r>
            <a:r>
              <a:rPr lang="en-US" sz="1400" err="1">
                <a:cs typeface="Arial" panose="020B0604020202020204" pitchFamily="34" charset="0"/>
              </a:rPr>
              <a:t>atribuídos</a:t>
            </a:r>
            <a:r>
              <a:rPr lang="en-US" sz="1400">
                <a:cs typeface="Arial" panose="020B0604020202020204" pitchFamily="34" charset="0"/>
              </a:rPr>
              <a:t> corretamente. Se </a:t>
            </a:r>
            <a:r>
              <a:rPr lang="en-US" sz="1400" dirty="0" err="1">
                <a:cs typeface="Arial" panose="020B0604020202020204" pitchFamily="34" charset="0"/>
              </a:rPr>
              <a:t>ela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ler</a:t>
            </a:r>
            <a:r>
              <a:rPr lang="en-US" sz="1400" dirty="0">
                <a:cs typeface="Arial" panose="020B0604020202020204" pitchFamily="34" charset="0"/>
              </a:rPr>
              <a:t> 10.0 e </a:t>
            </a:r>
            <a:r>
              <a:rPr lang="en-US" sz="1400">
                <a:cs typeface="Arial" panose="020B0604020202020204" pitchFamily="34" charset="0"/>
              </a:rPr>
              <a:t>A+, </a:t>
            </a:r>
            <a:r>
              <a:rPr lang="en-US" sz="1400" dirty="0" err="1">
                <a:cs typeface="Arial" panose="020B0604020202020204" pitchFamily="34" charset="0"/>
              </a:rPr>
              <a:t>ao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invés</a:t>
            </a:r>
            <a:r>
              <a:rPr lang="en-US" sz="1400" dirty="0">
                <a:cs typeface="Arial" panose="020B0604020202020204" pitchFamily="34" charset="0"/>
              </a:rPr>
              <a:t> de 10.0 e 8.0, </a:t>
            </a:r>
            <a:r>
              <a:rPr lang="en-US" sz="1400" err="1">
                <a:cs typeface="Arial" panose="020B0604020202020204" pitchFamily="34" charset="0"/>
              </a:rPr>
              <a:t>então</a:t>
            </a:r>
            <a:r>
              <a:rPr lang="en-US" sz="1400">
                <a:cs typeface="Arial" panose="020B0604020202020204" pitchFamily="34" charset="0"/>
              </a:rPr>
              <a:t> ela lê corretamente apenas o 10.0. Outra característica é que o </a:t>
            </a:r>
            <a:r>
              <a:rPr lang="en-US" sz="1400" b="1">
                <a:cs typeface="Arial" panose="020B0604020202020204" pitchFamily="34" charset="0"/>
              </a:rPr>
              <a:t>fscanf</a:t>
            </a:r>
            <a:r>
              <a:rPr lang="en-US" sz="140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tentará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buscar</a:t>
            </a:r>
            <a:r>
              <a:rPr lang="en-US" sz="1400" dirty="0">
                <a:cs typeface="Arial" panose="020B0604020202020204" pitchFamily="34" charset="0"/>
              </a:rPr>
              <a:t> o </a:t>
            </a:r>
            <a:r>
              <a:rPr lang="en-US" sz="1400" dirty="0" err="1">
                <a:cs typeface="Arial" panose="020B0604020202020204" pitchFamily="34" charset="0"/>
              </a:rPr>
              <a:t>segundo</a:t>
            </a:r>
            <a:r>
              <a:rPr lang="en-US" sz="1400" dirty="0">
                <a:cs typeface="Arial" panose="020B0604020202020204" pitchFamily="34" charset="0"/>
              </a:rPr>
              <a:t> item </a:t>
            </a:r>
            <a:r>
              <a:rPr lang="en-US" sz="1400" dirty="0" err="1">
                <a:cs typeface="Arial" panose="020B0604020202020204" pitchFamily="34" charset="0"/>
              </a:rPr>
              <a:t>nas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outras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linhas</a:t>
            </a:r>
            <a:r>
              <a:rPr lang="en-US" sz="1400" dirty="0">
                <a:cs typeface="Arial" panose="020B0604020202020204" pitchFamily="34" charset="0"/>
              </a:rPr>
              <a:t>. Por </a:t>
            </a:r>
            <a:r>
              <a:rPr lang="en-US" sz="1400" dirty="0" err="1">
                <a:cs typeface="Arial" panose="020B0604020202020204" pitchFamily="34" charset="0"/>
              </a:rPr>
              <a:t>exemplo</a:t>
            </a:r>
            <a:r>
              <a:rPr lang="en-US" sz="1400" dirty="0">
                <a:cs typeface="Arial" panose="020B0604020202020204" pitchFamily="34" charset="0"/>
              </a:rPr>
              <a:t>,</a:t>
            </a:r>
          </a:p>
          <a:p>
            <a:pPr>
              <a:defRPr/>
            </a:pPr>
            <a:r>
              <a:rPr lang="en-US" sz="1400" dirty="0">
                <a:cs typeface="Arial" panose="020B0604020202020204" pitchFamily="34" charset="0"/>
              </a:rPr>
              <a:t>  </a:t>
            </a:r>
            <a:r>
              <a:rPr lang="en-US" sz="1400" dirty="0" err="1">
                <a:cs typeface="Arial" panose="020B0604020202020204" pitchFamily="34" charset="0"/>
              </a:rPr>
              <a:t>linha</a:t>
            </a:r>
            <a:r>
              <a:rPr lang="en-US" sz="1400" dirty="0">
                <a:cs typeface="Arial" panose="020B0604020202020204" pitchFamily="34" charset="0"/>
              </a:rPr>
              <a:t> 1:  10.0</a:t>
            </a:r>
          </a:p>
          <a:p>
            <a:pPr>
              <a:defRPr/>
            </a:pPr>
            <a:r>
              <a:rPr lang="en-US" sz="1400" dirty="0">
                <a:cs typeface="Arial" panose="020B0604020202020204" pitchFamily="34" charset="0"/>
              </a:rPr>
              <a:t>  </a:t>
            </a:r>
            <a:r>
              <a:rPr lang="en-US" sz="1400" dirty="0" err="1">
                <a:cs typeface="Arial" panose="020B0604020202020204" pitchFamily="34" charset="0"/>
              </a:rPr>
              <a:t>linha</a:t>
            </a:r>
            <a:r>
              <a:rPr lang="en-US" sz="1400" dirty="0">
                <a:cs typeface="Arial" panose="020B0604020202020204" pitchFamily="34" charset="0"/>
              </a:rPr>
              <a:t> 2:   </a:t>
            </a:r>
            <a:r>
              <a:rPr lang="en-US" sz="1400">
                <a:cs typeface="Arial" panose="020B0604020202020204" pitchFamily="34" charset="0"/>
              </a:rPr>
              <a:t>2.0    3.0</a:t>
            </a:r>
          </a:p>
          <a:p>
            <a:pPr>
              <a:defRPr/>
            </a:pPr>
            <a:r>
              <a:rPr lang="en-US" sz="1400">
                <a:cs typeface="Arial" panose="020B0604020202020204" pitchFamily="34" charset="0"/>
              </a:rPr>
              <a:t>  linha 3:   EOF</a:t>
            </a:r>
            <a:endParaRPr lang="en-US" sz="1400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>
                <a:cs typeface="Arial" panose="020B0604020202020204" pitchFamily="34" charset="0"/>
              </a:rPr>
              <a:t>Na primeira leitura, p1 </a:t>
            </a:r>
            <a:r>
              <a:rPr lang="en-US" sz="1400" dirty="0" err="1">
                <a:cs typeface="Arial" panose="020B0604020202020204" pitchFamily="34" charset="0"/>
              </a:rPr>
              <a:t>será</a:t>
            </a:r>
            <a:r>
              <a:rPr lang="en-US" sz="1400" dirty="0">
                <a:cs typeface="Arial" panose="020B0604020202020204" pitchFamily="34" charset="0"/>
              </a:rPr>
              <a:t> 10.0 e p2 </a:t>
            </a:r>
            <a:r>
              <a:rPr lang="en-US" sz="1400" err="1">
                <a:cs typeface="Arial" panose="020B0604020202020204" pitchFamily="34" charset="0"/>
              </a:rPr>
              <a:t>será</a:t>
            </a:r>
            <a:r>
              <a:rPr lang="en-US" sz="1400">
                <a:cs typeface="Arial" panose="020B0604020202020204" pitchFamily="34" charset="0"/>
              </a:rPr>
              <a:t> 2.0 (np = 2). Na próxima leitura, </a:t>
            </a:r>
            <a:r>
              <a:rPr lang="en-US" sz="1400" b="1">
                <a:cs typeface="Arial" panose="020B0604020202020204" pitchFamily="34" charset="0"/>
              </a:rPr>
              <a:t>fscanf</a:t>
            </a:r>
            <a:r>
              <a:rPr lang="en-US" sz="1400">
                <a:cs typeface="Arial" panose="020B0604020202020204" pitchFamily="34" charset="0"/>
              </a:rPr>
              <a:t> lerá apenas o 3.0 (np = 1).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2535" name="TextBox 6">
            <a:extLst>
              <a:ext uri="{FF2B5EF4-FFF2-40B4-BE49-F238E27FC236}">
                <a16:creationId xmlns:a16="http://schemas.microsoft.com/office/drawing/2014/main" xmlns="" id="{5D6F4D74-606B-4F83-8B26-AE2724C05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038" y="6365876"/>
            <a:ext cx="2254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i="1"/>
              <a:t>Continua no próximo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445B4A-29FE-46A7-A8BE-30CE544EDEF9}"/>
              </a:ext>
            </a:extLst>
          </p:cNvPr>
          <p:cNvSpPr txBox="1"/>
          <p:nvPr/>
        </p:nvSpPr>
        <p:spPr>
          <a:xfrm>
            <a:off x="1921295" y="5015806"/>
            <a:ext cx="2948233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>
                <a:cs typeface="Arial" panose="020B0604020202020204" pitchFamily="34" charset="0"/>
              </a:rPr>
              <a:t>stdlib.h</a:t>
            </a:r>
            <a:r>
              <a:rPr lang="en-US" sz="1400">
                <a:cs typeface="Arial" panose="020B0604020202020204" pitchFamily="34" charset="0"/>
              </a:rPr>
              <a:t> é o header da “</a:t>
            </a:r>
            <a:r>
              <a:rPr lang="en-US" sz="1400" i="1">
                <a:cs typeface="Arial" panose="020B0604020202020204" pitchFamily="34" charset="0"/>
              </a:rPr>
              <a:t>standard library</a:t>
            </a:r>
            <a:r>
              <a:rPr lang="en-US" sz="1400">
                <a:cs typeface="Arial" panose="020B0604020202020204" pitchFamily="34" charset="0"/>
              </a:rPr>
              <a:t>”, que contém funções de alocação de memória, controle de processo (e.g. </a:t>
            </a:r>
            <a:r>
              <a:rPr lang="en-US" sz="1400" b="1">
                <a:cs typeface="Arial" panose="020B0604020202020204" pitchFamily="34" charset="0"/>
              </a:rPr>
              <a:t>exit</a:t>
            </a:r>
            <a:r>
              <a:rPr lang="en-US" sz="1400">
                <a:cs typeface="Arial" panose="020B0604020202020204" pitchFamily="34" charset="0"/>
              </a:rPr>
              <a:t>(), system()), utilidades (e.g. rand(), abs()) e conversões (e.g. atoi()).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7CAA61BC-3670-4272-8EC7-0A54C749D3BE}"/>
              </a:ext>
            </a:extLst>
          </p:cNvPr>
          <p:cNvSpPr/>
          <p:nvPr/>
        </p:nvSpPr>
        <p:spPr>
          <a:xfrm>
            <a:off x="2740023" y="1700808"/>
            <a:ext cx="4560622" cy="1312528"/>
          </a:xfrm>
          <a:custGeom>
            <a:avLst/>
            <a:gdLst>
              <a:gd name="connsiteX0" fmla="*/ 0 w 3996965"/>
              <a:gd name="connsiteY0" fmla="*/ 933254 h 933254"/>
              <a:gd name="connsiteX1" fmla="*/ 3035431 w 3996965"/>
              <a:gd name="connsiteY1" fmla="*/ 744717 h 933254"/>
              <a:gd name="connsiteX2" fmla="*/ 3996965 w 3996965"/>
              <a:gd name="connsiteY2" fmla="*/ 0 h 933254"/>
              <a:gd name="connsiteX3" fmla="*/ 3996965 w 3996965"/>
              <a:gd name="connsiteY3" fmla="*/ 0 h 93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6965" h="933254">
                <a:moveTo>
                  <a:pt x="0" y="933254"/>
                </a:moveTo>
                <a:cubicBezTo>
                  <a:pt x="1184635" y="916756"/>
                  <a:pt x="2369270" y="900259"/>
                  <a:pt x="3035431" y="744717"/>
                </a:cubicBezTo>
                <a:cubicBezTo>
                  <a:pt x="3701592" y="589175"/>
                  <a:pt x="3996965" y="0"/>
                  <a:pt x="3996965" y="0"/>
                </a:cubicBezTo>
                <a:lnTo>
                  <a:pt x="3996965" y="0"/>
                </a:lnTo>
              </a:path>
            </a:pathLst>
          </a:custGeom>
          <a:noFill/>
          <a:ln w="1587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50A2AC56-5A11-4EB2-8A5B-5F2BB1608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Exemplo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649E38-0604-46A1-824F-9B1A7D5E1131}"/>
              </a:ext>
            </a:extLst>
          </p:cNvPr>
          <p:cNvSpPr txBox="1"/>
          <p:nvPr/>
        </p:nvSpPr>
        <p:spPr>
          <a:xfrm>
            <a:off x="469476" y="1196205"/>
            <a:ext cx="5220948" cy="3539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(np == 2)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nalunos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media = (p1 + p2) / 2;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"%.1f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media);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(media &gt;= 5.0)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Aprovado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Reprovado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while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printf(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 alunos lidos\n"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nalunos);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(fin);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4C1BC6-0B9A-49C0-BDA4-41993D7281E5}"/>
              </a:ext>
            </a:extLst>
          </p:cNvPr>
          <p:cNvSpPr txBox="1"/>
          <p:nvPr/>
        </p:nvSpPr>
        <p:spPr>
          <a:xfrm>
            <a:off x="5809142" y="521091"/>
            <a:ext cx="4538662" cy="138588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err="1">
                <a:cs typeface="Arial" panose="020B0604020202020204" pitchFamily="34" charset="0"/>
              </a:rPr>
              <a:t>Ao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invés</a:t>
            </a:r>
            <a:r>
              <a:rPr lang="en-US" sz="1400" dirty="0">
                <a:cs typeface="Arial" panose="020B0604020202020204" pitchFamily="34" charset="0"/>
              </a:rPr>
              <a:t> de </a:t>
            </a:r>
            <a:r>
              <a:rPr lang="en-US" sz="1400" dirty="0" err="1">
                <a:cs typeface="Arial" panose="020B0604020202020204" pitchFamily="34" charset="0"/>
              </a:rPr>
              <a:t>usar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while (!</a:t>
            </a: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feof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(fin))</a:t>
            </a:r>
            <a:r>
              <a:rPr lang="en-US" sz="1400" dirty="0">
                <a:cs typeface="Arial" panose="020B0604020202020204" pitchFamily="34" charset="0"/>
              </a:rPr>
              <a:t>, </a:t>
            </a:r>
            <a:r>
              <a:rPr lang="en-US" sz="1400" dirty="0" err="1">
                <a:cs typeface="Arial" panose="020B0604020202020204" pitchFamily="34" charset="0"/>
              </a:rPr>
              <a:t>haveria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duas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outras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possibilidades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mais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diretas</a:t>
            </a:r>
            <a:r>
              <a:rPr lang="en-US" sz="1400" dirty="0">
                <a:cs typeface="Arial" panose="020B0604020202020204" pitchFamily="34" charset="0"/>
              </a:rPr>
              <a:t>: </a:t>
            </a:r>
          </a:p>
          <a:p>
            <a:pPr>
              <a:defRPr/>
            </a:pPr>
            <a:r>
              <a:rPr lang="en-US" sz="1400" dirty="0">
                <a:cs typeface="Arial" panose="020B0604020202020204" pitchFamily="34" charset="0"/>
              </a:rPr>
              <a:t>(1) 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while (</a:t>
            </a: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fscanf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(…) == 2)</a:t>
            </a:r>
          </a:p>
          <a:p>
            <a:pPr>
              <a:defRPr/>
            </a:pPr>
            <a:r>
              <a:rPr lang="en-US" sz="1400" dirty="0">
                <a:cs typeface="Arial" panose="020B0604020202020204" pitchFamily="34" charset="0"/>
              </a:rPr>
              <a:t>(2) 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while (</a:t>
            </a:r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fscanf</a:t>
            </a:r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(…) != EOF)</a:t>
            </a:r>
          </a:p>
          <a:p>
            <a:pPr>
              <a:defRPr/>
            </a:pPr>
            <a:r>
              <a:rPr lang="en-US" sz="1400" dirty="0">
                <a:cs typeface="Arial" panose="020B0604020202020204" pitchFamily="34" charset="0"/>
              </a:rPr>
              <a:t>Mas </a:t>
            </a:r>
            <a:r>
              <a:rPr lang="en-US" sz="1400" dirty="0" err="1">
                <a:cs typeface="Arial" panose="020B0604020202020204" pitchFamily="34" charset="0"/>
              </a:rPr>
              <a:t>isto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dificultaria</a:t>
            </a:r>
            <a:r>
              <a:rPr lang="en-US" sz="1400" dirty="0">
                <a:cs typeface="Arial" panose="020B0604020202020204" pitchFamily="34" charset="0"/>
              </a:rPr>
              <a:t> lidar com </a:t>
            </a:r>
            <a:r>
              <a:rPr lang="en-US" sz="1400" dirty="0" err="1">
                <a:cs typeface="Arial" panose="020B0604020202020204" pitchFamily="34" charset="0"/>
              </a:rPr>
              <a:t>todos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os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casos</a:t>
            </a:r>
            <a:r>
              <a:rPr lang="en-US" sz="1400" dirty="0">
                <a:cs typeface="Arial" panose="020B0604020202020204" pitchFamily="34" charset="0"/>
              </a:rPr>
              <a:t> de </a:t>
            </a:r>
            <a:r>
              <a:rPr lang="en-US" sz="1400" dirty="0" err="1">
                <a:cs typeface="Arial" panose="020B0604020202020204" pitchFamily="34" charset="0"/>
              </a:rPr>
              <a:t>erro</a:t>
            </a:r>
            <a:r>
              <a:rPr lang="en-US" sz="1400" dirty="0">
                <a:cs typeface="Arial" panose="020B0604020202020204" pitchFamily="34" charset="0"/>
              </a:rPr>
              <a:t> (</a:t>
            </a:r>
            <a:r>
              <a:rPr lang="en-US" sz="1400" dirty="0" err="1">
                <a:cs typeface="Arial" panose="020B0604020202020204" pitchFamily="34" charset="0"/>
              </a:rPr>
              <a:t>veja</a:t>
            </a:r>
            <a:r>
              <a:rPr lang="en-US" sz="1400" dirty="0">
                <a:cs typeface="Arial" panose="020B0604020202020204" pitchFamily="34" charset="0"/>
              </a:rPr>
              <a:t>, no </a:t>
            </a:r>
            <a:r>
              <a:rPr lang="en-US" sz="1400" dirty="0" err="1">
                <a:cs typeface="Arial" panose="020B0604020202020204" pitchFamily="34" charset="0"/>
              </a:rPr>
              <a:t>exemplo</a:t>
            </a:r>
            <a:r>
              <a:rPr lang="en-US" sz="1400" dirty="0">
                <a:cs typeface="Arial" panose="020B0604020202020204" pitchFamily="34" charset="0"/>
              </a:rPr>
              <a:t>, o </a:t>
            </a:r>
            <a:r>
              <a:rPr lang="en-US" sz="1400" dirty="0" err="1">
                <a:cs typeface="Arial" panose="020B0604020202020204" pitchFamily="34" charset="0"/>
              </a:rPr>
              <a:t>uso</a:t>
            </a:r>
            <a:r>
              <a:rPr lang="en-US" sz="1400" dirty="0">
                <a:cs typeface="Arial" panose="020B0604020202020204" pitchFamily="34" charset="0"/>
              </a:rPr>
              <a:t> que </a:t>
            </a:r>
            <a:r>
              <a:rPr lang="en-US" sz="1400" dirty="0" err="1">
                <a:cs typeface="Arial" panose="020B0604020202020204" pitchFamily="34" charset="0"/>
              </a:rPr>
              <a:t>fazemos</a:t>
            </a:r>
            <a:r>
              <a:rPr lang="en-US" sz="1400" dirty="0">
                <a:cs typeface="Arial" panose="020B0604020202020204" pitchFamily="34" charset="0"/>
              </a:rPr>
              <a:t> da </a:t>
            </a:r>
            <a:r>
              <a:rPr lang="en-US" sz="1400" dirty="0" err="1">
                <a:cs typeface="Arial" panose="020B0604020202020204" pitchFamily="34" charset="0"/>
              </a:rPr>
              <a:t>variável</a:t>
            </a:r>
            <a:r>
              <a:rPr lang="en-US" sz="1400" dirty="0">
                <a:cs typeface="Arial" panose="020B0604020202020204" pitchFamily="34" charset="0"/>
              </a:rPr>
              <a:t> np).</a:t>
            </a:r>
          </a:p>
        </p:txBody>
      </p:sp>
      <p:pic>
        <p:nvPicPr>
          <p:cNvPr id="23557" name="Picture 9">
            <a:extLst>
              <a:ext uri="{FF2B5EF4-FFF2-40B4-BE49-F238E27FC236}">
                <a16:creationId xmlns:a16="http://schemas.microsoft.com/office/drawing/2014/main" xmlns="" id="{116FA412-00D5-4656-A9BB-A8ED92ADF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447925"/>
            <a:ext cx="4075112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>
            <a:extLst>
              <a:ext uri="{FF2B5EF4-FFF2-40B4-BE49-F238E27FC236}">
                <a16:creationId xmlns:a16="http://schemas.microsoft.com/office/drawing/2014/main" xmlns="" id="{2AAA001C-8B34-4C35-8FB6-062AEAF8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4612922"/>
            <a:ext cx="4075112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4978AD-03EC-4192-8593-83543ABECA05}"/>
              </a:ext>
            </a:extLst>
          </p:cNvPr>
          <p:cNvSpPr txBox="1"/>
          <p:nvPr/>
        </p:nvSpPr>
        <p:spPr>
          <a:xfrm>
            <a:off x="952467" y="4884246"/>
            <a:ext cx="425496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>
                <a:cs typeface="Arial" panose="020B0604020202020204" pitchFamily="34" charset="0"/>
              </a:rPr>
              <a:t>Cuidado quando chamar </a:t>
            </a:r>
            <a:r>
              <a:rPr lang="en-US" sz="1200" i="1">
                <a:cs typeface="Arial" panose="020B0604020202020204" pitchFamily="34" charset="0"/>
              </a:rPr>
              <a:t>fscanf</a:t>
            </a:r>
            <a:r>
              <a:rPr lang="en-US" sz="1200">
                <a:cs typeface="Arial" panose="020B0604020202020204" pitchFamily="34" charset="0"/>
              </a:rPr>
              <a:t> várias vezes, porque o </a:t>
            </a:r>
            <a:r>
              <a:rPr lang="en-US" sz="1200" i="1">
                <a:cs typeface="Arial" panose="020B0604020202020204" pitchFamily="34" charset="0"/>
              </a:rPr>
              <a:t>stream</a:t>
            </a:r>
            <a:r>
              <a:rPr lang="en-US" sz="1200">
                <a:cs typeface="Arial" panose="020B0604020202020204" pitchFamily="34" charset="0"/>
              </a:rPr>
              <a:t> pode estar em um caractere não desejado porém ainda não lido. E.g., se o arquivo for “valor= 5”, o seguinte código não lê x como 5, porque o stream está no ‘=‘. Use um getc(fin) para se livrar do ‘= ‘.</a:t>
            </a:r>
          </a:p>
          <a:p>
            <a:pPr>
              <a:defRPr/>
            </a:pPr>
            <a:r>
              <a:rPr lang="en-US" sz="1200">
                <a:latin typeface="Consolas" panose="020B0609020204030204" pitchFamily="49" charset="0"/>
                <a:cs typeface="Arial" panose="020B0604020202020204" pitchFamily="34" charset="0"/>
              </a:rPr>
              <a:t>char s[81];</a:t>
            </a:r>
          </a:p>
          <a:p>
            <a:pPr>
              <a:defRPr/>
            </a:pPr>
            <a:r>
              <a:rPr lang="en-US" sz="1200">
                <a:latin typeface="Consolas" panose="020B0609020204030204" pitchFamily="49" charset="0"/>
                <a:cs typeface="Arial" panose="020B0604020202020204" pitchFamily="34" charset="0"/>
              </a:rPr>
              <a:t>int x;</a:t>
            </a:r>
          </a:p>
          <a:p>
            <a:pPr>
              <a:defRPr/>
            </a:pPr>
            <a:r>
              <a:rPr lang="en-US" sz="1200">
                <a:latin typeface="Consolas" panose="020B0609020204030204" pitchFamily="49" charset="0"/>
                <a:cs typeface="Arial" panose="020B0604020202020204" pitchFamily="34" charset="0"/>
              </a:rPr>
              <a:t>fscanf(fin,"%[^=]",s);</a:t>
            </a:r>
          </a:p>
          <a:p>
            <a:pPr>
              <a:defRPr/>
            </a:pPr>
            <a:r>
              <a:rPr lang="en-US" sz="1200">
                <a:latin typeface="Consolas" panose="020B0609020204030204" pitchFamily="49" charset="0"/>
                <a:cs typeface="Arial" panose="020B0604020202020204" pitchFamily="34" charset="0"/>
              </a:rPr>
              <a:t>fscanf(fin, "%d", &amp;x);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022553-4FD4-4BC1-91C8-18B9AB597D2D}"/>
              </a:ext>
            </a:extLst>
          </p:cNvPr>
          <p:cNvSpPr txBox="1"/>
          <p:nvPr/>
        </p:nvSpPr>
        <p:spPr>
          <a:xfrm>
            <a:off x="4282584" y="6291485"/>
            <a:ext cx="1025095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>
                <a:latin typeface="Consolas" panose="020B0609020204030204" pitchFamily="49" charset="0"/>
                <a:cs typeface="Arial" panose="020B0604020202020204" pitchFamily="34" charset="0"/>
              </a:rPr>
              <a:t>getc(fin);</a:t>
            </a:r>
            <a:endParaRPr lang="en-US" sz="1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70CF360-37A6-4FB6-AD78-625C3F9163DF}"/>
              </a:ext>
            </a:extLst>
          </p:cNvPr>
          <p:cNvCxnSpPr>
            <a:cxnSpLocks/>
          </p:cNvCxnSpPr>
          <p:nvPr/>
        </p:nvCxnSpPr>
        <p:spPr>
          <a:xfrm flipH="1">
            <a:off x="3673433" y="6429984"/>
            <a:ext cx="609151" cy="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029C326A-BAB0-4EF5-F1BD-6EDE0E24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>
                <a:latin typeface="Arial" panose="020B0604020202020204" pitchFamily="34" charset="0"/>
                <a:ea typeface="MS Gothic" panose="020B0609070205080204" pitchFamily="49" charset="-128"/>
              </a:rPr>
              <a:t>Por que usar arquivos?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xmlns="" id="{4CEA6421-EA42-0257-992E-792DD7060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sz="1800" b="1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Processamento de  um volume de dados muito grande.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pt-BR" altLang="pt-BR" sz="1800" dirty="0">
              <a:solidFill>
                <a:srgbClr val="000000"/>
              </a:solidFill>
              <a:latin typeface="Calibri" panose="020F0502020204030204" pitchFamily="34" charset="0"/>
              <a:ea typeface="MS Gothic" panose="020B0609070205080204" pitchFamily="49" charset="-128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Como entrada:  um erro de digitação de um dado obrigaria a entrada de todos os dados novamente, o que se torna impraticável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endParaRPr lang="pt-BR" altLang="pt-BR" sz="1800" dirty="0">
              <a:solidFill>
                <a:srgbClr val="000000"/>
              </a:solidFill>
              <a:latin typeface="Calibri" panose="020F0502020204030204" pitchFamily="34" charset="0"/>
              <a:ea typeface="MS Gothic" panose="020B0609070205080204" pitchFamily="49" charset="-128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pt-BR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Como saída: exibir uma grande quantidade de dados de saída é impraticável na tela.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endParaRPr lang="pt-BR" altLang="pt-BR" sz="1800" dirty="0">
              <a:solidFill>
                <a:srgbClr val="000000"/>
              </a:solidFill>
              <a:latin typeface="Calibri" panose="020F0502020204030204" pitchFamily="34" charset="0"/>
              <a:ea typeface="MS Gothic" panose="020B0609070205080204" pitchFamily="49" charset="-128"/>
              <a:cs typeface="Calibri" panose="020F0502020204030204" pitchFamily="34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b="1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Persistência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sz="1800" dirty="0"/>
          </a:p>
          <a:p>
            <a:pPr marL="341313" indent="-341313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dirty="0"/>
              <a:t>Dados escritos na memória principal se perdem.</a:t>
            </a:r>
          </a:p>
          <a:p>
            <a:pPr marL="341313" indent="-341313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sz="1800" dirty="0"/>
          </a:p>
          <a:p>
            <a:pPr marL="341313" indent="-341313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dirty="0"/>
              <a:t>Arquivos em dispositivos de memória secundária ficam gravados mesmo depois de desligar o computador ( persistência)</a:t>
            </a:r>
          </a:p>
          <a:p>
            <a:pPr marL="85725" indent="0"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pt-BR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	</a:t>
            </a:r>
            <a:endParaRPr lang="pt-BR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D3B05BD9-801C-40A2-A26D-FCB505F83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Outros Exemplos</a:t>
            </a:r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81070250-EC83-46FC-9E12-EC0213F3BE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08063"/>
            <a:ext cx="8621713" cy="5151437"/>
          </a:xfrm>
        </p:spPr>
        <p:txBody>
          <a:bodyPr/>
          <a:lstStyle/>
          <a:p>
            <a:r>
              <a:rPr lang="pt-BR" altLang="pt-BR" sz="1600" dirty="0"/>
              <a:t>Ler </a:t>
            </a:r>
            <a:r>
              <a:rPr lang="pt-BR" altLang="pt-BR" sz="1600" dirty="0" err="1"/>
              <a:t>caracter</a:t>
            </a:r>
            <a:r>
              <a:rPr lang="pt-BR" altLang="pt-BR" sz="1600" dirty="0"/>
              <a:t> a </a:t>
            </a:r>
            <a:r>
              <a:rPr lang="pt-BR" altLang="pt-BR" sz="1600" dirty="0" err="1"/>
              <a:t>caracter</a:t>
            </a:r>
            <a:r>
              <a:rPr lang="pt-BR" altLang="pt-BR" sz="1600" dirty="0"/>
              <a:t> de um arquivo e imprimi-los:</a:t>
            </a:r>
          </a:p>
          <a:p>
            <a:endParaRPr lang="pt-BR" altLang="pt-BR" sz="1600" dirty="0"/>
          </a:p>
          <a:p>
            <a:endParaRPr lang="pt-BR" altLang="pt-BR" sz="1600" dirty="0"/>
          </a:p>
          <a:p>
            <a:endParaRPr lang="pt-BR" altLang="pt-BR" sz="1600" dirty="0"/>
          </a:p>
          <a:p>
            <a:endParaRPr lang="pt-BR" altLang="pt-BR" sz="1600" dirty="0"/>
          </a:p>
          <a:p>
            <a:endParaRPr lang="pt-BR" altLang="pt-BR" sz="1600" dirty="0"/>
          </a:p>
          <a:p>
            <a:endParaRPr lang="pt-BR" altLang="pt-BR" sz="1600" dirty="0"/>
          </a:p>
          <a:p>
            <a:endParaRPr lang="pt-BR" altLang="pt-BR" sz="1600" dirty="0"/>
          </a:p>
          <a:p>
            <a:endParaRPr lang="pt-BR" altLang="pt-BR" sz="1600" dirty="0"/>
          </a:p>
          <a:p>
            <a:endParaRPr lang="pt-BR" altLang="pt-BR" sz="1600" dirty="0"/>
          </a:p>
          <a:p>
            <a:endParaRPr lang="pt-BR" altLang="pt-BR" sz="1600" dirty="0"/>
          </a:p>
          <a:p>
            <a:endParaRPr lang="pt-BR" altLang="pt-B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0B4D842-3FC2-401E-96AC-A6C503A51134}"/>
              </a:ext>
            </a:extLst>
          </p:cNvPr>
          <p:cNvSpPr txBox="1"/>
          <p:nvPr/>
        </p:nvSpPr>
        <p:spPr>
          <a:xfrm>
            <a:off x="531641" y="1483421"/>
            <a:ext cx="4455996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c;</a:t>
            </a:r>
          </a:p>
          <a:p>
            <a:pPr>
              <a:defRPr/>
            </a:pPr>
            <a:r>
              <a:rPr lang="fr-F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FILE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fin = fopen(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"texto.txt"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(1)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loop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infinito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!!!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(fin);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c =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fgetc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(fin);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(fin)) break;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"%c"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(fin);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A415FC-8F26-4206-B497-8C9B70B9923E}"/>
              </a:ext>
            </a:extLst>
          </p:cNvPr>
          <p:cNvSpPr txBox="1"/>
          <p:nvPr/>
        </p:nvSpPr>
        <p:spPr>
          <a:xfrm>
            <a:off x="5730515" y="2684291"/>
            <a:ext cx="4455996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c;</a:t>
            </a:r>
          </a:p>
          <a:p>
            <a:pPr>
              <a:defRPr/>
            </a:pPr>
            <a:r>
              <a:rPr lang="fr-FR" sz="1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FILE</a:t>
            </a:r>
            <a:r>
              <a:rPr lang="fr-F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fin = fopen(</a:t>
            </a:r>
            <a:r>
              <a:rPr lang="fr-FR" sz="1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"texto.txt"</a:t>
            </a:r>
            <a:r>
              <a:rPr lang="fr-F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1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"r"</a:t>
            </a:r>
            <a:r>
              <a:rPr lang="fr-F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 = getc(fin); 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ou: c = fgetc(fin);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pl-PL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l-PL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!feof(fin))</a:t>
            </a:r>
            <a:endParaRPr lang="pl-PL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pt-BR" sz="1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"%c"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 != EOF);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fclose(fin);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583CE6-80AC-457F-AAC8-39A2046225F4}"/>
              </a:ext>
            </a:extLst>
          </p:cNvPr>
          <p:cNvSpPr txBox="1"/>
          <p:nvPr/>
        </p:nvSpPr>
        <p:spPr>
          <a:xfrm>
            <a:off x="531641" y="4332892"/>
            <a:ext cx="3836988" cy="20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cs typeface="Arial" panose="020B0604020202020204" pitchFamily="34" charset="0"/>
              </a:rPr>
              <a:t>A </a:t>
            </a:r>
            <a:r>
              <a:rPr lang="en-US" sz="1400" dirty="0" err="1">
                <a:cs typeface="Arial" panose="020B0604020202020204" pitchFamily="34" charset="0"/>
              </a:rPr>
              <a:t>diferença</a:t>
            </a:r>
            <a:r>
              <a:rPr lang="en-US" sz="1400" dirty="0">
                <a:cs typeface="Arial" panose="020B0604020202020204" pitchFamily="34" charset="0"/>
              </a:rPr>
              <a:t> entre </a:t>
            </a:r>
            <a:r>
              <a:rPr lang="en-US" sz="1400" i="1" dirty="0" err="1">
                <a:cs typeface="Arial" panose="020B0604020202020204" pitchFamily="34" charset="0"/>
              </a:rPr>
              <a:t>getc</a:t>
            </a:r>
            <a:r>
              <a:rPr lang="en-US" sz="1400" dirty="0">
                <a:cs typeface="Arial" panose="020B0604020202020204" pitchFamily="34" charset="0"/>
              </a:rPr>
              <a:t> e </a:t>
            </a:r>
            <a:r>
              <a:rPr lang="en-US" sz="1400" i="1" dirty="0" err="1">
                <a:cs typeface="Arial" panose="020B0604020202020204" pitchFamily="34" charset="0"/>
              </a:rPr>
              <a:t>fgetc</a:t>
            </a:r>
            <a:r>
              <a:rPr lang="en-US" sz="1400" dirty="0">
                <a:cs typeface="Arial" panose="020B0604020202020204" pitchFamily="34" charset="0"/>
              </a:rPr>
              <a:t> é que </a:t>
            </a:r>
            <a:r>
              <a:rPr lang="en-US" sz="1400" i="1" dirty="0" err="1">
                <a:cs typeface="Arial" panose="020B0604020202020204" pitchFamily="34" charset="0"/>
              </a:rPr>
              <a:t>getc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pode</a:t>
            </a:r>
            <a:r>
              <a:rPr lang="en-US" sz="1400" dirty="0">
                <a:cs typeface="Arial" panose="020B0604020202020204" pitchFamily="34" charset="0"/>
              </a:rPr>
              <a:t> ser </a:t>
            </a:r>
            <a:r>
              <a:rPr lang="en-US" sz="1400" dirty="0" err="1">
                <a:cs typeface="Arial" panose="020B0604020202020204" pitchFamily="34" charset="0"/>
              </a:rPr>
              <a:t>implementada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como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u="sng" dirty="0">
                <a:cs typeface="Arial" panose="020B0604020202020204" pitchFamily="34" charset="0"/>
              </a:rPr>
              <a:t>macro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enquanto</a:t>
            </a:r>
            <a:r>
              <a:rPr lang="en-US" sz="1400" dirty="0">
                <a:cs typeface="Arial" panose="020B0604020202020204" pitchFamily="34" charset="0"/>
              </a:rPr>
              <a:t> que </a:t>
            </a:r>
            <a:r>
              <a:rPr lang="en-US" sz="1400" i="1" dirty="0" err="1">
                <a:cs typeface="Arial" panose="020B0604020202020204" pitchFamily="34" charset="0"/>
              </a:rPr>
              <a:t>fgetc</a:t>
            </a:r>
            <a:r>
              <a:rPr lang="en-US" sz="1400" dirty="0">
                <a:cs typeface="Arial" panose="020B0604020202020204" pitchFamily="34" charset="0"/>
              </a:rPr>
              <a:t> é sempre </a:t>
            </a:r>
            <a:r>
              <a:rPr lang="en-US" sz="1400" dirty="0" err="1">
                <a:cs typeface="Arial" panose="020B0604020202020204" pitchFamily="34" charset="0"/>
              </a:rPr>
              <a:t>implementada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como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sendo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uma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função</a:t>
            </a:r>
            <a:r>
              <a:rPr lang="en-US" sz="1400" dirty="0">
                <a:cs typeface="Arial" panose="020B0604020202020204" pitchFamily="34" charset="0"/>
              </a:rPr>
              <a:t>. </a:t>
            </a:r>
            <a:r>
              <a:rPr lang="en-US" sz="1400" dirty="0" err="1">
                <a:cs typeface="Arial" panose="020B0604020202020204" pitchFamily="34" charset="0"/>
              </a:rPr>
              <a:t>Chamadas</a:t>
            </a:r>
            <a:r>
              <a:rPr lang="en-US" sz="1400" dirty="0">
                <a:cs typeface="Arial" panose="020B0604020202020204" pitchFamily="34" charset="0"/>
              </a:rPr>
              <a:t> a macros </a:t>
            </a:r>
            <a:r>
              <a:rPr lang="en-US" sz="1400" dirty="0" err="1">
                <a:cs typeface="Arial" panose="020B0604020202020204" pitchFamily="34" charset="0"/>
              </a:rPr>
              <a:t>são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bem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mais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rápidas</a:t>
            </a:r>
            <a:r>
              <a:rPr lang="en-US" sz="1400" dirty="0">
                <a:cs typeface="Arial" panose="020B0604020202020204" pitchFamily="34" charset="0"/>
              </a:rPr>
              <a:t>, mas macros </a:t>
            </a:r>
            <a:r>
              <a:rPr lang="en-US" sz="1400" dirty="0" err="1">
                <a:cs typeface="Arial" panose="020B0604020202020204" pitchFamily="34" charset="0"/>
              </a:rPr>
              <a:t>perdem</a:t>
            </a:r>
            <a:r>
              <a:rPr lang="en-US" sz="1400" dirty="0">
                <a:cs typeface="Arial" panose="020B0604020202020204" pitchFamily="34" charset="0"/>
              </a:rPr>
              <a:t> as </a:t>
            </a:r>
            <a:r>
              <a:rPr lang="en-US" sz="1400" dirty="0" err="1">
                <a:cs typeface="Arial" panose="020B0604020202020204" pitchFamily="34" charset="0"/>
              </a:rPr>
              <a:t>potencialidades</a:t>
            </a:r>
            <a:r>
              <a:rPr lang="en-US" sz="1400" dirty="0">
                <a:cs typeface="Arial" panose="020B0604020202020204" pitchFamily="34" charset="0"/>
              </a:rPr>
              <a:t> de </a:t>
            </a:r>
            <a:r>
              <a:rPr lang="en-US" sz="1400" dirty="0" err="1">
                <a:cs typeface="Arial" panose="020B0604020202020204" pitchFamily="34" charset="0"/>
              </a:rPr>
              <a:t>uma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função</a:t>
            </a:r>
            <a:r>
              <a:rPr lang="en-US" sz="1400" dirty="0">
                <a:cs typeface="Arial" panose="020B0604020202020204" pitchFamily="34" charset="0"/>
              </a:rPr>
              <a:t> (e.g. </a:t>
            </a:r>
            <a:r>
              <a:rPr lang="en-US" sz="1400" i="1" dirty="0">
                <a:cs typeface="Arial" panose="020B0604020202020204" pitchFamily="34" charset="0"/>
              </a:rPr>
              <a:t>side effects</a:t>
            </a:r>
            <a:r>
              <a:rPr lang="en-US" sz="1400" dirty="0">
                <a:cs typeface="Arial" panose="020B0604020202020204" pitchFamily="34" charset="0"/>
              </a:rPr>
              <a:t> e </a:t>
            </a:r>
            <a:r>
              <a:rPr lang="en-US" sz="1400" dirty="0" err="1">
                <a:cs typeface="Arial" panose="020B0604020202020204" pitchFamily="34" charset="0"/>
              </a:rPr>
              <a:t>ponteiro</a:t>
            </a:r>
            <a:r>
              <a:rPr lang="en-US" sz="1400" dirty="0">
                <a:cs typeface="Arial" panose="020B0604020202020204" pitchFamily="34" charset="0"/>
              </a:rPr>
              <a:t> para função</a:t>
            </a:r>
            <a:r>
              <a:rPr lang="en-US" sz="1400" b="1" baseline="3000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en-US" sz="1400" dirty="0">
                <a:cs typeface="Arial" panose="020B0604020202020204" pitchFamily="34" charset="0"/>
              </a:rPr>
              <a:t>). </a:t>
            </a:r>
            <a:r>
              <a:rPr lang="en-US" sz="1400" dirty="0" err="1">
                <a:cs typeface="Arial" panose="020B0604020202020204" pitchFamily="34" charset="0"/>
              </a:rPr>
              <a:t>Portanto</a:t>
            </a:r>
            <a:r>
              <a:rPr lang="en-US" sz="1400" dirty="0">
                <a:cs typeface="Arial" panose="020B0604020202020204" pitchFamily="34" charset="0"/>
              </a:rPr>
              <a:t>, </a:t>
            </a:r>
            <a:r>
              <a:rPr lang="en-US" sz="1400" dirty="0" err="1">
                <a:cs typeface="Arial" panose="020B0604020202020204" pitchFamily="34" charset="0"/>
              </a:rPr>
              <a:t>recomendamos</a:t>
            </a:r>
            <a:r>
              <a:rPr lang="en-US" sz="1400" dirty="0">
                <a:cs typeface="Arial" panose="020B0604020202020204" pitchFamily="34" charset="0"/>
              </a:rPr>
              <a:t> o </a:t>
            </a:r>
            <a:r>
              <a:rPr lang="en-US" sz="1400" dirty="0" err="1">
                <a:cs typeface="Arial" panose="020B0604020202020204" pitchFamily="34" charset="0"/>
              </a:rPr>
              <a:t>uso</a:t>
            </a:r>
            <a:r>
              <a:rPr lang="en-US" sz="1400" dirty="0">
                <a:cs typeface="Arial" panose="020B0604020202020204" pitchFamily="34" charset="0"/>
              </a:rPr>
              <a:t> de </a:t>
            </a:r>
            <a:r>
              <a:rPr lang="en-US" sz="1400" i="1" dirty="0" err="1">
                <a:cs typeface="Arial" panose="020B0604020202020204" pitchFamily="34" charset="0"/>
              </a:rPr>
              <a:t>fgetc</a:t>
            </a:r>
            <a:r>
              <a:rPr lang="en-US" sz="1400" dirty="0">
                <a:cs typeface="Arial" panose="020B0604020202020204" pitchFamily="34" charset="0"/>
              </a:rPr>
              <a:t>. O </a:t>
            </a:r>
            <a:r>
              <a:rPr lang="en-US" sz="1400" dirty="0" err="1">
                <a:cs typeface="Arial" panose="020B0604020202020204" pitchFamily="34" charset="0"/>
              </a:rPr>
              <a:t>mesmo</a:t>
            </a:r>
            <a:r>
              <a:rPr lang="en-US" sz="1400" dirty="0">
                <a:cs typeface="Arial" panose="020B0604020202020204" pitchFamily="34" charset="0"/>
              </a:rPr>
              <a:t> vale para </a:t>
            </a:r>
            <a:r>
              <a:rPr lang="en-US" sz="1400" i="1" dirty="0" err="1">
                <a:cs typeface="Arial" panose="020B0604020202020204" pitchFamily="34" charset="0"/>
              </a:rPr>
              <a:t>putc</a:t>
            </a:r>
            <a:r>
              <a:rPr lang="en-US" sz="1400" dirty="0">
                <a:cs typeface="Arial" panose="020B0604020202020204" pitchFamily="34" charset="0"/>
              </a:rPr>
              <a:t> e </a:t>
            </a:r>
            <a:r>
              <a:rPr lang="en-US" sz="1400" i="1" dirty="0" err="1">
                <a:cs typeface="Arial" panose="020B0604020202020204" pitchFamily="34" charset="0"/>
              </a:rPr>
              <a:t>fputc</a:t>
            </a:r>
            <a:r>
              <a:rPr lang="en-US" sz="1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4DA42-FA5D-4DCB-8025-44CF46BB84A7}"/>
              </a:ext>
            </a:extLst>
          </p:cNvPr>
          <p:cNvSpPr txBox="1"/>
          <p:nvPr/>
        </p:nvSpPr>
        <p:spPr>
          <a:xfrm>
            <a:off x="6096001" y="5631461"/>
            <a:ext cx="5564358" cy="95408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cs typeface="Arial" panose="020B0604020202020204" pitchFamily="34" charset="0"/>
              </a:rPr>
              <a:t>Uma macro é um </a:t>
            </a:r>
            <a:r>
              <a:rPr lang="en-US" sz="1400" dirty="0" err="1">
                <a:cs typeface="Arial" panose="020B0604020202020204" pitchFamily="34" charset="0"/>
              </a:rPr>
              <a:t>fragmento</a:t>
            </a:r>
            <a:r>
              <a:rPr lang="en-US" sz="1400" dirty="0">
                <a:cs typeface="Arial" panose="020B0604020202020204" pitchFamily="34" charset="0"/>
              </a:rPr>
              <a:t> de </a:t>
            </a:r>
            <a:r>
              <a:rPr lang="en-US" sz="1400" dirty="0" err="1">
                <a:cs typeface="Arial" panose="020B0604020202020204" pitchFamily="34" charset="0"/>
              </a:rPr>
              <a:t>código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ao</a:t>
            </a:r>
            <a:r>
              <a:rPr lang="en-US" sz="1400" dirty="0">
                <a:cs typeface="Arial" panose="020B0604020202020204" pitchFamily="34" charset="0"/>
              </a:rPr>
              <a:t> qual se </a:t>
            </a:r>
            <a:r>
              <a:rPr lang="en-US" sz="1400" dirty="0" err="1">
                <a:cs typeface="Arial" panose="020B0604020202020204" pitchFamily="34" charset="0"/>
              </a:rPr>
              <a:t>dá</a:t>
            </a:r>
            <a:r>
              <a:rPr lang="en-US" sz="1400" dirty="0">
                <a:cs typeface="Arial" panose="020B0604020202020204" pitchFamily="34" charset="0"/>
              </a:rPr>
              <a:t> um </a:t>
            </a:r>
            <a:r>
              <a:rPr lang="en-US" sz="1400" dirty="0" err="1">
                <a:cs typeface="Arial" panose="020B0604020202020204" pitchFamily="34" charset="0"/>
              </a:rPr>
              <a:t>nome</a:t>
            </a:r>
            <a:r>
              <a:rPr lang="en-US" sz="1400" dirty="0">
                <a:cs typeface="Arial" panose="020B0604020202020204" pitchFamily="34" charset="0"/>
              </a:rPr>
              <a:t>. E </a:t>
            </a:r>
            <a:r>
              <a:rPr lang="en-US" sz="1400" dirty="0" err="1">
                <a:cs typeface="Arial" panose="020B0604020202020204" pitchFamily="34" charset="0"/>
              </a:rPr>
              <a:t>toda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vez</a:t>
            </a:r>
            <a:r>
              <a:rPr lang="en-US" sz="1400" dirty="0">
                <a:cs typeface="Arial" panose="020B0604020202020204" pitchFamily="34" charset="0"/>
              </a:rPr>
              <a:t> que </a:t>
            </a:r>
            <a:r>
              <a:rPr lang="en-US" sz="1400" dirty="0" err="1">
                <a:cs typeface="Arial" panose="020B0604020202020204" pitchFamily="34" charset="0"/>
              </a:rPr>
              <a:t>este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nome</a:t>
            </a:r>
            <a:r>
              <a:rPr lang="en-US" sz="1400" dirty="0">
                <a:cs typeface="Arial" panose="020B0604020202020204" pitchFamily="34" charset="0"/>
              </a:rPr>
              <a:t> é </a:t>
            </a:r>
            <a:r>
              <a:rPr lang="en-US" sz="1400" dirty="0" err="1">
                <a:cs typeface="Arial" panose="020B0604020202020204" pitchFamily="34" charset="0"/>
              </a:rPr>
              <a:t>usado</a:t>
            </a:r>
            <a:r>
              <a:rPr lang="en-US" sz="1400" dirty="0">
                <a:cs typeface="Arial" panose="020B0604020202020204" pitchFamily="34" charset="0"/>
              </a:rPr>
              <a:t>, o </a:t>
            </a:r>
            <a:r>
              <a:rPr lang="en-US" sz="1400" dirty="0" err="1">
                <a:cs typeface="Arial" panose="020B0604020202020204" pitchFamily="34" charset="0"/>
              </a:rPr>
              <a:t>nome</a:t>
            </a:r>
            <a:r>
              <a:rPr lang="en-US" sz="1400" dirty="0">
                <a:cs typeface="Arial" panose="020B0604020202020204" pitchFamily="34" charset="0"/>
              </a:rPr>
              <a:t> é </a:t>
            </a:r>
            <a:r>
              <a:rPr lang="en-US" sz="1400" dirty="0" err="1">
                <a:cs typeface="Arial" panose="020B0604020202020204" pitchFamily="34" charset="0"/>
              </a:rPr>
              <a:t>substituído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pelo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conteúdo</a:t>
            </a:r>
            <a:r>
              <a:rPr lang="en-US" sz="1400" dirty="0">
                <a:cs typeface="Arial" panose="020B0604020202020204" pitchFamily="34" charset="0"/>
              </a:rPr>
              <a:t> da macro. A </a:t>
            </a:r>
            <a:r>
              <a:rPr lang="en-US" sz="1400" dirty="0" err="1">
                <a:cs typeface="Arial" panose="020B0604020202020204" pitchFamily="34" charset="0"/>
              </a:rPr>
              <a:t>mais</a:t>
            </a:r>
            <a:r>
              <a:rPr lang="en-US" sz="1400" dirty="0">
                <a:cs typeface="Arial" panose="020B0604020202020204" pitchFamily="34" charset="0"/>
              </a:rPr>
              <a:t> simples é a que define um </a:t>
            </a:r>
            <a:r>
              <a:rPr lang="en-US" sz="1400" dirty="0" err="1">
                <a:cs typeface="Arial" panose="020B0604020202020204" pitchFamily="34" charset="0"/>
              </a:rPr>
              <a:t>objeto</a:t>
            </a:r>
            <a:r>
              <a:rPr lang="en-US" sz="1400" dirty="0">
                <a:cs typeface="Arial" panose="020B0604020202020204" pitchFamily="34" charset="0"/>
              </a:rPr>
              <a:t>, e.g. #define PI 3.1416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1524B9A-1685-4E66-A48F-1D762F0B6252}"/>
              </a:ext>
            </a:extLst>
          </p:cNvPr>
          <p:cNvSpPr txBox="1"/>
          <p:nvPr/>
        </p:nvSpPr>
        <p:spPr>
          <a:xfrm>
            <a:off x="5730515" y="1624751"/>
            <a:ext cx="46609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i="1">
                <a:cs typeface="Arial" panose="020B0604020202020204" pitchFamily="34" charset="0"/>
              </a:rPr>
              <a:t>getc</a:t>
            </a:r>
            <a:r>
              <a:rPr lang="en-US" sz="1400">
                <a:cs typeface="Arial" panose="020B0604020202020204" pitchFamily="34" charset="0"/>
              </a:rPr>
              <a:t>() ou </a:t>
            </a:r>
            <a:r>
              <a:rPr lang="en-US" sz="1400" i="1">
                <a:cs typeface="Arial" panose="020B0604020202020204" pitchFamily="34" charset="0"/>
              </a:rPr>
              <a:t>fgetc</a:t>
            </a:r>
            <a:r>
              <a:rPr lang="en-US" sz="1400">
                <a:cs typeface="Arial" panose="020B0604020202020204" pitchFamily="34" charset="0"/>
              </a:rPr>
              <a:t>()’são melhores do que usar </a:t>
            </a:r>
            <a:r>
              <a:rPr lang="en-US" sz="1400" i="1">
                <a:cs typeface="Arial" panose="020B0604020202020204" pitchFamily="34" charset="0"/>
              </a:rPr>
              <a:t>fscanf</a:t>
            </a:r>
            <a:r>
              <a:rPr lang="en-US" sz="1400">
                <a:cs typeface="Arial" panose="020B0604020202020204" pitchFamily="34" charset="0"/>
              </a:rPr>
              <a:t>(fin,”%c”, &amp;c); porque </a:t>
            </a:r>
            <a:r>
              <a:rPr lang="en-US" sz="1400" i="1">
                <a:cs typeface="Arial" panose="020B0604020202020204" pitchFamily="34" charset="0"/>
              </a:rPr>
              <a:t>fscanf</a:t>
            </a:r>
            <a:r>
              <a:rPr lang="en-US" sz="1400">
                <a:cs typeface="Arial" panose="020B0604020202020204" pitchFamily="34" charset="0"/>
              </a:rPr>
              <a:t> e </a:t>
            </a:r>
            <a:r>
              <a:rPr lang="en-US" sz="1400" i="1">
                <a:cs typeface="Arial" panose="020B0604020202020204" pitchFamily="34" charset="0"/>
              </a:rPr>
              <a:t>scanf</a:t>
            </a:r>
            <a:r>
              <a:rPr lang="en-US" sz="1400">
                <a:cs typeface="Arial" panose="020B0604020202020204" pitchFamily="34" charset="0"/>
              </a:rPr>
              <a:t> não são bem comportadas para lidar com caracteres.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921222F-C3C8-4252-A61B-7DE1172DCD84}"/>
              </a:ext>
            </a:extLst>
          </p:cNvPr>
          <p:cNvSpPr txBox="1"/>
          <p:nvPr/>
        </p:nvSpPr>
        <p:spPr>
          <a:xfrm>
            <a:off x="1799433" y="6289547"/>
            <a:ext cx="403383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en-US" sz="1200">
                <a:cs typeface="Arial" panose="020B0604020202020204" pitchFamily="34" charset="0"/>
              </a:rPr>
              <a:t>. Ponteiro para função não será visto no presente curso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4BFA04-9E3A-499C-98AE-653E85D5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813" y="2066926"/>
            <a:ext cx="7772400" cy="1362075"/>
          </a:xfrm>
        </p:spPr>
        <p:txBody>
          <a:bodyPr/>
          <a:lstStyle/>
          <a:p>
            <a:r>
              <a:rPr lang="en-US"/>
              <a:t>Arquivos binários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28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xmlns="" id="{CC8F5A73-5B5A-4C06-9D9A-97C61AF1A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Escrita de arquivos </a:t>
            </a:r>
            <a:r>
              <a:rPr lang="en-US" altLang="en-US" i="1"/>
              <a:t>binary</a:t>
            </a:r>
            <a:r>
              <a:rPr lang="en-US" altLang="en-US"/>
              <a:t>: fwrite</a:t>
            </a:r>
            <a:endParaRPr lang="pt-BR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xmlns="" id="{631FF8E1-F49D-410B-BCF4-525C203DE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1600" dirty="0"/>
              <a:t>A sintaxe de </a:t>
            </a:r>
            <a:r>
              <a:rPr lang="pt-BR" altLang="pt-BR" sz="1600" dirty="0" err="1"/>
              <a:t>fwrite</a:t>
            </a:r>
            <a:r>
              <a:rPr lang="pt-BR" altLang="pt-BR" sz="1600" dirty="0"/>
              <a:t> é:</a:t>
            </a:r>
          </a:p>
          <a:p>
            <a:endParaRPr lang="pt-BR" altLang="pt-BR" sz="1600" dirty="0"/>
          </a:p>
          <a:p>
            <a:endParaRPr lang="pt-BR" altLang="pt-BR" sz="1600" dirty="0"/>
          </a:p>
          <a:p>
            <a:pPr marL="690563" lvl="1" indent="0">
              <a:spcBef>
                <a:spcPts val="0"/>
              </a:spcBef>
              <a:buNone/>
            </a:pPr>
            <a:endParaRPr 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690563" lvl="1" indent="0">
              <a:spcBef>
                <a:spcPts val="0"/>
              </a:spcBef>
              <a:buNone/>
            </a:pPr>
            <a:endParaRPr 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690563" lvl="1" indent="0">
              <a:spcBef>
                <a:spcPts val="0"/>
              </a:spcBef>
              <a:buNone/>
            </a:pPr>
            <a:endParaRPr 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690563" lvl="1" indent="0">
              <a:spcBef>
                <a:spcPts val="0"/>
              </a:spcBef>
              <a:buNone/>
            </a:pPr>
            <a:endParaRPr 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690563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aponta para o bloco de memória que contém os itens a serem escritos</a:t>
            </a:r>
          </a:p>
          <a:p>
            <a:pPr marL="69056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especifica o número de bytes de cada item a ser escrito</a:t>
            </a:r>
          </a:p>
          <a:p>
            <a:pPr marL="69056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é o número de itens a serem escritos</a:t>
            </a:r>
          </a:p>
          <a:p>
            <a:pPr marL="690563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é o ponteiro para o arquivo</a:t>
            </a:r>
          </a:p>
          <a:p>
            <a:pPr marL="690563" lvl="1" indent="0">
              <a:spcBef>
                <a:spcPts val="0"/>
              </a:spcBef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pt-BR" sz="1600" dirty="0"/>
              <a:t>Supondo aberto um arquivo: </a:t>
            </a:r>
            <a:r>
              <a:rPr lang="pt-BR" altLang="pt-BR" sz="1600" dirty="0" err="1"/>
              <a:t>fout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fopen</a:t>
            </a:r>
            <a:r>
              <a:rPr lang="pt-BR" altLang="pt-BR" sz="1600" dirty="0"/>
              <a:t>(“xx.dat, “</a:t>
            </a:r>
            <a:r>
              <a:rPr lang="pt-BR" altLang="pt-BR" sz="1600" dirty="0" err="1"/>
              <a:t>wb</a:t>
            </a:r>
            <a:r>
              <a:rPr lang="pt-BR" altLang="pt-BR" sz="1600" dirty="0"/>
              <a:t>”);</a:t>
            </a:r>
          </a:p>
          <a:p>
            <a:pPr marL="685800" lvl="2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altLang="pt-BR" sz="1400" dirty="0"/>
          </a:p>
          <a:p>
            <a:pPr marL="68580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pt-BR" sz="1400" dirty="0"/>
              <a:t>Escrever uma variável</a:t>
            </a:r>
          </a:p>
          <a:p>
            <a:pPr marL="690563" lvl="2" indent="0">
              <a:spcBef>
                <a:spcPts val="0"/>
              </a:spcBef>
              <a:buNone/>
              <a:tabLst>
                <a:tab pos="690563" algn="l"/>
              </a:tabLst>
            </a:pPr>
            <a:endParaRPr lang="pt-BR" altLang="pt-BR" sz="1400" dirty="0">
              <a:latin typeface="Consolas" panose="020B0609020204030204" pitchFamily="49" charset="0"/>
            </a:endParaRPr>
          </a:p>
          <a:p>
            <a:pPr marL="690563" lvl="2" indent="0">
              <a:spcBef>
                <a:spcPts val="0"/>
              </a:spcBef>
              <a:buNone/>
              <a:tabLst>
                <a:tab pos="690563" algn="l"/>
              </a:tabLst>
            </a:pPr>
            <a:r>
              <a:rPr lang="pt-BR" altLang="pt-BR" sz="1400" dirty="0" err="1">
                <a:latin typeface="Consolas" panose="020B0609020204030204" pitchFamily="49" charset="0"/>
              </a:rPr>
              <a:t>int</a:t>
            </a:r>
            <a:r>
              <a:rPr lang="pt-BR" altLang="pt-BR" sz="1400" dirty="0">
                <a:latin typeface="Consolas" panose="020B0609020204030204" pitchFamily="49" charset="0"/>
              </a:rPr>
              <a:t> x = 5;</a:t>
            </a:r>
          </a:p>
          <a:p>
            <a:pPr marL="690563" lvl="2" indent="0">
              <a:spcBef>
                <a:spcPts val="0"/>
              </a:spcBef>
              <a:buNone/>
              <a:tabLst>
                <a:tab pos="690563" algn="l"/>
              </a:tabLst>
            </a:pPr>
            <a:r>
              <a:rPr lang="pt-BR" altLang="pt-BR" sz="1400" dirty="0" err="1">
                <a:latin typeface="Consolas" panose="020B0609020204030204" pitchFamily="49" charset="0"/>
              </a:rPr>
              <a:t>fwrite</a:t>
            </a:r>
            <a:r>
              <a:rPr lang="pt-BR" altLang="pt-BR" sz="1400" dirty="0">
                <a:latin typeface="Consolas" panose="020B0609020204030204" pitchFamily="49" charset="0"/>
              </a:rPr>
              <a:t>(&amp;</a:t>
            </a:r>
            <a:r>
              <a:rPr lang="pt-BR" altLang="pt-BR" sz="1400" dirty="0" err="1">
                <a:latin typeface="Consolas" panose="020B0609020204030204" pitchFamily="49" charset="0"/>
              </a:rPr>
              <a:t>x,sizeof</a:t>
            </a:r>
            <a:r>
              <a:rPr lang="pt-BR" altLang="pt-BR" sz="1400" dirty="0">
                <a:latin typeface="Consolas" panose="020B0609020204030204" pitchFamily="49" charset="0"/>
              </a:rPr>
              <a:t>(</a:t>
            </a:r>
            <a:r>
              <a:rPr lang="pt-BR" altLang="pt-BR" sz="1400" dirty="0" err="1">
                <a:latin typeface="Consolas" panose="020B0609020204030204" pitchFamily="49" charset="0"/>
              </a:rPr>
              <a:t>int</a:t>
            </a:r>
            <a:r>
              <a:rPr lang="pt-BR" altLang="pt-BR" sz="1400" dirty="0">
                <a:latin typeface="Consolas" panose="020B0609020204030204" pitchFamily="49" charset="0"/>
              </a:rPr>
              <a:t>),1,fout);</a:t>
            </a:r>
          </a:p>
          <a:p>
            <a:pPr marL="457200" lvl="2" indent="0">
              <a:spcBef>
                <a:spcPts val="0"/>
              </a:spcBef>
              <a:buNone/>
            </a:pPr>
            <a:endParaRPr lang="pt-BR" altLang="pt-BR" sz="1400" dirty="0"/>
          </a:p>
          <a:p>
            <a:pPr marL="68580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pt-BR" sz="1400" dirty="0"/>
              <a:t>Escrever um vetor</a:t>
            </a:r>
          </a:p>
          <a:p>
            <a:pPr marL="690563" lvl="2" indent="0">
              <a:spcBef>
                <a:spcPts val="0"/>
              </a:spcBef>
              <a:buNone/>
            </a:pPr>
            <a:endParaRPr lang="pt-BR" altLang="pt-BR" sz="1400" dirty="0">
              <a:latin typeface="Consolas" panose="020B0609020204030204" pitchFamily="49" charset="0"/>
            </a:endParaRPr>
          </a:p>
          <a:p>
            <a:pPr marL="690563" lvl="2" indent="0">
              <a:spcBef>
                <a:spcPts val="0"/>
              </a:spcBef>
              <a:buNone/>
            </a:pPr>
            <a:r>
              <a:rPr lang="pt-BR" altLang="pt-BR" sz="1400" dirty="0" err="1">
                <a:latin typeface="Consolas" panose="020B0609020204030204" pitchFamily="49" charset="0"/>
              </a:rPr>
              <a:t>int</a:t>
            </a:r>
            <a:r>
              <a:rPr lang="pt-BR" altLang="pt-BR" sz="1400" dirty="0">
                <a:latin typeface="Consolas" panose="020B0609020204030204" pitchFamily="49" charset="0"/>
              </a:rPr>
              <a:t> a[3] = {10, 20, 30};</a:t>
            </a:r>
          </a:p>
          <a:p>
            <a:pPr marL="690563" lvl="2" indent="0">
              <a:spcBef>
                <a:spcPts val="0"/>
              </a:spcBef>
              <a:buNone/>
            </a:pPr>
            <a:r>
              <a:rPr lang="pt-BR" altLang="pt-BR" sz="1400" dirty="0" err="1">
                <a:latin typeface="Consolas" panose="020B0609020204030204" pitchFamily="49" charset="0"/>
              </a:rPr>
              <a:t>fwrite</a:t>
            </a:r>
            <a:r>
              <a:rPr lang="pt-BR" altLang="pt-BR" sz="1400" dirty="0">
                <a:latin typeface="Consolas" panose="020B0609020204030204" pitchFamily="49" charset="0"/>
              </a:rPr>
              <a:t>(</a:t>
            </a:r>
            <a:r>
              <a:rPr lang="pt-BR" altLang="pt-BR" sz="1400" dirty="0" err="1">
                <a:latin typeface="Consolas" panose="020B0609020204030204" pitchFamily="49" charset="0"/>
              </a:rPr>
              <a:t>a,sizeof</a:t>
            </a:r>
            <a:r>
              <a:rPr lang="pt-BR" altLang="pt-BR" sz="1400" dirty="0">
                <a:latin typeface="Consolas" panose="020B0609020204030204" pitchFamily="49" charset="0"/>
              </a:rPr>
              <a:t>(</a:t>
            </a:r>
            <a:r>
              <a:rPr lang="pt-BR" altLang="pt-BR" sz="1400" dirty="0" err="1">
                <a:latin typeface="Consolas" panose="020B0609020204030204" pitchFamily="49" charset="0"/>
              </a:rPr>
              <a:t>int</a:t>
            </a:r>
            <a:r>
              <a:rPr lang="pt-BR" altLang="pt-BR" sz="1400" dirty="0">
                <a:latin typeface="Consolas" panose="020B0609020204030204" pitchFamily="49" charset="0"/>
              </a:rPr>
              <a:t>),3,fout);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FBE054C-A567-463B-A026-5E9EC3ED2655}"/>
              </a:ext>
            </a:extLst>
          </p:cNvPr>
          <p:cNvSpPr txBox="1"/>
          <p:nvPr/>
        </p:nvSpPr>
        <p:spPr>
          <a:xfrm>
            <a:off x="7104112" y="4658631"/>
            <a:ext cx="4484779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>
                <a:cs typeface="Arial" panose="020B0604020202020204" pitchFamily="34" charset="0"/>
              </a:rPr>
              <a:t>Dependendo da implementação, </a:t>
            </a:r>
            <a:r>
              <a:rPr lang="en-US" sz="1400" b="1" kern="0">
                <a:solidFill>
                  <a:srgbClr val="2B91AF"/>
                </a:solidFill>
                <a:latin typeface="Consolas" panose="020B0609020204030204" pitchFamily="49" charset="0"/>
                <a:cs typeface="Arial" pitchFamily="34" charset="0"/>
              </a:rPr>
              <a:t>size_t</a:t>
            </a:r>
            <a:r>
              <a:rPr lang="pt-BR" sz="1400">
                <a:cs typeface="Arial" panose="020B0604020202020204" pitchFamily="34" charset="0"/>
              </a:rPr>
              <a:t> é </a:t>
            </a:r>
            <a:r>
              <a:rPr lang="pt-BR" sz="1400" i="1">
                <a:cs typeface="Arial" panose="020B0604020202020204" pitchFamily="34" charset="0"/>
              </a:rPr>
              <a:t>unsigned int </a:t>
            </a:r>
            <a:r>
              <a:rPr lang="pt-BR" sz="1400">
                <a:cs typeface="Arial" panose="020B0604020202020204" pitchFamily="34" charset="0"/>
              </a:rPr>
              <a:t>ou </a:t>
            </a:r>
            <a:r>
              <a:rPr lang="pt-BR" sz="1400" i="1">
                <a:cs typeface="Arial" panose="020B0604020202020204" pitchFamily="34" charset="0"/>
              </a:rPr>
              <a:t>unsigned long</a:t>
            </a:r>
            <a:r>
              <a:rPr lang="pt-BR" sz="1400">
                <a:cs typeface="Arial" panose="020B0604020202020204" pitchFamily="34" charset="0"/>
              </a:rPr>
              <a:t>. Para uma programação absolutamente segura, ou você faz um </a:t>
            </a:r>
            <a:r>
              <a:rPr lang="pt-BR" sz="1400" i="1">
                <a:cs typeface="Arial" panose="020B0604020202020204" pitchFamily="34" charset="0"/>
              </a:rPr>
              <a:t>cast</a:t>
            </a:r>
            <a:r>
              <a:rPr lang="pt-BR" sz="1400">
                <a:cs typeface="Arial" panose="020B0604020202020204" pitchFamily="34" charset="0"/>
              </a:rPr>
              <a:t> para </a:t>
            </a:r>
            <a:r>
              <a:rPr lang="pt-BR" sz="1400" i="1">
                <a:cs typeface="Arial" panose="020B0604020202020204" pitchFamily="34" charset="0"/>
              </a:rPr>
              <a:t>unsigned long</a:t>
            </a:r>
            <a:r>
              <a:rPr lang="pt-BR" sz="1400">
                <a:cs typeface="Arial" panose="020B0604020202020204" pitchFamily="34" charset="0"/>
              </a:rPr>
              <a:t> ou usa o tipo </a:t>
            </a:r>
            <a:r>
              <a:rPr lang="en-US" sz="1400" b="1" kern="0">
                <a:solidFill>
                  <a:srgbClr val="2B91AF"/>
                </a:solidFill>
                <a:latin typeface="Consolas" panose="020B0609020204030204" pitchFamily="49" charset="0"/>
                <a:cs typeface="Arial" pitchFamily="34" charset="0"/>
              </a:rPr>
              <a:t>size_t</a:t>
            </a:r>
            <a:r>
              <a:rPr lang="pt-BR" sz="1400">
                <a:cs typeface="Arial" panose="020B0604020202020204" pitchFamily="34" charset="0"/>
              </a:rPr>
              <a:t> provido pelo &lt;stddef.h&gt;</a:t>
            </a:r>
          </a:p>
          <a:p>
            <a:pPr>
              <a:defRPr/>
            </a:pPr>
            <a:r>
              <a:rPr lang="pt-BR" sz="1400">
                <a:cs typeface="Arial" panose="020B0604020202020204" pitchFamily="34" charset="0"/>
              </a:rPr>
              <a:t>Para o nível deste curso, considere como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>
                <a:cs typeface="Arial" panose="020B0604020202020204" pitchFamily="34" charset="0"/>
              </a:rPr>
              <a:t>.</a:t>
            </a:r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B7A3C129-4757-43C1-BA67-B99A347A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58" y="1506871"/>
            <a:ext cx="11530439" cy="743995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dist="72471" dir="3127085" algn="ctr" rotWithShape="0">
              <a:srgbClr val="C0C0C0"/>
            </a:outerShdw>
          </a:effectLst>
          <a:extLst>
            <a:ext uri="{91240B29-F687-4F45-9708-019B960494DF}">
              <a14:hiddenLine xmlns:a14="http://schemas.microsoft.com/office/drawing/2010/main" w="9398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6000" tIns="216000" rIns="126000" bIns="216000" anchor="ctr">
            <a:spAutoFit/>
          </a:bodyPr>
          <a:lstStyle/>
          <a:p>
            <a:pPr marL="457200" indent="0">
              <a:spcBef>
                <a:spcPts val="0"/>
              </a:spcBef>
            </a:pPr>
            <a:r>
              <a:rPr lang="en-US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7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xmlns="" id="{CC8F5A73-5B5A-4C06-9D9A-97C61AF1A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Leitura de arquivos </a:t>
            </a:r>
            <a:r>
              <a:rPr lang="en-US" altLang="en-US" i="1"/>
              <a:t>binary</a:t>
            </a:r>
            <a:r>
              <a:rPr lang="en-US" altLang="en-US"/>
              <a:t>: fread</a:t>
            </a:r>
            <a:endParaRPr lang="pt-BR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xmlns="" id="{631FF8E1-F49D-410B-BCF4-525C203DE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1600" dirty="0"/>
              <a:t>A sintaxe de </a:t>
            </a:r>
            <a:r>
              <a:rPr lang="pt-BR" altLang="pt-BR" sz="1600" dirty="0" err="1"/>
              <a:t>fread</a:t>
            </a:r>
            <a:r>
              <a:rPr lang="pt-BR" altLang="pt-BR" sz="1600" dirty="0"/>
              <a:t> é similar ao </a:t>
            </a:r>
            <a:r>
              <a:rPr lang="pt-BR" altLang="pt-BR" sz="1600" dirty="0" err="1"/>
              <a:t>fwrite</a:t>
            </a:r>
            <a:r>
              <a:rPr lang="pt-BR" altLang="pt-BR" sz="1600" dirty="0"/>
              <a:t>:</a:t>
            </a:r>
          </a:p>
          <a:p>
            <a:pPr marL="457200" indent="0">
              <a:spcBef>
                <a:spcPts val="0"/>
              </a:spcBef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690563" lvl="1" indent="0">
              <a:spcBef>
                <a:spcPts val="0"/>
              </a:spcBef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altLang="pt-BR" sz="1600" dirty="0"/>
          </a:p>
          <a:p>
            <a:pPr marL="285750"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altLang="pt-BR" sz="1600" dirty="0"/>
          </a:p>
          <a:p>
            <a:pPr marL="285750"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altLang="pt-BR" sz="1600" dirty="0"/>
          </a:p>
          <a:p>
            <a:pPr marL="285750"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altLang="pt-BR" sz="1600" dirty="0"/>
          </a:p>
          <a:p>
            <a:pPr marL="285750"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altLang="pt-BR" sz="1600" dirty="0"/>
          </a:p>
          <a:p>
            <a:pPr marL="28575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pt-BR" sz="1600" dirty="0"/>
              <a:t>Supondo aberto um arquivo: </a:t>
            </a:r>
            <a:r>
              <a:rPr lang="pt-BR" altLang="pt-BR" sz="1600" dirty="0" err="1"/>
              <a:t>fin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fopen</a:t>
            </a:r>
            <a:r>
              <a:rPr lang="pt-BR" altLang="pt-BR" sz="1600" dirty="0"/>
              <a:t>(..., “</a:t>
            </a:r>
            <a:r>
              <a:rPr lang="pt-BR" altLang="pt-BR" sz="1600" dirty="0" err="1"/>
              <a:t>rb</a:t>
            </a:r>
            <a:r>
              <a:rPr lang="pt-BR" altLang="pt-BR" sz="1600" dirty="0"/>
              <a:t>”);</a:t>
            </a:r>
          </a:p>
          <a:p>
            <a:pPr marL="685800" lvl="2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altLang="pt-BR" sz="1400" dirty="0"/>
          </a:p>
          <a:p>
            <a:pPr marL="68580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pt-BR" sz="1400" dirty="0"/>
              <a:t>Ler uma variável (escrita no slide anterior)</a:t>
            </a:r>
          </a:p>
          <a:p>
            <a:pPr marL="690563" lvl="2" indent="0">
              <a:spcBef>
                <a:spcPts val="0"/>
              </a:spcBef>
              <a:buNone/>
              <a:tabLst>
                <a:tab pos="690563" algn="l"/>
              </a:tabLst>
            </a:pPr>
            <a:endParaRPr lang="pt-BR" altLang="pt-BR" sz="1400" dirty="0">
              <a:latin typeface="Consolas" panose="020B0609020204030204" pitchFamily="49" charset="0"/>
            </a:endParaRPr>
          </a:p>
          <a:p>
            <a:pPr marL="690563" lvl="2" indent="0">
              <a:spcBef>
                <a:spcPts val="0"/>
              </a:spcBef>
              <a:buNone/>
              <a:tabLst>
                <a:tab pos="690563" algn="l"/>
              </a:tabLst>
            </a:pPr>
            <a:r>
              <a:rPr lang="pt-BR" altLang="pt-BR" sz="1400" dirty="0" err="1">
                <a:latin typeface="Consolas" panose="020B0609020204030204" pitchFamily="49" charset="0"/>
              </a:rPr>
              <a:t>int</a:t>
            </a:r>
            <a:r>
              <a:rPr lang="pt-BR" altLang="pt-BR" sz="1400" dirty="0">
                <a:latin typeface="Consolas" panose="020B0609020204030204" pitchFamily="49" charset="0"/>
              </a:rPr>
              <a:t> y;</a:t>
            </a:r>
          </a:p>
          <a:p>
            <a:pPr marL="690563" lvl="2" indent="0">
              <a:spcBef>
                <a:spcPts val="0"/>
              </a:spcBef>
              <a:buNone/>
              <a:tabLst>
                <a:tab pos="690563" algn="l"/>
              </a:tabLst>
            </a:pPr>
            <a:r>
              <a:rPr lang="pt-BR" altLang="pt-BR" sz="1400" dirty="0" err="1">
                <a:latin typeface="Consolas" panose="020B0609020204030204" pitchFamily="49" charset="0"/>
              </a:rPr>
              <a:t>fread</a:t>
            </a:r>
            <a:r>
              <a:rPr lang="pt-BR" altLang="pt-BR" sz="1400" dirty="0">
                <a:latin typeface="Consolas" panose="020B0609020204030204" pitchFamily="49" charset="0"/>
              </a:rPr>
              <a:t>(&amp;</a:t>
            </a:r>
            <a:r>
              <a:rPr lang="pt-BR" altLang="pt-BR" sz="1400" dirty="0" err="1">
                <a:latin typeface="Consolas" panose="020B0609020204030204" pitchFamily="49" charset="0"/>
              </a:rPr>
              <a:t>y,sizeof</a:t>
            </a:r>
            <a:r>
              <a:rPr lang="pt-BR" altLang="pt-BR" sz="1400" dirty="0">
                <a:latin typeface="Consolas" panose="020B0609020204030204" pitchFamily="49" charset="0"/>
              </a:rPr>
              <a:t>(</a:t>
            </a:r>
            <a:r>
              <a:rPr lang="pt-BR" altLang="pt-BR" sz="1400" dirty="0" err="1">
                <a:latin typeface="Consolas" panose="020B0609020204030204" pitchFamily="49" charset="0"/>
              </a:rPr>
              <a:t>int</a:t>
            </a:r>
            <a:r>
              <a:rPr lang="pt-BR" altLang="pt-BR" sz="1400" dirty="0">
                <a:latin typeface="Consolas" panose="020B0609020204030204" pitchFamily="49" charset="0"/>
              </a:rPr>
              <a:t>),1,fin);</a:t>
            </a:r>
          </a:p>
          <a:p>
            <a:pPr marL="690563" lvl="2" indent="0">
              <a:spcBef>
                <a:spcPts val="0"/>
              </a:spcBef>
              <a:buNone/>
              <a:tabLst>
                <a:tab pos="690563" algn="l"/>
              </a:tabLst>
            </a:pPr>
            <a:r>
              <a:rPr lang="pt-BR" altLang="pt-BR" sz="1400" dirty="0" err="1">
                <a:latin typeface="Consolas" panose="020B0609020204030204" pitchFamily="49" charset="0"/>
              </a:rPr>
              <a:t>printf</a:t>
            </a:r>
            <a:r>
              <a:rPr lang="pt-BR" altLang="pt-BR" sz="1400" dirty="0">
                <a:latin typeface="Consolas" panose="020B0609020204030204" pitchFamily="49" charset="0"/>
              </a:rPr>
              <a:t>(“%d\n”, y);  // imprime 5</a:t>
            </a:r>
          </a:p>
          <a:p>
            <a:pPr marL="457200" lvl="2" indent="0">
              <a:spcBef>
                <a:spcPts val="0"/>
              </a:spcBef>
              <a:buNone/>
            </a:pPr>
            <a:endParaRPr lang="pt-BR" altLang="pt-BR" sz="1400" dirty="0"/>
          </a:p>
          <a:p>
            <a:pPr marL="68580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pt-BR" sz="1400" dirty="0"/>
              <a:t>Ler  um vetor (escrito no slide anterior)</a:t>
            </a:r>
          </a:p>
          <a:p>
            <a:pPr marL="690563" lvl="2" indent="0">
              <a:spcBef>
                <a:spcPts val="0"/>
              </a:spcBef>
              <a:buNone/>
            </a:pPr>
            <a:endParaRPr lang="pt-BR" altLang="pt-BR" sz="1400" dirty="0">
              <a:latin typeface="Consolas" panose="020B0609020204030204" pitchFamily="49" charset="0"/>
            </a:endParaRPr>
          </a:p>
          <a:p>
            <a:pPr marL="690563" lvl="2" indent="0">
              <a:spcBef>
                <a:spcPts val="0"/>
              </a:spcBef>
              <a:buNone/>
            </a:pPr>
            <a:r>
              <a:rPr lang="pt-BR" altLang="pt-BR" sz="1400" dirty="0" err="1">
                <a:latin typeface="Consolas" panose="020B0609020204030204" pitchFamily="49" charset="0"/>
              </a:rPr>
              <a:t>int</a:t>
            </a:r>
            <a:r>
              <a:rPr lang="pt-BR" altLang="pt-BR" sz="1400" dirty="0">
                <a:latin typeface="Consolas" panose="020B0609020204030204" pitchFamily="49" charset="0"/>
              </a:rPr>
              <a:t> b[3];</a:t>
            </a:r>
          </a:p>
          <a:p>
            <a:pPr marL="690563" lvl="2" indent="0">
              <a:spcBef>
                <a:spcPts val="0"/>
              </a:spcBef>
              <a:buNone/>
            </a:pPr>
            <a:r>
              <a:rPr lang="pt-BR" altLang="pt-BR" sz="1400" dirty="0" err="1">
                <a:latin typeface="Consolas" panose="020B0609020204030204" pitchFamily="49" charset="0"/>
              </a:rPr>
              <a:t>fread</a:t>
            </a:r>
            <a:r>
              <a:rPr lang="pt-BR" altLang="pt-BR" sz="1400" dirty="0">
                <a:latin typeface="Consolas" panose="020B0609020204030204" pitchFamily="49" charset="0"/>
              </a:rPr>
              <a:t>(</a:t>
            </a:r>
            <a:r>
              <a:rPr lang="pt-BR" altLang="pt-BR" sz="1400" dirty="0" err="1">
                <a:latin typeface="Consolas" panose="020B0609020204030204" pitchFamily="49" charset="0"/>
              </a:rPr>
              <a:t>b,sizeof</a:t>
            </a:r>
            <a:r>
              <a:rPr lang="pt-BR" altLang="pt-BR" sz="1400" dirty="0">
                <a:latin typeface="Consolas" panose="020B0609020204030204" pitchFamily="49" charset="0"/>
              </a:rPr>
              <a:t>(</a:t>
            </a:r>
            <a:r>
              <a:rPr lang="pt-BR" altLang="pt-BR" sz="1400" dirty="0" err="1">
                <a:latin typeface="Consolas" panose="020B0609020204030204" pitchFamily="49" charset="0"/>
              </a:rPr>
              <a:t>int</a:t>
            </a:r>
            <a:r>
              <a:rPr lang="pt-BR" altLang="pt-BR" sz="1400" dirty="0">
                <a:latin typeface="Consolas" panose="020B0609020204030204" pitchFamily="49" charset="0"/>
              </a:rPr>
              <a:t>),3,fin);</a:t>
            </a:r>
          </a:p>
          <a:p>
            <a:pPr marL="690563" lvl="2" indent="0">
              <a:spcBef>
                <a:spcPts val="0"/>
              </a:spcBef>
              <a:buNone/>
            </a:pPr>
            <a:r>
              <a:rPr lang="pt-BR" altLang="pt-BR" sz="1400" dirty="0" err="1">
                <a:latin typeface="Consolas" panose="020B0609020204030204" pitchFamily="49" charset="0"/>
              </a:rPr>
              <a:t>printf</a:t>
            </a:r>
            <a:r>
              <a:rPr lang="pt-BR" altLang="pt-BR" sz="1400" dirty="0">
                <a:latin typeface="Consolas" panose="020B0609020204030204" pitchFamily="49" charset="0"/>
              </a:rPr>
              <a:t>(“%d %d %d\n”, b[0], b[1], b[2]);  // imprime 10 20 30</a:t>
            </a:r>
          </a:p>
          <a:p>
            <a:pPr marL="690563" lvl="2" indent="0">
              <a:spcBef>
                <a:spcPts val="0"/>
              </a:spcBef>
              <a:buNone/>
            </a:pPr>
            <a:endParaRPr lang="pt-BR" altLang="pt-BR" sz="1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63EC97-D135-4672-8DE6-D20A9CD2965E}"/>
              </a:ext>
            </a:extLst>
          </p:cNvPr>
          <p:cNvSpPr txBox="1"/>
          <p:nvPr/>
        </p:nvSpPr>
        <p:spPr>
          <a:xfrm>
            <a:off x="7320136" y="3429000"/>
            <a:ext cx="471453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cs typeface="Arial" panose="020B0604020202020204" pitchFamily="34" charset="0"/>
              </a:rPr>
              <a:t>A </a:t>
            </a:r>
            <a:r>
              <a:rPr lang="en-US" sz="1400" dirty="0" err="1">
                <a:cs typeface="Arial" panose="020B0604020202020204" pitchFamily="34" charset="0"/>
              </a:rPr>
              <a:t>função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retorna</a:t>
            </a:r>
            <a:r>
              <a:rPr lang="en-US" sz="1400" dirty="0">
                <a:cs typeface="Arial" panose="020B0604020202020204" pitchFamily="34" charset="0"/>
              </a:rPr>
              <a:t> o </a:t>
            </a:r>
            <a:r>
              <a:rPr lang="en-US" sz="1400" dirty="0" err="1">
                <a:cs typeface="Arial" panose="020B0604020202020204" pitchFamily="34" charset="0"/>
              </a:rPr>
              <a:t>número</a:t>
            </a:r>
            <a:r>
              <a:rPr lang="en-US" sz="1400" dirty="0">
                <a:cs typeface="Arial" panose="020B0604020202020204" pitchFamily="34" charset="0"/>
              </a:rPr>
              <a:t> total de </a:t>
            </a:r>
            <a:r>
              <a:rPr lang="en-US" sz="1400" dirty="0" err="1">
                <a:cs typeface="Arial" panose="020B0604020202020204" pitchFamily="34" charset="0"/>
              </a:rPr>
              <a:t>itens</a:t>
            </a:r>
            <a:r>
              <a:rPr lang="en-US" sz="1400" dirty="0">
                <a:cs typeface="Arial" panose="020B0604020202020204" pitchFamily="34" charset="0"/>
              </a:rPr>
              <a:t> lidos com </a:t>
            </a:r>
            <a:r>
              <a:rPr lang="en-US" sz="1400" dirty="0" err="1">
                <a:cs typeface="Arial" panose="020B0604020202020204" pitchFamily="34" charset="0"/>
              </a:rPr>
              <a:t>sucesso</a:t>
            </a:r>
            <a:r>
              <a:rPr lang="en-US" sz="1400" dirty="0">
                <a:cs typeface="Arial" panose="020B0604020202020204" pitchFamily="34" charset="0"/>
              </a:rPr>
              <a:t>. Se </a:t>
            </a:r>
            <a:r>
              <a:rPr lang="en-US" sz="1400" dirty="0" err="1">
                <a:cs typeface="Arial" panose="020B0604020202020204" pitchFamily="34" charset="0"/>
              </a:rPr>
              <a:t>esse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número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difere</a:t>
            </a:r>
            <a:r>
              <a:rPr lang="en-US" sz="1400" dirty="0">
                <a:cs typeface="Arial" panose="020B0604020202020204" pitchFamily="34" charset="0"/>
              </a:rPr>
              <a:t> do </a:t>
            </a:r>
            <a:r>
              <a:rPr lang="en-US" sz="1400" dirty="0" err="1">
                <a:cs typeface="Arial" panose="020B0604020202020204" pitchFamily="34" charset="0"/>
              </a:rPr>
              <a:t>parâmetro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i="1" dirty="0">
                <a:cs typeface="Arial" panose="020B0604020202020204" pitchFamily="34" charset="0"/>
              </a:rPr>
              <a:t>n</a:t>
            </a:r>
            <a:r>
              <a:rPr lang="en-US" sz="1400" dirty="0">
                <a:cs typeface="Arial" panose="020B0604020202020204" pitchFamily="34" charset="0"/>
              </a:rPr>
              <a:t>, </a:t>
            </a:r>
            <a:r>
              <a:rPr lang="en-US" sz="1400" dirty="0" err="1">
                <a:cs typeface="Arial" panose="020B0604020202020204" pitchFamily="34" charset="0"/>
              </a:rPr>
              <a:t>então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ou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ocorreu</a:t>
            </a:r>
            <a:r>
              <a:rPr lang="en-US" sz="1400" dirty="0">
                <a:cs typeface="Arial" panose="020B0604020202020204" pitchFamily="34" charset="0"/>
              </a:rPr>
              <a:t> um </a:t>
            </a:r>
            <a:r>
              <a:rPr lang="en-US" sz="1400" dirty="0" err="1">
                <a:cs typeface="Arial" panose="020B0604020202020204" pitchFamily="34" charset="0"/>
              </a:rPr>
              <a:t>erro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ou</a:t>
            </a:r>
            <a:r>
              <a:rPr lang="en-US" sz="1400" dirty="0">
                <a:cs typeface="Arial" panose="020B0604020202020204" pitchFamily="34" charset="0"/>
              </a:rPr>
              <a:t> o EOF </a:t>
            </a:r>
            <a:r>
              <a:rPr lang="en-US" sz="1400" dirty="0" err="1">
                <a:cs typeface="Arial" panose="020B0604020202020204" pitchFamily="34" charset="0"/>
              </a:rPr>
              <a:t>foi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alcançado</a:t>
            </a:r>
            <a:r>
              <a:rPr lang="en-US" sz="1400" dirty="0">
                <a:cs typeface="Arial" panose="020B0604020202020204" pitchFamily="34" charset="0"/>
              </a:rPr>
              <a:t>. </a:t>
            </a:r>
          </a:p>
          <a:p>
            <a:pPr>
              <a:defRPr/>
            </a:pPr>
            <a:r>
              <a:rPr lang="en-US" sz="1400" dirty="0">
                <a:cs typeface="Arial" panose="020B0604020202020204" pitchFamily="34" charset="0"/>
              </a:rPr>
              <a:t>Se </a:t>
            </a:r>
            <a:r>
              <a:rPr lang="en-US" sz="1400" i="1" dirty="0">
                <a:cs typeface="Arial" panose="020B0604020202020204" pitchFamily="34" charset="0"/>
              </a:rPr>
              <a:t>size</a:t>
            </a:r>
            <a:r>
              <a:rPr lang="en-US" sz="1400" dirty="0">
                <a:cs typeface="Arial" panose="020B0604020202020204" pitchFamily="34" charset="0"/>
              </a:rPr>
              <a:t> é 0, </a:t>
            </a:r>
            <a:r>
              <a:rPr lang="en-US" sz="1400" i="1" dirty="0" err="1">
                <a:cs typeface="Arial" panose="020B0604020202020204" pitchFamily="34" charset="0"/>
              </a:rPr>
              <a:t>fread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 err="1">
                <a:cs typeface="Arial" panose="020B0604020202020204" pitchFamily="34" charset="0"/>
              </a:rPr>
              <a:t>retorna</a:t>
            </a:r>
            <a:r>
              <a:rPr lang="en-US" sz="1400" dirty="0">
                <a:cs typeface="Arial" panose="020B0604020202020204" pitchFamily="34" charset="0"/>
              </a:rPr>
              <a:t> 0.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D4BFC08A-1D24-97E4-8490-26074E0E4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67" y="1556792"/>
            <a:ext cx="11323376" cy="743995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dist="72471" dir="3127085" algn="ctr" rotWithShape="0">
              <a:srgbClr val="C0C0C0"/>
            </a:outerShdw>
          </a:effectLst>
          <a:extLst>
            <a:ext uri="{91240B29-F687-4F45-9708-019B960494DF}">
              <a14:hiddenLine xmlns:a14="http://schemas.microsoft.com/office/drawing/2010/main" w="9398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6000" tIns="216000" rIns="126000" bIns="216000" anchor="ctr">
            <a:spAutoFit/>
          </a:bodyPr>
          <a:lstStyle/>
          <a:p>
            <a:pPr marL="457200" indent="0">
              <a:spcBef>
                <a:spcPts val="0"/>
              </a:spcBef>
            </a:pPr>
            <a:r>
              <a:rPr lang="en-US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9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xmlns="" id="{0577F9A9-66DD-0307-6D07-6E91F5C01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/>
              <a:t>Conceitos iniciais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95D6950E-416F-E9CB-1128-D1857DF30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000"/>
              <a:t>Um arquivo (file) é uma </a:t>
            </a:r>
            <a:r>
              <a:rPr lang="pt-BR" altLang="pt-BR" sz="2000">
                <a:solidFill>
                  <a:srgbClr val="0000FF"/>
                </a:solidFill>
              </a:rPr>
              <a:t>seqüência de bytes </a:t>
            </a:r>
            <a:r>
              <a:rPr lang="pt-BR" altLang="pt-BR" sz="2000"/>
              <a:t>que reside em uma área de armazenamento (Ex: disco magnético, flash drive, CD-ROM).</a:t>
            </a:r>
          </a:p>
          <a:p>
            <a:pPr marL="341313" indent="-341313">
              <a:spcBef>
                <a:spcPts val="140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sz="2000"/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xmlns="" id="{BAD4B4CA-2ECB-F32D-1D21-60D91D342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r="4379"/>
          <a:stretch>
            <a:fillRect/>
          </a:stretch>
        </p:blipFill>
        <p:spPr bwMode="auto">
          <a:xfrm>
            <a:off x="2424113" y="2492375"/>
            <a:ext cx="403225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AutoShape 4">
            <a:extLst>
              <a:ext uri="{FF2B5EF4-FFF2-40B4-BE49-F238E27FC236}">
                <a16:creationId xmlns:a16="http://schemas.microsoft.com/office/drawing/2014/main" xmlns="" id="{ED26E317-9A09-A17B-F2C0-87728C0F6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277226" y="3284538"/>
            <a:ext cx="1635125" cy="1822450"/>
          </a:xfrm>
          <a:prstGeom prst="foldedCorner">
            <a:avLst>
              <a:gd name="adj" fmla="val 19088"/>
            </a:avLst>
          </a:prstGeom>
          <a:gradFill rotWithShape="0">
            <a:gsLst>
              <a:gs pos="0">
                <a:srgbClr val="00B8FF"/>
              </a:gs>
              <a:gs pos="100000">
                <a:srgbClr val="A8E6FE"/>
              </a:gs>
            </a:gsLst>
            <a:lin ang="8100000" scaled="1"/>
          </a:gradFill>
          <a:ln w="2844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rot="10800000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pt-BR" altLang="pt-BR" sz="2000" b="1">
                <a:solidFill>
                  <a:srgbClr val="0000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010101010010101010010010101001010100</a:t>
            </a:r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xmlns="" id="{B7CD7D2F-19A0-57D9-C225-24D893EE5B7B}"/>
              </a:ext>
            </a:extLst>
          </p:cNvPr>
          <p:cNvSpPr>
            <a:spLocks noChangeArrowheads="1"/>
          </p:cNvSpPr>
          <p:nvPr/>
        </p:nvSpPr>
        <p:spPr bwMode="auto">
          <a:xfrm rot="660000" flipH="1">
            <a:off x="4800600" y="2770189"/>
            <a:ext cx="3671888" cy="733425"/>
          </a:xfrm>
          <a:prstGeom prst="curvedDownArrow">
            <a:avLst>
              <a:gd name="adj1" fmla="val 134086"/>
              <a:gd name="adj2" fmla="val 207005"/>
              <a:gd name="adj3" fmla="val 37014"/>
            </a:avLst>
          </a:prstGeom>
          <a:solidFill>
            <a:srgbClr val="FF33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xmlns="" id="{2E15A578-7943-4FD3-273B-7A6DAD063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5712432"/>
            <a:ext cx="107291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b="1" dirty="0">
                <a:solidFill>
                  <a:srgbClr val="000000"/>
                </a:solidFill>
              </a:rPr>
              <a:t>O arquivo é identificado na memória secundária por sua localização,  nome e extensão. </a:t>
            </a:r>
          </a:p>
          <a:p>
            <a:r>
              <a:rPr lang="pt-BR" altLang="pt-BR" dirty="0">
                <a:solidFill>
                  <a:srgbClr val="000000"/>
                </a:solidFill>
              </a:rPr>
              <a:t>Ex. </a:t>
            </a:r>
            <a:r>
              <a:rPr lang="pt-BR" altLang="pt-BR" i="1" dirty="0">
                <a:solidFill>
                  <a:srgbClr val="C00000"/>
                </a:solidFill>
              </a:rPr>
              <a:t>c:\meusprojetos\prog.c</a:t>
            </a:r>
            <a:r>
              <a:rPr lang="pt-BR" altLang="pt-BR" i="1" dirty="0">
                <a:solidFill>
                  <a:srgbClr val="000000"/>
                </a:solidFill>
              </a:rPr>
              <a:t>,  </a:t>
            </a:r>
            <a:r>
              <a:rPr lang="pt-BR" altLang="pt-BR" i="1" dirty="0">
                <a:solidFill>
                  <a:schemeClr val="accent2"/>
                </a:solidFill>
              </a:rPr>
              <a:t>meutrabalho.doc</a:t>
            </a:r>
            <a:r>
              <a:rPr lang="pt-BR" altLang="pt-BR" i="1" dirty="0">
                <a:solidFill>
                  <a:srgbClr val="000000"/>
                </a:solidFill>
              </a:rPr>
              <a:t>,  </a:t>
            </a:r>
            <a:r>
              <a:rPr lang="pt-BR" altLang="pt-BR" i="1" dirty="0">
                <a:solidFill>
                  <a:srgbClr val="7030A0"/>
                </a:solidFill>
              </a:rPr>
              <a:t>c:\ dados.txt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8198" grpId="0" animBg="1"/>
      <p:bldP spid="809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C38A8387-FEBB-4832-58F3-C3915BC8D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Descritor de Arquivos</a:t>
            </a:r>
            <a:endParaRPr lang="en-US" altLang="pt-BR"/>
          </a:p>
        </p:txBody>
      </p:sp>
      <p:sp>
        <p:nvSpPr>
          <p:cNvPr id="14339" name="Retângulo 5">
            <a:extLst>
              <a:ext uri="{FF2B5EF4-FFF2-40B4-BE49-F238E27FC236}">
                <a16:creationId xmlns:a16="http://schemas.microsoft.com/office/drawing/2014/main" xmlns="" id="{46941845-1B05-1FE7-8447-9FF3F34E7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59" y="5138738"/>
            <a:ext cx="1147983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1600" b="1" dirty="0"/>
              <a:t>Um arquivo não pode ser manipulado diretamente pelo programa. </a:t>
            </a:r>
          </a:p>
          <a:p>
            <a:endParaRPr lang="pt-BR" altLang="pt-BR" sz="1600" b="1" dirty="0"/>
          </a:p>
          <a:p>
            <a:r>
              <a:rPr lang="pt-BR" altLang="pt-BR" sz="1600" b="1" dirty="0"/>
              <a:t>É representado </a:t>
            </a:r>
            <a:r>
              <a:rPr lang="pt-BR" altLang="pt-BR" sz="1600" b="1" dirty="0">
                <a:solidFill>
                  <a:srgbClr val="000000"/>
                </a:solidFill>
              </a:rPr>
              <a:t> em uma área de memória, do tipo FILE cujo endereço o programa precisa conhecer ( DESCRITOR DO ARQUIVO)  </a:t>
            </a:r>
            <a:r>
              <a:rPr lang="pt-BR" altLang="pt-BR" sz="1600" b="1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pt-BR" altLang="pt-BR" sz="1600" b="1" dirty="0">
                <a:solidFill>
                  <a:srgbClr val="000000"/>
                </a:solidFill>
              </a:rPr>
              <a:t> para referenciá-lo, é preciso declarar um ponteiro para guardar o endereço desta área.</a:t>
            </a:r>
          </a:p>
          <a:p>
            <a:endParaRPr lang="pt-BR" altLang="pt-BR" sz="1600" b="1" dirty="0"/>
          </a:p>
          <a:p>
            <a:r>
              <a:rPr lang="pt-BR" altLang="pt-BR" sz="1600" b="1" dirty="0"/>
              <a:t>Todas as funções de manipulação de arquivo utilizam este ponteiro para acessá-lo.</a:t>
            </a:r>
          </a:p>
        </p:txBody>
      </p:sp>
      <p:graphicFrame>
        <p:nvGraphicFramePr>
          <p:cNvPr id="17" name="Group 132">
            <a:extLst>
              <a:ext uri="{FF2B5EF4-FFF2-40B4-BE49-F238E27FC236}">
                <a16:creationId xmlns:a16="http://schemas.microsoft.com/office/drawing/2014/main" xmlns="" id="{60C37825-7B51-0A7E-4C29-4AA91F836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49298"/>
              </p:ext>
            </p:extLst>
          </p:nvPr>
        </p:nvGraphicFramePr>
        <p:xfrm>
          <a:off x="6854427" y="1705626"/>
          <a:ext cx="1296988" cy="829116"/>
        </p:xfrm>
        <a:graphic>
          <a:graphicData uri="http://schemas.openxmlformats.org/drawingml/2006/table">
            <a:tbl>
              <a:tblPr firstRow="1"/>
              <a:tblGrid>
                <a:gridCol w="465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12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27" marR="91427" marT="41316" marB="4131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180005" marR="36001" marT="32532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27" marR="91427" marT="41316" marB="4131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180005" marR="36001" marT="32532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itchFamily="34" charset="0"/>
                        <a:sym typeface="Gill Sans"/>
                      </a:endParaRPr>
                    </a:p>
                  </a:txBody>
                  <a:tcPr marL="91427" marR="91427" marT="41316" marB="4131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ea typeface="+mn-ea"/>
                        <a:cs typeface="Lucida Sans Unicode" pitchFamily="34" charset="0"/>
                        <a:sym typeface="Gill Sans"/>
                      </a:endParaRPr>
                    </a:p>
                  </a:txBody>
                  <a:tcPr marL="180005" marR="36001" marT="32532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352" name="Grupo 4">
            <a:extLst>
              <a:ext uri="{FF2B5EF4-FFF2-40B4-BE49-F238E27FC236}">
                <a16:creationId xmlns:a16="http://schemas.microsoft.com/office/drawing/2014/main" xmlns="" id="{07AEB500-6935-698F-EE6E-C354F05BE4DB}"/>
              </a:ext>
            </a:extLst>
          </p:cNvPr>
          <p:cNvGrpSpPr>
            <a:grpSpLocks/>
          </p:cNvGrpSpPr>
          <p:nvPr/>
        </p:nvGrpSpPr>
        <p:grpSpPr bwMode="auto">
          <a:xfrm>
            <a:off x="2639616" y="1205565"/>
            <a:ext cx="6192837" cy="3468687"/>
            <a:chOff x="381000" y="1981200"/>
            <a:chExt cx="4456113" cy="4629793"/>
          </a:xfrm>
        </p:grpSpPr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xmlns="" id="{B82E2FBA-367E-DFB0-F7EF-C10164381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562" y="3030054"/>
              <a:ext cx="925263" cy="91536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BR" sz="1600" dirty="0"/>
                <a:t>Descritor de </a:t>
              </a:r>
            </a:p>
            <a:p>
              <a:pPr algn="ctr">
                <a:defRPr/>
              </a:pPr>
              <a:r>
                <a:rPr lang="pt-BR" sz="1600" dirty="0"/>
                <a:t>Arquivo </a:t>
              </a:r>
            </a:p>
            <a:p>
              <a:pPr algn="ctr">
                <a:defRPr/>
              </a:pPr>
              <a:r>
                <a:rPr lang="pt-BR" sz="1600" dirty="0"/>
                <a:t>(FILE)</a:t>
              </a:r>
              <a:endParaRPr lang="en-US" sz="1600" dirty="0"/>
            </a:p>
          </p:txBody>
        </p:sp>
        <p:sp>
          <p:nvSpPr>
            <p:cNvPr id="14362" name="Rectangle 7">
              <a:extLst>
                <a:ext uri="{FF2B5EF4-FFF2-40B4-BE49-F238E27FC236}">
                  <a16:creationId xmlns:a16="http://schemas.microsoft.com/office/drawing/2014/main" xmlns="" id="{9AFC7419-37F4-A781-6A10-B4C64FD3B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751" y="2648594"/>
              <a:ext cx="2057400" cy="39623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altLang="pt-BR"/>
            </a:p>
          </p:txBody>
        </p:sp>
        <p:sp>
          <p:nvSpPr>
            <p:cNvPr id="14363" name="Rectangle 14">
              <a:extLst>
                <a:ext uri="{FF2B5EF4-FFF2-40B4-BE49-F238E27FC236}">
                  <a16:creationId xmlns:a16="http://schemas.microsoft.com/office/drawing/2014/main" xmlns="" id="{75120DAD-5630-0FA8-A28D-52B04D98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751" y="2648594"/>
              <a:ext cx="2056155" cy="1512886"/>
            </a:xfrm>
            <a:prstGeom prst="rect">
              <a:avLst/>
            </a:prstGeom>
            <a:solidFill>
              <a:schemeClr val="bg1">
                <a:lumMod val="95000"/>
                <a:alpha val="2196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421C85EE-1573-09C7-DF6E-58EF21840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971800"/>
              <a:ext cx="1066800" cy="2133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pt-BR" altLang="pt-BR" dirty="0"/>
            </a:p>
          </p:txBody>
        </p:sp>
        <p:sp>
          <p:nvSpPr>
            <p:cNvPr id="14367" name="Rectangle 13">
              <a:extLst>
                <a:ext uri="{FF2B5EF4-FFF2-40B4-BE49-F238E27FC236}">
                  <a16:creationId xmlns:a16="http://schemas.microsoft.com/office/drawing/2014/main" xmlns="" id="{E32364AF-FA31-FABE-ED3B-025E90A3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3048000"/>
              <a:ext cx="914400" cy="914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altLang="pt-BR" dirty="0"/>
                <a:t>Arquivo </a:t>
              </a:r>
            </a:p>
            <a:p>
              <a:pPr algn="ctr"/>
              <a:r>
                <a:rPr lang="pt-BR" altLang="pt-BR" dirty="0"/>
                <a:t>"Físico"</a:t>
              </a:r>
              <a:endParaRPr lang="en-US" altLang="pt-BR" dirty="0"/>
            </a:p>
          </p:txBody>
        </p:sp>
        <p:sp>
          <p:nvSpPr>
            <p:cNvPr id="14368" name="Line 17">
              <a:extLst>
                <a:ext uri="{FF2B5EF4-FFF2-40B4-BE49-F238E27FC236}">
                  <a16:creationId xmlns:a16="http://schemas.microsoft.com/office/drawing/2014/main" xmlns="" id="{0AE647B2-AEE3-C37E-D24A-D5A786607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4000" y="3429000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69" name="Text Box 18">
              <a:extLst>
                <a:ext uri="{FF2B5EF4-FFF2-40B4-BE49-F238E27FC236}">
                  <a16:creationId xmlns:a16="http://schemas.microsoft.com/office/drawing/2014/main" xmlns="" id="{8A32CE27-AADC-B310-5110-0A60DC3C2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2133601"/>
              <a:ext cx="1036034" cy="944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sz="2000"/>
                <a:t>Memória </a:t>
              </a:r>
            </a:p>
            <a:p>
              <a:r>
                <a:rPr lang="pt-BR" altLang="pt-BR" sz="2000"/>
                <a:t>secundária</a:t>
              </a:r>
              <a:endParaRPr lang="en-US" altLang="pt-BR" sz="2000"/>
            </a:p>
          </p:txBody>
        </p:sp>
        <p:sp>
          <p:nvSpPr>
            <p:cNvPr id="14370" name="Text Box 19">
              <a:extLst>
                <a:ext uri="{FF2B5EF4-FFF2-40B4-BE49-F238E27FC236}">
                  <a16:creationId xmlns:a16="http://schemas.microsoft.com/office/drawing/2014/main" xmlns="" id="{6C5432AE-A8E0-7CB2-E0D2-47D778003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1981200"/>
              <a:ext cx="2209800" cy="534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2000"/>
                <a:t>Memória primária</a:t>
              </a:r>
              <a:endParaRPr lang="en-US" altLang="pt-BR" sz="2000"/>
            </a:p>
          </p:txBody>
        </p:sp>
        <p:sp>
          <p:nvSpPr>
            <p:cNvPr id="14371" name="CaixaDeTexto 2">
              <a:extLst>
                <a:ext uri="{FF2B5EF4-FFF2-40B4-BE49-F238E27FC236}">
                  <a16:creationId xmlns:a16="http://schemas.microsoft.com/office/drawing/2014/main" xmlns="" id="{24F33AD9-FA53-613E-4F41-85AD61150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641" y="3032474"/>
              <a:ext cx="800472" cy="49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1400" dirty="0"/>
                <a:t>S.O</a:t>
              </a:r>
              <a:r>
                <a:rPr lang="pt-BR" altLang="pt-BR" dirty="0"/>
                <a:t>.</a:t>
              </a:r>
            </a:p>
          </p:txBody>
        </p:sp>
        <p:sp>
          <p:nvSpPr>
            <p:cNvPr id="14372" name="CaixaDeTexto 3">
              <a:extLst>
                <a:ext uri="{FF2B5EF4-FFF2-40B4-BE49-F238E27FC236}">
                  <a16:creationId xmlns:a16="http://schemas.microsoft.com/office/drawing/2014/main" xmlns="" id="{28022436-86C5-BD48-7909-FF0193345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906" y="5805264"/>
              <a:ext cx="1588294" cy="49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/>
                <a:t>programa</a:t>
              </a:r>
            </a:p>
          </p:txBody>
        </p:sp>
      </p:grpSp>
      <p:sp>
        <p:nvSpPr>
          <p:cNvPr id="29" name="Cubo 28">
            <a:extLst>
              <a:ext uri="{FF2B5EF4-FFF2-40B4-BE49-F238E27FC236}">
                <a16:creationId xmlns:a16="http://schemas.microsoft.com/office/drawing/2014/main" xmlns="" id="{86A728D5-F9E0-8373-9A1D-9B642F2D2E42}"/>
              </a:ext>
            </a:extLst>
          </p:cNvPr>
          <p:cNvSpPr/>
          <p:nvPr/>
        </p:nvSpPr>
        <p:spPr bwMode="auto">
          <a:xfrm>
            <a:off x="6570084" y="3420127"/>
            <a:ext cx="855843" cy="55086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pt-BR" dirty="0" err="1"/>
              <a:t>pArq</a:t>
            </a:r>
            <a:endParaRPr lang="pt-BR" dirty="0"/>
          </a:p>
        </p:txBody>
      </p:sp>
      <p:sp>
        <p:nvSpPr>
          <p:cNvPr id="30" name="Estrela de 5 pontas 29">
            <a:extLst>
              <a:ext uri="{FF2B5EF4-FFF2-40B4-BE49-F238E27FC236}">
                <a16:creationId xmlns:a16="http://schemas.microsoft.com/office/drawing/2014/main" xmlns="" id="{9AEBD345-1092-4EED-4F93-1846798A163D}"/>
              </a:ext>
            </a:extLst>
          </p:cNvPr>
          <p:cNvSpPr/>
          <p:nvPr/>
        </p:nvSpPr>
        <p:spPr bwMode="auto">
          <a:xfrm>
            <a:off x="7283053" y="3491565"/>
            <a:ext cx="144463" cy="287337"/>
          </a:xfrm>
          <a:prstGeom prst="star5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pt-BR">
              <a:latin typeface="Times New Roman" pitchFamily="16" charset="0"/>
              <a:cs typeface="Lucida Sans Unicode" pitchFamily="32" charset="0"/>
            </a:endParaRPr>
          </a:p>
        </p:txBody>
      </p:sp>
      <p:cxnSp>
        <p:nvCxnSpPr>
          <p:cNvPr id="14355" name="Conector de seta reta 17">
            <a:extLst>
              <a:ext uri="{FF2B5EF4-FFF2-40B4-BE49-F238E27FC236}">
                <a16:creationId xmlns:a16="http://schemas.microsoft.com/office/drawing/2014/main" xmlns="" id="{C75C5D82-44E6-78E2-09A2-092D7230B14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97302" y="2491439"/>
            <a:ext cx="361950" cy="1109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12">
            <a:extLst>
              <a:ext uri="{FF2B5EF4-FFF2-40B4-BE49-F238E27FC236}">
                <a16:creationId xmlns:a16="http://schemas.microsoft.com/office/drawing/2014/main" xmlns="" id="{C6D91931-17C1-94D5-28EB-C8534C93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177" y="1919939"/>
            <a:ext cx="1277938" cy="201612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FF00"/>
              </a:gs>
            </a:gsLst>
            <a:lin ang="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lIns="80165" tIns="40083" rIns="80165" bIns="40083" anchor="ctr"/>
          <a:lstStyle/>
          <a:p>
            <a:pPr algn="ctr" defTabSz="393700">
              <a:lnSpc>
                <a:spcPct val="104000"/>
              </a:lnSpc>
              <a:defRPr/>
            </a:pPr>
            <a:endParaRPr lang="pt-BR" sz="21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cs typeface="Arial" pitchFamily="34" charset="0"/>
            </a:endParaRP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xmlns="" id="{7E10F66D-0AA1-8BBC-C578-EF5C909A5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177" y="2121552"/>
            <a:ext cx="1277938" cy="20002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FF00"/>
              </a:gs>
            </a:gsLst>
            <a:lin ang="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lIns="80165" tIns="40083" rIns="80165" bIns="40083" anchor="ctr"/>
          <a:lstStyle/>
          <a:p>
            <a:pPr algn="ctr" defTabSz="393700">
              <a:lnSpc>
                <a:spcPct val="104000"/>
              </a:lnSpc>
              <a:defRPr/>
            </a:pPr>
            <a:endParaRPr lang="pt-BR" sz="21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cs typeface="Arial" pitchFamily="34" charset="0"/>
            </a:endParaRP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xmlns="" id="{E4733087-34C4-1C34-74F2-7B58CC8D6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177" y="2277127"/>
            <a:ext cx="1277938" cy="20002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FF00"/>
              </a:gs>
            </a:gsLst>
            <a:lin ang="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lIns="80165" tIns="40083" rIns="80165" bIns="40083" anchor="ctr"/>
          <a:lstStyle/>
          <a:p>
            <a:pPr algn="ctr" defTabSz="393700">
              <a:lnSpc>
                <a:spcPct val="104000"/>
              </a:lnSpc>
              <a:defRPr/>
            </a:pPr>
            <a:endParaRPr lang="pt-BR" sz="21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cs typeface="Arial" pitchFamily="34" charset="0"/>
            </a:endParaRP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xmlns="" id="{BAE84831-36D9-C8E1-5ECA-AADF3288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5572" y="1848501"/>
            <a:ext cx="722703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BR" sz="900" dirty="0"/>
              <a:t>Descritor </a:t>
            </a:r>
          </a:p>
          <a:p>
            <a:pPr algn="ctr">
              <a:defRPr/>
            </a:pPr>
            <a:r>
              <a:rPr lang="pt-BR" sz="900" dirty="0"/>
              <a:t>de </a:t>
            </a:r>
          </a:p>
          <a:p>
            <a:pPr algn="ctr">
              <a:defRPr/>
            </a:pPr>
            <a:r>
              <a:rPr lang="pt-BR" sz="900" dirty="0"/>
              <a:t>Arquivo </a:t>
            </a:r>
          </a:p>
          <a:p>
            <a:pPr algn="ctr">
              <a:defRPr/>
            </a:pPr>
            <a:r>
              <a:rPr lang="pt-BR" sz="900" dirty="0"/>
              <a:t>(FILE)</a:t>
            </a:r>
            <a:endParaRPr lang="en-US" sz="900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CFEFAD72-9CC6-EB4E-3126-1D03FB14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928" y="3062940"/>
            <a:ext cx="2430624" cy="303495"/>
          </a:xfrm>
          <a:prstGeom prst="rect">
            <a:avLst/>
          </a:prstGeom>
          <a:solidFill>
            <a:srgbClr val="FFF9E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BR" sz="1400" dirty="0"/>
              <a:t>Arquivo "</a:t>
            </a:r>
            <a:r>
              <a:rPr lang="pt-BR" sz="1400" dirty="0" err="1"/>
              <a:t>lógico"em</a:t>
            </a:r>
            <a:r>
              <a:rPr lang="pt-BR" sz="1400" dirty="0"/>
              <a:t> memória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920AB8-D860-F4FA-3590-A7DF8E4E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B9795B16-62B8-CC55-EB47-323F04A2E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  <a:defRPr/>
            </a:pPr>
            <a:r>
              <a:rPr lang="pt-BR" dirty="0"/>
              <a:t>O processo de utilização de um arquivo  envolve (pelo menos) as seguintes etapas:</a:t>
            </a:r>
          </a:p>
          <a:p>
            <a:pPr>
              <a:defRPr/>
            </a:pPr>
            <a:endParaRPr lang="pt-BR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Criar um ponteiro para a estrutura FILE </a:t>
            </a:r>
          </a:p>
          <a:p>
            <a:pPr>
              <a:defRPr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Abrir o arquivo  </a:t>
            </a:r>
            <a:r>
              <a:rPr lang="pt-BR" dirty="0"/>
              <a:t>	( associa arquivo lógico ao físico)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FF0000"/>
                </a:solidFill>
              </a:rPr>
              <a:t>Manipular o Arquivo</a:t>
            </a:r>
            <a:r>
              <a:rPr lang="pt-BR" dirty="0"/>
              <a:t>:  (ler ou gravar dados no  arquivo via o ponteiro)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Fechar o arquivo</a:t>
            </a:r>
            <a:r>
              <a:rPr lang="pt-BR" dirty="0"/>
              <a:t>	(dissocia o ponteiro do </a:t>
            </a:r>
            <a:r>
              <a:rPr lang="pt-BR" dirty="0" err="1"/>
              <a:t>arq</a:t>
            </a:r>
            <a:r>
              <a:rPr lang="pt-BR" dirty="0"/>
              <a:t>.)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xmlns="" id="{F60815E2-9363-74A1-90B2-29208D56F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4" y="4868863"/>
            <a:ext cx="5786437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57AFB9C8-58CE-879B-4B05-E86CCED9B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xmlns="" id="{052371CD-722F-8A78-85AC-4257B0B54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pt-BR" dirty="0"/>
              <a:t>	O arquivo, identificado como </a:t>
            </a:r>
            <a:r>
              <a:rPr lang="pt-BR" i="1" dirty="0">
                <a:solidFill>
                  <a:schemeClr val="accent6"/>
                </a:solidFill>
              </a:rPr>
              <a:t>notas.txt,</a:t>
            </a:r>
            <a:r>
              <a:rPr lang="pt-BR" dirty="0"/>
              <a:t>  armazena a matrícula  e média  dos  6 alunos  de uma disciplina. O programa deve  ler as matriculas  e notas deste arquivo  e escrever  em outro arquivo, denominado </a:t>
            </a:r>
            <a:r>
              <a:rPr lang="pt-BR" i="1" dirty="0">
                <a:solidFill>
                  <a:schemeClr val="accent2"/>
                </a:solidFill>
              </a:rPr>
              <a:t>provafinal.txt </a:t>
            </a:r>
            <a:r>
              <a:rPr lang="pt-BR" dirty="0"/>
              <a:t> as matriculas dos alunos com notas menores que 5</a:t>
            </a:r>
          </a:p>
          <a:p>
            <a:pPr>
              <a:buFont typeface="Times New Roman" pitchFamily="16" charset="0"/>
              <a:buNone/>
              <a:defRPr/>
            </a:pPr>
            <a:r>
              <a:rPr lang="pt-BR" dirty="0"/>
              <a:t>	A turma tem 6 alunos.</a:t>
            </a:r>
          </a:p>
          <a:p>
            <a:pPr>
              <a:buFont typeface="Monotype Sorts" charset="2"/>
              <a:buNone/>
              <a:defRPr/>
            </a:pPr>
            <a:r>
              <a:rPr lang="pt-BR" dirty="0"/>
              <a:t>   Exemplo Arquivo notas.txt:</a:t>
            </a:r>
          </a:p>
        </p:txBody>
      </p:sp>
      <p:graphicFrame>
        <p:nvGraphicFramePr>
          <p:cNvPr id="153637" name="Group 37">
            <a:extLst>
              <a:ext uri="{FF2B5EF4-FFF2-40B4-BE49-F238E27FC236}">
                <a16:creationId xmlns:a16="http://schemas.microsoft.com/office/drawing/2014/main" xmlns="" id="{A89CE1CA-5204-E6EC-2832-6C6B8777F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23035"/>
              </p:ext>
            </p:extLst>
          </p:nvPr>
        </p:nvGraphicFramePr>
        <p:xfrm>
          <a:off x="2711624" y="3726338"/>
          <a:ext cx="3119437" cy="1909764"/>
        </p:xfrm>
        <a:graphic>
          <a:graphicData uri="http://schemas.openxmlformats.org/drawingml/2006/table">
            <a:tbl>
              <a:tblPr/>
              <a:tblGrid>
                <a:gridCol w="1560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829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1020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6.0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29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1010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5.0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29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2010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7.0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829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3020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4.0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829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4030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8.0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8294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1050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100000"/>
                        <a:buFont typeface="Monotype Sorts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9.0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xmlns="" id="{D869A874-56A6-9B0F-53EF-5F86DF9E8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Primeiro Passo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xmlns="" id="{4D2A7FB1-CE42-4F12-21D7-4BC4F16E7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2000" dirty="0"/>
              <a:t>Para  que o programa tenha uma representação do arquivo  é necessário declarar</a:t>
            </a:r>
            <a:r>
              <a:rPr lang="pt-BR" altLang="pt-BR" sz="2200" dirty="0"/>
              <a:t> uma  variável 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endParaRPr lang="pt-BR" altLang="pt-BR" sz="1900" dirty="0"/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2200" dirty="0"/>
              <a:t>Qual o tipo da variável? </a:t>
            </a:r>
            <a:r>
              <a:rPr lang="pt-BR" altLang="pt-BR" sz="2200" dirty="0">
                <a:solidFill>
                  <a:srgbClr val="FF3300"/>
                </a:solidFill>
              </a:rPr>
              <a:t>endereço de um FILE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endParaRPr lang="pt-BR" altLang="pt-BR" sz="2200" dirty="0"/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endParaRPr lang="pt-BR" altLang="pt-BR" sz="2200" dirty="0"/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endParaRPr lang="pt-BR" altLang="pt-BR" sz="1900" dirty="0"/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endParaRPr lang="pt-BR" altLang="pt-BR" sz="1900" dirty="0"/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pt-BR" altLang="pt-BR" sz="1900" dirty="0">
                <a:solidFill>
                  <a:schemeClr val="accent6"/>
                </a:solidFill>
              </a:rPr>
              <a:t>FILE * - Atenção: é com letras maiúsculas!</a:t>
            </a:r>
          </a:p>
          <a:p>
            <a:pPr lvl="1">
              <a:lnSpc>
                <a:spcPct val="80000"/>
              </a:lnSpc>
              <a:buFont typeface="Times New Roman" panose="02020603050405020304" pitchFamily="18" charset="0"/>
              <a:buNone/>
            </a:pPr>
            <a:endParaRPr lang="pt-BR" altLang="pt-BR" sz="1900" dirty="0"/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xmlns="" id="{B68F8FE3-962B-3E75-16A5-EBA9635F8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2025851"/>
            <a:ext cx="4103688" cy="540000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dist="72471" dir="3127085" algn="ctr" rotWithShape="0">
              <a:srgbClr val="C0C0C0"/>
            </a:outerShdw>
          </a:effectLst>
          <a:extLst>
            <a:ext uri="{91240B29-F687-4F45-9708-019B960494DF}">
              <a14:hiddenLine xmlns:a14="http://schemas.microsoft.com/office/drawing/2010/main" w="9398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000" tIns="216000" rIns="126000" bIns="21600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alt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pArq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4A4F9AE7-F09E-ACC8-478D-2716B8E8A941}"/>
              </a:ext>
            </a:extLst>
          </p:cNvPr>
          <p:cNvSpPr txBox="1"/>
          <p:nvPr/>
        </p:nvSpPr>
        <p:spPr>
          <a:xfrm>
            <a:off x="129069" y="3648905"/>
            <a:ext cx="67230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Times New Roman" panose="02020603050405020304" pitchFamily="18" charset="0"/>
              <a:buNone/>
            </a:pPr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Como o programa manipula: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 arquivo identificado como "notas.txt" que contém as </a:t>
            </a:r>
            <a:r>
              <a:rPr lang="pt-BR" alt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matrs</a:t>
            </a:r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/notas dos alunos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 arquivo identificado como "provafinal.txt" que contém as </a:t>
            </a:r>
            <a:r>
              <a:rPr lang="pt-BR" alt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matrs</a:t>
            </a:r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dos alunos em prova final ( com média abaixo de 5.0)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FILE *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FILE *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pSai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alt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xmlns="" id="{B0C4E6D5-FE8E-4A69-CA7C-572B306A9323}"/>
              </a:ext>
            </a:extLst>
          </p:cNvPr>
          <p:cNvGrpSpPr/>
          <p:nvPr/>
        </p:nvGrpSpPr>
        <p:grpSpPr>
          <a:xfrm>
            <a:off x="8110255" y="2561725"/>
            <a:ext cx="3489840" cy="2870647"/>
            <a:chOff x="8649266" y="2684065"/>
            <a:chExt cx="3489840" cy="2870647"/>
          </a:xfrm>
        </p:grpSpPr>
        <p:grpSp>
          <p:nvGrpSpPr>
            <p:cNvPr id="14" name="Grupo 44">
              <a:extLst>
                <a:ext uri="{FF2B5EF4-FFF2-40B4-BE49-F238E27FC236}">
                  <a16:creationId xmlns:a16="http://schemas.microsoft.com/office/drawing/2014/main" xmlns="" id="{27C3164D-AEE8-7969-CE13-85C795B3E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9266" y="2684065"/>
              <a:ext cx="3489840" cy="2870647"/>
              <a:chOff x="2143108" y="2643182"/>
              <a:chExt cx="6192838" cy="2962377"/>
            </a:xfrm>
          </p:grpSpPr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xmlns="" id="{B58DCEAA-6BEA-2386-CE7D-C97EC65B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8524" y="3429021"/>
                <a:ext cx="1285187" cy="684955"/>
              </a:xfrm>
              <a:prstGeom prst="rect">
                <a:avLst/>
              </a:prstGeom>
              <a:solidFill>
                <a:srgbClr val="008A8A">
                  <a:lumMod val="40000"/>
                  <a:lumOff val="60000"/>
                  <a:alpha val="2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Descritor de </a:t>
                </a:r>
              </a:p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Arquivo </a:t>
                </a:r>
              </a:p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(FILE)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xmlns="" id="{F7D61AD8-D932-E4E3-52EE-E652CB7A0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852" y="3143248"/>
                <a:ext cx="4003646" cy="2423634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pt-BR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7" name="Rectangle 14">
                <a:extLst>
                  <a:ext uri="{FF2B5EF4-FFF2-40B4-BE49-F238E27FC236}">
                    <a16:creationId xmlns:a16="http://schemas.microsoft.com/office/drawing/2014/main" xmlns="" id="{AFBC2B73-8971-CB6F-626F-33F5CC551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7257" y="3143249"/>
                <a:ext cx="4003644" cy="1008861"/>
              </a:xfrm>
              <a:prstGeom prst="rect">
                <a:avLst/>
              </a:prstGeom>
              <a:solidFill>
                <a:srgbClr val="00B8FF">
                  <a:alpha val="2196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pt-BR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xmlns="" id="{5DB4BA9F-629B-644F-C508-9EA28984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006" y="3385420"/>
                <a:ext cx="1482575" cy="1598667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pt-B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xmlns="" id="{DFCACE14-2096-1209-FD66-4F9D233C4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4155" y="3443180"/>
                <a:ext cx="1272587" cy="684955"/>
              </a:xfrm>
              <a:prstGeom prst="rect">
                <a:avLst/>
              </a:prstGeom>
              <a:solidFill>
                <a:srgbClr val="FFFFFF">
                  <a:lumMod val="5000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notas.txt</a:t>
                </a:r>
              </a:p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altLang="pt-BR" sz="1000" kern="0" dirty="0">
                    <a:solidFill>
                      <a:srgbClr val="000000"/>
                    </a:solidFill>
                    <a:latin typeface="Calibri" panose="020F0502020204030204" pitchFamily="34" charset="0"/>
                    <a:cs typeface="Lucida Sans Unicode" panose="020B0602030504020204" pitchFamily="34" charset="0"/>
                  </a:rPr>
                  <a:t>A</a:t>
                </a:r>
                <a:r>
                  <a:rPr kumimoji="0" lang="pt-BR" altLang="pt-BR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rquivo</a:t>
                </a:r>
                <a:r>
                  <a:rPr kumimoji="0" lang="pt-BR" alt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 </a:t>
                </a:r>
              </a:p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"Físico"</a:t>
                </a:r>
                <a:endParaRPr kumimoji="0" lang="en-US" altLang="pt-B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20" name="Text Box 18">
                <a:extLst>
                  <a:ext uri="{FF2B5EF4-FFF2-40B4-BE49-F238E27FC236}">
                    <a16:creationId xmlns:a16="http://schemas.microsoft.com/office/drawing/2014/main" xmlns="" id="{D972EABC-2EE0-DC57-B2EA-384497E68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3108" y="2757373"/>
                <a:ext cx="1489228" cy="446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Memória </a:t>
                </a:r>
              </a:p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secundária</a:t>
                </a:r>
                <a:endParaRPr kumimoji="0" lang="en-US" altLang="pt-B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21" name="Text Box 19">
                <a:extLst>
                  <a:ext uri="{FF2B5EF4-FFF2-40B4-BE49-F238E27FC236}">
                    <a16:creationId xmlns:a16="http://schemas.microsoft.com/office/drawing/2014/main" xmlns="" id="{D260D6B5-7553-9845-5F21-1118F86B9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461" y="2643182"/>
                <a:ext cx="3071046" cy="274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Memória primária</a:t>
                </a:r>
                <a:endParaRPr kumimoji="0" lang="en-US" altLang="pt-B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22" name="CaixaDeTexto 2">
                <a:extLst>
                  <a:ext uri="{FF2B5EF4-FFF2-40B4-BE49-F238E27FC236}">
                    <a16:creationId xmlns:a16="http://schemas.microsoft.com/office/drawing/2014/main" xmlns="" id="{B2886295-D143-75FF-6792-4A7A2AD62A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3498" y="3430882"/>
                <a:ext cx="1112448" cy="2767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pt-BR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S.O.</a:t>
                </a:r>
              </a:p>
            </p:txBody>
          </p:sp>
          <p:sp>
            <p:nvSpPr>
              <p:cNvPr id="23" name="CaixaDeTexto 3">
                <a:extLst>
                  <a:ext uri="{FF2B5EF4-FFF2-40B4-BE49-F238E27FC236}">
                    <a16:creationId xmlns:a16="http://schemas.microsoft.com/office/drawing/2014/main" xmlns="" id="{886E9088-7B0D-0D85-A935-BA7CC6325D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9956" y="5328825"/>
                <a:ext cx="2207316" cy="2767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programa</a:t>
                </a:r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xmlns="" id="{F4CE3850-4B9E-CA29-F8AE-333F5AD1851C}"/>
                </a:ext>
              </a:extLst>
            </p:cNvPr>
            <p:cNvGrpSpPr/>
            <p:nvPr/>
          </p:nvGrpSpPr>
          <p:grpSpPr>
            <a:xfrm>
              <a:off x="9969530" y="4365819"/>
              <a:ext cx="849312" cy="504825"/>
              <a:chOff x="10261570" y="4591053"/>
              <a:chExt cx="849312" cy="504825"/>
            </a:xfrm>
          </p:grpSpPr>
          <p:sp>
            <p:nvSpPr>
              <p:cNvPr id="24" name="Cubo 23">
                <a:extLst>
                  <a:ext uri="{FF2B5EF4-FFF2-40B4-BE49-F238E27FC236}">
                    <a16:creationId xmlns:a16="http://schemas.microsoft.com/office/drawing/2014/main" xmlns="" id="{457D7469-ADBE-89AE-6701-C9176265883B}"/>
                  </a:ext>
                </a:extLst>
              </p:cNvPr>
              <p:cNvSpPr/>
              <p:nvPr/>
            </p:nvSpPr>
            <p:spPr bwMode="auto">
              <a:xfrm>
                <a:off x="10261570" y="4591053"/>
                <a:ext cx="849312" cy="504825"/>
              </a:xfrm>
              <a:prstGeom prst="cube">
                <a:avLst/>
              </a:prstGeom>
              <a:solidFill>
                <a:srgbClr val="008A8A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pEnt</a:t>
                </a: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25" name="Estrela de 5 pontas 56">
                <a:extLst>
                  <a:ext uri="{FF2B5EF4-FFF2-40B4-BE49-F238E27FC236}">
                    <a16:creationId xmlns:a16="http://schemas.microsoft.com/office/drawing/2014/main" xmlns="" id="{8D267C3D-6C32-8D13-4153-0543444AFC23}"/>
                  </a:ext>
                </a:extLst>
              </p:cNvPr>
              <p:cNvSpPr/>
              <p:nvPr/>
            </p:nvSpPr>
            <p:spPr bwMode="auto">
              <a:xfrm>
                <a:off x="10966419" y="4677675"/>
                <a:ext cx="144463" cy="287337"/>
              </a:xfrm>
              <a:prstGeom prst="star5">
                <a:avLst/>
              </a:prstGeom>
              <a:solidFill>
                <a:srgbClr val="00B8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Times New Roman" pitchFamily="16" charset="0"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6" charset="0"/>
                  <a:cs typeface="Lucida Sans Unicode" pitchFamily="32" charset="0"/>
                </a:endParaRPr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xmlns="" id="{2FC58153-B808-CE31-5C4C-BA859DBEA463}"/>
                </a:ext>
              </a:extLst>
            </p:cNvPr>
            <p:cNvGrpSpPr/>
            <p:nvPr/>
          </p:nvGrpSpPr>
          <p:grpSpPr>
            <a:xfrm>
              <a:off x="10969330" y="4364866"/>
              <a:ext cx="849312" cy="504825"/>
              <a:chOff x="10261570" y="4591053"/>
              <a:chExt cx="849312" cy="504825"/>
            </a:xfrm>
          </p:grpSpPr>
          <p:sp>
            <p:nvSpPr>
              <p:cNvPr id="30" name="Cubo 29">
                <a:extLst>
                  <a:ext uri="{FF2B5EF4-FFF2-40B4-BE49-F238E27FC236}">
                    <a16:creationId xmlns:a16="http://schemas.microsoft.com/office/drawing/2014/main" xmlns="" id="{ADCCF8A8-8900-FD0E-4C38-C3CB5B61F737}"/>
                  </a:ext>
                </a:extLst>
              </p:cNvPr>
              <p:cNvSpPr/>
              <p:nvPr/>
            </p:nvSpPr>
            <p:spPr bwMode="auto">
              <a:xfrm>
                <a:off x="10261570" y="4591053"/>
                <a:ext cx="849312" cy="504825"/>
              </a:xfrm>
              <a:prstGeom prst="cube">
                <a:avLst/>
              </a:prstGeom>
              <a:solidFill>
                <a:srgbClr val="008A8A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pSai</a:t>
                </a: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31" name="Estrela de 5 pontas 56">
                <a:extLst>
                  <a:ext uri="{FF2B5EF4-FFF2-40B4-BE49-F238E27FC236}">
                    <a16:creationId xmlns:a16="http://schemas.microsoft.com/office/drawing/2014/main" xmlns="" id="{6EDFAA26-0914-E040-E4CE-E12CE5B1F84A}"/>
                  </a:ext>
                </a:extLst>
              </p:cNvPr>
              <p:cNvSpPr/>
              <p:nvPr/>
            </p:nvSpPr>
            <p:spPr bwMode="auto">
              <a:xfrm>
                <a:off x="10966419" y="4677675"/>
                <a:ext cx="144463" cy="287337"/>
              </a:xfrm>
              <a:prstGeom prst="star5">
                <a:avLst/>
              </a:prstGeom>
              <a:solidFill>
                <a:srgbClr val="00B8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Times New Roman" pitchFamily="16" charset="0"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6" charset="0"/>
                  <a:cs typeface="Lucida Sans Unicode" pitchFamily="32" charset="0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>
            <a:extLst>
              <a:ext uri="{FF2B5EF4-FFF2-40B4-BE49-F238E27FC236}">
                <a16:creationId xmlns:a16="http://schemas.microsoft.com/office/drawing/2014/main" xmlns="" id="{43AFBFEA-2A1E-964A-D6D5-F7EBF0DD1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4000" dirty="0"/>
              <a:t>Segundo passo: </a:t>
            </a:r>
            <a:r>
              <a:rPr lang="pt-BR" sz="4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Abrindo um Arquivo</a:t>
            </a:r>
            <a:endParaRPr lang="pt-BR" dirty="0"/>
          </a:p>
        </p:txBody>
      </p:sp>
      <p:sp>
        <p:nvSpPr>
          <p:cNvPr id="20497" name="Text Box 24">
            <a:extLst>
              <a:ext uri="{FF2B5EF4-FFF2-40B4-BE49-F238E27FC236}">
                <a16:creationId xmlns:a16="http://schemas.microsoft.com/office/drawing/2014/main" xmlns="" id="{C298810C-AD10-637A-23B9-6DC1D5583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88" y="866554"/>
            <a:ext cx="8358188" cy="39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4000"/>
              </a:lnSpc>
              <a:spcBef>
                <a:spcPct val="50000"/>
              </a:spcBef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Associar o ponteiro ao descritor (no S.O)do arquivo no disco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xmlns="" id="{E48054A2-355D-6ADB-CB27-D10080479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661" y="2008050"/>
            <a:ext cx="6335713" cy="777851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dist="72471" dir="3127085" algn="ctr" rotWithShape="0">
              <a:srgbClr val="C0C0C0"/>
            </a:outerShdw>
          </a:effectLst>
          <a:extLst>
            <a:ext uri="{91240B29-F687-4F45-9708-019B960494DF}">
              <a14:hiddenLine xmlns:a14="http://schemas.microsoft.com/office/drawing/2010/main" w="9398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000" tIns="216000" rIns="126000" bIns="21600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alt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nome,modo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xmlns="" id="{2B657FB2-907F-5962-D36C-B6FE213EC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080" y="1588559"/>
            <a:ext cx="504056" cy="5776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xmlns="" id="{5FBE190D-6712-B744-6580-079642FB3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45" y="1495257"/>
            <a:ext cx="1403350" cy="155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  <a:spcBef>
                <a:spcPct val="50000"/>
              </a:spcBef>
              <a:defRPr/>
            </a:pPr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Retorna o endereço  que deve ser acessado pelo descritor ou NULL caso falhe</a:t>
            </a:r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xmlns="" id="{9CD281D8-3FBE-374D-EF41-A483BFFAC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3264" y="3573463"/>
            <a:ext cx="2873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xmlns="" id="{09880ACE-AAE0-8C93-F235-BD4890DD9F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5737" y="2278349"/>
            <a:ext cx="1871662" cy="2159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" name="Line 9">
            <a:extLst>
              <a:ext uri="{FF2B5EF4-FFF2-40B4-BE49-F238E27FC236}">
                <a16:creationId xmlns:a16="http://schemas.microsoft.com/office/drawing/2014/main" xmlns="" id="{3E744BCE-5766-096A-9CF1-1E182522D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514" y="1648192"/>
            <a:ext cx="336524" cy="56144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58801388-8C4F-D1C5-B036-C5D50254E715}"/>
              </a:ext>
            </a:extLst>
          </p:cNvPr>
          <p:cNvSpPr txBox="1"/>
          <p:nvPr/>
        </p:nvSpPr>
        <p:spPr>
          <a:xfrm>
            <a:off x="1214437" y="1405263"/>
            <a:ext cx="609372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alt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nome exato do arquivo no disco com extensão e localização no disco </a:t>
            </a:r>
          </a:p>
          <a:p>
            <a:pPr algn="ctr">
              <a:lnSpc>
                <a:spcPct val="90000"/>
              </a:lnSpc>
            </a:pPr>
            <a:r>
              <a:rPr lang="pt-BR" alt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(que já existe ou que vai existir)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8C13F4C8-E197-0DC4-ADD2-A52EBEA356CB}"/>
              </a:ext>
            </a:extLst>
          </p:cNvPr>
          <p:cNvSpPr txBox="1"/>
          <p:nvPr/>
        </p:nvSpPr>
        <p:spPr>
          <a:xfrm>
            <a:off x="5714776" y="1382036"/>
            <a:ext cx="6093724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alt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Modo de acesso ( modo de abertura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xmlns="" id="{300EE679-C3F8-5C62-EB92-B74F4ADA084E}"/>
              </a:ext>
            </a:extLst>
          </p:cNvPr>
          <p:cNvGrpSpPr/>
          <p:nvPr/>
        </p:nvGrpSpPr>
        <p:grpSpPr>
          <a:xfrm>
            <a:off x="7968208" y="3047092"/>
            <a:ext cx="3491850" cy="2870647"/>
            <a:chOff x="8649266" y="2684065"/>
            <a:chExt cx="3491850" cy="2870647"/>
          </a:xfrm>
        </p:grpSpPr>
        <p:grpSp>
          <p:nvGrpSpPr>
            <p:cNvPr id="54" name="Grupo 44">
              <a:extLst>
                <a:ext uri="{FF2B5EF4-FFF2-40B4-BE49-F238E27FC236}">
                  <a16:creationId xmlns:a16="http://schemas.microsoft.com/office/drawing/2014/main" xmlns="" id="{6BA4A6FC-A812-32A5-02D3-DD1396C2EE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9266" y="2684065"/>
              <a:ext cx="3491850" cy="2870647"/>
              <a:chOff x="2143108" y="2643182"/>
              <a:chExt cx="6196404" cy="2962377"/>
            </a:xfrm>
          </p:grpSpPr>
          <p:sp>
            <p:nvSpPr>
              <p:cNvPr id="61" name="Rectangle 11">
                <a:extLst>
                  <a:ext uri="{FF2B5EF4-FFF2-40B4-BE49-F238E27FC236}">
                    <a16:creationId xmlns:a16="http://schemas.microsoft.com/office/drawing/2014/main" xmlns="" id="{1C01CFF9-25F2-2D2D-FCA3-F5531B540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8524" y="3429021"/>
                <a:ext cx="1285187" cy="684955"/>
              </a:xfrm>
              <a:prstGeom prst="rect">
                <a:avLst/>
              </a:prstGeom>
              <a:solidFill>
                <a:srgbClr val="008A8A">
                  <a:lumMod val="40000"/>
                  <a:lumOff val="60000"/>
                  <a:alpha val="2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Descritor de </a:t>
                </a:r>
              </a:p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Arquivo </a:t>
                </a:r>
              </a:p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(FILE)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62" name="Rectangle 7">
                <a:extLst>
                  <a:ext uri="{FF2B5EF4-FFF2-40B4-BE49-F238E27FC236}">
                    <a16:creationId xmlns:a16="http://schemas.microsoft.com/office/drawing/2014/main" xmlns="" id="{E088ACDC-76E3-BDF4-4AA9-87AA7042E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852" y="3143248"/>
                <a:ext cx="4003646" cy="2423634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pt-BR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63" name="Rectangle 14">
                <a:extLst>
                  <a:ext uri="{FF2B5EF4-FFF2-40B4-BE49-F238E27FC236}">
                    <a16:creationId xmlns:a16="http://schemas.microsoft.com/office/drawing/2014/main" xmlns="" id="{94C81215-74FB-9433-BC79-46C8B6BEC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7257" y="3143249"/>
                <a:ext cx="4003644" cy="1008861"/>
              </a:xfrm>
              <a:prstGeom prst="rect">
                <a:avLst/>
              </a:prstGeom>
              <a:solidFill>
                <a:srgbClr val="00B8FF">
                  <a:alpha val="2196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pt-BR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4336" name="Rectangle 5">
                <a:extLst>
                  <a:ext uri="{FF2B5EF4-FFF2-40B4-BE49-F238E27FC236}">
                    <a16:creationId xmlns:a16="http://schemas.microsoft.com/office/drawing/2014/main" xmlns="" id="{94ECF052-7245-CC6A-5D68-ED3101EF3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006" y="3385420"/>
                <a:ext cx="1482575" cy="1598667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pt-B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4337" name="Rectangle 13">
                <a:extLst>
                  <a:ext uri="{FF2B5EF4-FFF2-40B4-BE49-F238E27FC236}">
                    <a16:creationId xmlns:a16="http://schemas.microsoft.com/office/drawing/2014/main" xmlns="" id="{BFC906F6-30D4-C7DF-569A-3E6E49ECC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4155" y="3443180"/>
                <a:ext cx="1272587" cy="684955"/>
              </a:xfrm>
              <a:prstGeom prst="rect">
                <a:avLst/>
              </a:prstGeom>
              <a:solidFill>
                <a:srgbClr val="FFFFFF">
                  <a:lumMod val="5000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notas.txt</a:t>
                </a:r>
              </a:p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altLang="pt-BR" sz="1000" kern="0" dirty="0">
                    <a:solidFill>
                      <a:srgbClr val="000000"/>
                    </a:solidFill>
                    <a:latin typeface="Calibri" panose="020F0502020204030204" pitchFamily="34" charset="0"/>
                    <a:cs typeface="Lucida Sans Unicode" panose="020B0602030504020204" pitchFamily="34" charset="0"/>
                  </a:rPr>
                  <a:t>A</a:t>
                </a:r>
                <a:r>
                  <a:rPr kumimoji="0" lang="pt-BR" altLang="pt-BR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rquivo</a:t>
                </a:r>
                <a:r>
                  <a:rPr kumimoji="0" lang="pt-BR" alt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 </a:t>
                </a:r>
              </a:p>
              <a:p>
                <a:pPr marL="0" marR="0" lvl="0" indent="0" algn="ctr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"Físico"</a:t>
                </a:r>
                <a:endParaRPr kumimoji="0" lang="en-US" altLang="pt-B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4338" name="Text Box 18">
                <a:extLst>
                  <a:ext uri="{FF2B5EF4-FFF2-40B4-BE49-F238E27FC236}">
                    <a16:creationId xmlns:a16="http://schemas.microsoft.com/office/drawing/2014/main" xmlns="" id="{8CC829E4-FBEF-7566-81C9-DE756FAC91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3108" y="2757373"/>
                <a:ext cx="1489228" cy="446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Memória </a:t>
                </a:r>
              </a:p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secundária</a:t>
                </a:r>
                <a:endParaRPr kumimoji="0" lang="en-US" altLang="pt-B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4339" name="Text Box 19">
                <a:extLst>
                  <a:ext uri="{FF2B5EF4-FFF2-40B4-BE49-F238E27FC236}">
                    <a16:creationId xmlns:a16="http://schemas.microsoft.com/office/drawing/2014/main" xmlns="" id="{9E3E2389-BD28-1F92-148F-AB1E7BCE7E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461" y="2643182"/>
                <a:ext cx="3071046" cy="274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Memória primária</a:t>
                </a:r>
                <a:endParaRPr kumimoji="0" lang="en-US" altLang="pt-B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4340" name="CaixaDeTexto 2">
                <a:extLst>
                  <a:ext uri="{FF2B5EF4-FFF2-40B4-BE49-F238E27FC236}">
                    <a16:creationId xmlns:a16="http://schemas.microsoft.com/office/drawing/2014/main" xmlns="" id="{BDEE0936-52AF-0E94-787D-EAE9D1D00F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5502" y="3251933"/>
                <a:ext cx="744010" cy="254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S.O.</a:t>
                </a:r>
              </a:p>
            </p:txBody>
          </p:sp>
          <p:sp>
            <p:nvSpPr>
              <p:cNvPr id="14342" name="CaixaDeTexto 3">
                <a:extLst>
                  <a:ext uri="{FF2B5EF4-FFF2-40B4-BE49-F238E27FC236}">
                    <a16:creationId xmlns:a16="http://schemas.microsoft.com/office/drawing/2014/main" xmlns="" id="{9AC2500E-2006-B4F0-3C87-23041169F4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9956" y="5328825"/>
                <a:ext cx="2207316" cy="2767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programa</a:t>
                </a:r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4823A2B2-AE15-E2F5-700C-D7C89B98FB7E}"/>
                </a:ext>
              </a:extLst>
            </p:cNvPr>
            <p:cNvGrpSpPr/>
            <p:nvPr/>
          </p:nvGrpSpPr>
          <p:grpSpPr>
            <a:xfrm>
              <a:off x="9969530" y="4365819"/>
              <a:ext cx="849312" cy="504825"/>
              <a:chOff x="10261570" y="4591053"/>
              <a:chExt cx="849312" cy="504825"/>
            </a:xfrm>
          </p:grpSpPr>
          <p:sp>
            <p:nvSpPr>
              <p:cNvPr id="59" name="Cubo 58">
                <a:extLst>
                  <a:ext uri="{FF2B5EF4-FFF2-40B4-BE49-F238E27FC236}">
                    <a16:creationId xmlns:a16="http://schemas.microsoft.com/office/drawing/2014/main" xmlns="" id="{0D98310B-FC11-E7E2-EDE5-766CDBE45B87}"/>
                  </a:ext>
                </a:extLst>
              </p:cNvPr>
              <p:cNvSpPr/>
              <p:nvPr/>
            </p:nvSpPr>
            <p:spPr bwMode="auto">
              <a:xfrm>
                <a:off x="10261570" y="4591053"/>
                <a:ext cx="849312" cy="504825"/>
              </a:xfrm>
              <a:prstGeom prst="cube">
                <a:avLst/>
              </a:prstGeom>
              <a:solidFill>
                <a:srgbClr val="008A8A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pEnt</a:t>
                </a: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60" name="Estrela de 5 pontas 56">
                <a:extLst>
                  <a:ext uri="{FF2B5EF4-FFF2-40B4-BE49-F238E27FC236}">
                    <a16:creationId xmlns:a16="http://schemas.microsoft.com/office/drawing/2014/main" xmlns="" id="{A3420471-D27F-617B-1EA0-A2E2EC210E24}"/>
                  </a:ext>
                </a:extLst>
              </p:cNvPr>
              <p:cNvSpPr/>
              <p:nvPr/>
            </p:nvSpPr>
            <p:spPr bwMode="auto">
              <a:xfrm>
                <a:off x="10966419" y="4677675"/>
                <a:ext cx="144463" cy="287337"/>
              </a:xfrm>
              <a:prstGeom prst="star5">
                <a:avLst/>
              </a:prstGeom>
              <a:solidFill>
                <a:srgbClr val="00B8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Times New Roman" pitchFamily="16" charset="0"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6" charset="0"/>
                  <a:cs typeface="Lucida Sans Unicode" pitchFamily="32" charset="0"/>
                </a:endParaRPr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54F633A-5C00-E634-F209-90E34CB6336B}"/>
                </a:ext>
              </a:extLst>
            </p:cNvPr>
            <p:cNvGrpSpPr/>
            <p:nvPr/>
          </p:nvGrpSpPr>
          <p:grpSpPr>
            <a:xfrm>
              <a:off x="10969330" y="4364866"/>
              <a:ext cx="849312" cy="504825"/>
              <a:chOff x="10261570" y="4591053"/>
              <a:chExt cx="849312" cy="504825"/>
            </a:xfrm>
          </p:grpSpPr>
          <p:sp>
            <p:nvSpPr>
              <p:cNvPr id="57" name="Cubo 56">
                <a:extLst>
                  <a:ext uri="{FF2B5EF4-FFF2-40B4-BE49-F238E27FC236}">
                    <a16:creationId xmlns:a16="http://schemas.microsoft.com/office/drawing/2014/main" xmlns="" id="{40A46DD5-4175-E343-D43B-79F819E9C2D3}"/>
                  </a:ext>
                </a:extLst>
              </p:cNvPr>
              <p:cNvSpPr/>
              <p:nvPr/>
            </p:nvSpPr>
            <p:spPr bwMode="auto">
              <a:xfrm>
                <a:off x="10261570" y="4591053"/>
                <a:ext cx="849312" cy="504825"/>
              </a:xfrm>
              <a:prstGeom prst="cube">
                <a:avLst/>
              </a:prstGeom>
              <a:solidFill>
                <a:srgbClr val="008A8A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Lucida Sans Unicode" panose="020B0602030504020204" pitchFamily="34" charset="0"/>
                  </a:rPr>
                  <a:t>pSai</a:t>
                </a: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58" name="Estrela de 5 pontas 56">
                <a:extLst>
                  <a:ext uri="{FF2B5EF4-FFF2-40B4-BE49-F238E27FC236}">
                    <a16:creationId xmlns:a16="http://schemas.microsoft.com/office/drawing/2014/main" xmlns="" id="{26CD14ED-5D31-41D0-838B-69683E7880DC}"/>
                  </a:ext>
                </a:extLst>
              </p:cNvPr>
              <p:cNvSpPr/>
              <p:nvPr/>
            </p:nvSpPr>
            <p:spPr bwMode="auto">
              <a:xfrm>
                <a:off x="10966419" y="4677675"/>
                <a:ext cx="144463" cy="287337"/>
              </a:xfrm>
              <a:prstGeom prst="star5">
                <a:avLst/>
              </a:prstGeom>
              <a:solidFill>
                <a:srgbClr val="00B8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449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Times New Roman" pitchFamily="16" charset="0"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6" charset="0"/>
                  <a:cs typeface="Lucida Sans Unicode" pitchFamily="32" charset="0"/>
                </a:endParaRPr>
              </a:p>
            </p:txBody>
          </p:sp>
        </p:grpSp>
      </p:grpSp>
      <p:sp>
        <p:nvSpPr>
          <p:cNvPr id="52" name="Rectangle 11">
            <a:extLst>
              <a:ext uri="{FF2B5EF4-FFF2-40B4-BE49-F238E27FC236}">
                <a16:creationId xmlns:a16="http://schemas.microsoft.com/office/drawing/2014/main" xmlns="" id="{8C36CCF9-8384-D4F7-73B6-20FC3D0EE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235" y="3630552"/>
            <a:ext cx="1437098" cy="19176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449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Lucida Sans Unicode" panose="020B0602030504020204" pitchFamily="34" charset="0"/>
              </a:rPr>
              <a:t>Descritores de Arquivo (FILE)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1" name="Rectangle 13">
            <a:extLst>
              <a:ext uri="{FF2B5EF4-FFF2-40B4-BE49-F238E27FC236}">
                <a16:creationId xmlns:a16="http://schemas.microsoft.com/office/drawing/2014/main" xmlns="" id="{F8272824-2466-51D9-E782-CD3E3AD09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165" y="4176457"/>
            <a:ext cx="742364" cy="14400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FF00"/>
              </a:gs>
            </a:gsLst>
            <a:lin ang="0" scaled="1"/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6699">
                <a:alpha val="50000"/>
              </a:srgbClr>
            </a:outerShdw>
          </a:effectLst>
        </p:spPr>
        <p:txBody>
          <a:bodyPr wrap="none" lIns="80165" tIns="40083" rIns="80165" bIns="40083" anchor="ctr"/>
          <a:lstStyle/>
          <a:p>
            <a:pPr marL="0" marR="0" lvl="0" indent="0" algn="ctr" defTabSz="39370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 pitchFamily="34" charset="0"/>
              <a:cs typeface="Arial" pitchFamily="34" charset="0"/>
            </a:endParaRPr>
          </a:p>
        </p:txBody>
      </p:sp>
      <p:sp>
        <p:nvSpPr>
          <p:cNvPr id="14360" name="Rectangle 13">
            <a:extLst>
              <a:ext uri="{FF2B5EF4-FFF2-40B4-BE49-F238E27FC236}">
                <a16:creationId xmlns:a16="http://schemas.microsoft.com/office/drawing/2014/main" xmlns="" id="{B2728C07-3BF9-7BC0-C0DC-735C5C7E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112" y="4176457"/>
            <a:ext cx="742364" cy="14400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FF00"/>
              </a:gs>
            </a:gsLst>
            <a:lin ang="0" scaled="1"/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6699">
                <a:alpha val="50000"/>
              </a:srgbClr>
            </a:outerShdw>
          </a:effectLst>
        </p:spPr>
        <p:txBody>
          <a:bodyPr wrap="none" lIns="80165" tIns="40083" rIns="80165" bIns="40083" anchor="ctr"/>
          <a:lstStyle/>
          <a:p>
            <a:pPr marL="0" marR="0" lvl="0" indent="0" algn="ctr" defTabSz="39370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14362" name="Conector de Seta Reta 14361">
            <a:extLst>
              <a:ext uri="{FF2B5EF4-FFF2-40B4-BE49-F238E27FC236}">
                <a16:creationId xmlns:a16="http://schemas.microsoft.com/office/drawing/2014/main" xmlns="" id="{EDBA37C6-C0AA-71A5-1ADF-1C5B834F8DD3}"/>
              </a:ext>
            </a:extLst>
          </p:cNvPr>
          <p:cNvCxnSpPr>
            <a:stCxn id="60" idx="1"/>
            <a:endCxn id="51" idx="2"/>
          </p:cNvCxnSpPr>
          <p:nvPr/>
        </p:nvCxnSpPr>
        <p:spPr>
          <a:xfrm flipH="1" flipV="1">
            <a:off x="9676347" y="4320457"/>
            <a:ext cx="432000" cy="60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63" name="Conector de Seta Reta 14362">
            <a:extLst>
              <a:ext uri="{FF2B5EF4-FFF2-40B4-BE49-F238E27FC236}">
                <a16:creationId xmlns:a16="http://schemas.microsoft.com/office/drawing/2014/main" xmlns="" id="{CB91FF73-E416-7FAA-EE71-9B00C3B86EE3}"/>
              </a:ext>
            </a:extLst>
          </p:cNvPr>
          <p:cNvCxnSpPr/>
          <p:nvPr/>
        </p:nvCxnSpPr>
        <p:spPr>
          <a:xfrm flipH="1" flipV="1">
            <a:off x="10632504" y="4326994"/>
            <a:ext cx="432000" cy="60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64" name="Line 17">
            <a:extLst>
              <a:ext uri="{FF2B5EF4-FFF2-40B4-BE49-F238E27FC236}">
                <a16:creationId xmlns:a16="http://schemas.microsoft.com/office/drawing/2014/main" xmlns="" id="{4754A754-3246-A9DC-8A49-5E5EB7957D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9784" y="4236542"/>
            <a:ext cx="677778" cy="27208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449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365" name="Line 17">
            <a:extLst>
              <a:ext uri="{FF2B5EF4-FFF2-40B4-BE49-F238E27FC236}">
                <a16:creationId xmlns:a16="http://schemas.microsoft.com/office/drawing/2014/main" xmlns="" id="{1AF90C00-48EB-C320-AFE0-2DB05AE7A7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9784" y="4306852"/>
            <a:ext cx="1826278" cy="53335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449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366" name="Fluxograma: Disco Magnético 14365">
            <a:extLst>
              <a:ext uri="{FF2B5EF4-FFF2-40B4-BE49-F238E27FC236}">
                <a16:creationId xmlns:a16="http://schemas.microsoft.com/office/drawing/2014/main" xmlns="" id="{72FD0E62-74CC-9F1C-3CC3-9CD5E9058638}"/>
              </a:ext>
            </a:extLst>
          </p:cNvPr>
          <p:cNvSpPr/>
          <p:nvPr/>
        </p:nvSpPr>
        <p:spPr>
          <a:xfrm>
            <a:off x="8219894" y="4790652"/>
            <a:ext cx="429890" cy="225926"/>
          </a:xfrm>
          <a:prstGeom prst="flowChartMagneticDisk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67" name="CaixaDeTexto 14366">
            <a:extLst>
              <a:ext uri="{FF2B5EF4-FFF2-40B4-BE49-F238E27FC236}">
                <a16:creationId xmlns:a16="http://schemas.microsoft.com/office/drawing/2014/main" xmlns="" id="{350C4063-3D25-9B6E-9FB8-49F3981E6CE5}"/>
              </a:ext>
            </a:extLst>
          </p:cNvPr>
          <p:cNvSpPr txBox="1"/>
          <p:nvPr/>
        </p:nvSpPr>
        <p:spPr>
          <a:xfrm>
            <a:off x="345269" y="3476611"/>
            <a:ext cx="82421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1" indent="-177800">
              <a:buFont typeface="Times New Roman" panose="02020603050405020304" pitchFamily="18" charset="0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7800" lvl="1" indent="-177800">
              <a:buFont typeface="Times New Roman" panose="02020603050405020304" pitchFamily="18" charset="0"/>
              <a:buNone/>
            </a:pP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77800" lvl="1" indent="-177800">
              <a:buFont typeface="Times New Roman" panose="02020603050405020304" pitchFamily="18" charset="0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*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177800" lvl="1" indent="-177800">
              <a:buFont typeface="Times New Roman" panose="02020603050405020304" pitchFamily="18" charset="0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*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pSai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7800" lvl="1" indent="-177800">
              <a:buFont typeface="Times New Roman" panose="02020603050405020304" pitchFamily="18" charset="0"/>
              <a:buNone/>
            </a:pP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("c:\\notas.txt","r");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abertura p/ leitura </a:t>
            </a:r>
          </a:p>
          <a:p>
            <a:pPr marL="177800" lvl="1" indent="-177800">
              <a:buFont typeface="Times New Roman" panose="02020603050405020304" pitchFamily="18" charset="0"/>
              <a:buNone/>
            </a:pP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pSai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("c:\\provafinal.txt","w");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//abertura p/escrita</a:t>
            </a:r>
          </a:p>
          <a:p>
            <a:pPr marL="177800" lvl="1" indent="-177800">
              <a:buFont typeface="Times New Roman" panose="02020603050405020304" pitchFamily="18" charset="0"/>
              <a:buNone/>
            </a:pP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NULL){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 houve algum erro na abertura? */</a:t>
            </a:r>
          </a:p>
          <a:p>
            <a:pPr marL="177800" lvl="1" indent="-177800">
              <a:buFont typeface="Times New Roman" panose="02020603050405020304" pitchFamily="18" charset="0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"Erro na abertura do arquivo notas.txt");</a:t>
            </a:r>
          </a:p>
          <a:p>
            <a:pPr marL="177800" lvl="1" indent="-177800">
              <a:buFont typeface="Times New Roman" panose="02020603050405020304" pitchFamily="18" charset="0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(0);}</a:t>
            </a:r>
          </a:p>
          <a:p>
            <a:pPr marL="177800" lvl="1" indent="-177800"/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pSai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houve algum erro na abertura? */</a:t>
            </a:r>
          </a:p>
          <a:p>
            <a:pPr marL="177800" lvl="1" indent="-177800">
              <a:buFont typeface="Times New Roman" panose="02020603050405020304" pitchFamily="18" charset="0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"Erro na abertura do arquivo provafinal.txt");</a:t>
            </a:r>
          </a:p>
          <a:p>
            <a:pPr marL="177800" lvl="1" indent="-177800">
              <a:buFont typeface="Times New Roman" panose="02020603050405020304" pitchFamily="18" charset="0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(0);}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5337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C1E1B-43CA-4D50-4254-A07D1F64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Modos de Abertura</a:t>
            </a:r>
            <a:endParaRPr lang="en-GB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F1DCBB69-44B0-DCF9-D343-04A5D7421A86}"/>
              </a:ext>
            </a:extLst>
          </p:cNvPr>
          <p:cNvGraphicFramePr>
            <a:graphicFrameLocks noGrp="1"/>
          </p:cNvGraphicFramePr>
          <p:nvPr/>
        </p:nvGraphicFramePr>
        <p:xfrm>
          <a:off x="1919287" y="1403985"/>
          <a:ext cx="8453438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xmlns="" val="786947080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xmlns="" val="2255260181"/>
                    </a:ext>
                  </a:extLst>
                </a:gridCol>
                <a:gridCol w="3881438">
                  <a:extLst>
                    <a:ext uri="{9D8B030D-6E8A-4147-A177-3AD203B41FA5}">
                      <a16:colId xmlns:a16="http://schemas.microsoft.com/office/drawing/2014/main" xmlns="" val="847052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Modo</a:t>
                      </a:r>
                      <a:endParaRPr lang="en-GB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Finalidade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961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"r"</a:t>
                      </a:r>
                      <a:endParaRPr lang="en-GB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para leitura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072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rb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"</a:t>
                      </a:r>
                      <a:endParaRPr lang="en-GB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para leitura no modo binário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386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"w"</a:t>
                      </a:r>
                      <a:endParaRPr lang="en-GB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para escrita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arquivo existe: conteúdos são sobrescritos</a:t>
                      </a:r>
                    </a:p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 arquivo não existe, ele será criado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237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wb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"</a:t>
                      </a:r>
                      <a:endParaRPr lang="en-GB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para escrita no modo binário 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Mesma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observação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"w"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26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"a"</a:t>
                      </a:r>
                      <a:endParaRPr lang="en-GB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para </a:t>
                      </a:r>
                      <a:r>
                        <a:rPr lang="en-US" sz="16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(juntar/anexar)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Dados são adicionados no fim do arquivo. Se arquivo não existe, ele será criado</a:t>
                      </a:r>
                      <a:endParaRPr lang="en-GB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63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"ab"</a:t>
                      </a:r>
                      <a:endParaRPr lang="en-GB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para </a:t>
                      </a:r>
                      <a:r>
                        <a:rPr lang="en-US" sz="16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modo binário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Mesma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observação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"a"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638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"r+"</a:t>
                      </a:r>
                      <a:endParaRPr lang="en-GB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para leitura e escrita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25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rb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+"</a:t>
                      </a:r>
                      <a:endParaRPr lang="en-GB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para leitura e escrita modo binário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163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"w+"</a:t>
                      </a:r>
                      <a:endParaRPr lang="en-GB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para leitura e escrita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Mesma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observação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feita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para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"w"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456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wb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+"</a:t>
                      </a:r>
                      <a:endParaRPr lang="en-GB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para leitura e escrita modo binário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Mesma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observação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feita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para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"w"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387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"a+"</a:t>
                      </a:r>
                      <a:endParaRPr lang="en-GB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para leitura e </a:t>
                      </a:r>
                      <a:r>
                        <a:rPr lang="en-US" sz="16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endParaRPr lang="en-GB" sz="1600" i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Mesma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observação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"a"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02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"ab+"</a:t>
                      </a:r>
                      <a:endParaRPr lang="en-GB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para leitura e </a:t>
                      </a:r>
                      <a:r>
                        <a:rPr lang="en-US" sz="16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modo binário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Mesma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observação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"a"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475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arazula">
  <a:themeElements>
    <a:clrScheme name="">
      <a:dk1>
        <a:srgbClr val="000000"/>
      </a:dk1>
      <a:lt1>
        <a:srgbClr val="FFFFFF"/>
      </a:lt1>
      <a:dk2>
        <a:srgbClr val="003399"/>
      </a:dk2>
      <a:lt2>
        <a:srgbClr val="B2B2B2"/>
      </a:lt2>
      <a:accent1>
        <a:srgbClr val="00071A"/>
      </a:accent1>
      <a:accent2>
        <a:srgbClr val="FC0128"/>
      </a:accent2>
      <a:accent3>
        <a:srgbClr val="FFFFFF"/>
      </a:accent3>
      <a:accent4>
        <a:srgbClr val="000000"/>
      </a:accent4>
      <a:accent5>
        <a:srgbClr val="AAAAAB"/>
      </a:accent5>
      <a:accent6>
        <a:srgbClr val="E40123"/>
      </a:accent6>
      <a:hlink>
        <a:srgbClr val="00DFCA"/>
      </a:hlink>
      <a:folHlink>
        <a:srgbClr val="F766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1490476055</TotalTime>
  <Pages>84</Pages>
  <Words>2293</Words>
  <Application>Microsoft Office PowerPoint</Application>
  <PresentationFormat>Widescreen</PresentationFormat>
  <Paragraphs>490</Paragraphs>
  <Slides>23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7" baseType="lpstr">
      <vt:lpstr>Arial Unicode MS</vt:lpstr>
      <vt:lpstr>MS Gothic</vt:lpstr>
      <vt:lpstr>Arial</vt:lpstr>
      <vt:lpstr>Calibri</vt:lpstr>
      <vt:lpstr>Consolas</vt:lpstr>
      <vt:lpstr>Courier New</vt:lpstr>
      <vt:lpstr>Gill Sans</vt:lpstr>
      <vt:lpstr>Lucida Sans Unicode</vt:lpstr>
      <vt:lpstr>Monotype Sorts</vt:lpstr>
      <vt:lpstr>Symbol</vt:lpstr>
      <vt:lpstr>Tahoma</vt:lpstr>
      <vt:lpstr>Times New Roman</vt:lpstr>
      <vt:lpstr>Wingdings</vt:lpstr>
      <vt:lpstr>2_barazula</vt:lpstr>
      <vt:lpstr>Apresentação do PowerPoint</vt:lpstr>
      <vt:lpstr>Por que usar arquivos?</vt:lpstr>
      <vt:lpstr>Conceitos iniciais</vt:lpstr>
      <vt:lpstr>Descritor de Arquivos</vt:lpstr>
      <vt:lpstr>Etapas</vt:lpstr>
      <vt:lpstr>Exemplo</vt:lpstr>
      <vt:lpstr>Primeiro Passo</vt:lpstr>
      <vt:lpstr>Segundo passo: Abrindo um Arquivo</vt:lpstr>
      <vt:lpstr>Modos de Abertura</vt:lpstr>
      <vt:lpstr>Terceiro Passo: Processamento Seqüencial de Arquivos (ler ou gravar  dados no arquivo)</vt:lpstr>
      <vt:lpstr>Solução Parcial</vt:lpstr>
      <vt:lpstr>Quarto Passo: Fechando um arquivo</vt:lpstr>
      <vt:lpstr>Solução final</vt:lpstr>
      <vt:lpstr>Apresentação do PowerPoint</vt:lpstr>
      <vt:lpstr>Exemplo</vt:lpstr>
      <vt:lpstr>Solução – Repetição indeterminada</vt:lpstr>
      <vt:lpstr>Simulação fscanf</vt:lpstr>
      <vt:lpstr>Exemplo</vt:lpstr>
      <vt:lpstr>Exemplo</vt:lpstr>
      <vt:lpstr>Outros Exemplos</vt:lpstr>
      <vt:lpstr>Arquivos binários</vt:lpstr>
      <vt:lpstr>Escrita de arquivos binary: fwrite</vt:lpstr>
      <vt:lpstr>Leitura de arquivos binary: fread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de Informação</dc:title>
  <dc:subject>Segurança de Informação</dc:subject>
  <dc:creator>Anderson Oliveira da Silva</dc:creator>
  <cp:keywords>Segurança, Integridade, Autenticação, Criptografia</cp:keywords>
  <cp:lastModifiedBy>Campus Agreement</cp:lastModifiedBy>
  <cp:revision>532</cp:revision>
  <cp:lastPrinted>2001-08-02T21:14:16Z</cp:lastPrinted>
  <dcterms:created xsi:type="dcterms:W3CDTF">1997-02-24T10:12:52Z</dcterms:created>
  <dcterms:modified xsi:type="dcterms:W3CDTF">2023-10-09T12:28:09Z</dcterms:modified>
</cp:coreProperties>
</file>