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flexbox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21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sz="4000" dirty="0" err="1">
                <a:solidFill>
                  <a:srgbClr val="00B050"/>
                </a:solidFill>
                <a:latin typeface="liberation_monoregular"/>
              </a:rPr>
              <a:t>justify-content</a:t>
            </a:r>
            <a:r>
              <a:rPr lang="uk-UA" altLang="uk-UA" sz="4000" dirty="0">
                <a:solidFill>
                  <a:srgbClr val="0070AF"/>
                </a:solidFill>
                <a:latin typeface="isocpeurregular"/>
              </a:rPr>
              <a:t> - вирівнювання по головній осі</a:t>
            </a:r>
            <a:r>
              <a:rPr lang="uk-UA" altLang="uk-UA" sz="4000" dirty="0" smtClean="0">
                <a:solidFill>
                  <a:srgbClr val="0070AF"/>
                </a:solidFill>
                <a:latin typeface="isocpeurregular"/>
              </a:rPr>
              <a:t>.</a:t>
            </a:r>
            <a:endParaRPr lang="uk-UA" sz="4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5400" dirty="0" err="1" smtClean="0">
                <a:solidFill>
                  <a:srgbClr val="404040"/>
                </a:solidFill>
                <a:latin typeface="roboto"/>
              </a:rPr>
              <a:t>Css</a:t>
            </a:r>
            <a:r>
              <a:rPr lang="uk-UA" altLang="uk-UA" sz="5400" dirty="0" smtClean="0">
                <a:solidFill>
                  <a:srgbClr val="404040"/>
                </a:solidFill>
                <a:latin typeface="roboto"/>
              </a:rPr>
              <a:t> </a:t>
            </a:r>
            <a:r>
              <a:rPr lang="uk-UA" altLang="uk-UA" sz="5400" dirty="0">
                <a:solidFill>
                  <a:srgbClr val="404040"/>
                </a:solidFill>
                <a:latin typeface="roboto"/>
              </a:rPr>
              <a:t>властивість </a:t>
            </a:r>
            <a:r>
              <a:rPr lang="uk-UA" altLang="uk-UA" sz="5400" dirty="0" err="1" smtClean="0">
                <a:solidFill>
                  <a:srgbClr val="00588A"/>
                </a:solidFill>
                <a:latin typeface="liberation_monoregular"/>
              </a:rPr>
              <a:t>justify-content</a:t>
            </a:r>
            <a:r>
              <a:rPr lang="uk-UA" altLang="uk-UA" sz="54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5400" dirty="0" smtClean="0">
                <a:solidFill>
                  <a:srgbClr val="404040"/>
                </a:solidFill>
                <a:latin typeface="roboto"/>
              </a:rPr>
              <a:t>визначає </a:t>
            </a:r>
            <a:r>
              <a:rPr lang="uk-UA" altLang="uk-UA" sz="5400" dirty="0">
                <a:solidFill>
                  <a:srgbClr val="404040"/>
                </a:solidFill>
                <a:latin typeface="roboto"/>
              </a:rPr>
              <a:t>те, як будуть вирівняні елементи уздовж </a:t>
            </a:r>
            <a:r>
              <a:rPr lang="uk-UA" altLang="uk-UA" sz="5400" dirty="0">
                <a:solidFill>
                  <a:srgbClr val="404040"/>
                </a:solidFill>
                <a:latin typeface="inherit"/>
              </a:rPr>
              <a:t>головної</a:t>
            </a:r>
            <a:r>
              <a:rPr lang="uk-UA" altLang="uk-UA" sz="5400" dirty="0">
                <a:solidFill>
                  <a:srgbClr val="404040"/>
                </a:solidFill>
                <a:latin typeface="roboto"/>
              </a:rPr>
              <a:t> осі.</a:t>
            </a:r>
            <a:endParaRPr lang="uk-UA" altLang="uk-UA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8153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 </a:t>
            </a:r>
            <a:r>
              <a:rPr lang="uk-UA" altLang="uk-UA" dirty="0" err="1" smtClean="0">
                <a:solidFill>
                  <a:srgbClr val="0070C0"/>
                </a:solidFill>
                <a:latin typeface="inherit"/>
              </a:rPr>
              <a:t>justify-content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66670" y="2485623"/>
            <a:ext cx="11050074" cy="3657600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 smtClean="0">
                <a:solidFill>
                  <a:srgbClr val="00588A"/>
                </a:solidFill>
                <a:latin typeface="liberation_monoregular"/>
              </a:rPr>
              <a:t>flex-start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 </a:t>
            </a:r>
            <a:r>
              <a:rPr lang="uk-UA" altLang="uk-UA" sz="2800" i="1" dirty="0">
                <a:solidFill>
                  <a:srgbClr val="404040"/>
                </a:solidFill>
                <a:latin typeface="inherit"/>
              </a:rPr>
              <a:t>(значення за замовчуванням</a:t>
            </a:r>
            <a:r>
              <a:rPr lang="uk-UA" altLang="uk-UA" sz="2800" i="1" dirty="0" smtClean="0">
                <a:solidFill>
                  <a:srgbClr val="404040"/>
                </a:solidFill>
                <a:latin typeface="inherit"/>
              </a:rPr>
              <a:t>)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блоки притиснуті до початку головної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flex-end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блоки притиснуті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до кінця головної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center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блоки розташовуються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в центрі головної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space-between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перший блок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розташовується на початку головної осі, останній блок - в кінці, всі інші блоки рівномірно розподілені в останньому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просторі;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space-around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всі блоки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рівномірно розподілені уздовж головної осі, розділяючи весь вільний простір порівну.</a:t>
            </a:r>
            <a:endParaRPr lang="uk-UA" altLang="uk-UA" sz="28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43368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lex-justify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5" y="566670"/>
            <a:ext cx="8712558" cy="58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15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 eaLnBrk="0" fontAlgn="t" hangingPunct="0">
              <a:spcAft>
                <a:spcPct val="0"/>
              </a:spcAft>
            </a:pPr>
            <a:r>
              <a:rPr lang="uk-UA" altLang="uk-UA" sz="4000" dirty="0" err="1">
                <a:ln>
                  <a:noFill/>
                </a:ln>
                <a:solidFill>
                  <a:srgbClr val="00B050"/>
                </a:solidFill>
                <a:latin typeface="liberation_monoregular"/>
              </a:rPr>
              <a:t>align-items</a:t>
            </a:r>
            <a:r>
              <a:rPr lang="uk-UA" altLang="uk-UA" sz="4000" dirty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 - вирівнювання по поперечної осі</a:t>
            </a:r>
            <a:r>
              <a:rPr lang="uk-UA" altLang="uk-UA" sz="4000" dirty="0" smtClean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.</a:t>
            </a:r>
            <a:endParaRPr lang="uk-UA" sz="4000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uk-UA" altLang="uk-UA" sz="5400" dirty="0" err="1">
                <a:solidFill>
                  <a:srgbClr val="404040"/>
                </a:solidFill>
                <a:latin typeface="roboto"/>
              </a:rPr>
              <a:t>Css</a:t>
            </a:r>
            <a:r>
              <a:rPr lang="uk-UA" altLang="uk-UA" sz="5400" dirty="0">
                <a:solidFill>
                  <a:srgbClr val="404040"/>
                </a:solidFill>
                <a:latin typeface="roboto"/>
              </a:rPr>
              <a:t> властивість </a:t>
            </a:r>
            <a:r>
              <a:rPr lang="uk-UA" altLang="uk-UA" sz="5400" dirty="0" err="1" smtClean="0">
                <a:solidFill>
                  <a:srgbClr val="00588A"/>
                </a:solidFill>
                <a:latin typeface="liberation_monoregular"/>
              </a:rPr>
              <a:t>align-items</a:t>
            </a:r>
            <a:r>
              <a:rPr lang="uk-UA" altLang="uk-UA" sz="54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5400" dirty="0" smtClean="0">
                <a:solidFill>
                  <a:srgbClr val="404040"/>
                </a:solidFill>
                <a:latin typeface="roboto"/>
              </a:rPr>
              <a:t>визначає </a:t>
            </a:r>
            <a:r>
              <a:rPr lang="uk-UA" altLang="uk-UA" sz="5400" dirty="0">
                <a:solidFill>
                  <a:srgbClr val="404040"/>
                </a:solidFill>
                <a:latin typeface="roboto"/>
              </a:rPr>
              <a:t>те, як будуть вирівняні елементи уздовж поперечної осі.</a:t>
            </a:r>
            <a:r>
              <a:rPr lang="uk-UA" altLang="uk-UA" sz="5400" dirty="0">
                <a:solidFill>
                  <a:schemeClr val="tx1"/>
                </a:solidFill>
              </a:rPr>
              <a:t> </a:t>
            </a:r>
            <a:endParaRPr lang="uk-UA" altLang="uk-UA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376300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 </a:t>
            </a:r>
            <a:r>
              <a:rPr lang="uk-UA" altLang="uk-UA" dirty="0" err="1" smtClean="0">
                <a:solidFill>
                  <a:srgbClr val="0070C0"/>
                </a:solidFill>
                <a:latin typeface="inherit"/>
              </a:rPr>
              <a:t>align-items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92428" y="2556932"/>
            <a:ext cx="10882648" cy="357341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200" dirty="0" err="1" smtClean="0">
                <a:solidFill>
                  <a:srgbClr val="00588A"/>
                </a:solidFill>
              </a:rPr>
              <a:t>flex-start</a:t>
            </a:r>
            <a:r>
              <a:rPr lang="uk-UA" altLang="uk-UA" sz="3200" dirty="0">
                <a:solidFill>
                  <a:srgbClr val="404040"/>
                </a:solidFill>
              </a:rPr>
              <a:t>: </a:t>
            </a:r>
            <a:r>
              <a:rPr lang="uk-UA" altLang="uk-UA" sz="3200" dirty="0" smtClean="0">
                <a:solidFill>
                  <a:srgbClr val="404040"/>
                </a:solidFill>
              </a:rPr>
              <a:t>блоки притиснуті </a:t>
            </a:r>
            <a:r>
              <a:rPr lang="uk-UA" altLang="uk-UA" sz="3200" dirty="0">
                <a:solidFill>
                  <a:srgbClr val="404040"/>
                </a:solidFill>
              </a:rPr>
              <a:t>до початку поперечної </a:t>
            </a:r>
            <a:r>
              <a:rPr lang="uk-UA" altLang="uk-UA" sz="3200" dirty="0" smtClean="0">
                <a:solidFill>
                  <a:srgbClr val="404040"/>
                </a:solidFill>
              </a:rPr>
              <a:t>осі;</a:t>
            </a:r>
            <a:endParaRPr lang="uk-UA" altLang="uk-UA" sz="3200" dirty="0">
              <a:solidFill>
                <a:srgbClr val="40404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200" dirty="0" err="1">
                <a:solidFill>
                  <a:srgbClr val="00588A"/>
                </a:solidFill>
              </a:rPr>
              <a:t>flex-end</a:t>
            </a:r>
            <a:r>
              <a:rPr lang="uk-UA" altLang="uk-UA" sz="3200" dirty="0">
                <a:solidFill>
                  <a:srgbClr val="404040"/>
                </a:solidFill>
              </a:rPr>
              <a:t>: Блоки притиснуті до кінця поперечної </a:t>
            </a:r>
            <a:r>
              <a:rPr lang="uk-UA" altLang="uk-UA" sz="3200" dirty="0" smtClean="0">
                <a:solidFill>
                  <a:srgbClr val="404040"/>
                </a:solidFill>
              </a:rPr>
              <a:t>осі;</a:t>
            </a:r>
            <a:endParaRPr lang="uk-UA" altLang="uk-UA" sz="3200" dirty="0">
              <a:solidFill>
                <a:srgbClr val="40404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200" dirty="0" err="1">
                <a:solidFill>
                  <a:srgbClr val="00588A"/>
                </a:solidFill>
              </a:rPr>
              <a:t>center</a:t>
            </a:r>
            <a:r>
              <a:rPr lang="uk-UA" altLang="uk-UA" sz="3200" dirty="0">
                <a:solidFill>
                  <a:srgbClr val="404040"/>
                </a:solidFill>
              </a:rPr>
              <a:t>: Блоки розташовуються в центрі поперечної </a:t>
            </a:r>
            <a:r>
              <a:rPr lang="uk-UA" altLang="uk-UA" sz="3200" dirty="0" smtClean="0">
                <a:solidFill>
                  <a:srgbClr val="404040"/>
                </a:solidFill>
              </a:rPr>
              <a:t>осі;</a:t>
            </a:r>
            <a:endParaRPr lang="uk-UA" altLang="uk-UA" sz="3200" dirty="0">
              <a:solidFill>
                <a:srgbClr val="40404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200" dirty="0" err="1">
                <a:solidFill>
                  <a:srgbClr val="00588A"/>
                </a:solidFill>
              </a:rPr>
              <a:t>baseline</a:t>
            </a:r>
            <a:r>
              <a:rPr lang="uk-UA" altLang="uk-UA" sz="3200" dirty="0">
                <a:solidFill>
                  <a:srgbClr val="404040"/>
                </a:solidFill>
              </a:rPr>
              <a:t>: Блоки вирівняні по їх </a:t>
            </a:r>
            <a:r>
              <a:rPr lang="uk-UA" altLang="uk-UA" sz="3200" dirty="0" err="1" smtClean="0">
                <a:solidFill>
                  <a:srgbClr val="404040"/>
                </a:solidFill>
              </a:rPr>
              <a:t>baseline</a:t>
            </a:r>
            <a:r>
              <a:rPr lang="uk-UA" altLang="uk-UA" sz="3200" dirty="0" smtClean="0">
                <a:solidFill>
                  <a:srgbClr val="404040"/>
                </a:solidFill>
              </a:rPr>
              <a:t>;</a:t>
            </a:r>
            <a:endParaRPr lang="uk-UA" altLang="uk-UA" sz="3200" dirty="0">
              <a:solidFill>
                <a:srgbClr val="40404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200" dirty="0" err="1">
                <a:solidFill>
                  <a:srgbClr val="00588A"/>
                </a:solidFill>
              </a:rPr>
              <a:t>stretch</a:t>
            </a:r>
            <a:r>
              <a:rPr lang="uk-UA" altLang="uk-UA" sz="3200" dirty="0">
                <a:solidFill>
                  <a:srgbClr val="404040"/>
                </a:solidFill>
              </a:rPr>
              <a:t> </a:t>
            </a:r>
            <a:r>
              <a:rPr lang="uk-UA" altLang="uk-UA" sz="3200" i="1" dirty="0">
                <a:solidFill>
                  <a:srgbClr val="404040"/>
                </a:solidFill>
              </a:rPr>
              <a:t>(значення за замовчуванням)</a:t>
            </a:r>
            <a:r>
              <a:rPr lang="uk-UA" altLang="uk-UA" sz="3200" dirty="0">
                <a:solidFill>
                  <a:srgbClr val="404040"/>
                </a:solidFill>
              </a:rPr>
              <a:t> : блоки розтягнуті, займаючи все доступне місце по поперечної осі, при цьому </a:t>
            </a:r>
            <a:r>
              <a:rPr lang="uk-UA" altLang="uk-UA" sz="3200" dirty="0" smtClean="0">
                <a:solidFill>
                  <a:srgbClr val="404040"/>
                </a:solidFill>
              </a:rPr>
              <a:t>враховуються</a:t>
            </a:r>
            <a:r>
              <a:rPr lang="uk-UA" altLang="uk-UA" sz="3200" dirty="0">
                <a:solidFill>
                  <a:srgbClr val="404040"/>
                </a:solidFill>
              </a:rPr>
              <a:t> </a:t>
            </a:r>
            <a:r>
              <a:rPr lang="uk-UA" altLang="uk-UA" sz="3200" dirty="0" err="1">
                <a:solidFill>
                  <a:srgbClr val="00588A"/>
                </a:solidFill>
              </a:rPr>
              <a:t>min-width</a:t>
            </a:r>
            <a:r>
              <a:rPr lang="uk-UA" altLang="uk-UA" sz="3200" dirty="0">
                <a:solidFill>
                  <a:srgbClr val="404040"/>
                </a:solidFill>
              </a:rPr>
              <a:t>/ </a:t>
            </a:r>
            <a:r>
              <a:rPr lang="uk-UA" altLang="uk-UA" sz="3200" dirty="0" err="1">
                <a:solidFill>
                  <a:srgbClr val="00588A"/>
                </a:solidFill>
              </a:rPr>
              <a:t>max-width</a:t>
            </a:r>
            <a:r>
              <a:rPr lang="uk-UA" altLang="uk-UA" sz="3200" dirty="0">
                <a:solidFill>
                  <a:srgbClr val="404040"/>
                </a:solidFill>
              </a:rPr>
              <a:t>, якщо такі задані</a:t>
            </a:r>
            <a:r>
              <a:rPr lang="uk-UA" altLang="uk-UA" sz="3200" dirty="0" smtClean="0">
                <a:solidFill>
                  <a:srgbClr val="404040"/>
                </a:solidFill>
              </a:rPr>
              <a:t>.</a:t>
            </a:r>
            <a:endParaRPr lang="uk-UA" altLang="uk-UA" sz="32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lex-align-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42" y="573111"/>
            <a:ext cx="5794464" cy="57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2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uk-UA" altLang="uk-UA" sz="4400" dirty="0">
                <a:solidFill>
                  <a:srgbClr val="404040"/>
                </a:solidFill>
                <a:latin typeface="roboto"/>
              </a:rPr>
              <a:t>СSS властивості </a:t>
            </a:r>
            <a:r>
              <a:rPr lang="uk-UA" altLang="uk-UA" sz="4400" dirty="0" err="1" smtClean="0">
                <a:solidFill>
                  <a:srgbClr val="00588A"/>
                </a:solidFill>
                <a:latin typeface="liberation_monoregular"/>
              </a:rPr>
              <a:t>flex-direction</a:t>
            </a:r>
            <a:r>
              <a:rPr lang="uk-UA" altLang="uk-UA" sz="4400" dirty="0" smtClean="0">
                <a:solidFill>
                  <a:srgbClr val="404040"/>
                </a:solidFill>
                <a:latin typeface="roboto"/>
              </a:rPr>
              <a:t>, </a:t>
            </a:r>
            <a:r>
              <a:rPr lang="uk-UA" altLang="uk-UA" sz="4400" dirty="0" err="1" smtClean="0">
                <a:solidFill>
                  <a:srgbClr val="00588A"/>
                </a:solidFill>
                <a:latin typeface="liberation_monoregular"/>
              </a:rPr>
              <a:t>justify-content</a:t>
            </a:r>
            <a:r>
              <a:rPr lang="uk-UA" altLang="uk-UA" sz="4400" dirty="0">
                <a:solidFill>
                  <a:srgbClr val="404040"/>
                </a:solidFill>
                <a:latin typeface="roboto"/>
              </a:rPr>
              <a:t>, </a:t>
            </a:r>
            <a:r>
              <a:rPr lang="uk-UA" altLang="uk-UA" sz="4400" dirty="0" err="1" smtClean="0">
                <a:solidFill>
                  <a:srgbClr val="00588A"/>
                </a:solidFill>
                <a:latin typeface="liberation_monoregular"/>
              </a:rPr>
              <a:t>align-items</a:t>
            </a:r>
            <a:r>
              <a:rPr lang="uk-UA" altLang="uk-UA" sz="44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4400" dirty="0" smtClean="0">
                <a:solidFill>
                  <a:srgbClr val="404040"/>
                </a:solidFill>
                <a:latin typeface="roboto"/>
              </a:rPr>
              <a:t>повинні </a:t>
            </a:r>
            <a:r>
              <a:rPr lang="uk-UA" altLang="uk-UA" sz="4400" dirty="0">
                <a:solidFill>
                  <a:srgbClr val="404040"/>
                </a:solidFill>
                <a:latin typeface="roboto"/>
              </a:rPr>
              <a:t>застосовуватися безпосередньо до </a:t>
            </a:r>
            <a:r>
              <a:rPr lang="uk-UA" altLang="uk-UA" sz="44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4400" dirty="0">
                <a:solidFill>
                  <a:srgbClr val="404040"/>
                </a:solidFill>
                <a:latin typeface="roboto"/>
              </a:rPr>
              <a:t>-контейнеру, а не до його </a:t>
            </a:r>
            <a:r>
              <a:rPr lang="uk-UA" altLang="uk-UA" sz="4400" dirty="0" smtClean="0">
                <a:solidFill>
                  <a:srgbClr val="404040"/>
                </a:solidFill>
                <a:latin typeface="roboto"/>
              </a:rPr>
              <a:t>дочірніх елементів.</a:t>
            </a:r>
            <a:r>
              <a:rPr lang="uk-UA" altLang="uk-UA" sz="4400" dirty="0" smtClean="0">
                <a:solidFill>
                  <a:schemeClr val="tx1"/>
                </a:solidFill>
              </a:rPr>
              <a:t> </a:t>
            </a:r>
            <a:endParaRPr lang="uk-UA" altLang="uk-UA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91773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Багаторядкова</a:t>
            </a:r>
            <a:r>
              <a:rPr lang="ru-RU" dirty="0"/>
              <a:t> </a:t>
            </a:r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flex</a:t>
            </a:r>
            <a:r>
              <a:rPr lang="ru-RU" dirty="0"/>
              <a:t>-контейнера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2" y="2428142"/>
            <a:ext cx="9601196" cy="3702201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200" dirty="0" err="1">
                <a:solidFill>
                  <a:srgbClr val="0070C0"/>
                </a:solidFill>
                <a:latin typeface="liberation_monoregular"/>
              </a:rPr>
              <a:t>flex-wrap</a:t>
            </a:r>
            <a:endParaRPr lang="uk-UA" altLang="uk-UA" sz="3200" dirty="0">
              <a:solidFill>
                <a:srgbClr val="0070C0"/>
              </a:solidFill>
              <a:latin typeface="isocpeur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За замовчуванням </a:t>
            </a:r>
            <a:r>
              <a:rPr lang="uk-UA" altLang="uk-UA" sz="32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-контейнер завжди буде мати у своєму розпорядженні блоки всередині себе в одну лінію. Однак, специфікацією також підтримується </a:t>
            </a: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багаторядковий 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режим. За </a:t>
            </a:r>
            <a:r>
              <a:rPr lang="uk-UA" altLang="uk-UA" sz="3200" dirty="0" err="1" smtClean="0">
                <a:solidFill>
                  <a:srgbClr val="404040"/>
                </a:solidFill>
                <a:latin typeface="roboto"/>
              </a:rPr>
              <a:t>багаторядковість</a:t>
            </a: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 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всередині </a:t>
            </a:r>
            <a:r>
              <a:rPr lang="uk-UA" altLang="uk-UA" sz="32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-контейнера відповідає CSS властивість </a:t>
            </a:r>
            <a:r>
              <a:rPr lang="uk-UA" altLang="uk-UA" sz="3200" dirty="0" err="1">
                <a:solidFill>
                  <a:srgbClr val="00588A"/>
                </a:solidFill>
                <a:latin typeface="liberation_monoregular"/>
              </a:rPr>
              <a:t>flex-wrap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.</a:t>
            </a:r>
            <a:endParaRPr lang="uk-UA" altLang="uk-UA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01580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 </a:t>
            </a:r>
            <a:r>
              <a:rPr lang="uk-UA" altLang="uk-UA" dirty="0" err="1">
                <a:solidFill>
                  <a:srgbClr val="0070C0"/>
                </a:solidFill>
                <a:latin typeface="inherit"/>
              </a:rPr>
              <a:t>flex-wrap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11368" y="2485623"/>
            <a:ext cx="10663707" cy="3709115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100" dirty="0" err="1" smtClean="0">
                <a:solidFill>
                  <a:srgbClr val="00588A"/>
                </a:solidFill>
                <a:latin typeface="liberation_monoregular"/>
              </a:rPr>
              <a:t>nowrap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 </a:t>
            </a:r>
            <a:r>
              <a:rPr lang="uk-UA" altLang="uk-UA" sz="3100" i="1" dirty="0">
                <a:solidFill>
                  <a:srgbClr val="404040"/>
                </a:solidFill>
                <a:latin typeface="inherit"/>
              </a:rPr>
              <a:t>(значення за замовчуванням</a:t>
            </a:r>
            <a:r>
              <a:rPr lang="uk-UA" altLang="uk-UA" sz="3100" i="1" dirty="0" smtClean="0">
                <a:solidFill>
                  <a:srgbClr val="404040"/>
                </a:solidFill>
                <a:latin typeface="inherit"/>
              </a:rPr>
              <a:t>)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блоки розташовані в одну лінію зліва направо (в </a:t>
            </a:r>
            <a:r>
              <a:rPr lang="uk-UA" altLang="uk-UA" sz="3100" dirty="0" err="1">
                <a:solidFill>
                  <a:srgbClr val="404040"/>
                </a:solidFill>
                <a:latin typeface="inherit"/>
              </a:rPr>
              <a:t>rtl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 справа наліво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);</a:t>
            </a:r>
            <a:endParaRPr lang="uk-UA" altLang="uk-UA" sz="31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100" dirty="0" err="1">
                <a:solidFill>
                  <a:srgbClr val="00588A"/>
                </a:solidFill>
                <a:latin typeface="liberation_monoregular"/>
              </a:rPr>
              <a:t>wrap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блоки розташовані 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в декілька горизонтальних рядів (якщо не поміщаються в один ряд). Вони слідують один за одним зліва направо (в </a:t>
            </a:r>
            <a:r>
              <a:rPr lang="uk-UA" altLang="uk-UA" sz="3100" dirty="0" err="1">
                <a:solidFill>
                  <a:srgbClr val="404040"/>
                </a:solidFill>
                <a:latin typeface="inherit"/>
              </a:rPr>
              <a:t>rtl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 справа наліво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);</a:t>
            </a:r>
            <a:endParaRPr lang="uk-UA" altLang="uk-UA" sz="31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3100" dirty="0" err="1">
                <a:solidFill>
                  <a:srgbClr val="00588A"/>
                </a:solidFill>
                <a:latin typeface="liberation_monoregular"/>
              </a:rPr>
              <a:t>wrap-reverse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те саме 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що і </a:t>
            </a:r>
            <a:r>
              <a:rPr lang="uk-UA" altLang="uk-UA" sz="3100" dirty="0" err="1">
                <a:solidFill>
                  <a:srgbClr val="404040"/>
                </a:solidFill>
                <a:latin typeface="inherit"/>
              </a:rPr>
              <a:t>wrap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 , але блоки </a:t>
            </a:r>
            <a:r>
              <a:rPr lang="uk-UA" altLang="uk-UA" sz="3100" dirty="0" smtClean="0">
                <a:solidFill>
                  <a:srgbClr val="404040"/>
                </a:solidFill>
                <a:latin typeface="inherit"/>
              </a:rPr>
              <a:t>розташовуються в </a:t>
            </a:r>
            <a:r>
              <a:rPr lang="uk-UA" altLang="uk-UA" sz="3100" dirty="0">
                <a:solidFill>
                  <a:srgbClr val="404040"/>
                </a:solidFill>
                <a:latin typeface="inherit"/>
              </a:rPr>
              <a:t>зворотному порядку.</a:t>
            </a:r>
            <a:endParaRPr lang="uk-UA" altLang="uk-UA" sz="31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3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3100" dirty="0"/>
          </a:p>
        </p:txBody>
      </p:sp>
    </p:spTree>
    <p:extLst>
      <p:ext uri="{BB962C8B-B14F-4D97-AF65-F5344CB8AC3E}">
        <p14:creationId xmlns:p14="http://schemas.microsoft.com/office/powerpoint/2010/main" val="128218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uk-UA" altLang="uk-UA" sz="5400" dirty="0" err="1">
                <a:ln>
                  <a:noFill/>
                </a:ln>
                <a:solidFill>
                  <a:srgbClr val="00B050"/>
                </a:solidFill>
                <a:latin typeface="liberation_monoregular"/>
              </a:rPr>
              <a:t>flex-flow</a:t>
            </a:r>
            <a:r>
              <a:rPr lang="uk-UA" altLang="uk-UA" sz="5400" dirty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 - зручне скорочення для </a:t>
            </a:r>
            <a:r>
              <a:rPr lang="uk-UA" altLang="uk-UA" sz="5400" dirty="0" err="1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flex-direction</a:t>
            </a:r>
            <a:r>
              <a:rPr lang="uk-UA" altLang="uk-UA" sz="5400" dirty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 + </a:t>
            </a:r>
            <a:r>
              <a:rPr lang="uk-UA" altLang="uk-UA" sz="5400" dirty="0" err="1" smtClean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flex-wrap</a:t>
            </a:r>
            <a:endParaRPr lang="uk-UA" sz="54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sz="3500" dirty="0">
                <a:solidFill>
                  <a:srgbClr val="404040"/>
                </a:solidFill>
                <a:latin typeface="roboto"/>
              </a:rPr>
              <a:t>По суті, </a:t>
            </a:r>
            <a:r>
              <a:rPr lang="uk-UA" altLang="uk-UA" sz="3500" dirty="0" err="1" smtClean="0">
                <a:solidFill>
                  <a:srgbClr val="00588A"/>
                </a:solidFill>
                <a:latin typeface="liberation_monoregular"/>
              </a:rPr>
              <a:t>flex-flow</a:t>
            </a:r>
            <a:r>
              <a:rPr lang="uk-UA" altLang="uk-UA" sz="35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500" dirty="0" smtClean="0">
                <a:solidFill>
                  <a:srgbClr val="404040"/>
                </a:solidFill>
                <a:latin typeface="roboto"/>
              </a:rPr>
              <a:t>надає </a:t>
            </a:r>
            <a:r>
              <a:rPr lang="uk-UA" altLang="uk-UA" sz="3500" dirty="0">
                <a:solidFill>
                  <a:srgbClr val="404040"/>
                </a:solidFill>
                <a:latin typeface="roboto"/>
              </a:rPr>
              <a:t>можливість в </a:t>
            </a:r>
            <a:r>
              <a:rPr lang="uk-UA" altLang="uk-UA" sz="3500" dirty="0" smtClean="0">
                <a:solidFill>
                  <a:srgbClr val="404040"/>
                </a:solidFill>
                <a:latin typeface="roboto"/>
              </a:rPr>
              <a:t>одній властивості </a:t>
            </a:r>
            <a:r>
              <a:rPr lang="uk-UA" altLang="uk-UA" sz="3500" dirty="0">
                <a:solidFill>
                  <a:srgbClr val="404040"/>
                </a:solidFill>
                <a:latin typeface="roboto"/>
              </a:rPr>
              <a:t>описати напрямок головної і </a:t>
            </a:r>
            <a:r>
              <a:rPr lang="uk-UA" altLang="uk-UA" sz="3500" dirty="0" smtClean="0">
                <a:solidFill>
                  <a:srgbClr val="404040"/>
                </a:solidFill>
                <a:latin typeface="roboto"/>
              </a:rPr>
              <a:t>багаторядкової </a:t>
            </a:r>
            <a:r>
              <a:rPr lang="uk-UA" altLang="uk-UA" sz="3500" dirty="0">
                <a:solidFill>
                  <a:srgbClr val="404040"/>
                </a:solidFill>
                <a:latin typeface="roboto"/>
              </a:rPr>
              <a:t>поперечної осі. За замовчуванням </a:t>
            </a:r>
            <a:r>
              <a:rPr lang="uk-UA" altLang="uk-UA" sz="3500" dirty="0" err="1">
                <a:solidFill>
                  <a:srgbClr val="00588A"/>
                </a:solidFill>
                <a:latin typeface="liberation_monoregular"/>
              </a:rPr>
              <a:t>flex-flow</a:t>
            </a:r>
            <a:r>
              <a:rPr lang="uk-UA" altLang="uk-UA" sz="3500" dirty="0">
                <a:solidFill>
                  <a:srgbClr val="00588A"/>
                </a:solidFill>
                <a:latin typeface="liberation_monoregular"/>
              </a:rPr>
              <a:t>: </a:t>
            </a:r>
            <a:r>
              <a:rPr lang="uk-UA" altLang="uk-UA" sz="3500" dirty="0" err="1">
                <a:solidFill>
                  <a:srgbClr val="00588A"/>
                </a:solidFill>
                <a:latin typeface="liberation_monoregular"/>
              </a:rPr>
              <a:t>row</a:t>
            </a:r>
            <a:r>
              <a:rPr lang="uk-UA" altLang="uk-UA" sz="3500" dirty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500" dirty="0" err="1">
                <a:solidFill>
                  <a:srgbClr val="00588A"/>
                </a:solidFill>
                <a:latin typeface="liberation_monoregular"/>
              </a:rPr>
              <a:t>nowrap</a:t>
            </a:r>
            <a:r>
              <a:rPr lang="uk-UA" altLang="uk-UA" sz="3500" dirty="0">
                <a:solidFill>
                  <a:srgbClr val="404040"/>
                </a:solidFill>
                <a:latin typeface="roboto"/>
              </a:rPr>
              <a:t>.</a:t>
            </a:r>
            <a:r>
              <a:rPr lang="uk-UA" altLang="uk-UA" sz="3500" dirty="0">
                <a:solidFill>
                  <a:schemeClr val="tx1"/>
                </a:solidFill>
              </a:rPr>
              <a:t> </a:t>
            </a:r>
            <a:endParaRPr lang="uk-UA" altLang="uk-UA" sz="3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07495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Специфікація </a:t>
            </a:r>
            <a:r>
              <a:rPr lang="en-US" dirty="0">
                <a:hlinkClick r:id="rId2"/>
              </a:rPr>
              <a:t>CSS Flexible Box Layout Module</a:t>
            </a:r>
            <a:r>
              <a:rPr lang="en-US" dirty="0"/>
              <a:t> (</a:t>
            </a:r>
            <a:r>
              <a:rPr lang="uk-UA" dirty="0"/>
              <a:t>в народі </a:t>
            </a:r>
            <a:r>
              <a:rPr lang="en-US" dirty="0" err="1"/>
              <a:t>Flexbox</a:t>
            </a:r>
            <a:r>
              <a:rPr lang="en-US" dirty="0"/>
              <a:t>) </a:t>
            </a:r>
            <a:r>
              <a:rPr lang="uk-UA" dirty="0"/>
              <a:t>покликана кардинально змінити ситуацію в кращу сторону при вирішенні величезної кількості завдань. </a:t>
            </a:r>
            <a:r>
              <a:rPr lang="en-US" dirty="0" err="1"/>
              <a:t>Flexbox</a:t>
            </a:r>
            <a:r>
              <a:rPr lang="en-US" dirty="0"/>
              <a:t> </a:t>
            </a:r>
            <a:r>
              <a:rPr lang="uk-UA" dirty="0"/>
              <a:t>дозволяє контролювати розмір, порядок і вирівнювання елементів по декількох осях, розподіл вільного місця між елементами і багато іншого.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73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flex-flow: &lt;‘flex-direction’&gt; || &lt;‘flex-wrap’&gt;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992451"/>
          </a:xfrm>
        </p:spPr>
        <p:txBody>
          <a:bodyPr>
            <a:normAutofit/>
          </a:bodyPr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CSS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>
                <a:solidFill>
                  <a:srgbClr val="880000"/>
                </a:solidFill>
                <a:latin typeface="inherit"/>
              </a:rPr>
              <a:t>/* </a:t>
            </a:r>
            <a:r>
              <a:rPr lang="uk-UA" altLang="uk-UA" dirty="0" smtClean="0">
                <a:solidFill>
                  <a:srgbClr val="880000"/>
                </a:solidFill>
                <a:latin typeface="inherit"/>
              </a:rPr>
              <a:t>тобто </a:t>
            </a:r>
            <a:r>
              <a:rPr lang="uk-UA" altLang="uk-UA" dirty="0">
                <a:solidFill>
                  <a:srgbClr val="880000"/>
                </a:solidFill>
                <a:latin typeface="inherit"/>
              </a:rPr>
              <a:t>... */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.</a:t>
            </a:r>
            <a:r>
              <a:rPr lang="uk-UA" altLang="uk-UA" dirty="0" err="1">
                <a:solidFill>
                  <a:srgbClr val="000088"/>
                </a:solidFill>
                <a:latin typeface="inherit"/>
              </a:rPr>
              <a:t>my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block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{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 smtClean="0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direcrion</a:t>
            </a:r>
            <a:r>
              <a:rPr lang="uk-UA" altLang="uk-UA" dirty="0" err="1" smtClean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column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 smtClean="0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wrap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wrap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}</a:t>
            </a: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880000"/>
                </a:solidFill>
                <a:latin typeface="inherit"/>
              </a:rPr>
              <a:t>/* це те саме, що </a:t>
            </a:r>
            <a:r>
              <a:rPr lang="uk-UA" altLang="uk-UA" dirty="0">
                <a:solidFill>
                  <a:srgbClr val="880000"/>
                </a:solidFill>
                <a:latin typeface="inherit"/>
              </a:rPr>
              <a:t>... */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.</a:t>
            </a:r>
            <a:r>
              <a:rPr lang="uk-UA" altLang="uk-UA" dirty="0" err="1">
                <a:solidFill>
                  <a:srgbClr val="000088"/>
                </a:solidFill>
                <a:latin typeface="inherit"/>
              </a:rPr>
              <a:t>my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block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{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 smtClean="0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flow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column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wrap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}</a:t>
            </a:r>
            <a:r>
              <a:rPr lang="uk-UA" altLang="uk-UA" sz="3200" dirty="0" smtClean="0">
                <a:solidFill>
                  <a:schemeClr val="tx1"/>
                </a:solidFill>
              </a:rPr>
              <a:t> </a:t>
            </a:r>
            <a:endParaRPr lang="uk-UA" altLang="uk-UA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85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 err="1" smtClean="0">
                <a:solidFill>
                  <a:srgbClr val="0070C0"/>
                </a:solidFill>
                <a:latin typeface="liberation_monoregular"/>
              </a:rPr>
              <a:t>align-content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5402" y="2389507"/>
            <a:ext cx="9601196" cy="3882504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Існує 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також властивість </a:t>
            </a:r>
            <a:r>
              <a:rPr lang="uk-UA" altLang="uk-UA" sz="3200" dirty="0" err="1">
                <a:solidFill>
                  <a:srgbClr val="00588A"/>
                </a:solidFill>
                <a:latin typeface="liberation_monoregular"/>
              </a:rPr>
              <a:t>align-content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, </a:t>
            </a: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яка 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визначає те, яким чином </a:t>
            </a: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створені 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ряди блоків будуть вирівняні по вертикалі і як вони поділять між собою весь простір </a:t>
            </a:r>
            <a:r>
              <a:rPr lang="uk-UA" altLang="uk-UA" sz="32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-контейнера.</a:t>
            </a:r>
            <a:endParaRPr lang="uk-UA" altLang="uk-UA" sz="32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200" dirty="0">
                <a:solidFill>
                  <a:srgbClr val="404040"/>
                </a:solidFill>
                <a:latin typeface="inherit"/>
              </a:rPr>
              <a:t>Важливо: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 </a:t>
            </a:r>
            <a:r>
              <a:rPr lang="uk-UA" altLang="uk-UA" sz="3200" dirty="0" err="1">
                <a:solidFill>
                  <a:srgbClr val="00588A"/>
                </a:solidFill>
                <a:latin typeface="liberation_monoregular"/>
              </a:rPr>
              <a:t>align-content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 працює тільки в багаторядковому режимі (тобто в разі </a:t>
            </a:r>
            <a:r>
              <a:rPr lang="uk-UA" altLang="uk-UA" sz="3200" dirty="0" err="1">
                <a:solidFill>
                  <a:srgbClr val="00588A"/>
                </a:solidFill>
                <a:latin typeface="liberation_monoregular"/>
              </a:rPr>
              <a:t>flex-wrap:wrap</a:t>
            </a:r>
            <a:r>
              <a:rPr lang="uk-UA" altLang="uk-UA" sz="3200" dirty="0" smtClean="0">
                <a:solidFill>
                  <a:srgbClr val="00588A"/>
                </a:solidFill>
                <a:latin typeface="liberation_monoregular"/>
              </a:rPr>
              <a:t>; </a:t>
            </a:r>
            <a:r>
              <a:rPr lang="uk-UA" altLang="uk-UA" sz="3200" dirty="0" smtClean="0">
                <a:solidFill>
                  <a:srgbClr val="404040"/>
                </a:solidFill>
                <a:latin typeface="roboto"/>
              </a:rPr>
              <a:t>або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 </a:t>
            </a:r>
            <a:r>
              <a:rPr lang="uk-UA" altLang="uk-UA" sz="3200" dirty="0" err="1">
                <a:solidFill>
                  <a:srgbClr val="00588A"/>
                </a:solidFill>
                <a:latin typeface="liberation_monoregular"/>
              </a:rPr>
              <a:t>flex-wrap:wrap-reverse</a:t>
            </a:r>
            <a:r>
              <a:rPr lang="uk-UA" altLang="uk-UA" sz="3200" dirty="0">
                <a:solidFill>
                  <a:srgbClr val="00588A"/>
                </a:solidFill>
                <a:latin typeface="liberation_monoregular"/>
              </a:rPr>
              <a:t>;</a:t>
            </a:r>
            <a:r>
              <a:rPr lang="uk-UA" altLang="uk-UA" sz="3200" dirty="0">
                <a:solidFill>
                  <a:srgbClr val="404040"/>
                </a:solidFill>
                <a:latin typeface="roboto"/>
              </a:rPr>
              <a:t>)</a:t>
            </a:r>
            <a:endParaRPr lang="uk-UA" altLang="uk-UA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67375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 </a:t>
            </a:r>
            <a:r>
              <a:rPr lang="uk-UA" altLang="uk-UA" dirty="0" err="1" smtClean="0">
                <a:solidFill>
                  <a:srgbClr val="0070C0"/>
                </a:solidFill>
                <a:latin typeface="inherit"/>
              </a:rPr>
              <a:t>align-content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0434" y="2408350"/>
            <a:ext cx="10831132" cy="3940935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 smtClean="0">
                <a:solidFill>
                  <a:srgbClr val="00588A"/>
                </a:solidFill>
                <a:latin typeface="liberation_monoregular"/>
              </a:rPr>
              <a:t>flex-start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ряди блоків 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притиснуті до початку </a:t>
            </a:r>
            <a:r>
              <a:rPr lang="uk-UA" altLang="uk-UA" sz="2600" dirty="0" err="1" smtClean="0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-контейнера;</a:t>
            </a:r>
            <a:endParaRPr lang="uk-UA" altLang="uk-UA" sz="26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>
                <a:solidFill>
                  <a:srgbClr val="00588A"/>
                </a:solidFill>
                <a:latin typeface="liberation_monoregular"/>
              </a:rPr>
              <a:t>flex-end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ряди блоків 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притиснуті до кінця </a:t>
            </a:r>
            <a:r>
              <a:rPr lang="uk-UA" altLang="uk-UA" sz="2600" dirty="0" err="1" smtClean="0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-контейнера;</a:t>
            </a:r>
            <a:endParaRPr lang="uk-UA" altLang="uk-UA" sz="26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>
                <a:solidFill>
                  <a:srgbClr val="00588A"/>
                </a:solidFill>
                <a:latin typeface="liberation_monoregular"/>
              </a:rPr>
              <a:t>center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ряди блоків 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знаходяться в центрі </a:t>
            </a:r>
            <a:r>
              <a:rPr lang="uk-UA" altLang="uk-UA" sz="26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-контейнера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 smtClean="0">
                <a:solidFill>
                  <a:srgbClr val="00588A"/>
                </a:solidFill>
                <a:latin typeface="liberation_monoregular"/>
              </a:rPr>
              <a:t>space-between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: перший ряд блоків розташовується на початку </a:t>
            </a:r>
            <a:r>
              <a:rPr lang="uk-UA" altLang="uk-UA" sz="2600" dirty="0" err="1" smtClean="0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-контейнера, останній ряд блоків блок - в кінці, всі інші ряди рівномірно розподілені в останньому просторі;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 smtClean="0">
                <a:solidFill>
                  <a:srgbClr val="00588A"/>
                </a:solidFill>
                <a:latin typeface="liberation_monoregular"/>
              </a:rPr>
              <a:t>space-around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: ряди блоків рівномірно розподілені від початку до кінця </a:t>
            </a:r>
            <a:r>
              <a:rPr lang="uk-UA" altLang="uk-UA" sz="2600" dirty="0" err="1" smtClean="0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-контейнера, розділяючи весь вільний простір порівну.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600" dirty="0" err="1" smtClean="0">
                <a:solidFill>
                  <a:srgbClr val="00588A"/>
                </a:solidFill>
                <a:latin typeface="liberation_monoregular"/>
              </a:rPr>
              <a:t>stretch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 </a:t>
            </a:r>
            <a:r>
              <a:rPr lang="uk-UA" altLang="uk-UA" sz="2600" i="1" dirty="0">
                <a:solidFill>
                  <a:srgbClr val="404040"/>
                </a:solidFill>
                <a:latin typeface="inherit"/>
              </a:rPr>
              <a:t>(значення за замовчуванням</a:t>
            </a:r>
            <a:r>
              <a:rPr lang="uk-UA" altLang="uk-UA" sz="2600" i="1" dirty="0" smtClean="0">
                <a:solidFill>
                  <a:srgbClr val="404040"/>
                </a:solidFill>
                <a:latin typeface="inherit"/>
              </a:rPr>
              <a:t>)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: ряди блоків 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розтягнуті, щоб зайняти </a:t>
            </a:r>
            <a:r>
              <a:rPr lang="uk-UA" altLang="uk-UA" sz="2600" dirty="0" smtClean="0">
                <a:solidFill>
                  <a:srgbClr val="404040"/>
                </a:solidFill>
                <a:latin typeface="inherit"/>
              </a:rPr>
              <a:t>ввесь </a:t>
            </a:r>
            <a:r>
              <a:rPr lang="uk-UA" altLang="uk-UA" sz="2600" dirty="0">
                <a:solidFill>
                  <a:srgbClr val="404040"/>
                </a:solidFill>
                <a:latin typeface="inherit"/>
              </a:rPr>
              <a:t>наявний простір.</a:t>
            </a:r>
            <a:endParaRPr lang="uk-UA" altLang="uk-UA" sz="26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340209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lex-align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04" y="157763"/>
            <a:ext cx="4364911" cy="6547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1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СSS властивості </a:t>
            </a:r>
            <a:r>
              <a:rPr lang="uk-UA" altLang="uk-UA" sz="3600" dirty="0" err="1" smtClean="0">
                <a:solidFill>
                  <a:srgbClr val="00588A"/>
                </a:solidFill>
                <a:latin typeface="liberation_monoregular"/>
              </a:rPr>
              <a:t>flex-wrap</a:t>
            </a:r>
            <a:r>
              <a:rPr lang="uk-UA" altLang="uk-UA" sz="36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і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 </a:t>
            </a:r>
            <a:r>
              <a:rPr lang="uk-UA" altLang="uk-UA" sz="3600" dirty="0" err="1" smtClean="0">
                <a:solidFill>
                  <a:srgbClr val="00588A"/>
                </a:solidFill>
                <a:latin typeface="liberation_monoregular"/>
              </a:rPr>
              <a:t>align-content</a:t>
            </a:r>
            <a:r>
              <a:rPr lang="uk-UA" altLang="uk-UA" sz="36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повинні 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застосовуватися безпосередньо до </a:t>
            </a:r>
            <a:r>
              <a:rPr lang="uk-UA" altLang="uk-UA" sz="36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-контейнеру, а не до його </a:t>
            </a: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дочірніх елементів.</a:t>
            </a:r>
            <a:r>
              <a:rPr lang="uk-UA" altLang="uk-UA" sz="3600" dirty="0" smtClean="0">
                <a:solidFill>
                  <a:schemeClr val="tx1"/>
                </a:solidFill>
              </a:rPr>
              <a:t> </a:t>
            </a:r>
            <a:endParaRPr lang="uk-UA" altLang="uk-UA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0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CSS правила для </a:t>
            </a:r>
            <a:r>
              <a:rPr lang="ru-RU" dirty="0" err="1"/>
              <a:t>дочірніх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flex</a:t>
            </a:r>
            <a:r>
              <a:rPr lang="ru-RU" dirty="0"/>
              <a:t>-контейнера (</a:t>
            </a:r>
            <a:r>
              <a:rPr lang="ru-RU" dirty="0" err="1"/>
              <a:t>flex-блоків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11369" y="2395470"/>
            <a:ext cx="10380372" cy="3928056"/>
          </a:xfrm>
        </p:spPr>
        <p:txBody>
          <a:bodyPr>
            <a:noAutofit/>
          </a:bodyPr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900" dirty="0" err="1">
                <a:solidFill>
                  <a:srgbClr val="00B050"/>
                </a:solidFill>
                <a:latin typeface="liberation_monoregular"/>
              </a:rPr>
              <a:t>flex-basis</a:t>
            </a:r>
            <a:r>
              <a:rPr lang="uk-UA" altLang="uk-UA" sz="2900" dirty="0">
                <a:solidFill>
                  <a:srgbClr val="0070AF"/>
                </a:solidFill>
                <a:latin typeface="isocpeurregular"/>
              </a:rPr>
              <a:t> - базовий розмір окремо взятого </a:t>
            </a:r>
            <a:r>
              <a:rPr lang="uk-UA" altLang="uk-UA" sz="2900" dirty="0" err="1" smtClean="0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sz="2900" dirty="0" smtClean="0">
                <a:solidFill>
                  <a:srgbClr val="0070AF"/>
                </a:solidFill>
                <a:latin typeface="isocpeurregular"/>
              </a:rPr>
              <a:t>-блоку.</a:t>
            </a:r>
            <a:endParaRPr lang="uk-UA" altLang="uk-UA" sz="2900" dirty="0">
              <a:solidFill>
                <a:srgbClr val="0070AF"/>
              </a:solidFill>
              <a:latin typeface="isocpeur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Задає початковий розмір по головній осі для </a:t>
            </a:r>
            <a:r>
              <a:rPr lang="uk-UA" altLang="uk-UA" sz="29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-блоку до того, як до нього будуть застосовані перетворення, засновані на інших </a:t>
            </a:r>
            <a:r>
              <a:rPr lang="uk-UA" altLang="uk-UA" sz="29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-факторах. Може бути заданий в будь-яких одиницях вимірювання довжини ( </a:t>
            </a:r>
            <a:r>
              <a:rPr lang="uk-UA" altLang="uk-UA" sz="2900" dirty="0" err="1">
                <a:solidFill>
                  <a:srgbClr val="00588A"/>
                </a:solidFill>
                <a:latin typeface="liberation_monoregular"/>
              </a:rPr>
              <a:t>px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, </a:t>
            </a:r>
            <a:r>
              <a:rPr lang="uk-UA" altLang="uk-UA" sz="2900" dirty="0" err="1">
                <a:solidFill>
                  <a:srgbClr val="00588A"/>
                </a:solidFill>
                <a:latin typeface="liberation_monoregular"/>
              </a:rPr>
              <a:t>em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, </a:t>
            </a:r>
            <a:r>
              <a:rPr lang="uk-UA" altLang="uk-UA" sz="2900" dirty="0">
                <a:solidFill>
                  <a:srgbClr val="00588A"/>
                </a:solidFill>
                <a:latin typeface="liberation_monoregular"/>
              </a:rPr>
              <a:t>%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, ...) або </a:t>
            </a:r>
            <a:r>
              <a:rPr lang="uk-UA" altLang="uk-UA" sz="2900" dirty="0" err="1" smtClean="0">
                <a:solidFill>
                  <a:srgbClr val="00588A"/>
                </a:solidFill>
                <a:latin typeface="liberation_monoregular"/>
              </a:rPr>
              <a:t>auto</a:t>
            </a:r>
            <a:r>
              <a:rPr lang="uk-UA" altLang="uk-UA" sz="29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2900" dirty="0" smtClean="0">
                <a:solidFill>
                  <a:srgbClr val="404040"/>
                </a:solidFill>
                <a:latin typeface="roboto"/>
              </a:rPr>
              <a:t>(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за замовчуванням). Якщо заданий як </a:t>
            </a:r>
            <a:r>
              <a:rPr lang="uk-UA" altLang="uk-UA" sz="2900" dirty="0" err="1">
                <a:solidFill>
                  <a:srgbClr val="00588A"/>
                </a:solidFill>
                <a:latin typeface="liberation_monoregular"/>
              </a:rPr>
              <a:t>auto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- за основу беруться розміри блоку (</a:t>
            </a:r>
            <a:r>
              <a:rPr lang="uk-UA" altLang="uk-UA" sz="2900" dirty="0" err="1">
                <a:solidFill>
                  <a:srgbClr val="404040"/>
                </a:solidFill>
                <a:latin typeface="roboto"/>
              </a:rPr>
              <a:t>width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, </a:t>
            </a:r>
            <a:r>
              <a:rPr lang="uk-UA" altLang="uk-UA" sz="2900" dirty="0" err="1">
                <a:solidFill>
                  <a:srgbClr val="404040"/>
                </a:solidFill>
                <a:latin typeface="roboto"/>
              </a:rPr>
              <a:t>height</a:t>
            </a:r>
            <a:r>
              <a:rPr lang="uk-UA" altLang="uk-UA" sz="2900" dirty="0">
                <a:solidFill>
                  <a:srgbClr val="404040"/>
                </a:solidFill>
                <a:latin typeface="roboto"/>
              </a:rPr>
              <a:t>), які, в свою чергу, можуть залежати від розміру контенту, якщо не вказані явно.</a:t>
            </a:r>
            <a:endParaRPr lang="uk-UA" altLang="uk-UA" sz="2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2900" dirty="0"/>
          </a:p>
        </p:txBody>
      </p:sp>
    </p:spTree>
    <p:extLst>
      <p:ext uri="{BB962C8B-B14F-4D97-AF65-F5344CB8AC3E}">
        <p14:creationId xmlns:p14="http://schemas.microsoft.com/office/powerpoint/2010/main" val="380593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dirty="0" err="1">
                <a:solidFill>
                  <a:srgbClr val="00B050"/>
                </a:solidFill>
                <a:latin typeface="liberation_monoregular"/>
              </a:rPr>
              <a:t>flex-grow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 - "жадібність" окремо взятого </a:t>
            </a:r>
            <a:r>
              <a:rPr lang="uk-UA" altLang="uk-UA" dirty="0" err="1" smtClean="0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-блоку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Визначає 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те, на скільки окремий </a:t>
            </a:r>
            <a:r>
              <a:rPr lang="uk-UA" altLang="uk-UA" sz="36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-блок може бути більше сусідніх елементів, якщо це необхідно. </a:t>
            </a:r>
            <a:r>
              <a:rPr lang="uk-UA" altLang="uk-UA" sz="3600" dirty="0" err="1" smtClean="0">
                <a:solidFill>
                  <a:srgbClr val="00588A"/>
                </a:solidFill>
                <a:latin typeface="liberation_monoregular"/>
              </a:rPr>
              <a:t>flex-grow</a:t>
            </a:r>
            <a:r>
              <a:rPr lang="uk-UA" altLang="uk-UA" sz="36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приймає безрозмірне значення </a:t>
            </a:r>
            <a:r>
              <a:rPr lang="uk-UA" altLang="uk-UA" sz="3600" dirty="0">
                <a:solidFill>
                  <a:srgbClr val="404040"/>
                </a:solidFill>
                <a:latin typeface="roboto"/>
              </a:rPr>
              <a:t>(за замовчуванням </a:t>
            </a:r>
            <a:r>
              <a:rPr lang="uk-UA" altLang="uk-UA" sz="3600" dirty="0">
                <a:solidFill>
                  <a:srgbClr val="00588A"/>
                </a:solidFill>
                <a:latin typeface="liberation_monoregular"/>
              </a:rPr>
              <a:t>0</a:t>
            </a:r>
            <a:r>
              <a:rPr lang="uk-UA" altLang="uk-UA" sz="3600" dirty="0" smtClean="0">
                <a:solidFill>
                  <a:srgbClr val="404040"/>
                </a:solidFill>
                <a:latin typeface="roboto"/>
              </a:rPr>
              <a:t>)</a:t>
            </a:r>
            <a:endParaRPr lang="uk-UA" altLang="uk-UA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inherit"/>
              </a:rPr>
              <a:t>Приклад </a:t>
            </a:r>
            <a:r>
              <a:rPr lang="uk-UA" altLang="uk-UA" dirty="0" smtClean="0">
                <a:solidFill>
                  <a:srgbClr val="404040"/>
                </a:solidFill>
                <a:latin typeface="inherit"/>
              </a:rPr>
              <a:t>1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5547" y="2428142"/>
            <a:ext cx="11016801" cy="3624927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600" dirty="0" smtClean="0">
                <a:solidFill>
                  <a:srgbClr val="404040"/>
                </a:solidFill>
                <a:latin typeface="inherit"/>
              </a:rPr>
              <a:t>Якщо </a:t>
            </a: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все </a:t>
            </a:r>
            <a:r>
              <a:rPr lang="uk-UA" altLang="uk-UA" sz="46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-блоки всередині </a:t>
            </a:r>
            <a:r>
              <a:rPr lang="uk-UA" altLang="uk-UA" sz="46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-контейнера мають </a:t>
            </a:r>
            <a:r>
              <a:rPr lang="uk-UA" altLang="uk-UA" sz="4600" dirty="0">
                <a:solidFill>
                  <a:srgbClr val="00588A"/>
                </a:solidFill>
                <a:latin typeface="liberation_monoregular"/>
              </a:rPr>
              <a:t>flex-grow:1</a:t>
            </a: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, то вони будуть однакового розміру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Якщо один з них має </a:t>
            </a:r>
            <a:r>
              <a:rPr lang="uk-UA" altLang="uk-UA" sz="4600" dirty="0">
                <a:solidFill>
                  <a:srgbClr val="00588A"/>
                </a:solidFill>
                <a:latin typeface="liberation_monoregular"/>
              </a:rPr>
              <a:t>flex-grow:2</a:t>
            </a:r>
            <a:r>
              <a:rPr lang="uk-UA" altLang="uk-UA" sz="4600" dirty="0">
                <a:solidFill>
                  <a:srgbClr val="404040"/>
                </a:solidFill>
                <a:latin typeface="inherit"/>
              </a:rPr>
              <a:t>, то він буде в 2 рази більше, ніж всі інші</a:t>
            </a:r>
            <a:endParaRPr lang="uk-UA" altLang="uk-UA" sz="46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4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600" dirty="0"/>
          </a:p>
        </p:txBody>
      </p:sp>
    </p:spTree>
    <p:extLst>
      <p:ext uri="{BB962C8B-B14F-4D97-AF65-F5344CB8AC3E}">
        <p14:creationId xmlns:p14="http://schemas.microsoft.com/office/powerpoint/2010/main" val="33905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inherit"/>
              </a:rPr>
              <a:t>Приклад </a:t>
            </a:r>
            <a:r>
              <a:rPr lang="uk-UA" altLang="uk-UA" dirty="0" smtClean="0">
                <a:solidFill>
                  <a:srgbClr val="404040"/>
                </a:solidFill>
                <a:latin typeface="inherit"/>
              </a:rPr>
              <a:t>2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Якщо всі </a:t>
            </a:r>
            <a:r>
              <a:rPr lang="uk-UA" altLang="uk-UA" sz="40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-блоки всередині </a:t>
            </a:r>
            <a:r>
              <a:rPr lang="uk-UA" altLang="uk-UA" sz="40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-контейнера мають 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flex-grow:3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, то вони будуть однакового розміру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Якщо один з них має 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flex-grow:12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, то він буде в 4 рази більше, ніж всі інші</a:t>
            </a:r>
            <a:endParaRPr lang="uk-UA" altLang="uk-UA" sz="40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83525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sz="4000" dirty="0">
                <a:solidFill>
                  <a:srgbClr val="404040"/>
                </a:solidFill>
                <a:latin typeface="roboto"/>
              </a:rPr>
              <a:t>Тобто абсолютне значення </a:t>
            </a:r>
            <a:r>
              <a:rPr lang="uk-UA" altLang="uk-UA" sz="4000" dirty="0" err="1" smtClean="0">
                <a:solidFill>
                  <a:srgbClr val="00588A"/>
                </a:solidFill>
                <a:latin typeface="liberation_monoregular"/>
              </a:rPr>
              <a:t>flex-grow</a:t>
            </a:r>
            <a:r>
              <a:rPr lang="uk-UA" altLang="uk-UA" sz="40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4000" dirty="0" smtClean="0">
                <a:solidFill>
                  <a:srgbClr val="404040"/>
                </a:solidFill>
                <a:latin typeface="roboto"/>
              </a:rPr>
              <a:t>не </a:t>
            </a:r>
            <a:r>
              <a:rPr lang="uk-UA" altLang="uk-UA" sz="4000" dirty="0">
                <a:solidFill>
                  <a:srgbClr val="404040"/>
                </a:solidFill>
                <a:latin typeface="roboto"/>
              </a:rPr>
              <a:t>визначає точну ширину. Воно визначає його ступінь "жадібності" по відношенню до інших </a:t>
            </a:r>
            <a:r>
              <a:rPr lang="uk-UA" altLang="uk-UA" sz="4000" dirty="0" err="1" smtClean="0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4000" dirty="0" smtClean="0">
                <a:solidFill>
                  <a:srgbClr val="404040"/>
                </a:solidFill>
                <a:latin typeface="roboto"/>
              </a:rPr>
              <a:t>-блоків </a:t>
            </a:r>
            <a:r>
              <a:rPr lang="uk-UA" altLang="uk-UA" sz="4000" dirty="0">
                <a:solidFill>
                  <a:srgbClr val="404040"/>
                </a:solidFill>
                <a:latin typeface="roboto"/>
              </a:rPr>
              <a:t>того ж рівня.</a:t>
            </a:r>
            <a:r>
              <a:rPr lang="uk-UA" altLang="uk-UA" sz="4000" dirty="0">
                <a:solidFill>
                  <a:schemeClr val="tx1"/>
                </a:solidFill>
              </a:rPr>
              <a:t> </a:t>
            </a:r>
            <a:endParaRPr lang="uk-UA" altLang="uk-UA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10449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переваги </a:t>
            </a:r>
            <a:r>
              <a:rPr lang="en-US" dirty="0" err="1" smtClean="0"/>
              <a:t>flexbox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792" y="2099256"/>
            <a:ext cx="10947042" cy="419851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uk-UA" dirty="0"/>
              <a:t>Всі блоки дуже легко робляться "гумовим", що вже випливає з назви "</a:t>
            </a:r>
            <a:r>
              <a:rPr lang="en-US" dirty="0"/>
              <a:t>flex". </a:t>
            </a:r>
            <a:r>
              <a:rPr lang="uk-UA" dirty="0"/>
              <a:t>Елементи можуть стискатися і розтягуватися за заданими правилами, займаючи потрібний простір.</a:t>
            </a:r>
          </a:p>
          <a:p>
            <a:pPr fontAlgn="base"/>
            <a:r>
              <a:rPr lang="uk-UA" dirty="0"/>
              <a:t>Вирівнювання по вертикалі і горизонталі, базової лінії тексту працює шикарно.</a:t>
            </a:r>
          </a:p>
          <a:p>
            <a:pPr fontAlgn="base"/>
            <a:r>
              <a:rPr lang="uk-UA" dirty="0"/>
              <a:t>Розташування елементів в </a:t>
            </a:r>
            <a:r>
              <a:rPr lang="en-US" dirty="0"/>
              <a:t>html </a:t>
            </a:r>
            <a:r>
              <a:rPr lang="uk-UA" dirty="0"/>
              <a:t>не має вирішального значення. Його можна поміняти в </a:t>
            </a:r>
            <a:r>
              <a:rPr lang="en-US" dirty="0"/>
              <a:t>CSS. </a:t>
            </a:r>
            <a:r>
              <a:rPr lang="uk-UA" dirty="0"/>
              <a:t>Це особливо важливо для деяких аспектів </a:t>
            </a:r>
            <a:r>
              <a:rPr lang="en-US" dirty="0"/>
              <a:t>responsive </a:t>
            </a:r>
            <a:r>
              <a:rPr lang="uk-UA" dirty="0"/>
              <a:t>верстки.</a:t>
            </a:r>
          </a:p>
          <a:p>
            <a:pPr fontAlgn="base"/>
            <a:r>
              <a:rPr lang="uk-UA" dirty="0"/>
              <a:t>Елементи можуть автоматично вибудовуватися в кілька рядків / стовпців, займаючи </a:t>
            </a:r>
            <a:r>
              <a:rPr lang="uk-UA" dirty="0" smtClean="0"/>
              <a:t>вс</a:t>
            </a:r>
            <a:r>
              <a:rPr lang="uk-UA" dirty="0"/>
              <a:t>е</a:t>
            </a:r>
            <a:r>
              <a:rPr lang="uk-UA" dirty="0" smtClean="0"/>
              <a:t> надане </a:t>
            </a:r>
            <a:r>
              <a:rPr lang="uk-UA" dirty="0"/>
              <a:t>місце.</a:t>
            </a:r>
          </a:p>
          <a:p>
            <a:pPr fontAlgn="base"/>
            <a:r>
              <a:rPr lang="uk-UA" dirty="0"/>
              <a:t>Безліч мов в світі використовують написання справа наліво </a:t>
            </a:r>
            <a:r>
              <a:rPr lang="en-US" dirty="0" err="1"/>
              <a:t>rtl</a:t>
            </a:r>
            <a:r>
              <a:rPr lang="en-US" dirty="0"/>
              <a:t> (right-to-left), </a:t>
            </a:r>
            <a:r>
              <a:rPr lang="uk-UA" dirty="0"/>
              <a:t>на відміну від звичного нам </a:t>
            </a:r>
            <a:r>
              <a:rPr lang="en-US" dirty="0" err="1"/>
              <a:t>ltr</a:t>
            </a:r>
            <a:r>
              <a:rPr lang="en-US" dirty="0"/>
              <a:t> (left-to-right). </a:t>
            </a:r>
            <a:r>
              <a:rPr lang="en-US" dirty="0" err="1"/>
              <a:t>Flexbox</a:t>
            </a:r>
            <a:r>
              <a:rPr lang="en-US" dirty="0"/>
              <a:t> </a:t>
            </a:r>
            <a:r>
              <a:rPr lang="uk-UA" dirty="0"/>
              <a:t>адаптований для цього. У ньому є поняття початку і кінця, а не права і ліва. Тобто в браузерах з </a:t>
            </a:r>
            <a:r>
              <a:rPr lang="uk-UA" dirty="0" smtClean="0"/>
              <a:t>напрямом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r>
              <a:rPr lang="uk-UA" dirty="0"/>
              <a:t>всі елементи будуть автоматично розташовані в реверсному порядку.</a:t>
            </a:r>
          </a:p>
          <a:p>
            <a:pPr fontAlgn="base"/>
            <a:r>
              <a:rPr lang="uk-UA" dirty="0"/>
              <a:t>Синтаксис </a:t>
            </a:r>
            <a:r>
              <a:rPr lang="en-US" dirty="0"/>
              <a:t>CSS </a:t>
            </a:r>
            <a:r>
              <a:rPr lang="uk-UA" dirty="0"/>
              <a:t>правил дуже простий і освоюється досить швидко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9360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dirty="0" err="1">
                <a:solidFill>
                  <a:srgbClr val="00B050"/>
                </a:solidFill>
                <a:latin typeface="liberation_monoregular"/>
              </a:rPr>
              <a:t>flex-shrink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 - фактор "</a:t>
            </a:r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стискання" 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окремо взятого </a:t>
            </a:r>
            <a:r>
              <a:rPr lang="uk-UA" altLang="uk-UA" dirty="0" err="1" smtClean="0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-блоку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9600" dirty="0" smtClean="0">
                <a:solidFill>
                  <a:srgbClr val="404040"/>
                </a:solidFill>
                <a:latin typeface="roboto"/>
              </a:rPr>
              <a:t>Визначає</a:t>
            </a:r>
            <a:r>
              <a:rPr lang="uk-UA" altLang="uk-UA" sz="9600" dirty="0">
                <a:solidFill>
                  <a:srgbClr val="404040"/>
                </a:solidFill>
                <a:latin typeface="roboto"/>
              </a:rPr>
              <a:t>, наскільки </a:t>
            </a:r>
            <a:r>
              <a:rPr lang="uk-UA" altLang="uk-UA" sz="96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9600" dirty="0">
                <a:solidFill>
                  <a:srgbClr val="404040"/>
                </a:solidFill>
                <a:latin typeface="roboto"/>
              </a:rPr>
              <a:t>-блок буде зменшуватися щодо сусідніх </a:t>
            </a:r>
            <a:r>
              <a:rPr lang="uk-UA" altLang="uk-UA" sz="9600" dirty="0" smtClean="0">
                <a:solidFill>
                  <a:srgbClr val="404040"/>
                </a:solidFill>
                <a:latin typeface="roboto"/>
              </a:rPr>
              <a:t>елементів всередині </a:t>
            </a:r>
            <a:r>
              <a:rPr lang="uk-UA" altLang="uk-UA" sz="96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9600" dirty="0">
                <a:solidFill>
                  <a:srgbClr val="404040"/>
                </a:solidFill>
                <a:latin typeface="roboto"/>
              </a:rPr>
              <a:t>-контейнера в разі нестачі вільного місця. За замовчуванням </a:t>
            </a:r>
            <a:r>
              <a:rPr lang="uk-UA" altLang="uk-UA" sz="9600" dirty="0" smtClean="0">
                <a:solidFill>
                  <a:srgbClr val="404040"/>
                </a:solidFill>
                <a:latin typeface="roboto"/>
              </a:rPr>
              <a:t>дорівнює </a:t>
            </a:r>
            <a:r>
              <a:rPr lang="uk-UA" altLang="uk-UA" sz="9600" dirty="0" smtClean="0">
                <a:solidFill>
                  <a:srgbClr val="0070C0"/>
                </a:solidFill>
                <a:latin typeface="roboto"/>
              </a:rPr>
              <a:t>1.</a:t>
            </a:r>
            <a:endParaRPr lang="uk-UA" altLang="uk-UA" sz="8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7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dirty="0" err="1">
                <a:solidFill>
                  <a:srgbClr val="00B050"/>
                </a:solidFill>
                <a:latin typeface="liberation_monoregular"/>
              </a:rPr>
              <a:t>flex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 - короткий запис для властивостей </a:t>
            </a:r>
            <a:r>
              <a:rPr lang="uk-UA" altLang="uk-UA" dirty="0" err="1">
                <a:solidFill>
                  <a:srgbClr val="0070AF"/>
                </a:solidFill>
                <a:latin typeface="isocpeurregular"/>
              </a:rPr>
              <a:t>flex-grow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, </a:t>
            </a:r>
            <a:r>
              <a:rPr lang="uk-UA" altLang="uk-UA" dirty="0" err="1">
                <a:solidFill>
                  <a:srgbClr val="0070AF"/>
                </a:solidFill>
                <a:latin typeface="isocpeurregular"/>
              </a:rPr>
              <a:t>flex-shrink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 і </a:t>
            </a:r>
            <a:r>
              <a:rPr lang="uk-UA" altLang="uk-UA" dirty="0" err="1" smtClean="0">
                <a:solidFill>
                  <a:srgbClr val="0070AF"/>
                </a:solidFill>
                <a:latin typeface="isocpeurregular"/>
              </a:rPr>
              <a:t>flex-basis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4000" dirty="0" err="1" smtClean="0">
                <a:solidFill>
                  <a:srgbClr val="00588A"/>
                </a:solidFill>
                <a:latin typeface="liberation_monoregular"/>
              </a:rPr>
              <a:t>flex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: </a:t>
            </a: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none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 | [ &lt;'</a:t>
            </a: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flex-grow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'&gt; &lt;'</a:t>
            </a: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flex-shrink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'&gt;? || &lt;'</a:t>
            </a: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flex-basis</a:t>
            </a:r>
            <a:r>
              <a:rPr lang="uk-UA" altLang="uk-UA" sz="4000" dirty="0">
                <a:solidFill>
                  <a:srgbClr val="00588A"/>
                </a:solidFill>
                <a:latin typeface="liberation_monoregular"/>
              </a:rPr>
              <a:t>'&gt; ]</a:t>
            </a:r>
            <a:endParaRPr lang="uk-UA" altLang="uk-UA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902520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CSS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421229"/>
            <a:ext cx="9601196" cy="4031086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880000"/>
                </a:solidFill>
                <a:latin typeface="inherit"/>
              </a:rPr>
              <a:t>/* тобто </a:t>
            </a:r>
            <a:r>
              <a:rPr lang="uk-UA" altLang="uk-UA" dirty="0">
                <a:solidFill>
                  <a:srgbClr val="880000"/>
                </a:solidFill>
                <a:latin typeface="inherit"/>
              </a:rPr>
              <a:t>... */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.</a:t>
            </a:r>
            <a:r>
              <a:rPr lang="uk-UA" altLang="uk-UA" dirty="0" err="1">
                <a:solidFill>
                  <a:srgbClr val="000088"/>
                </a:solidFill>
                <a:latin typeface="inherit"/>
              </a:rPr>
              <a:t>my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block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{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grow</a:t>
            </a: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 smtClean="0">
                <a:solidFill>
                  <a:srgbClr val="006666"/>
                </a:solidFill>
                <a:latin typeface="inherit"/>
              </a:rPr>
              <a:t>12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shrink</a:t>
            </a: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 smtClean="0">
                <a:solidFill>
                  <a:srgbClr val="006666"/>
                </a:solidFill>
                <a:latin typeface="inherit"/>
              </a:rPr>
              <a:t>3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basis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006666"/>
                </a:solidFill>
                <a:latin typeface="inherit"/>
              </a:rPr>
              <a:t>30em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}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880000"/>
                </a:solidFill>
                <a:latin typeface="inherit"/>
              </a:rPr>
              <a:t>/* це те саме</a:t>
            </a:r>
            <a:r>
              <a:rPr lang="uk-UA" altLang="uk-UA" dirty="0">
                <a:solidFill>
                  <a:srgbClr val="880000"/>
                </a:solidFill>
                <a:latin typeface="inherit"/>
              </a:rPr>
              <a:t>, </a:t>
            </a:r>
            <a:r>
              <a:rPr lang="uk-UA" altLang="uk-UA" dirty="0" smtClean="0">
                <a:solidFill>
                  <a:srgbClr val="880000"/>
                </a:solidFill>
                <a:latin typeface="inherit"/>
              </a:rPr>
              <a:t>що </a:t>
            </a:r>
            <a:r>
              <a:rPr lang="uk-UA" altLang="uk-UA" dirty="0">
                <a:solidFill>
                  <a:srgbClr val="880000"/>
                </a:solidFill>
                <a:latin typeface="inherit"/>
              </a:rPr>
              <a:t>... */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.</a:t>
            </a:r>
            <a:r>
              <a:rPr lang="uk-UA" altLang="uk-UA" dirty="0" err="1">
                <a:solidFill>
                  <a:srgbClr val="000088"/>
                </a:solidFill>
                <a:latin typeface="inherit"/>
              </a:rPr>
              <a:t>my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block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{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err="1" smtClean="0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006666"/>
                </a:solidFill>
                <a:latin typeface="inherit"/>
              </a:rPr>
              <a:t>12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006666"/>
                </a:solidFill>
                <a:latin typeface="inherit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006666"/>
                </a:solidFill>
                <a:latin typeface="inherit"/>
              </a:rPr>
              <a:t>30em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}</a:t>
            </a:r>
            <a:r>
              <a:rPr lang="uk-UA" altLang="uk-UA" sz="3200" dirty="0" smtClean="0">
                <a:solidFill>
                  <a:schemeClr val="tx1"/>
                </a:solidFill>
              </a:rPr>
              <a:t> </a:t>
            </a:r>
            <a:endParaRPr lang="uk-UA" altLang="uk-UA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9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dirty="0" err="1">
                <a:solidFill>
                  <a:srgbClr val="00B050"/>
                </a:solidFill>
                <a:latin typeface="liberation_monoregular"/>
              </a:rPr>
              <a:t>align-self</a:t>
            </a:r>
            <a:r>
              <a:rPr lang="uk-UA" altLang="uk-UA" dirty="0">
                <a:solidFill>
                  <a:srgbClr val="00B050"/>
                </a:solidFill>
                <a:latin typeface="isocpeurregular"/>
              </a:rPr>
              <a:t> 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- вирівнювання окремо взятого </a:t>
            </a:r>
            <a:r>
              <a:rPr lang="uk-UA" altLang="uk-UA" dirty="0" err="1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-блоку по </a:t>
            </a:r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поперечній </a:t>
            </a:r>
            <a:r>
              <a:rPr lang="uk-UA" altLang="uk-UA" dirty="0">
                <a:solidFill>
                  <a:srgbClr val="0070AF"/>
                </a:solidFill>
                <a:latin typeface="isocpeurregular"/>
              </a:rPr>
              <a:t>осі</a:t>
            </a:r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.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4800" dirty="0" smtClean="0">
                <a:solidFill>
                  <a:srgbClr val="404040"/>
                </a:solidFill>
                <a:latin typeface="roboto"/>
              </a:rPr>
              <a:t>Надає можливість </a:t>
            </a:r>
            <a:r>
              <a:rPr lang="uk-UA" altLang="uk-UA" sz="4800" dirty="0" err="1">
                <a:solidFill>
                  <a:srgbClr val="404040"/>
                </a:solidFill>
                <a:latin typeface="roboto"/>
              </a:rPr>
              <a:t>перевизначати</a:t>
            </a:r>
            <a:r>
              <a:rPr lang="uk-UA" altLang="uk-UA" sz="4800" dirty="0">
                <a:solidFill>
                  <a:srgbClr val="404040"/>
                </a:solidFill>
                <a:latin typeface="roboto"/>
              </a:rPr>
              <a:t> властивість </a:t>
            </a:r>
            <a:r>
              <a:rPr lang="uk-UA" altLang="uk-UA" sz="48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4800" dirty="0">
                <a:solidFill>
                  <a:srgbClr val="404040"/>
                </a:solidFill>
                <a:latin typeface="roboto"/>
              </a:rPr>
              <a:t>-контейнера </a:t>
            </a:r>
            <a:r>
              <a:rPr lang="uk-UA" altLang="uk-UA" sz="4800" dirty="0" err="1" smtClean="0">
                <a:solidFill>
                  <a:srgbClr val="00588A"/>
                </a:solidFill>
                <a:latin typeface="liberation_monoregular"/>
              </a:rPr>
              <a:t>align-items</a:t>
            </a:r>
            <a:r>
              <a:rPr lang="uk-UA" altLang="uk-UA" sz="48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4800" dirty="0" smtClean="0">
                <a:solidFill>
                  <a:srgbClr val="404040"/>
                </a:solidFill>
                <a:latin typeface="roboto"/>
              </a:rPr>
              <a:t>для </a:t>
            </a:r>
            <a:r>
              <a:rPr lang="uk-UA" altLang="uk-UA" sz="4800" dirty="0">
                <a:solidFill>
                  <a:srgbClr val="404040"/>
                </a:solidFill>
                <a:latin typeface="roboto"/>
              </a:rPr>
              <a:t>окремого </a:t>
            </a:r>
            <a:r>
              <a:rPr lang="uk-UA" altLang="uk-UA" sz="48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4800" dirty="0">
                <a:solidFill>
                  <a:srgbClr val="404040"/>
                </a:solidFill>
                <a:latin typeface="roboto"/>
              </a:rPr>
              <a:t>-блоку.</a:t>
            </a:r>
            <a:endParaRPr lang="uk-UA" altLang="uk-UA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83547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 </a:t>
            </a:r>
            <a:r>
              <a:rPr lang="uk-UA" altLang="uk-UA" dirty="0" err="1">
                <a:solidFill>
                  <a:srgbClr val="404040"/>
                </a:solidFill>
                <a:latin typeface="roboto"/>
              </a:rPr>
              <a:t>align-self</a:t>
            </a:r>
            <a:r>
              <a:rPr lang="uk-UA" altLang="uk-UA" dirty="0">
                <a:solidFill>
                  <a:srgbClr val="404040"/>
                </a:solidFill>
                <a:latin typeface="roboto"/>
              </a:rPr>
              <a:t> (ті ж 5 варіантів, що і для </a:t>
            </a:r>
            <a:r>
              <a:rPr lang="uk-UA" altLang="uk-UA" dirty="0" err="1">
                <a:solidFill>
                  <a:srgbClr val="00588A"/>
                </a:solidFill>
                <a:latin typeface="liberation_monoregular"/>
              </a:rPr>
              <a:t>align-items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)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08338" y="2556931"/>
            <a:ext cx="10188259" cy="356053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 smtClean="0">
                <a:solidFill>
                  <a:srgbClr val="00588A"/>
                </a:solidFill>
                <a:latin typeface="liberation_monoregular"/>
              </a:rPr>
              <a:t>flex-start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-блок притиснутий до початку поперечної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flex-end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-блок притиснутий до кінця поперечної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center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-блок розташовуються в центрі поперечної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осі;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baseline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-блок вирівнюються по </a:t>
            </a:r>
            <a:r>
              <a:rPr lang="uk-UA" altLang="uk-UA" sz="2800" dirty="0" err="1" smtClean="0">
                <a:solidFill>
                  <a:srgbClr val="404040"/>
                </a:solidFill>
                <a:latin typeface="inherit"/>
              </a:rPr>
              <a:t>baseline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;</a:t>
            </a:r>
            <a:endParaRPr lang="uk-UA" altLang="uk-UA" sz="28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stretch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 </a:t>
            </a:r>
            <a:r>
              <a:rPr lang="uk-UA" altLang="uk-UA" sz="2800" i="1" dirty="0">
                <a:solidFill>
                  <a:srgbClr val="404040"/>
                </a:solidFill>
                <a:latin typeface="inherit"/>
              </a:rPr>
              <a:t>(значення за замовчуванням)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 : 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-блок розтягнутий, щоб зайняти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все доступне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місце по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поперечній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осі, при цьому враховуються </a:t>
            </a: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min-width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/ </a:t>
            </a: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max-width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, якщо такі задані.</a:t>
            </a:r>
            <a:endParaRPr lang="uk-UA" altLang="uk-UA" sz="28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73158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4249" y="982132"/>
            <a:ext cx="10393250" cy="1303867"/>
          </a:xfrm>
        </p:spPr>
        <p:txBody>
          <a:bodyPr>
            <a:noAutofit/>
          </a:bodyPr>
          <a:lstStyle/>
          <a:p>
            <a:pPr lvl="0"/>
            <a:r>
              <a:rPr lang="uk-UA" altLang="uk-UA" sz="3600" dirty="0" err="1">
                <a:solidFill>
                  <a:srgbClr val="00B050"/>
                </a:solidFill>
                <a:latin typeface="liberation_monoregular"/>
              </a:rPr>
              <a:t>order</a:t>
            </a:r>
            <a:r>
              <a:rPr lang="uk-UA" altLang="uk-UA" sz="3600" dirty="0">
                <a:solidFill>
                  <a:srgbClr val="00B050"/>
                </a:solidFill>
                <a:latin typeface="isocpeurregular"/>
              </a:rPr>
              <a:t> </a:t>
            </a:r>
            <a:r>
              <a:rPr lang="uk-UA" altLang="uk-UA" sz="3600" dirty="0">
                <a:solidFill>
                  <a:srgbClr val="0070AF"/>
                </a:solidFill>
                <a:latin typeface="isocpeurregular"/>
              </a:rPr>
              <a:t>- порядок проходження окремо взятого </a:t>
            </a:r>
            <a:r>
              <a:rPr lang="uk-UA" altLang="uk-UA" sz="3600" dirty="0" err="1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sz="3600" dirty="0">
                <a:solidFill>
                  <a:srgbClr val="0070AF"/>
                </a:solidFill>
                <a:latin typeface="isocpeurregular"/>
              </a:rPr>
              <a:t>-блоку всередині </a:t>
            </a:r>
            <a:r>
              <a:rPr lang="uk-UA" altLang="uk-UA" sz="3600" dirty="0" err="1">
                <a:solidFill>
                  <a:srgbClr val="0070AF"/>
                </a:solidFill>
                <a:latin typeface="isocpeurregular"/>
              </a:rPr>
              <a:t>flex</a:t>
            </a:r>
            <a:r>
              <a:rPr lang="uk-UA" altLang="uk-UA" sz="3600" dirty="0">
                <a:solidFill>
                  <a:srgbClr val="0070AF"/>
                </a:solidFill>
                <a:latin typeface="isocpeurregular"/>
              </a:rPr>
              <a:t>-контейнера</a:t>
            </a:r>
            <a:r>
              <a:rPr lang="uk-UA" altLang="uk-UA" sz="3600" dirty="0" smtClean="0">
                <a:solidFill>
                  <a:srgbClr val="0070AF"/>
                </a:solidFill>
                <a:latin typeface="isocpeurregular"/>
              </a:rPr>
              <a:t>.</a:t>
            </a:r>
            <a:endParaRPr lang="uk-UA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За замовчуванням всі блоки будуть слідувати один за одним в порядку, заданому в </a:t>
            </a:r>
            <a:r>
              <a:rPr lang="uk-UA" altLang="uk-UA" sz="3100" dirty="0" err="1">
                <a:solidFill>
                  <a:srgbClr val="404040"/>
                </a:solidFill>
                <a:latin typeface="roboto"/>
              </a:rPr>
              <a:t>html</a:t>
            </a: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. Однак цей порядок можна змінити за допомогою властивості </a:t>
            </a:r>
            <a:r>
              <a:rPr lang="uk-UA" altLang="uk-UA" sz="3100" dirty="0" err="1">
                <a:solidFill>
                  <a:srgbClr val="00588A"/>
                </a:solidFill>
                <a:latin typeface="liberation_monoregular"/>
              </a:rPr>
              <a:t>order</a:t>
            </a: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. </a:t>
            </a:r>
            <a:r>
              <a:rPr lang="uk-UA" altLang="uk-UA" sz="3100" dirty="0" smtClean="0">
                <a:solidFill>
                  <a:srgbClr val="404040"/>
                </a:solidFill>
                <a:latin typeface="roboto"/>
              </a:rPr>
              <a:t>Він </a:t>
            </a: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задається цілим числом і за замовчуванням дорівнює </a:t>
            </a:r>
            <a:r>
              <a:rPr lang="uk-UA" altLang="uk-UA" sz="3100" dirty="0">
                <a:solidFill>
                  <a:srgbClr val="00588A"/>
                </a:solidFill>
                <a:latin typeface="liberation_monoregular"/>
              </a:rPr>
              <a:t>0</a:t>
            </a: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.</a:t>
            </a:r>
            <a:endParaRPr lang="uk-UA" altLang="uk-UA" sz="3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Значення </a:t>
            </a:r>
            <a:r>
              <a:rPr lang="uk-UA" altLang="uk-UA" sz="3100" dirty="0" err="1" smtClean="0">
                <a:solidFill>
                  <a:srgbClr val="00588A"/>
                </a:solidFill>
                <a:latin typeface="liberation_monoregular"/>
              </a:rPr>
              <a:t>order</a:t>
            </a:r>
            <a:r>
              <a:rPr lang="uk-UA" altLang="uk-UA" sz="31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3100" dirty="0" smtClean="0">
                <a:solidFill>
                  <a:srgbClr val="404040"/>
                </a:solidFill>
                <a:latin typeface="roboto"/>
              </a:rPr>
              <a:t>не </a:t>
            </a:r>
            <a:r>
              <a:rPr lang="uk-UA" altLang="uk-UA" sz="3100" dirty="0">
                <a:solidFill>
                  <a:srgbClr val="404040"/>
                </a:solidFill>
                <a:latin typeface="roboto"/>
              </a:rPr>
              <a:t>ставить абсолютну позицію елемента в послідовності. Воно визначає вагу позиції елемента.</a:t>
            </a:r>
            <a:endParaRPr lang="uk-UA" altLang="uk-UA" sz="3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3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31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54550" cy="276999"/>
          </a:xfrm>
          <a:prstGeom prst="rect">
            <a:avLst/>
          </a:prstGeom>
          <a:solidFill>
            <a:srgbClr val="FF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2697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6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HTML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2048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my-flex-container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style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0000"/>
                </a:solidFill>
                <a:latin typeface="inherit"/>
              </a:rPr>
              <a:t>order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6666"/>
                </a:solidFill>
                <a:latin typeface="inherit"/>
              </a:rPr>
              <a:t>5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item1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style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0000"/>
                </a:solidFill>
                <a:latin typeface="inherit"/>
              </a:rPr>
              <a:t>order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6666"/>
                </a:solidFill>
                <a:latin typeface="inherit"/>
              </a:rPr>
              <a:t>10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item2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style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0000"/>
                </a:solidFill>
                <a:latin typeface="inherit"/>
              </a:rPr>
              <a:t>order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6666"/>
                </a:solidFill>
                <a:latin typeface="inherit"/>
              </a:rPr>
              <a:t>5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item3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style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0000"/>
                </a:solidFill>
                <a:latin typeface="inherit"/>
              </a:rPr>
              <a:t>order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6666"/>
                </a:solidFill>
                <a:latin typeface="inherit"/>
              </a:rPr>
              <a:t>5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item4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 err="1">
                <a:solidFill>
                  <a:srgbClr val="660066"/>
                </a:solidFill>
                <a:latin typeface="inherit"/>
              </a:rPr>
              <a:t>style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 err="1">
                <a:solidFill>
                  <a:srgbClr val="000000"/>
                </a:solidFill>
                <a:latin typeface="inherit"/>
              </a:rPr>
              <a:t>order</a:t>
            </a:r>
            <a:r>
              <a:rPr lang="uk-UA" altLang="uk-UA" sz="2800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6666"/>
                </a:solidFill>
                <a:latin typeface="inherit"/>
              </a:rPr>
              <a:t>0</a:t>
            </a:r>
            <a:r>
              <a:rPr lang="uk-UA" altLang="uk-UA" sz="28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item5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28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2800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 smtClean="0">
                <a:solidFill>
                  <a:srgbClr val="000088"/>
                </a:solidFill>
                <a:latin typeface="inherit"/>
              </a:rPr>
              <a:t>&lt;/</a:t>
            </a:r>
            <a:r>
              <a:rPr lang="uk-UA" altLang="uk-UA" sz="2800" dirty="0">
                <a:solidFill>
                  <a:srgbClr val="000088"/>
                </a:solidFill>
                <a:latin typeface="inherit"/>
              </a:rPr>
              <a:t>div&gt;</a:t>
            </a:r>
            <a:r>
              <a:rPr lang="uk-UA" altLang="uk-UA" sz="2800" dirty="0">
                <a:solidFill>
                  <a:schemeClr val="tx1"/>
                </a:solidFill>
              </a:rPr>
              <a:t> </a:t>
            </a:r>
            <a:endParaRPr lang="uk-UA" altLang="uk-UA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38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sz="5400" dirty="0" err="1">
                <a:ln>
                  <a:noFill/>
                </a:ln>
                <a:solidFill>
                  <a:srgbClr val="00B050"/>
                </a:solidFill>
                <a:latin typeface="liberation_monoregular"/>
              </a:rPr>
              <a:t>margin</a:t>
            </a:r>
            <a:r>
              <a:rPr lang="uk-UA" altLang="uk-UA" sz="5400" dirty="0">
                <a:ln>
                  <a:noFill/>
                </a:ln>
                <a:solidFill>
                  <a:srgbClr val="00B050"/>
                </a:solidFill>
                <a:latin typeface="liberation_monoregular"/>
              </a:rPr>
              <a:t>: </a:t>
            </a:r>
            <a:r>
              <a:rPr lang="uk-UA" altLang="uk-UA" sz="5400" dirty="0" err="1">
                <a:ln>
                  <a:noFill/>
                </a:ln>
                <a:solidFill>
                  <a:srgbClr val="00B050"/>
                </a:solidFill>
                <a:latin typeface="liberation_monoregular"/>
              </a:rPr>
              <a:t>auto</a:t>
            </a:r>
            <a:r>
              <a:rPr lang="uk-UA" altLang="uk-UA" sz="5400" dirty="0">
                <a:ln>
                  <a:noFill/>
                </a:ln>
                <a:solidFill>
                  <a:srgbClr val="00B050"/>
                </a:solidFill>
                <a:latin typeface="isocpeurregular"/>
              </a:rPr>
              <a:t> </a:t>
            </a:r>
            <a:r>
              <a:rPr lang="uk-UA" altLang="uk-UA" sz="5400" dirty="0">
                <a:ln>
                  <a:noFill/>
                </a:ln>
                <a:solidFill>
                  <a:srgbClr val="0070AF"/>
                </a:solidFill>
                <a:latin typeface="inherit"/>
              </a:rPr>
              <a:t>по </a:t>
            </a:r>
            <a:r>
              <a:rPr lang="uk-UA" altLang="uk-UA" sz="5400" dirty="0" smtClean="0">
                <a:ln>
                  <a:noFill/>
                </a:ln>
                <a:solidFill>
                  <a:srgbClr val="0070AF"/>
                </a:solidFill>
                <a:latin typeface="inherit"/>
              </a:rPr>
              <a:t>вертикалі</a:t>
            </a:r>
            <a:endParaRPr lang="uk-UA" sz="54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sz="4000" dirty="0" err="1">
                <a:solidFill>
                  <a:srgbClr val="404040"/>
                </a:solidFill>
                <a:latin typeface="roboto"/>
              </a:rPr>
              <a:t>Flexbox</a:t>
            </a:r>
            <a:r>
              <a:rPr lang="uk-UA" altLang="uk-UA" sz="4000" dirty="0">
                <a:solidFill>
                  <a:srgbClr val="404040"/>
                </a:solidFill>
                <a:latin typeface="roboto"/>
              </a:rPr>
              <a:t> можна любити хоча б за те, що звичне всім вирівнювання по горизонталі через </a:t>
            </a:r>
            <a:r>
              <a:rPr lang="uk-UA" altLang="uk-UA" sz="4000" dirty="0" err="1" smtClean="0">
                <a:solidFill>
                  <a:srgbClr val="00588A"/>
                </a:solidFill>
                <a:latin typeface="liberation_monoregular"/>
              </a:rPr>
              <a:t>margin:auto</a:t>
            </a:r>
            <a:r>
              <a:rPr lang="uk-UA" altLang="uk-UA" sz="4000" dirty="0" smtClean="0">
                <a:solidFill>
                  <a:srgbClr val="00588A"/>
                </a:solidFill>
                <a:latin typeface="liberation_monoregular"/>
              </a:rPr>
              <a:t> </a:t>
            </a:r>
            <a:r>
              <a:rPr lang="uk-UA" altLang="uk-UA" sz="4000" dirty="0" smtClean="0">
                <a:solidFill>
                  <a:srgbClr val="404040"/>
                </a:solidFill>
                <a:latin typeface="roboto"/>
              </a:rPr>
              <a:t>тут </a:t>
            </a:r>
            <a:r>
              <a:rPr lang="uk-UA" altLang="uk-UA" sz="4000" dirty="0">
                <a:solidFill>
                  <a:srgbClr val="404040"/>
                </a:solidFill>
                <a:latin typeface="roboto"/>
              </a:rPr>
              <a:t>працює і для вертикалі!</a:t>
            </a:r>
            <a:r>
              <a:rPr lang="uk-UA" altLang="uk-UA" sz="4000" dirty="0">
                <a:solidFill>
                  <a:schemeClr val="tx1"/>
                </a:solidFill>
              </a:rPr>
              <a:t> </a:t>
            </a:r>
            <a:endParaRPr lang="uk-UA" altLang="uk-UA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4053795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502276"/>
            <a:ext cx="9601196" cy="5373592"/>
          </a:xfrm>
        </p:spPr>
        <p:txBody>
          <a:bodyPr>
            <a:normAutofit/>
          </a:bodyPr>
          <a:lstStyle/>
          <a:p>
            <a:r>
              <a:rPr lang="en-US" sz="3200" dirty="0"/>
              <a:t>.my-flex-container { </a:t>
            </a:r>
            <a:endParaRPr lang="uk-UA" sz="3200" dirty="0" smtClean="0"/>
          </a:p>
          <a:p>
            <a:pPr lvl="1"/>
            <a:r>
              <a:rPr lang="en-US" sz="3200" dirty="0" smtClean="0"/>
              <a:t>display</a:t>
            </a:r>
            <a:r>
              <a:rPr lang="en-US" sz="3200" dirty="0"/>
              <a:t>: flex; height: 300px; /* </a:t>
            </a:r>
            <a:r>
              <a:rPr lang="uk-UA" sz="3200" dirty="0" smtClean="0"/>
              <a:t>Або що завгодно </a:t>
            </a:r>
            <a:r>
              <a:rPr lang="uk-UA" sz="3200" dirty="0"/>
              <a:t>*/ } </a:t>
            </a:r>
            <a:endParaRPr lang="uk-UA" sz="3200" dirty="0" smtClean="0"/>
          </a:p>
          <a:p>
            <a:r>
              <a:rPr lang="uk-UA" sz="3200" dirty="0" smtClean="0"/>
              <a:t>.</a:t>
            </a:r>
            <a:r>
              <a:rPr lang="en-US" sz="3200" dirty="0"/>
              <a:t>my-flex-block { </a:t>
            </a:r>
            <a:endParaRPr lang="uk-UA" sz="3200" dirty="0" smtClean="0"/>
          </a:p>
          <a:p>
            <a:pPr lvl="1"/>
            <a:r>
              <a:rPr lang="en-US" sz="3200" dirty="0" smtClean="0"/>
              <a:t>width</a:t>
            </a:r>
            <a:r>
              <a:rPr lang="en-US" sz="3200" dirty="0"/>
              <a:t>: 100px; /* </a:t>
            </a:r>
            <a:r>
              <a:rPr lang="uk-UA" sz="3200" dirty="0" smtClean="0"/>
              <a:t>Або що завгодно </a:t>
            </a:r>
            <a:r>
              <a:rPr lang="uk-UA" sz="3200" dirty="0"/>
              <a:t>*/ </a:t>
            </a:r>
            <a:endParaRPr lang="uk-UA" sz="3200" dirty="0" smtClean="0"/>
          </a:p>
          <a:p>
            <a:pPr lvl="1"/>
            <a:r>
              <a:rPr lang="en-US" sz="3200" dirty="0" smtClean="0"/>
              <a:t>height</a:t>
            </a:r>
            <a:r>
              <a:rPr lang="en-US" sz="3200" dirty="0"/>
              <a:t>: 100px; /* </a:t>
            </a:r>
            <a:r>
              <a:rPr lang="uk-UA" sz="3200" dirty="0"/>
              <a:t>Або що завгодно </a:t>
            </a:r>
            <a:r>
              <a:rPr lang="uk-UA" sz="3200" dirty="0" smtClean="0"/>
              <a:t>*/ </a:t>
            </a:r>
          </a:p>
          <a:p>
            <a:pPr lvl="1"/>
            <a:r>
              <a:rPr lang="en-US" sz="3200" dirty="0" smtClean="0"/>
              <a:t>margin</a:t>
            </a:r>
            <a:r>
              <a:rPr lang="en-US" sz="3200" dirty="0"/>
              <a:t>: auto; /* </a:t>
            </a:r>
            <a:r>
              <a:rPr lang="uk-UA" sz="3200" dirty="0" smtClean="0"/>
              <a:t>Блок відцентрований </a:t>
            </a:r>
            <a:r>
              <a:rPr lang="uk-UA" sz="3200" dirty="0"/>
              <a:t>по </a:t>
            </a:r>
            <a:r>
              <a:rPr lang="uk-UA" sz="3200" dirty="0" smtClean="0"/>
              <a:t>вертикалі та горизонталі! */</a:t>
            </a:r>
          </a:p>
          <a:p>
            <a:r>
              <a:rPr lang="uk-UA" sz="3200" dirty="0" smtClean="0"/>
              <a:t> </a:t>
            </a:r>
            <a:r>
              <a:rPr lang="uk-UA" sz="3200" dirty="0"/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66504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0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4000" dirty="0" err="1">
                <a:solidFill>
                  <a:srgbClr val="404040"/>
                </a:solidFill>
              </a:rPr>
              <a:t>Flexbox</a:t>
            </a:r>
            <a:r>
              <a:rPr lang="uk-UA" altLang="uk-UA" sz="4000" dirty="0">
                <a:solidFill>
                  <a:srgbClr val="404040"/>
                </a:solidFill>
              </a:rPr>
              <a:t> визначає набір CSS властивостей для контейнера ( </a:t>
            </a:r>
            <a:r>
              <a:rPr lang="uk-UA" altLang="uk-UA" sz="4000" dirty="0" err="1">
                <a:solidFill>
                  <a:srgbClr val="404040"/>
                </a:solidFill>
              </a:rPr>
              <a:t>flex</a:t>
            </a:r>
            <a:r>
              <a:rPr lang="uk-UA" altLang="uk-UA" sz="4000" dirty="0">
                <a:solidFill>
                  <a:srgbClr val="404040"/>
                </a:solidFill>
              </a:rPr>
              <a:t>-контейнер ) і його дочірніх елементів ( </a:t>
            </a:r>
            <a:r>
              <a:rPr lang="uk-UA" altLang="uk-UA" sz="4000" dirty="0" err="1">
                <a:solidFill>
                  <a:srgbClr val="404040"/>
                </a:solidFill>
              </a:rPr>
              <a:t>flex</a:t>
            </a:r>
            <a:r>
              <a:rPr lang="uk-UA" altLang="uk-UA" sz="4000" dirty="0">
                <a:solidFill>
                  <a:srgbClr val="404040"/>
                </a:solidFill>
              </a:rPr>
              <a:t>-блоків ). Перше, що потрібно зробити - це вказати контейнеру </a:t>
            </a:r>
            <a:r>
              <a:rPr lang="uk-UA" altLang="uk-UA" sz="4000" dirty="0" err="1" smtClean="0">
                <a:solidFill>
                  <a:srgbClr val="00588A"/>
                </a:solidFill>
              </a:rPr>
              <a:t>display:flex</a:t>
            </a:r>
            <a:r>
              <a:rPr lang="uk-UA" altLang="uk-UA" sz="4000" dirty="0" smtClean="0">
                <a:solidFill>
                  <a:srgbClr val="00588A"/>
                </a:solidFill>
              </a:rPr>
              <a:t> </a:t>
            </a:r>
            <a:r>
              <a:rPr lang="uk-UA" altLang="uk-UA" sz="4000" dirty="0" smtClean="0">
                <a:solidFill>
                  <a:srgbClr val="404040"/>
                </a:solidFill>
              </a:rPr>
              <a:t>або</a:t>
            </a:r>
            <a:r>
              <a:rPr lang="uk-UA" altLang="uk-UA" sz="4000" dirty="0">
                <a:solidFill>
                  <a:srgbClr val="404040"/>
                </a:solidFill>
              </a:rPr>
              <a:t> </a:t>
            </a:r>
            <a:r>
              <a:rPr lang="uk-UA" altLang="uk-UA" sz="4000" dirty="0" err="1">
                <a:solidFill>
                  <a:srgbClr val="00588A"/>
                </a:solidFill>
              </a:rPr>
              <a:t>display:inline-flex</a:t>
            </a:r>
            <a:r>
              <a:rPr lang="uk-UA" altLang="uk-UA" sz="4000" dirty="0">
                <a:solidFill>
                  <a:srgbClr val="404040"/>
                </a:solidFill>
              </a:rPr>
              <a:t>.</a:t>
            </a:r>
            <a:endParaRPr lang="uk-UA" altLang="uk-UA" sz="40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4000" dirty="0">
                <a:solidFill>
                  <a:schemeClr val="tx1"/>
                </a:solidFill>
              </a:rPr>
              <a:t/>
            </a:r>
            <a:br>
              <a:rPr lang="uk-UA" altLang="uk-UA" sz="4000" dirty="0">
                <a:solidFill>
                  <a:schemeClr val="tx1"/>
                </a:solidFill>
              </a:rPr>
            </a:br>
            <a:endParaRPr lang="uk-UA" altLang="uk-UA" sz="4000" dirty="0">
              <a:solidFill>
                <a:schemeClr val="tx1"/>
              </a:solidFill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87207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HTML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000088"/>
                </a:solidFill>
                <a:latin typeface="inherit"/>
              </a:rPr>
              <a:t>&lt;div</a:t>
            </a:r>
            <a:r>
              <a:rPr lang="uk-UA" altLang="uk-UA" sz="3600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36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36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 err="1">
                <a:solidFill>
                  <a:srgbClr val="008800"/>
                </a:solidFill>
                <a:latin typeface="inherit"/>
              </a:rPr>
              <a:t>my-flex-container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36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36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36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item1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36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36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36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item2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3600" dirty="0" smtClean="0">
              <a:solidFill>
                <a:srgbClr val="000000"/>
              </a:solidFill>
              <a:latin typeface="inheri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000088"/>
                </a:solidFill>
                <a:latin typeface="inherit"/>
              </a:rPr>
              <a:t>&lt;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div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sz="3600" dirty="0" err="1">
                <a:solidFill>
                  <a:srgbClr val="660066"/>
                </a:solidFill>
                <a:latin typeface="inherit"/>
              </a:rPr>
              <a:t>class</a:t>
            </a:r>
            <a:r>
              <a:rPr lang="uk-UA" altLang="uk-UA" sz="3600" dirty="0">
                <a:solidFill>
                  <a:srgbClr val="666600"/>
                </a:solidFill>
                <a:latin typeface="inherit"/>
              </a:rPr>
              <a:t>=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 err="1">
                <a:solidFill>
                  <a:srgbClr val="008800"/>
                </a:solidFill>
                <a:latin typeface="inherit"/>
              </a:rPr>
              <a:t>my-flex-block</a:t>
            </a:r>
            <a:r>
              <a:rPr lang="uk-UA" altLang="uk-UA" sz="3600" dirty="0">
                <a:solidFill>
                  <a:srgbClr val="008800"/>
                </a:solidFill>
                <a:latin typeface="inherit"/>
              </a:rPr>
              <a:t>"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item3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&lt;/div&gt;</a:t>
            </a:r>
            <a:r>
              <a:rPr lang="uk-UA" altLang="uk-UA" sz="3600" dirty="0">
                <a:solidFill>
                  <a:srgbClr val="000000"/>
                </a:solidFill>
                <a:latin typeface="inherit"/>
              </a:rPr>
              <a:t> </a:t>
            </a:r>
            <a:endParaRPr lang="uk-UA" altLang="uk-UA" sz="3600" dirty="0" smtClean="0">
              <a:solidFill>
                <a:srgbClr val="00000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3600" dirty="0" smtClean="0">
                <a:solidFill>
                  <a:srgbClr val="000088"/>
                </a:solidFill>
                <a:latin typeface="inherit"/>
              </a:rPr>
              <a:t>&lt;/</a:t>
            </a:r>
            <a:r>
              <a:rPr lang="uk-UA" altLang="uk-UA" sz="3600" dirty="0">
                <a:solidFill>
                  <a:srgbClr val="000088"/>
                </a:solidFill>
                <a:latin typeface="inherit"/>
              </a:rPr>
              <a:t>div&gt;</a:t>
            </a:r>
            <a:r>
              <a:rPr lang="uk-UA" altLang="uk-UA" sz="3600" dirty="0">
                <a:solidFill>
                  <a:schemeClr val="tx1"/>
                </a:solidFill>
              </a:rPr>
              <a:t> </a:t>
            </a:r>
            <a:endParaRPr lang="uk-UA" altLang="uk-UA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 smtClean="0">
                <a:solidFill>
                  <a:srgbClr val="0070AF"/>
                </a:solidFill>
                <a:latin typeface="isocpeurregular"/>
              </a:rPr>
              <a:t>CSS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dirty="0" smtClean="0">
                <a:solidFill>
                  <a:srgbClr val="666600"/>
                </a:solidFill>
                <a:latin typeface="inherit"/>
              </a:rPr>
              <a:t>.</a:t>
            </a:r>
            <a:r>
              <a:rPr lang="uk-UA" altLang="uk-UA" dirty="0" err="1">
                <a:solidFill>
                  <a:srgbClr val="000088"/>
                </a:solidFill>
                <a:latin typeface="inherit"/>
              </a:rPr>
              <a:t>my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 err="1">
                <a:solidFill>
                  <a:srgbClr val="666600"/>
                </a:solidFill>
                <a:latin typeface="inherit"/>
              </a:rPr>
              <a:t>-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container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{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display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: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inherit"/>
              </a:rPr>
              <a:t>flex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;</a:t>
            </a:r>
            <a:r>
              <a:rPr lang="uk-UA" altLang="uk-UA" dirty="0">
                <a:solidFill>
                  <a:srgbClr val="000000"/>
                </a:solidFill>
                <a:latin typeface="inherit"/>
              </a:rPr>
              <a:t> </a:t>
            </a:r>
            <a:r>
              <a:rPr lang="uk-UA" altLang="uk-UA" dirty="0">
                <a:solidFill>
                  <a:srgbClr val="666600"/>
                </a:solidFill>
                <a:latin typeface="inherit"/>
              </a:rPr>
              <a:t>}</a:t>
            </a:r>
            <a:r>
              <a:rPr lang="uk-UA" altLang="uk-UA" sz="3200" dirty="0">
                <a:solidFill>
                  <a:schemeClr val="tx1"/>
                </a:solidFill>
              </a:rPr>
              <a:t> </a:t>
            </a:r>
            <a:endParaRPr lang="uk-UA" altLang="uk-UA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8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flex</a:t>
            </a:r>
            <a:r>
              <a:rPr lang="ru-RU" dirty="0"/>
              <a:t>-контейнера. Головна і поперечна </a:t>
            </a:r>
            <a:r>
              <a:rPr lang="ru-RU" dirty="0" err="1"/>
              <a:t>вісь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5053" y="2285999"/>
            <a:ext cx="11281893" cy="367644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Одним з основних понять в </a:t>
            </a:r>
            <a:r>
              <a:rPr lang="uk-UA" altLang="uk-UA" sz="2800" dirty="0" err="1">
                <a:solidFill>
                  <a:srgbClr val="404040"/>
                </a:solidFill>
                <a:latin typeface="roboto"/>
              </a:rPr>
              <a:t>fleхbox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 є осі.</a:t>
            </a:r>
            <a:endParaRPr lang="uk-UA" altLang="uk-UA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Головною віссю </a:t>
            </a:r>
            <a:r>
              <a:rPr lang="uk-UA" altLang="uk-UA" sz="2800" dirty="0" err="1">
                <a:solidFill>
                  <a:srgbClr val="404040"/>
                </a:solidFill>
                <a:latin typeface="inherit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-контейнера є напрям, відповідно до якого розташовуються всі його дочірні елементи.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Поперечною віссю називається напрямок, </a:t>
            </a:r>
            <a:r>
              <a:rPr lang="uk-UA" altLang="uk-UA" sz="2800" dirty="0" smtClean="0">
                <a:solidFill>
                  <a:srgbClr val="404040"/>
                </a:solidFill>
                <a:latin typeface="inherit"/>
              </a:rPr>
              <a:t>перпендикулярної </a:t>
            </a:r>
            <a:r>
              <a:rPr lang="uk-UA" altLang="uk-UA" sz="2800" dirty="0">
                <a:solidFill>
                  <a:srgbClr val="404040"/>
                </a:solidFill>
                <a:latin typeface="inherit"/>
              </a:rPr>
              <a:t>головної осі.</a:t>
            </a:r>
            <a:endParaRPr lang="uk-UA" altLang="uk-UA" sz="28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Головна вісь в </a:t>
            </a:r>
            <a:r>
              <a:rPr lang="uk-UA" altLang="uk-UA" sz="2800" dirty="0" err="1">
                <a:solidFill>
                  <a:srgbClr val="404040"/>
                </a:solidFill>
                <a:latin typeface="roboto"/>
              </a:rPr>
              <a:t>ltr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 </a:t>
            </a:r>
            <a:r>
              <a:rPr lang="uk-UA" altLang="uk-UA" sz="2800" dirty="0" smtClean="0">
                <a:solidFill>
                  <a:srgbClr val="404040"/>
                </a:solidFill>
                <a:latin typeface="roboto"/>
              </a:rPr>
              <a:t>напрямку за 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замовчуванням розташовується зліва направо. Поперечна - зверху вниз. Напрямок головної осі </a:t>
            </a:r>
            <a:r>
              <a:rPr lang="uk-UA" altLang="uk-UA" sz="2800" dirty="0" err="1">
                <a:solidFill>
                  <a:srgbClr val="404040"/>
                </a:solidFill>
                <a:latin typeface="roboto"/>
              </a:rPr>
              <a:t>flex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-контейнера можна задавати, використовуючи </a:t>
            </a:r>
            <a:r>
              <a:rPr lang="uk-UA" altLang="uk-UA" sz="2800" dirty="0" smtClean="0">
                <a:solidFill>
                  <a:srgbClr val="404040"/>
                </a:solidFill>
                <a:latin typeface="roboto"/>
              </a:rPr>
              <a:t>базову </a:t>
            </a:r>
            <a:r>
              <a:rPr lang="uk-UA" altLang="uk-UA" sz="2800" dirty="0" err="1">
                <a:solidFill>
                  <a:srgbClr val="404040"/>
                </a:solidFill>
                <a:latin typeface="roboto"/>
              </a:rPr>
              <a:t>css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 властивість </a:t>
            </a:r>
            <a:r>
              <a:rPr lang="uk-UA" altLang="uk-UA" sz="2800" dirty="0" err="1">
                <a:solidFill>
                  <a:srgbClr val="00588A"/>
                </a:solidFill>
                <a:latin typeface="liberation_monoregular"/>
              </a:rPr>
              <a:t>flex-direction</a:t>
            </a:r>
            <a:r>
              <a:rPr lang="uk-UA" altLang="uk-UA" sz="2800" dirty="0">
                <a:solidFill>
                  <a:srgbClr val="404040"/>
                </a:solidFill>
                <a:latin typeface="roboto"/>
              </a:rPr>
              <a:t>.</a:t>
            </a:r>
            <a:endParaRPr lang="uk-UA" altLang="uk-UA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00854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uk-UA" altLang="uk-UA" sz="4000" dirty="0" err="1">
                <a:ln>
                  <a:noFill/>
                </a:ln>
                <a:solidFill>
                  <a:srgbClr val="FF0000"/>
                </a:solidFill>
                <a:latin typeface="liberation_monoregular"/>
              </a:rPr>
              <a:t>flex-direction</a:t>
            </a:r>
            <a:r>
              <a:rPr lang="uk-UA" altLang="uk-UA" sz="4000" dirty="0">
                <a:ln>
                  <a:noFill/>
                </a:ln>
                <a:solidFill>
                  <a:srgbClr val="FF0000"/>
                </a:solidFill>
                <a:latin typeface="isocpeurregular"/>
              </a:rPr>
              <a:t> </a:t>
            </a:r>
            <a:r>
              <a:rPr lang="uk-UA" altLang="uk-UA" sz="4000" dirty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- напрямок головної </a:t>
            </a:r>
            <a:r>
              <a:rPr lang="uk-UA" altLang="uk-UA" sz="4000" dirty="0" smtClean="0">
                <a:ln>
                  <a:noFill/>
                </a:ln>
                <a:solidFill>
                  <a:srgbClr val="0070AF"/>
                </a:solidFill>
                <a:latin typeface="isocpeurregular"/>
              </a:rPr>
              <a:t>осі</a:t>
            </a:r>
            <a:endParaRPr lang="uk-UA" sz="40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2285999"/>
            <a:ext cx="3633051" cy="38958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78" y="2250941"/>
            <a:ext cx="4032697" cy="3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altLang="uk-UA" dirty="0">
                <a:solidFill>
                  <a:srgbClr val="404040"/>
                </a:solidFill>
                <a:latin typeface="roboto"/>
              </a:rPr>
              <a:t>Доступні значення </a:t>
            </a:r>
            <a:r>
              <a:rPr lang="uk-UA" altLang="uk-UA" dirty="0" err="1" smtClean="0">
                <a:solidFill>
                  <a:srgbClr val="0070C0"/>
                </a:solidFill>
                <a:latin typeface="inherit"/>
              </a:rPr>
              <a:t>flex-direction</a:t>
            </a:r>
            <a:r>
              <a:rPr lang="uk-UA" altLang="uk-UA" dirty="0" smtClean="0">
                <a:solidFill>
                  <a:srgbClr val="404040"/>
                </a:solidFill>
                <a:latin typeface="roboto"/>
              </a:rPr>
              <a:t>: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72732" y="2485623"/>
            <a:ext cx="10547798" cy="3390245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 err="1" smtClean="0">
                <a:solidFill>
                  <a:srgbClr val="00588A"/>
                </a:solidFill>
                <a:latin typeface="liberation_monoregular"/>
              </a:rPr>
              <a:t>row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 </a:t>
            </a:r>
            <a:r>
              <a:rPr lang="uk-UA" altLang="uk-UA" sz="4000" i="1" dirty="0">
                <a:solidFill>
                  <a:srgbClr val="404040"/>
                </a:solidFill>
                <a:latin typeface="inherit"/>
              </a:rPr>
              <a:t>(значення за замовчуванням</a:t>
            </a:r>
            <a:r>
              <a:rPr lang="uk-UA" altLang="uk-UA" sz="4000" i="1" dirty="0" smtClean="0">
                <a:solidFill>
                  <a:srgbClr val="404040"/>
                </a:solidFill>
                <a:latin typeface="inherit"/>
              </a:rPr>
              <a:t>)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зліва направо (в </a:t>
            </a:r>
            <a:r>
              <a:rPr lang="uk-UA" altLang="uk-UA" sz="4000" dirty="0" err="1">
                <a:solidFill>
                  <a:srgbClr val="404040"/>
                </a:solidFill>
                <a:latin typeface="inherit"/>
              </a:rPr>
              <a:t>rtl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 справа наліво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);</a:t>
            </a:r>
            <a:endParaRPr lang="uk-UA" altLang="uk-UA" sz="40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row-reverse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: 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справа 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наліво (в </a:t>
            </a:r>
            <a:r>
              <a:rPr lang="uk-UA" altLang="uk-UA" sz="4000" dirty="0" err="1">
                <a:solidFill>
                  <a:srgbClr val="404040"/>
                </a:solidFill>
                <a:latin typeface="inherit"/>
              </a:rPr>
              <a:t>rtl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 зліва направо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);</a:t>
            </a:r>
            <a:endParaRPr lang="uk-UA" altLang="uk-UA" sz="40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column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: зверху 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вниз;</a:t>
            </a:r>
            <a:endParaRPr lang="uk-UA" altLang="uk-UA" sz="4000" dirty="0">
              <a:solidFill>
                <a:srgbClr val="404040"/>
              </a:solidFill>
              <a:latin typeface="inheri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altLang="uk-UA" sz="4000" dirty="0" err="1">
                <a:solidFill>
                  <a:srgbClr val="00588A"/>
                </a:solidFill>
                <a:latin typeface="liberation_monoregular"/>
              </a:rPr>
              <a:t>column-reverse</a:t>
            </a:r>
            <a:r>
              <a:rPr lang="uk-UA" altLang="uk-UA" sz="4000" dirty="0">
                <a:solidFill>
                  <a:srgbClr val="404040"/>
                </a:solidFill>
                <a:latin typeface="inherit"/>
              </a:rPr>
              <a:t>: знизу </a:t>
            </a:r>
            <a:r>
              <a:rPr lang="uk-UA" altLang="uk-UA" sz="4000" dirty="0" smtClean="0">
                <a:solidFill>
                  <a:srgbClr val="404040"/>
                </a:solidFill>
                <a:latin typeface="inherit"/>
              </a:rPr>
              <a:t>вгору.</a:t>
            </a:r>
            <a:endParaRPr lang="uk-UA" altLang="uk-UA" sz="4000" dirty="0">
              <a:solidFill>
                <a:srgbClr val="404040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uk-UA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53434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652</Words>
  <Application>Microsoft Office PowerPoint</Application>
  <PresentationFormat>Широкоэкранный</PresentationFormat>
  <Paragraphs>132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Garamond</vt:lpstr>
      <vt:lpstr>inherit</vt:lpstr>
      <vt:lpstr>isocpeurregular</vt:lpstr>
      <vt:lpstr>liberation_monoregular</vt:lpstr>
      <vt:lpstr>roboto</vt:lpstr>
      <vt:lpstr>Натуральные материалы</vt:lpstr>
      <vt:lpstr>Flexbox</vt:lpstr>
      <vt:lpstr>Презентация PowerPoint</vt:lpstr>
      <vt:lpstr>Основні переваги flexbox</vt:lpstr>
      <vt:lpstr>Презентация PowerPoint</vt:lpstr>
      <vt:lpstr>HTML</vt:lpstr>
      <vt:lpstr>CSS</vt:lpstr>
      <vt:lpstr>Основні властивості flex-контейнера. Головна і поперечна вісь.</vt:lpstr>
      <vt:lpstr>flex-direction - напрямок головної осі</vt:lpstr>
      <vt:lpstr>Доступні значення flex-direction:</vt:lpstr>
      <vt:lpstr>justify-content - вирівнювання по головній осі.</vt:lpstr>
      <vt:lpstr>Доступні значення justify-content:</vt:lpstr>
      <vt:lpstr>Презентация PowerPoint</vt:lpstr>
      <vt:lpstr>align-items - вирівнювання по поперечної осі.</vt:lpstr>
      <vt:lpstr>Доступні значення align-items:</vt:lpstr>
      <vt:lpstr>Презентация PowerPoint</vt:lpstr>
      <vt:lpstr>Презентация PowerPoint</vt:lpstr>
      <vt:lpstr>Багаторядкова організація блоків всередині flex-контейнера.</vt:lpstr>
      <vt:lpstr>Доступні значення flex-wrap:</vt:lpstr>
      <vt:lpstr>flex-flow - зручне скорочення для flex-direction + flex-wrap</vt:lpstr>
      <vt:lpstr>flex-flow: &lt;‘flex-direction’&gt; || &lt;‘flex-wrap’&gt;</vt:lpstr>
      <vt:lpstr>align-content</vt:lpstr>
      <vt:lpstr>Доступні значення align-content:</vt:lpstr>
      <vt:lpstr>Презентация PowerPoint</vt:lpstr>
      <vt:lpstr>Презентация PowerPoint</vt:lpstr>
      <vt:lpstr>CSS правила для дочірніх елементів flex-контейнера (flex-блоків)</vt:lpstr>
      <vt:lpstr>flex-grow - "жадібність" окремо взятого flex-блоку</vt:lpstr>
      <vt:lpstr>Приклад 1:</vt:lpstr>
      <vt:lpstr>Приклад 2:</vt:lpstr>
      <vt:lpstr>Презентация PowerPoint</vt:lpstr>
      <vt:lpstr>flex-shrink - фактор "стискання" окремо взятого flex-блоку</vt:lpstr>
      <vt:lpstr>flex - короткий запис для властивостей flex-grow, flex-shrink і flex-basis</vt:lpstr>
      <vt:lpstr>CSS</vt:lpstr>
      <vt:lpstr>align-self - вирівнювання окремо взятого flex-блоку по поперечній осі.</vt:lpstr>
      <vt:lpstr>Доступні значення align-self (ті ж 5 варіантів, що і для align-items)</vt:lpstr>
      <vt:lpstr>order - порядок проходження окремо взятого flex-блоку всередині flex-контейнера.</vt:lpstr>
      <vt:lpstr>HTML</vt:lpstr>
      <vt:lpstr>margin: auto по вертикалі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RePack by Diakov</dc:creator>
  <cp:lastModifiedBy>RePack by Diakov</cp:lastModifiedBy>
  <cp:revision>11</cp:revision>
  <dcterms:created xsi:type="dcterms:W3CDTF">2018-11-25T12:14:59Z</dcterms:created>
  <dcterms:modified xsi:type="dcterms:W3CDTF">2018-11-25T13:44:41Z</dcterms:modified>
</cp:coreProperties>
</file>