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6" r:id="rId10"/>
    <p:sldId id="263" r:id="rId11"/>
    <p:sldId id="268" r:id="rId12"/>
    <p:sldId id="267" r:id="rId13"/>
    <p:sldId id="269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5C285C3-7097-430D-B1BA-F66ACB8A9BA7}" type="datetimeFigureOut">
              <a:rPr lang="zh-TW" altLang="en-US" smtClean="0"/>
              <a:t>2020/12/31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553D53A-B422-4BFA-8FD9-C75386440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1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85C3-7097-430D-B1BA-F66ACB8A9BA7}" type="datetimeFigureOut">
              <a:rPr lang="zh-TW" altLang="en-US" smtClean="0"/>
              <a:t>2020/12/31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D53A-B422-4BFA-8FD9-C75386440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36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85C3-7097-430D-B1BA-F66ACB8A9BA7}" type="datetimeFigureOut">
              <a:rPr lang="zh-TW" altLang="en-US" smtClean="0"/>
              <a:t>2020/12/31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D53A-B422-4BFA-8FD9-C75386440CA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433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85C3-7097-430D-B1BA-F66ACB8A9BA7}" type="datetimeFigureOut">
              <a:rPr lang="zh-TW" altLang="en-US" smtClean="0"/>
              <a:t>2020/12/31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D53A-B422-4BFA-8FD9-C75386440C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841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85C3-7097-430D-B1BA-F66ACB8A9BA7}" type="datetimeFigureOut">
              <a:rPr lang="zh-TW" altLang="en-US" smtClean="0"/>
              <a:t>2020/12/31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D53A-B422-4BFA-8FD9-C75386440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43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85C3-7097-430D-B1BA-F66ACB8A9BA7}" type="datetimeFigureOut">
              <a:rPr lang="zh-TW" altLang="en-US" smtClean="0"/>
              <a:t>2020/12/31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D53A-B422-4BFA-8FD9-C75386440C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368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85C3-7097-430D-B1BA-F66ACB8A9BA7}" type="datetimeFigureOut">
              <a:rPr lang="zh-TW" altLang="en-US" smtClean="0"/>
              <a:t>2020/12/31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D53A-B422-4BFA-8FD9-C75386440CA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478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85C3-7097-430D-B1BA-F66ACB8A9BA7}" type="datetimeFigureOut">
              <a:rPr lang="zh-TW" altLang="en-US" smtClean="0"/>
              <a:t>2020/12/31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D53A-B422-4BFA-8FD9-C75386440CA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135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85C3-7097-430D-B1BA-F66ACB8A9BA7}" type="datetimeFigureOut">
              <a:rPr lang="zh-TW" altLang="en-US" smtClean="0"/>
              <a:t>2020/12/31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D53A-B422-4BFA-8FD9-C75386440CA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150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85C3-7097-430D-B1BA-F66ACB8A9BA7}" type="datetimeFigureOut">
              <a:rPr lang="zh-TW" altLang="en-US" smtClean="0"/>
              <a:t>2020/12/31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D53A-B422-4BFA-8FD9-C75386440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19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85C3-7097-430D-B1BA-F66ACB8A9BA7}" type="datetimeFigureOut">
              <a:rPr lang="zh-TW" altLang="en-US" smtClean="0"/>
              <a:t>2020/12/31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D53A-B422-4BFA-8FD9-C75386440CA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47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85C3-7097-430D-B1BA-F66ACB8A9BA7}" type="datetimeFigureOut">
              <a:rPr lang="zh-TW" altLang="en-US" smtClean="0"/>
              <a:t>2020/12/31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D53A-B422-4BFA-8FD9-C75386440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757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85C3-7097-430D-B1BA-F66ACB8A9BA7}" type="datetimeFigureOut">
              <a:rPr lang="zh-TW" altLang="en-US" smtClean="0"/>
              <a:t>2020/12/31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D53A-B422-4BFA-8FD9-C75386440CA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85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85C3-7097-430D-B1BA-F66ACB8A9BA7}" type="datetimeFigureOut">
              <a:rPr lang="zh-TW" altLang="en-US" smtClean="0"/>
              <a:t>2020/12/31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D53A-B422-4BFA-8FD9-C75386440CA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58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85C3-7097-430D-B1BA-F66ACB8A9BA7}" type="datetimeFigureOut">
              <a:rPr lang="zh-TW" altLang="en-US" smtClean="0"/>
              <a:t>2020/12/31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D53A-B422-4BFA-8FD9-C75386440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55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85C3-7097-430D-B1BA-F66ACB8A9BA7}" type="datetimeFigureOut">
              <a:rPr lang="zh-TW" altLang="en-US" smtClean="0"/>
              <a:t>2020/12/31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D53A-B422-4BFA-8FD9-C75386440CA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333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85C3-7097-430D-B1BA-F66ACB8A9BA7}" type="datetimeFigureOut">
              <a:rPr lang="zh-TW" altLang="en-US" smtClean="0"/>
              <a:t>2020/12/31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D53A-B422-4BFA-8FD9-C75386440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7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5C285C3-7097-430D-B1BA-F66ACB8A9BA7}" type="datetimeFigureOut">
              <a:rPr lang="zh-TW" altLang="en-US" smtClean="0"/>
              <a:t>2020/12/31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553D53A-B422-4BFA-8FD9-C75386440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85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30EA23-6230-4F81-BB2C-E7A51AD47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3895" y="1718603"/>
            <a:ext cx="7144209" cy="34207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b="1" i="0" dirty="0">
                <a:effectLst/>
                <a:latin typeface="+mj-ea"/>
              </a:rPr>
              <a:t>MLB</a:t>
            </a:r>
            <a:r>
              <a:rPr lang="zh-TW" altLang="en-US" b="1" i="0" dirty="0">
                <a:effectLst/>
                <a:latin typeface="+mj-ea"/>
              </a:rPr>
              <a:t>雙蘭對決：</a:t>
            </a:r>
            <a:br>
              <a:rPr lang="en-US" altLang="zh-TW" b="1" i="0" dirty="0">
                <a:effectLst/>
                <a:latin typeface="+mj-ea"/>
              </a:rPr>
            </a:br>
            <a:r>
              <a:rPr lang="zh-TW" altLang="en-US" b="1" i="0" dirty="0">
                <a:effectLst/>
                <a:latin typeface="+mj-ea"/>
              </a:rPr>
              <a:t>亞特蘭大勇士 </a:t>
            </a:r>
            <a:r>
              <a:rPr lang="en-US" altLang="zh-TW" b="1" i="0" dirty="0" err="1">
                <a:effectLst/>
                <a:latin typeface="+mj-ea"/>
              </a:rPr>
              <a:t>v.s</a:t>
            </a:r>
            <a:r>
              <a:rPr lang="en-US" altLang="zh-TW" b="1" i="0" dirty="0">
                <a:effectLst/>
                <a:latin typeface="+mj-ea"/>
              </a:rPr>
              <a:t>. </a:t>
            </a:r>
            <a:br>
              <a:rPr lang="en-US" altLang="zh-TW" b="1" i="0" dirty="0">
                <a:effectLst/>
                <a:latin typeface="+mj-ea"/>
              </a:rPr>
            </a:br>
            <a:r>
              <a:rPr lang="zh-TW" altLang="en-US" b="1" i="0" dirty="0">
                <a:effectLst/>
                <a:latin typeface="+mj-ea"/>
              </a:rPr>
              <a:t>克里夫蘭印地安人</a:t>
            </a:r>
            <a:endParaRPr lang="zh-TW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67444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AA6C47-233D-47D9-99D2-AD9606D2E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2346" y="3193330"/>
            <a:ext cx="8267308" cy="2446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0" i="0" dirty="0">
                <a:effectLst/>
                <a:latin typeface="+mj-ea"/>
                <a:ea typeface="+mj-ea"/>
              </a:rPr>
              <a:t>觀察兩隊的各項數據在全大聯盟中的排名，以今年冠軍得主道奇隊做為標準，若是如我預期的要打入國</a:t>
            </a:r>
            <a:r>
              <a:rPr lang="en-US" altLang="zh-TW" b="0" i="0" dirty="0">
                <a:effectLst/>
                <a:latin typeface="+mj-ea"/>
                <a:ea typeface="+mj-ea"/>
              </a:rPr>
              <a:t>/</a:t>
            </a:r>
            <a:r>
              <a:rPr lang="zh-TW" altLang="en-US" b="0" i="0" dirty="0">
                <a:effectLst/>
                <a:latin typeface="+mj-ea"/>
                <a:ea typeface="+mj-ea"/>
              </a:rPr>
              <a:t>美聯冠軍戰則兩隊至少實力要排名總球隊數的前</a:t>
            </a:r>
            <a:r>
              <a:rPr lang="en-US" altLang="zh-TW" b="0" i="0" dirty="0">
                <a:effectLst/>
                <a:latin typeface="+mj-ea"/>
                <a:ea typeface="+mj-ea"/>
              </a:rPr>
              <a:t>4</a:t>
            </a:r>
            <a:r>
              <a:rPr lang="zh-TW" altLang="en-US" b="0" i="0" dirty="0">
                <a:effectLst/>
                <a:latin typeface="+mj-ea"/>
                <a:ea typeface="+mj-ea"/>
              </a:rPr>
              <a:t>名</a:t>
            </a:r>
            <a:r>
              <a:rPr lang="en-US" altLang="zh-TW" b="0" i="0" dirty="0">
                <a:effectLst/>
                <a:latin typeface="+mj-ea"/>
                <a:ea typeface="+mj-ea"/>
              </a:rPr>
              <a:t>(</a:t>
            </a:r>
            <a:r>
              <a:rPr lang="zh-TW" altLang="en-US" b="0" i="0" dirty="0">
                <a:effectLst/>
                <a:latin typeface="+mj-ea"/>
                <a:ea typeface="+mj-ea"/>
              </a:rPr>
              <a:t>國聯冠軍</a:t>
            </a:r>
            <a:r>
              <a:rPr lang="en-US" altLang="zh-TW" b="0" i="0" dirty="0">
                <a:effectLst/>
                <a:latin typeface="+mj-ea"/>
                <a:ea typeface="+mj-ea"/>
              </a:rPr>
              <a:t>2</a:t>
            </a:r>
            <a:r>
              <a:rPr lang="zh-TW" altLang="en-US" b="0" i="0" dirty="0">
                <a:effectLst/>
                <a:latin typeface="+mj-ea"/>
                <a:ea typeface="+mj-ea"/>
              </a:rPr>
              <a:t>名</a:t>
            </a:r>
            <a:r>
              <a:rPr lang="en-US" altLang="zh-TW" b="0" i="0" dirty="0">
                <a:effectLst/>
                <a:latin typeface="+mj-ea"/>
                <a:ea typeface="+mj-ea"/>
              </a:rPr>
              <a:t>+</a:t>
            </a:r>
            <a:r>
              <a:rPr lang="zh-TW" altLang="en-US" b="0" i="0" dirty="0">
                <a:effectLst/>
                <a:latin typeface="+mj-ea"/>
                <a:ea typeface="+mj-ea"/>
              </a:rPr>
              <a:t>美聯冠軍</a:t>
            </a:r>
            <a:r>
              <a:rPr lang="en-US" altLang="zh-TW" b="0" i="0" dirty="0">
                <a:effectLst/>
                <a:latin typeface="+mj-ea"/>
                <a:ea typeface="+mj-ea"/>
              </a:rPr>
              <a:t>2</a:t>
            </a:r>
            <a:r>
              <a:rPr lang="zh-TW" altLang="en-US" b="0" i="0" dirty="0">
                <a:effectLst/>
                <a:latin typeface="+mj-ea"/>
                <a:ea typeface="+mj-ea"/>
              </a:rPr>
              <a:t>名</a:t>
            </a:r>
            <a:r>
              <a:rPr lang="en-US" altLang="zh-TW" b="0" i="0" dirty="0">
                <a:effectLst/>
                <a:latin typeface="+mj-ea"/>
                <a:ea typeface="+mj-ea"/>
              </a:rPr>
              <a:t>)</a:t>
            </a:r>
            <a:r>
              <a:rPr lang="zh-TW" altLang="en-US" b="0" i="0" dirty="0">
                <a:effectLst/>
                <a:latin typeface="+mj-ea"/>
                <a:ea typeface="+mj-ea"/>
              </a:rPr>
              <a:t>如果兩隊的各項數據平均排名在道奇隊</a:t>
            </a:r>
            <a:r>
              <a:rPr lang="en-US" altLang="zh-TW" b="0" i="0" dirty="0">
                <a:effectLst/>
                <a:latin typeface="+mj-ea"/>
                <a:ea typeface="+mj-ea"/>
              </a:rPr>
              <a:t>+3</a:t>
            </a:r>
            <a:r>
              <a:rPr lang="zh-TW" altLang="en-US" b="0" i="0" dirty="0">
                <a:effectLst/>
                <a:latin typeface="+mj-ea"/>
                <a:ea typeface="+mj-ea"/>
              </a:rPr>
              <a:t>名以上即代表他們的實力有達標</a:t>
            </a:r>
            <a:r>
              <a:rPr lang="en-US" altLang="zh-TW" b="0" i="0" dirty="0">
                <a:effectLst/>
                <a:latin typeface="+mj-ea"/>
                <a:ea typeface="+mj-ea"/>
              </a:rPr>
              <a:t>(e.g.</a:t>
            </a:r>
            <a:r>
              <a:rPr lang="zh-TW" altLang="en-US" b="0" i="0" dirty="0">
                <a:effectLst/>
                <a:latin typeface="+mj-ea"/>
                <a:ea typeface="+mj-ea"/>
              </a:rPr>
              <a:t>如果道奇隊的各項數據平均排名為</a:t>
            </a:r>
            <a:r>
              <a:rPr lang="en-US" altLang="zh-TW" b="0" i="0" dirty="0">
                <a:effectLst/>
                <a:latin typeface="+mj-ea"/>
                <a:ea typeface="+mj-ea"/>
              </a:rPr>
              <a:t>4.3</a:t>
            </a:r>
            <a:r>
              <a:rPr lang="zh-TW" altLang="en-US" b="0" i="0" dirty="0">
                <a:effectLst/>
                <a:latin typeface="+mj-ea"/>
                <a:ea typeface="+mj-ea"/>
              </a:rPr>
              <a:t>名，則此兩隊的平均排名只需在</a:t>
            </a:r>
            <a:r>
              <a:rPr lang="en-US" altLang="zh-TW" b="0" i="0" dirty="0">
                <a:effectLst/>
                <a:latin typeface="+mj-ea"/>
                <a:ea typeface="+mj-ea"/>
              </a:rPr>
              <a:t>7.3</a:t>
            </a:r>
            <a:r>
              <a:rPr lang="zh-TW" altLang="en-US" b="0" i="0" dirty="0">
                <a:effectLst/>
                <a:latin typeface="+mj-ea"/>
                <a:ea typeface="+mj-ea"/>
              </a:rPr>
              <a:t>名以上即可</a:t>
            </a:r>
            <a:r>
              <a:rPr lang="en-US" altLang="zh-TW" b="0" i="0" dirty="0">
                <a:effectLst/>
                <a:latin typeface="+mj-ea"/>
                <a:ea typeface="+mj-ea"/>
              </a:rPr>
              <a:t>)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38B868F4-7DDA-44DB-A190-92A006D8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Helvetica" panose="020B0604020202020204" pitchFamily="34" charset="0"/>
              </a:rPr>
              <a:t>計算方法</a:t>
            </a:r>
            <a:endParaRPr lang="zh-TW" altLang="en-US" i="0" dirty="0"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771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AA6C47-233D-47D9-99D2-AD9606D2E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5634" y="4720778"/>
            <a:ext cx="9060731" cy="1303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0" i="0" dirty="0">
                <a:effectLst/>
                <a:latin typeface="pyShare"/>
              </a:rPr>
              <a:t>兩隊都沒有在 </a:t>
            </a:r>
            <a:r>
              <a:rPr lang="en-US" altLang="zh-TW" b="0" i="0" dirty="0">
                <a:effectLst/>
                <a:latin typeface="pyShare"/>
              </a:rPr>
              <a:t>4.9 + 3 = 7.9 </a:t>
            </a:r>
            <a:r>
              <a:rPr lang="zh-TW" altLang="en-US" b="0" i="0" dirty="0">
                <a:effectLst/>
                <a:latin typeface="pyShare"/>
              </a:rPr>
              <a:t>以上，看來他們的實力還不夠呢，只有投</a:t>
            </a:r>
            <a:r>
              <a:rPr lang="en-US" altLang="zh-TW" b="0" i="0" dirty="0">
                <a:effectLst/>
                <a:latin typeface="pyShare"/>
              </a:rPr>
              <a:t>/</a:t>
            </a:r>
            <a:r>
              <a:rPr lang="zh-TW" altLang="en-US" b="0" i="0" dirty="0">
                <a:effectLst/>
                <a:latin typeface="pyShare"/>
              </a:rPr>
              <a:t>打強結果另一方面都太爛了，難怪打不到世界大賽：</a:t>
            </a:r>
            <a:r>
              <a:rPr lang="en-US" altLang="zh-TW" b="0" i="0" dirty="0">
                <a:effectLst/>
                <a:latin typeface="pyShare"/>
              </a:rPr>
              <a:t>(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38B868F4-7DDA-44DB-A190-92A006D8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Helvetica" panose="020B0604020202020204" pitchFamily="34" charset="0"/>
              </a:rPr>
              <a:t>結果</a:t>
            </a:r>
            <a:endParaRPr lang="zh-TW" altLang="en-US" i="0" dirty="0">
              <a:effectLst/>
              <a:latin typeface="Helvetica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98FAB37-CA5E-4DBC-A0E5-F32B9A174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585" y="2818614"/>
            <a:ext cx="7542148" cy="159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515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AA6C47-233D-47D9-99D2-AD9606D2E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2346" y="3193330"/>
            <a:ext cx="8267308" cy="2446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>
                <a:effectLst/>
                <a:latin typeface="+mj-ea"/>
                <a:ea typeface="+mj-ea"/>
              </a:rPr>
              <a:t>根據觀看兩隊季賽和季後賽的表現，由於勇士隊攻擊強力且投手也沒有到很弱，相反的印地安人火力確實不足，</a:t>
            </a:r>
          </a:p>
          <a:p>
            <a:pPr marL="0" indent="0">
              <a:buNone/>
            </a:pPr>
            <a:r>
              <a:rPr lang="zh-TW" altLang="en-US" sz="2800" dirty="0">
                <a:effectLst/>
                <a:latin typeface="+mj-ea"/>
                <a:ea typeface="+mj-ea"/>
              </a:rPr>
              <a:t>因此勇士</a:t>
            </a:r>
            <a:r>
              <a:rPr lang="en-US" altLang="zh-TW" sz="2800" dirty="0" err="1">
                <a:effectLst/>
                <a:latin typeface="+mj-ea"/>
                <a:ea typeface="+mj-ea"/>
              </a:rPr>
              <a:t>v.s</a:t>
            </a:r>
            <a:r>
              <a:rPr lang="en-US" altLang="zh-TW" sz="2800" dirty="0">
                <a:effectLst/>
                <a:latin typeface="+mj-ea"/>
                <a:ea typeface="+mj-ea"/>
              </a:rPr>
              <a:t>.</a:t>
            </a:r>
            <a:r>
              <a:rPr lang="zh-TW" altLang="en-US" sz="2800" dirty="0">
                <a:effectLst/>
                <a:latin typeface="+mj-ea"/>
                <a:ea typeface="+mj-ea"/>
              </a:rPr>
              <a:t>印地安人我預估是</a:t>
            </a:r>
            <a:r>
              <a:rPr lang="en-US" altLang="zh-TW" sz="2800" dirty="0">
                <a:effectLst/>
                <a:latin typeface="+mj-ea"/>
                <a:ea typeface="+mj-ea"/>
              </a:rPr>
              <a:t>64</a:t>
            </a:r>
            <a:r>
              <a:rPr lang="zh-TW" altLang="en-US" sz="2800" dirty="0">
                <a:effectLst/>
                <a:latin typeface="+mj-ea"/>
                <a:ea typeface="+mj-ea"/>
              </a:rPr>
              <a:t>開</a:t>
            </a:r>
            <a:r>
              <a:rPr lang="en-US" altLang="zh-TW" sz="2800" dirty="0">
                <a:effectLst/>
                <a:latin typeface="+mj-ea"/>
                <a:ea typeface="+mj-ea"/>
              </a:rPr>
              <a:t>(</a:t>
            </a:r>
            <a:r>
              <a:rPr lang="zh-TW" altLang="en-US" sz="2800" dirty="0">
                <a:effectLst/>
                <a:latin typeface="+mj-ea"/>
                <a:ea typeface="+mj-ea"/>
              </a:rPr>
              <a:t>勇士</a:t>
            </a:r>
            <a:r>
              <a:rPr lang="en-US" altLang="zh-TW" sz="2800" dirty="0">
                <a:effectLst/>
                <a:latin typeface="+mj-ea"/>
                <a:ea typeface="+mj-ea"/>
              </a:rPr>
              <a:t>60%</a:t>
            </a:r>
            <a:r>
              <a:rPr lang="zh-TW" altLang="en-US" sz="2800" dirty="0">
                <a:effectLst/>
                <a:latin typeface="+mj-ea"/>
                <a:ea typeface="+mj-ea"/>
              </a:rPr>
              <a:t>勝率</a:t>
            </a:r>
            <a:r>
              <a:rPr lang="en-US" altLang="zh-TW" sz="2800" dirty="0">
                <a:effectLst/>
                <a:latin typeface="+mj-ea"/>
                <a:ea typeface="+mj-ea"/>
              </a:rPr>
              <a:t>)</a:t>
            </a:r>
          </a:p>
          <a:p>
            <a:pPr marL="0" indent="0">
              <a:buNone/>
            </a:pP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38B868F4-7DDA-44DB-A190-92A006D8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i="0" dirty="0">
                <a:effectLst/>
                <a:latin typeface="Helvetica" panose="020B0604020202020204" pitchFamily="34" charset="0"/>
              </a:rPr>
              <a:t>延伸分析</a:t>
            </a:r>
          </a:p>
        </p:txBody>
      </p:sp>
    </p:spTree>
    <p:extLst>
      <p:ext uri="{BB962C8B-B14F-4D97-AF65-F5344CB8AC3E}">
        <p14:creationId xmlns:p14="http://schemas.microsoft.com/office/powerpoint/2010/main" val="2568655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AA6C47-233D-47D9-99D2-AD9606D2E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2346" y="3193330"/>
            <a:ext cx="8267308" cy="2446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0" i="0" dirty="0">
                <a:effectLst/>
                <a:latin typeface="+mj-ea"/>
                <a:ea typeface="+mj-ea"/>
              </a:rPr>
              <a:t>假設一場比賽剛好打</a:t>
            </a:r>
            <a:r>
              <a:rPr lang="en-US" altLang="zh-TW" b="0" i="0" dirty="0">
                <a:effectLst/>
                <a:latin typeface="+mj-ea"/>
                <a:ea typeface="+mj-ea"/>
              </a:rPr>
              <a:t>9</a:t>
            </a:r>
            <a:r>
              <a:rPr lang="zh-TW" altLang="en-US" b="0" i="0" dirty="0">
                <a:effectLst/>
                <a:latin typeface="+mj-ea"/>
                <a:ea typeface="+mj-ea"/>
              </a:rPr>
              <a:t>局，就是</a:t>
            </a:r>
            <a:r>
              <a:rPr lang="en-US" altLang="zh-TW" b="0" i="0" dirty="0">
                <a:effectLst/>
                <a:latin typeface="+mj-ea"/>
                <a:ea typeface="+mj-ea"/>
              </a:rPr>
              <a:t>27</a:t>
            </a:r>
            <a:r>
              <a:rPr lang="zh-TW" altLang="en-US" b="0" i="0" dirty="0">
                <a:effectLst/>
                <a:latin typeface="+mj-ea"/>
                <a:ea typeface="+mj-ea"/>
              </a:rPr>
              <a:t>個出局數，以這</a:t>
            </a:r>
            <a:r>
              <a:rPr lang="en-US" altLang="zh-TW" b="0" i="0" dirty="0">
                <a:effectLst/>
                <a:latin typeface="+mj-ea"/>
                <a:ea typeface="+mj-ea"/>
              </a:rPr>
              <a:t>27</a:t>
            </a:r>
            <a:r>
              <a:rPr lang="zh-TW" altLang="en-US" b="0" i="0" dirty="0">
                <a:effectLst/>
                <a:latin typeface="+mj-ea"/>
                <a:ea typeface="+mj-ea"/>
              </a:rPr>
              <a:t>個出局數來乘以各隊的打擊率、全壘打率和三振率來計算，如果一個打席打出了安打則</a:t>
            </a:r>
            <a:r>
              <a:rPr lang="en-US" altLang="zh-TW" b="0" i="0" dirty="0">
                <a:effectLst/>
                <a:latin typeface="+mj-ea"/>
                <a:ea typeface="+mj-ea"/>
              </a:rPr>
              <a:t>+1</a:t>
            </a:r>
            <a:r>
              <a:rPr lang="zh-TW" altLang="en-US" b="0" i="0" dirty="0">
                <a:effectLst/>
                <a:latin typeface="+mj-ea"/>
                <a:ea typeface="+mj-ea"/>
              </a:rPr>
              <a:t>分，全壘打則</a:t>
            </a:r>
            <a:r>
              <a:rPr lang="en-US" altLang="zh-TW" b="0" i="0" dirty="0">
                <a:effectLst/>
                <a:latin typeface="+mj-ea"/>
                <a:ea typeface="+mj-ea"/>
              </a:rPr>
              <a:t>+4</a:t>
            </a:r>
            <a:r>
              <a:rPr lang="zh-TW" altLang="en-US" b="0" i="0" dirty="0">
                <a:effectLst/>
                <a:latin typeface="+mj-ea"/>
                <a:ea typeface="+mj-ea"/>
              </a:rPr>
              <a:t>分，被三振則</a:t>
            </a:r>
            <a:r>
              <a:rPr lang="en-US" altLang="zh-TW" b="0" i="0" dirty="0">
                <a:effectLst/>
                <a:latin typeface="+mj-ea"/>
                <a:ea typeface="+mj-ea"/>
              </a:rPr>
              <a:t>-1</a:t>
            </a:r>
            <a:r>
              <a:rPr lang="zh-TW" altLang="en-US" b="0" i="0" dirty="0">
                <a:effectLst/>
                <a:latin typeface="+mj-ea"/>
                <a:ea typeface="+mj-ea"/>
              </a:rPr>
              <a:t>分，看結束時誰分數比較高誰贏，打</a:t>
            </a:r>
            <a:r>
              <a:rPr lang="en-US" altLang="zh-TW" b="0" i="0" dirty="0">
                <a:effectLst/>
                <a:latin typeface="+mj-ea"/>
                <a:ea typeface="+mj-ea"/>
              </a:rPr>
              <a:t>100000</a:t>
            </a:r>
            <a:r>
              <a:rPr lang="zh-TW" altLang="en-US" b="0" i="0" dirty="0">
                <a:effectLst/>
                <a:latin typeface="+mj-ea"/>
                <a:ea typeface="+mj-ea"/>
              </a:rPr>
              <a:t>場為準來計算勝率。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38B868F4-7DDA-44DB-A190-92A006D8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i="0" dirty="0">
                <a:effectLst/>
                <a:latin typeface="Helvetica" panose="020B0604020202020204" pitchFamily="34" charset="0"/>
              </a:rPr>
              <a:t>延伸分析</a:t>
            </a:r>
          </a:p>
        </p:txBody>
      </p:sp>
    </p:spTree>
    <p:extLst>
      <p:ext uri="{BB962C8B-B14F-4D97-AF65-F5344CB8AC3E}">
        <p14:creationId xmlns:p14="http://schemas.microsoft.com/office/powerpoint/2010/main" val="2983433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6F60C8-CCDC-4ABF-803E-47A86F1CB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2CE3A5-74B8-4E10-869D-08418638F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TW" altLang="en-US" b="0" i="0" dirty="0">
                <a:effectLst/>
                <a:latin typeface="pyShare"/>
              </a:rPr>
              <a:t>打擊</a:t>
            </a:r>
            <a:r>
              <a:rPr lang="en-US" altLang="zh-TW" b="0" i="0" dirty="0">
                <a:effectLst/>
                <a:latin typeface="pyShare"/>
              </a:rPr>
              <a:t>(batting.txt)</a:t>
            </a:r>
            <a:r>
              <a:rPr lang="zh-TW" altLang="en-US" b="0" i="0" dirty="0">
                <a:effectLst/>
                <a:latin typeface="pyShare"/>
              </a:rPr>
              <a:t>：</a:t>
            </a:r>
            <a:r>
              <a:rPr lang="en-US" altLang="zh-TW" b="0" i="0" dirty="0">
                <a:effectLst/>
                <a:latin typeface="pyShare"/>
              </a:rPr>
              <a:t>https://www.msn.com/zh-tw/sports/mlb/team-stats/sp-s-h</a:t>
            </a:r>
          </a:p>
          <a:p>
            <a:pPr algn="l"/>
            <a:r>
              <a:rPr lang="zh-TW" altLang="en-US" b="0" i="0" dirty="0">
                <a:effectLst/>
                <a:latin typeface="pyShare"/>
              </a:rPr>
              <a:t>投球</a:t>
            </a:r>
            <a:r>
              <a:rPr lang="en-US" altLang="zh-TW" b="0" i="0" dirty="0">
                <a:effectLst/>
                <a:latin typeface="pyShare"/>
              </a:rPr>
              <a:t>(pitching.txt)</a:t>
            </a:r>
            <a:r>
              <a:rPr lang="zh-TW" altLang="en-US" b="0" i="0" dirty="0">
                <a:effectLst/>
                <a:latin typeface="pyShare"/>
              </a:rPr>
              <a:t>： </a:t>
            </a:r>
            <a:r>
              <a:rPr lang="en-US" altLang="zh-TW" b="0" i="0" dirty="0">
                <a:effectLst/>
                <a:latin typeface="pyShare"/>
              </a:rPr>
              <a:t>https://www.msn.com/zh-tw/sports/mlb/team-stats/sp-s-er-a-true-vw-pitching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744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05DAC4-44BA-439F-859D-569B136C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E2DC26-AFC1-493E-8070-FAAB58B4B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63955"/>
            <a:ext cx="4087303" cy="347862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b="0" i="0" dirty="0">
                <a:effectLst/>
                <a:latin typeface="+mj-ea"/>
                <a:ea typeface="+mj-ea"/>
              </a:rPr>
              <a:t>今年由於縮短賽季的關係，因此很多</a:t>
            </a:r>
            <a:r>
              <a:rPr lang="en-US" altLang="zh-TW" b="0" i="0" dirty="0">
                <a:effectLst/>
                <a:latin typeface="+mj-ea"/>
                <a:ea typeface="+mj-ea"/>
              </a:rPr>
              <a:t>(MLB)</a:t>
            </a:r>
            <a:r>
              <a:rPr lang="zh-TW" altLang="en-US" dirty="0">
                <a:latin typeface="+mj-ea"/>
                <a:ea typeface="+mj-ea"/>
              </a:rPr>
              <a:t>美國職棒大聯盟</a:t>
            </a:r>
            <a:r>
              <a:rPr lang="zh-TW" altLang="en-US" b="0" i="0" dirty="0">
                <a:effectLst/>
                <a:latin typeface="+mj-ea"/>
                <a:ea typeface="+mj-ea"/>
              </a:rPr>
              <a:t>的球隊似乎都沒有發揮出該有的實力。而我注意到今年，有兩隊的數據特別有趣：他們分別是亞特蘭大的勇士隊和克里夫蘭的印地安人隊。</a:t>
            </a:r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1026" name="Picture 2" descr="亞特蘭大勇士- MLB 盡在Yahoo!奇摩運動網– 新聞、比分、名次、傳聞、賽場花絮">
            <a:extLst>
              <a:ext uri="{FF2B5EF4-FFF2-40B4-BE49-F238E27FC236}">
                <a16:creationId xmlns:a16="http://schemas.microsoft.com/office/drawing/2014/main" id="{E63E53A3-579F-479E-A47B-F006DF6EF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603" y="2699992"/>
            <a:ext cx="3044269" cy="3044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克里夫蘭印地安人- MLB 盡在Yahoo!奇摩運動網– 新聞、比分、名次、傳聞、賽場花絮">
            <a:extLst>
              <a:ext uri="{FF2B5EF4-FFF2-40B4-BE49-F238E27FC236}">
                <a16:creationId xmlns:a16="http://schemas.microsoft.com/office/drawing/2014/main" id="{00309916-EA01-4169-B895-CF194B686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872" y="2568016"/>
            <a:ext cx="3176245" cy="3176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962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AA6C47-233D-47D9-99D2-AD9606D2E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764322"/>
            <a:ext cx="4530364" cy="3447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0" i="0" dirty="0">
                <a:effectLst/>
                <a:latin typeface="+mj-ea"/>
                <a:ea typeface="+mj-ea"/>
              </a:rPr>
              <a:t>亞特蘭大勇士隊是一隻極具攻擊性的球隊。他們的打擊率排名全聯盟第二</a:t>
            </a:r>
            <a:r>
              <a:rPr lang="en-US" altLang="zh-TW" b="0" i="0" dirty="0">
                <a:effectLst/>
                <a:latin typeface="+mj-ea"/>
                <a:ea typeface="+mj-ea"/>
              </a:rPr>
              <a:t>(</a:t>
            </a:r>
            <a:r>
              <a:rPr lang="zh-TW" altLang="en-US" b="0" i="0" dirty="0">
                <a:effectLst/>
                <a:latin typeface="+mj-ea"/>
                <a:ea typeface="+mj-ea"/>
              </a:rPr>
              <a:t>僅次於紐約大都會</a:t>
            </a:r>
            <a:r>
              <a:rPr lang="en-US" altLang="zh-TW" b="0" i="0" dirty="0">
                <a:effectLst/>
                <a:latin typeface="+mj-ea"/>
                <a:ea typeface="+mj-ea"/>
              </a:rPr>
              <a:t>)</a:t>
            </a:r>
            <a:r>
              <a:rPr lang="zh-TW" altLang="en-US" b="0" i="0" dirty="0">
                <a:effectLst/>
                <a:latin typeface="+mj-ea"/>
                <a:ea typeface="+mj-ea"/>
              </a:rPr>
              <a:t>，而得分、打點、上壘率、甚至長打率都是聯盟排名第一的！想必遇上他們的投手都很頭痛，遇上這隻暴力打線不知道自己的</a:t>
            </a:r>
            <a:r>
              <a:rPr lang="en-US" altLang="zh-TW" b="0" i="0" dirty="0">
                <a:effectLst/>
                <a:latin typeface="+mj-ea"/>
                <a:ea typeface="+mj-ea"/>
              </a:rPr>
              <a:t>ERA</a:t>
            </a:r>
            <a:r>
              <a:rPr lang="zh-TW" altLang="en-US" b="0" i="0" dirty="0">
                <a:effectLst/>
                <a:latin typeface="+mj-ea"/>
                <a:ea typeface="+mj-ea"/>
              </a:rPr>
              <a:t>又要漲多少了呢：</a:t>
            </a:r>
            <a:r>
              <a:rPr lang="en-US" altLang="zh-TW" b="0" i="0" dirty="0">
                <a:effectLst/>
                <a:latin typeface="+mj-ea"/>
                <a:ea typeface="+mj-ea"/>
              </a:rPr>
              <a:t>(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38B868F4-7DDA-44DB-A190-92A006D8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亞特蘭大勇士</a:t>
            </a:r>
          </a:p>
        </p:txBody>
      </p:sp>
      <p:pic>
        <p:nvPicPr>
          <p:cNvPr id="2050" name="Picture 2" descr="Always Open！ 亞特蘭大7-ELEVEn勇士隊| ETtoday運動雲| ETtoday新聞雲">
            <a:extLst>
              <a:ext uri="{FF2B5EF4-FFF2-40B4-BE49-F238E27FC236}">
                <a16:creationId xmlns:a16="http://schemas.microsoft.com/office/drawing/2014/main" id="{CB90AEF1-5F54-49B7-8352-A907A352E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415" y="2556932"/>
            <a:ext cx="4631703" cy="358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356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9F0F1-7B15-43DC-96F0-CC1FE2E54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亞特蘭大勇士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89D4BE-4179-4D42-9B2B-D4D36D8C4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002463" cy="3118004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0" i="0" dirty="0">
                <a:effectLst/>
                <a:latin typeface="+mj-ea"/>
                <a:ea typeface="+mj-ea"/>
              </a:rPr>
              <a:t>而在今年的</a:t>
            </a:r>
            <a:r>
              <a:rPr lang="en-US" altLang="zh-TW" b="0" i="0" dirty="0">
                <a:effectLst/>
                <a:latin typeface="+mj-ea"/>
                <a:ea typeface="+mj-ea"/>
              </a:rPr>
              <a:t>9/10</a:t>
            </a:r>
            <a:r>
              <a:rPr lang="zh-TW" altLang="en-US" b="0" i="0" dirty="0">
                <a:effectLst/>
                <a:latin typeface="+mj-ea"/>
                <a:ea typeface="+mj-ea"/>
              </a:rPr>
              <a:t>號對上馬林魚的比賽中，勇士打線更是大開殺戒，整場攻下了</a:t>
            </a:r>
            <a:r>
              <a:rPr lang="en-US" altLang="zh-TW" b="0" i="0" dirty="0">
                <a:effectLst/>
                <a:latin typeface="+mj-ea"/>
                <a:ea typeface="+mj-ea"/>
              </a:rPr>
              <a:t>29</a:t>
            </a:r>
            <a:r>
              <a:rPr lang="zh-TW" altLang="en-US" b="0" i="0" dirty="0">
                <a:effectLst/>
                <a:latin typeface="+mj-ea"/>
                <a:ea typeface="+mj-ea"/>
              </a:rPr>
              <a:t>分痛宰對手，更讓馬林魚的中繼投手山本喬丹投了</a:t>
            </a:r>
            <a:r>
              <a:rPr lang="en-US" altLang="zh-TW" b="0" i="0" dirty="0">
                <a:effectLst/>
                <a:latin typeface="+mj-ea"/>
                <a:ea typeface="+mj-ea"/>
              </a:rPr>
              <a:t>2.2.</a:t>
            </a:r>
            <a:r>
              <a:rPr lang="zh-TW" altLang="en-US" b="0" i="0" dirty="0">
                <a:effectLst/>
                <a:latin typeface="+mj-ea"/>
                <a:ea typeface="+mj-ea"/>
              </a:rPr>
              <a:t>局就失</a:t>
            </a:r>
            <a:r>
              <a:rPr lang="en-US" altLang="zh-TW" b="0" i="0" dirty="0">
                <a:effectLst/>
                <a:latin typeface="+mj-ea"/>
                <a:ea typeface="+mj-ea"/>
              </a:rPr>
              <a:t>13</a:t>
            </a:r>
            <a:r>
              <a:rPr lang="zh-TW" altLang="en-US" b="0" i="0" dirty="0">
                <a:effectLst/>
                <a:latin typeface="+mj-ea"/>
                <a:ea typeface="+mj-ea"/>
              </a:rPr>
              <a:t>分退場，由此可見這隻打線的可怕，可謂是投手們最大的噩夢。</a:t>
            </a:r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5122" name="Picture 2" descr="勇士再繳打擊代表作，單局11分、全場29分痛宰馬林魚。 美聯社">
            <a:extLst>
              <a:ext uri="{FF2B5EF4-FFF2-40B4-BE49-F238E27FC236}">
                <a16:creationId xmlns:a16="http://schemas.microsoft.com/office/drawing/2014/main" id="{8526AAC7-E3AB-4E7B-AFE7-5CE550234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594" y="2691536"/>
            <a:ext cx="4782483" cy="318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316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AA6C47-233D-47D9-99D2-AD9606D2E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896" y="2773748"/>
            <a:ext cx="4530364" cy="3447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latin typeface="+mj-ea"/>
                <a:ea typeface="+mj-ea"/>
              </a:rPr>
              <a:t>克里夫蘭印地安人是隻防守型的球隊。穩定的先發輪值加上隨時可以上場的牛棚，總能有效的封鎖對手的打線。這組優秀的投手群在今年季賽繳出了良好的成績，防禦率，被打擊率和被全壘打數都是名列前茅，而三振數更是全聯盟最多。</a:t>
            </a:r>
            <a:br>
              <a:rPr lang="zh-TW" altLang="en-US" dirty="0">
                <a:effectLst/>
              </a:rPr>
            </a:b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38B868F4-7DDA-44DB-A190-92A006D8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克里夫蘭印地安人</a:t>
            </a:r>
          </a:p>
        </p:txBody>
      </p:sp>
      <p:pic>
        <p:nvPicPr>
          <p:cNvPr id="3074" name="Picture 2" descr="兩屆賽揚獎強投克魯柏傳印地安人交易至遊騎兵| 運動| 中央社CNA">
            <a:extLst>
              <a:ext uri="{FF2B5EF4-FFF2-40B4-BE49-F238E27FC236}">
                <a16:creationId xmlns:a16="http://schemas.microsoft.com/office/drawing/2014/main" id="{156FAD0E-AC77-47F4-95F0-9CE03B1D6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260" y="2614367"/>
            <a:ext cx="5108150" cy="3410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926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AA6C47-233D-47D9-99D2-AD9606D2E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23" y="2696067"/>
            <a:ext cx="4530364" cy="3447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0" i="0" dirty="0">
                <a:effectLst/>
                <a:latin typeface="+mj-ea"/>
                <a:ea typeface="+mj-ea"/>
              </a:rPr>
              <a:t>如此強大的投手陣容中更是有著今年的賽揚獎得主</a:t>
            </a:r>
            <a:r>
              <a:rPr lang="en-US" altLang="zh-TW" b="0" u="sng" dirty="0">
                <a:effectLst/>
                <a:latin typeface="+mj-ea"/>
                <a:ea typeface="+mj-ea"/>
              </a:rPr>
              <a:t>Shane Bieber</a:t>
            </a:r>
            <a:r>
              <a:rPr lang="zh-TW" altLang="en-US" b="0" i="0" dirty="0">
                <a:effectLst/>
                <a:latin typeface="+mj-ea"/>
                <a:ea typeface="+mj-ea"/>
              </a:rPr>
              <a:t>，他總共出賽</a:t>
            </a:r>
            <a:r>
              <a:rPr lang="en-US" altLang="zh-TW" b="0" i="0" dirty="0">
                <a:effectLst/>
                <a:latin typeface="+mj-ea"/>
                <a:ea typeface="+mj-ea"/>
              </a:rPr>
              <a:t>12</a:t>
            </a:r>
            <a:r>
              <a:rPr lang="zh-TW" altLang="en-US" b="0" i="0" dirty="0">
                <a:effectLst/>
                <a:latin typeface="+mj-ea"/>
                <a:ea typeface="+mj-ea"/>
              </a:rPr>
              <a:t>場繳出了</a:t>
            </a:r>
            <a:r>
              <a:rPr lang="en-US" altLang="zh-TW" b="0" i="0" dirty="0">
                <a:effectLst/>
                <a:latin typeface="+mj-ea"/>
                <a:ea typeface="+mj-ea"/>
              </a:rPr>
              <a:t>8</a:t>
            </a:r>
            <a:r>
              <a:rPr lang="zh-TW" altLang="en-US" b="0" i="0" dirty="0">
                <a:effectLst/>
                <a:latin typeface="+mj-ea"/>
                <a:ea typeface="+mj-ea"/>
              </a:rPr>
              <a:t>勝</a:t>
            </a:r>
            <a:r>
              <a:rPr lang="en-US" altLang="zh-TW" b="0" i="0" dirty="0">
                <a:effectLst/>
                <a:latin typeface="+mj-ea"/>
                <a:ea typeface="+mj-ea"/>
              </a:rPr>
              <a:t>1</a:t>
            </a:r>
            <a:r>
              <a:rPr lang="zh-TW" altLang="en-US" b="0" i="0" dirty="0">
                <a:effectLst/>
                <a:latin typeface="+mj-ea"/>
                <a:ea typeface="+mj-ea"/>
              </a:rPr>
              <a:t>敗的良好戰績，防禦率僅</a:t>
            </a:r>
            <a:r>
              <a:rPr lang="en-US" altLang="zh-TW" b="0" i="0" dirty="0">
                <a:effectLst/>
                <a:latin typeface="+mj-ea"/>
                <a:ea typeface="+mj-ea"/>
              </a:rPr>
              <a:t>1.63</a:t>
            </a:r>
            <a:r>
              <a:rPr lang="zh-TW" altLang="en-US" b="0" i="0" dirty="0">
                <a:effectLst/>
                <a:latin typeface="+mj-ea"/>
                <a:ea typeface="+mj-ea"/>
              </a:rPr>
              <a:t>！而他只投了</a:t>
            </a:r>
            <a:r>
              <a:rPr lang="en-US" altLang="zh-TW" b="0" i="0" dirty="0">
                <a:effectLst/>
                <a:latin typeface="+mj-ea"/>
                <a:ea typeface="+mj-ea"/>
              </a:rPr>
              <a:t>77.1</a:t>
            </a:r>
            <a:r>
              <a:rPr lang="zh-TW" altLang="en-US" b="0" i="0" dirty="0">
                <a:effectLst/>
                <a:latin typeface="+mj-ea"/>
                <a:ea typeface="+mj-ea"/>
              </a:rPr>
              <a:t>局便飆出了</a:t>
            </a:r>
            <a:r>
              <a:rPr lang="en-US" altLang="zh-TW" b="0" i="0" dirty="0">
                <a:effectLst/>
                <a:latin typeface="+mj-ea"/>
                <a:ea typeface="+mj-ea"/>
              </a:rPr>
              <a:t>122</a:t>
            </a:r>
            <a:r>
              <a:rPr lang="zh-TW" altLang="en-US" b="0" i="0" dirty="0">
                <a:effectLst/>
                <a:latin typeface="+mj-ea"/>
                <a:ea typeface="+mj-ea"/>
              </a:rPr>
              <a:t>次三振，三振率高達</a:t>
            </a:r>
            <a:r>
              <a:rPr lang="en-US" altLang="zh-TW" b="0" i="0" dirty="0">
                <a:effectLst/>
                <a:latin typeface="+mj-ea"/>
                <a:ea typeface="+mj-ea"/>
              </a:rPr>
              <a:t>41.1%</a:t>
            </a:r>
            <a:r>
              <a:rPr lang="zh-TW" altLang="en-US" b="0" i="0" dirty="0">
                <a:effectLst/>
                <a:latin typeface="+mj-ea"/>
                <a:ea typeface="+mj-ea"/>
              </a:rPr>
              <a:t>！如此優異的表現不僅讓他拿下了賽揚獎，也讓他成為了今年的三冠王</a:t>
            </a:r>
            <a:r>
              <a:rPr lang="en-US" altLang="zh-TW" b="0" i="0" dirty="0">
                <a:effectLst/>
                <a:latin typeface="+mj-ea"/>
                <a:ea typeface="+mj-ea"/>
              </a:rPr>
              <a:t>(</a:t>
            </a:r>
            <a:r>
              <a:rPr lang="zh-TW" altLang="en-US" b="0" i="0" dirty="0">
                <a:effectLst/>
                <a:latin typeface="+mj-ea"/>
                <a:ea typeface="+mj-ea"/>
              </a:rPr>
              <a:t>勝投王、防禦率王、三振王</a:t>
            </a:r>
            <a:r>
              <a:rPr lang="en-US" altLang="zh-TW" b="0" i="0" dirty="0">
                <a:effectLst/>
                <a:latin typeface="+mj-ea"/>
                <a:ea typeface="+mj-ea"/>
              </a:rPr>
              <a:t>)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38B868F4-7DDA-44DB-A190-92A006D8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克里夫蘭印地安人</a:t>
            </a:r>
          </a:p>
        </p:txBody>
      </p:sp>
      <p:pic>
        <p:nvPicPr>
          <p:cNvPr id="4098" name="Picture 2" descr="Shane Bieber K's 250th in 5-2 win over Phillies - Let's Go Tribe">
            <a:extLst>
              <a:ext uri="{FF2B5EF4-FFF2-40B4-BE49-F238E27FC236}">
                <a16:creationId xmlns:a16="http://schemas.microsoft.com/office/drawing/2014/main" id="{E7EA5146-D507-4C6E-B1ED-09C79C6B7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620" y="2696067"/>
            <a:ext cx="4891718" cy="325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314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AA6C47-233D-47D9-99D2-AD9606D2E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456" y="2696067"/>
            <a:ext cx="9713141" cy="3179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0" i="0" dirty="0">
                <a:effectLst/>
                <a:latin typeface="+mj-ea"/>
                <a:ea typeface="+mj-ea"/>
              </a:rPr>
              <a:t>雖然這兩支隊伍分別在攻擊及防守方面都很傑出，在開季前春訓與季賽期間也被視為奪冠熱門，但可惜勇士在國聯冠軍戰不敵今年世界大賽冠軍道奇，而印地安人則是在第一輪對陣洋基敗下陣來。雖然兩者皆止步於分區季後賽，但這不代表他們的實力不夠！因此我決定分析他們的資訊，究竟勇士和印地安人只是一時運氣不好，錯過了奪冠的機會，還是他們實力僅次於此，拿不到冠軍並不是偶然？並且，我也很好奇，若是這兩隊遇在一起，</a:t>
            </a:r>
            <a:r>
              <a:rPr lang="en-US" altLang="zh-TW" b="0" i="0" dirty="0">
                <a:effectLst/>
                <a:latin typeface="+mj-ea"/>
                <a:ea typeface="+mj-ea"/>
              </a:rPr>
              <a:t>"</a:t>
            </a:r>
            <a:r>
              <a:rPr lang="zh-TW" altLang="en-US" b="0" i="0" dirty="0">
                <a:effectLst/>
                <a:latin typeface="+mj-ea"/>
                <a:ea typeface="+mj-ea"/>
              </a:rPr>
              <a:t>最硬之盾</a:t>
            </a:r>
            <a:r>
              <a:rPr lang="en-US" altLang="zh-TW" b="0" i="0" dirty="0">
                <a:effectLst/>
                <a:latin typeface="+mj-ea"/>
                <a:ea typeface="+mj-ea"/>
              </a:rPr>
              <a:t>" </a:t>
            </a:r>
            <a:r>
              <a:rPr lang="zh-TW" altLang="en-US" b="0" i="0" dirty="0">
                <a:effectLst/>
                <a:latin typeface="+mj-ea"/>
                <a:ea typeface="+mj-ea"/>
              </a:rPr>
              <a:t>和 </a:t>
            </a:r>
            <a:r>
              <a:rPr lang="en-US" altLang="zh-TW" b="0" i="0" dirty="0">
                <a:effectLst/>
                <a:latin typeface="+mj-ea"/>
                <a:ea typeface="+mj-ea"/>
              </a:rPr>
              <a:t>"</a:t>
            </a:r>
            <a:r>
              <a:rPr lang="zh-TW" altLang="en-US" b="0" i="0" dirty="0">
                <a:effectLst/>
                <a:latin typeface="+mj-ea"/>
                <a:ea typeface="+mj-ea"/>
              </a:rPr>
              <a:t>最尖之矛</a:t>
            </a:r>
            <a:r>
              <a:rPr lang="en-US" altLang="zh-TW" b="0" i="0" dirty="0">
                <a:effectLst/>
                <a:latin typeface="+mj-ea"/>
                <a:ea typeface="+mj-ea"/>
              </a:rPr>
              <a:t>" </a:t>
            </a:r>
            <a:r>
              <a:rPr lang="zh-TW" altLang="en-US" b="0" i="0" dirty="0">
                <a:effectLst/>
                <a:latin typeface="+mj-ea"/>
                <a:ea typeface="+mj-ea"/>
              </a:rPr>
              <a:t>究竟誰比較強？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38B868F4-7DDA-44DB-A190-92A006D8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</a:t>
            </a:r>
          </a:p>
        </p:txBody>
      </p:sp>
    </p:spTree>
    <p:extLst>
      <p:ext uri="{BB962C8B-B14F-4D97-AF65-F5344CB8AC3E}">
        <p14:creationId xmlns:p14="http://schemas.microsoft.com/office/powerpoint/2010/main" val="1186923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AA6C47-233D-47D9-99D2-AD9606D2E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2346" y="3193330"/>
            <a:ext cx="8267308" cy="2446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0" i="0" dirty="0">
                <a:effectLst/>
                <a:latin typeface="+mj-ea"/>
                <a:ea typeface="+mj-ea"/>
              </a:rPr>
              <a:t>藉由</a:t>
            </a:r>
            <a:r>
              <a:rPr lang="en-US" altLang="zh-TW" b="0" i="0" dirty="0">
                <a:effectLst/>
                <a:latin typeface="+mj-ea"/>
                <a:ea typeface="+mj-ea"/>
              </a:rPr>
              <a:t>2020</a:t>
            </a:r>
            <a:r>
              <a:rPr lang="zh-TW" altLang="en-US" b="0" i="0" dirty="0">
                <a:effectLst/>
                <a:latin typeface="+mj-ea"/>
                <a:ea typeface="+mj-ea"/>
              </a:rPr>
              <a:t>年美國職棒大聯盟中，亞特蘭大勇士隊與克里夫蘭印地安人隊的各項數據分析與比較，來證明他們兩者在大聯盟的實力，並且詳細解析各項數據來大約估算他們兩隊比賽的勝率有多少。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38B868F4-7DDA-44DB-A190-92A006D8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解決方法</a:t>
            </a:r>
          </a:p>
        </p:txBody>
      </p:sp>
    </p:spTree>
    <p:extLst>
      <p:ext uri="{BB962C8B-B14F-4D97-AF65-F5344CB8AC3E}">
        <p14:creationId xmlns:p14="http://schemas.microsoft.com/office/powerpoint/2010/main" val="1196247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AA6C47-233D-47D9-99D2-AD9606D2E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2732" y="2919952"/>
            <a:ext cx="6012731" cy="21233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4800" b="0" i="0" dirty="0">
                <a:effectLst/>
                <a:latin typeface="+mj-ea"/>
                <a:ea typeface="+mj-ea"/>
              </a:rPr>
              <a:t>在季後賽開打前，我預期兩者皆能打到國</a:t>
            </a:r>
            <a:r>
              <a:rPr lang="en-US" altLang="zh-TW" sz="4800" b="0" i="0" dirty="0">
                <a:effectLst/>
                <a:latin typeface="+mj-ea"/>
                <a:ea typeface="+mj-ea"/>
              </a:rPr>
              <a:t>(</a:t>
            </a:r>
            <a:r>
              <a:rPr lang="zh-TW" altLang="en-US" sz="4800" b="0" i="0" dirty="0">
                <a:effectLst/>
                <a:latin typeface="+mj-ea"/>
                <a:ea typeface="+mj-ea"/>
              </a:rPr>
              <a:t>美</a:t>
            </a:r>
            <a:r>
              <a:rPr lang="en-US" altLang="zh-TW" sz="4800" b="0" i="0" dirty="0">
                <a:effectLst/>
                <a:latin typeface="+mj-ea"/>
                <a:ea typeface="+mj-ea"/>
              </a:rPr>
              <a:t>)</a:t>
            </a:r>
            <a:r>
              <a:rPr lang="zh-TW" altLang="en-US" sz="4800" b="0" i="0" dirty="0">
                <a:effectLst/>
                <a:latin typeface="+mj-ea"/>
                <a:ea typeface="+mj-ea"/>
              </a:rPr>
              <a:t>聯的分區冠軍戰</a:t>
            </a:r>
            <a:endParaRPr lang="zh-TW" altLang="en-US" sz="4800" dirty="0">
              <a:latin typeface="+mj-ea"/>
              <a:ea typeface="+mj-ea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38B868F4-7DDA-44DB-A190-92A006D8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預期結果</a:t>
            </a:r>
          </a:p>
        </p:txBody>
      </p:sp>
    </p:spTree>
    <p:extLst>
      <p:ext uri="{BB962C8B-B14F-4D97-AF65-F5344CB8AC3E}">
        <p14:creationId xmlns:p14="http://schemas.microsoft.com/office/powerpoint/2010/main" val="28641989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42</TotalTime>
  <Words>1013</Words>
  <Application>Microsoft Office PowerPoint</Application>
  <PresentationFormat>寬螢幕</PresentationFormat>
  <Paragraphs>29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pyShare</vt:lpstr>
      <vt:lpstr>微軟正黑體</vt:lpstr>
      <vt:lpstr>Arial</vt:lpstr>
      <vt:lpstr>Garamond</vt:lpstr>
      <vt:lpstr>Helvetica</vt:lpstr>
      <vt:lpstr>有機</vt:lpstr>
      <vt:lpstr>MLB雙蘭對決： 亞特蘭大勇士 v.s.  克里夫蘭印地安人</vt:lpstr>
      <vt:lpstr>專題動機</vt:lpstr>
      <vt:lpstr>亞特蘭大勇士</vt:lpstr>
      <vt:lpstr>亞特蘭大勇士</vt:lpstr>
      <vt:lpstr>克里夫蘭印地安人</vt:lpstr>
      <vt:lpstr>克里夫蘭印地安人</vt:lpstr>
      <vt:lpstr>問題</vt:lpstr>
      <vt:lpstr>解決方法</vt:lpstr>
      <vt:lpstr>預期結果</vt:lpstr>
      <vt:lpstr>計算方法</vt:lpstr>
      <vt:lpstr>結果</vt:lpstr>
      <vt:lpstr>延伸分析</vt:lpstr>
      <vt:lpstr>延伸分析</vt:lpstr>
      <vt:lpstr>資料來源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MLB雙蘭對決： 亞特蘭大勇士 v.s.  克里夫蘭印地安人</dc:title>
  <dc:creator> </dc:creator>
  <cp:lastModifiedBy> </cp:lastModifiedBy>
  <cp:revision>7</cp:revision>
  <dcterms:created xsi:type="dcterms:W3CDTF">2020-12-31T12:25:18Z</dcterms:created>
  <dcterms:modified xsi:type="dcterms:W3CDTF">2020-12-31T13:08:10Z</dcterms:modified>
</cp:coreProperties>
</file>