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Sistemas UML</a:t>
            </a:r>
          </a:p>
          <a:p>
            <a:r>
              <a:rPr dirty="0" err="1"/>
              <a:t>Faculdade</a:t>
            </a:r>
            <a:r>
              <a:rPr dirty="0"/>
              <a:t> </a:t>
            </a:r>
            <a:r>
              <a:rPr dirty="0" err="1"/>
              <a:t>GranTietê</a:t>
            </a:r>
            <a:endParaRPr lang="pt-BR" dirty="0"/>
          </a:p>
          <a:p>
            <a:r>
              <a:rPr lang="pt-BR" dirty="0"/>
              <a:t>Prof. José </a:t>
            </a:r>
            <a:r>
              <a:rPr lang="pt-BR" dirty="0" err="1"/>
              <a:t>Antonio</a:t>
            </a:r>
            <a:r>
              <a:rPr lang="pt-BR" dirty="0"/>
              <a:t> Gallo Junior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AB8C8-9271-6644-9B34-05E4D9EC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de Associação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37874-2BDB-0A8F-548D-362C82F3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Relacionamento mais forte do que a dependência, indica que a classe mantém uma referência a outra classe ao longo do tempo. As associações podem conectar mais de duas classes.</a:t>
            </a:r>
          </a:p>
          <a:p>
            <a:pPr marL="0" indent="0">
              <a:buNone/>
            </a:pPr>
            <a:r>
              <a:rPr lang="pt-BR" dirty="0"/>
              <a:t>Do tipo “Classe A tem uma Classe B”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2DE5700-6577-7B3A-1D23-4AD89DF7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303" y="5005387"/>
            <a:ext cx="5077393" cy="65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24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990D5-57AB-BB0D-A0A7-134ECAEC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 Ternária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5F8B7-94C4-BF61-2BA7-6574875A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Associação que conecta objetos de três classes. Um losango indica o ponto de conexão das classes envolvidas.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8485F4-D698-DDCA-FF42-A0F53C16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87" y="3527298"/>
            <a:ext cx="6732226" cy="20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2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0A647-1433-87DE-9E85-C482495B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de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06E8E-0709-B015-CD19-EF1E0058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Relacionamento mais específico do que a associação, indica que uma classe é um contêiner ou uma coleção de outras classes. As classes contidas não dependem do contêiner – assim, quando o contêiner é destruído, as classes continuam existindo.</a:t>
            </a:r>
          </a:p>
          <a:p>
            <a:pPr marL="0" indent="0">
              <a:buNone/>
            </a:pPr>
            <a:r>
              <a:rPr lang="pt-BR" dirty="0"/>
              <a:t>Do tipo “Classe A possui uma Classe B”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A8AA98-4EA7-84A7-44AA-D80CD886F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92" y="5453127"/>
            <a:ext cx="5092216" cy="67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10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D3D54-645A-FC2B-AE02-1B189187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de 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B3999-ECA5-0517-9842-CF04A7DD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Variação mais específico da agregação, este relacionamento indica uma dependência de ciclo de vida forte entre as classes, de modo que quando um contêiner é destruído, seu conteúdo também o é.</a:t>
            </a:r>
          </a:p>
          <a:p>
            <a:pPr marL="0" indent="0">
              <a:buNone/>
            </a:pPr>
            <a:r>
              <a:rPr lang="pt-BR" dirty="0"/>
              <a:t>Do tipo “Classe A é parte da classe B”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D07BD13-0AD7-6CFB-2C6A-6A759A1D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708" y="5069396"/>
            <a:ext cx="5230583" cy="6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6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9EC3A-10C0-3162-E686-23618595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Relacionamento de Generalização/Especialização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47BCC-309B-FC75-A528-B0227764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Relacionamento entre itens gerais (superclasses/classes-mãe) e tipos mais específicos desses itens (subclasses/classes-filhas). Representa a Herança entre as classes.</a:t>
            </a:r>
          </a:p>
          <a:p>
            <a:pPr marL="0" indent="0">
              <a:buNone/>
            </a:pPr>
            <a:r>
              <a:rPr lang="pt-BR" dirty="0"/>
              <a:t>Do tipo “Classe A é um tipo de Classe B”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E03A752-9AD8-F808-EF9E-34795735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708" y="4784122"/>
            <a:ext cx="5230583" cy="6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8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908E3-0F4F-9E4E-5E2C-B95A9384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Associativa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8BC41-7F70-1153-3357-D6AD9FBE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São produzidas quando ocorrem associações com multiplicidade muitos em todas as extremidades. No geral, existem atributos da associação que não podem ser armazenados em nenhuma das classes envolvidas.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EEA6FD6-3B4F-FD15-CFDA-36D4C4EA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09" y="4447095"/>
            <a:ext cx="5455982" cy="162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9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55660-0A75-7B3E-D4CF-5CE95E58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Resumo da notação de Relacionamentos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353BFDB-2FE0-7E90-2040-B4B2E8C381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90" y="1993392"/>
            <a:ext cx="5249219" cy="311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5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CB97B-C0DF-77FE-E840-CCAB614A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DCE81-EA6F-B28D-7759-A969F132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nome da classe deve ser significativo, descrevendo um aspecto real do sistema.</a:t>
            </a:r>
          </a:p>
          <a:p>
            <a:r>
              <a:rPr lang="pt-BR" dirty="0"/>
              <a:t>Os relacionamentos entre os elementos devem ser identificados antes de criar o diagrama.</a:t>
            </a:r>
          </a:p>
          <a:p>
            <a:r>
              <a:rPr lang="pt-BR" dirty="0"/>
              <a:t>Devem ser especificados os atributos e operações de cada classe.</a:t>
            </a:r>
          </a:p>
          <a:p>
            <a:r>
              <a:rPr lang="pt-BR" dirty="0"/>
              <a:t>Sempre que necessário, acrescente anotações para ajudar a definir aspectos das classes ou seus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2401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3D6CF-DA1F-8774-78E5-77730C2A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643205-F5D0-2CB3-8BA6-6A10DE33B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O que é um Diagrama de Classes?</a:t>
            </a:r>
          </a:p>
          <a:p>
            <a:r>
              <a:rPr lang="pt-BR" dirty="0"/>
              <a:t>Representação estrutural de um sistema.</a:t>
            </a:r>
          </a:p>
          <a:p>
            <a:r>
              <a:rPr lang="pt-BR" dirty="0"/>
              <a:t>Define classes, atributos, métodos e relacionamentos.</a:t>
            </a:r>
          </a:p>
          <a:p>
            <a:pPr marL="0" indent="0">
              <a:buNone/>
            </a:pPr>
            <a:r>
              <a:rPr lang="pt-BR" b="1" dirty="0"/>
              <a:t>Por que usar?</a:t>
            </a:r>
          </a:p>
          <a:p>
            <a:r>
              <a:rPr lang="pt-BR" dirty="0"/>
              <a:t>Organização do código antes da implementação.</a:t>
            </a:r>
          </a:p>
          <a:p>
            <a:r>
              <a:rPr lang="pt-BR" dirty="0"/>
              <a:t>Melhora a comunicação entre desenvolvedores.</a:t>
            </a:r>
          </a:p>
          <a:p>
            <a:r>
              <a:rPr lang="pt-BR" dirty="0"/>
              <a:t>Serve como documentação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169715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758D9-D043-509E-7E6A-B76E0188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Classe na UML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70455A-1C59-8BC2-7512-E05E8E65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Elementos básicos:</a:t>
            </a:r>
          </a:p>
          <a:p>
            <a:r>
              <a:rPr lang="pt-BR" dirty="0"/>
              <a:t>Nome da classe</a:t>
            </a:r>
          </a:p>
          <a:p>
            <a:r>
              <a:rPr lang="pt-BR" dirty="0"/>
              <a:t>Atributos (dados que descrevem a classe)</a:t>
            </a:r>
          </a:p>
          <a:p>
            <a:r>
              <a:rPr lang="pt-BR" dirty="0"/>
              <a:t>Métodos (ações que a classe pode executar)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C2C7EF-6010-5EB0-4C40-1F11BB80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662" y="4192742"/>
            <a:ext cx="3458675" cy="193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6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B59BA-01B9-DC92-2CC3-72A36736D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515FA-B3F2-8657-B2C2-F2444715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Classe na UML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C1C368E-7AD6-03C6-63D3-1787EE9DF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23944" y="1600200"/>
            <a:ext cx="45628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Visibilidade:</a:t>
            </a:r>
          </a:p>
          <a:p>
            <a:r>
              <a:rPr lang="pt-BR" b="1" dirty="0"/>
              <a:t>"+" Público:</a:t>
            </a:r>
            <a:r>
              <a:rPr lang="pt-BR" dirty="0"/>
              <a:t> acessível de qualquer lugar.</a:t>
            </a:r>
          </a:p>
          <a:p>
            <a:r>
              <a:rPr lang="pt-BR" b="1" dirty="0"/>
              <a:t>"-" Privado:</a:t>
            </a:r>
            <a:r>
              <a:rPr lang="pt-BR" dirty="0"/>
              <a:t> acessível apenas dentro da classe.</a:t>
            </a:r>
          </a:p>
          <a:p>
            <a:r>
              <a:rPr lang="pt-BR" b="1" dirty="0"/>
              <a:t>"#" Protegido:</a:t>
            </a:r>
            <a:r>
              <a:rPr lang="pt-BR" dirty="0"/>
              <a:t> acessível na própria classe e em classes filhas.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10B08E-1C00-213D-3581-571C4FB0FD9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1" y="2196735"/>
            <a:ext cx="2807532" cy="246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0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1AFDA49-3EF9-2917-FD1F-CBADFFD0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 entre Classes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CC5814-C517-7D28-0918-46A34C468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Tipos de Relacionamento:</a:t>
            </a:r>
          </a:p>
          <a:p>
            <a:r>
              <a:rPr lang="pt-BR" b="1" dirty="0"/>
              <a:t>Dependência:</a:t>
            </a:r>
            <a:r>
              <a:rPr lang="pt-BR" dirty="0"/>
              <a:t> Relacionamento simples.</a:t>
            </a:r>
            <a:endParaRPr lang="pt-BR" b="1" dirty="0"/>
          </a:p>
          <a:p>
            <a:r>
              <a:rPr lang="pt-BR" b="1" dirty="0"/>
              <a:t>Associação</a:t>
            </a:r>
            <a:r>
              <a:rPr lang="pt-BR" dirty="0"/>
              <a:t>: Ligação entre classes.</a:t>
            </a:r>
          </a:p>
          <a:p>
            <a:r>
              <a:rPr lang="pt-BR" b="1" dirty="0"/>
              <a:t>Agregação</a:t>
            </a:r>
            <a:r>
              <a:rPr lang="pt-BR" dirty="0"/>
              <a:t>: Uma classe pode existir sem a outra.</a:t>
            </a:r>
          </a:p>
          <a:p>
            <a:r>
              <a:rPr lang="pt-BR" b="1" dirty="0"/>
              <a:t>Composição</a:t>
            </a:r>
            <a:r>
              <a:rPr lang="pt-BR" dirty="0"/>
              <a:t>: Uma classe depende da outra para existir.</a:t>
            </a:r>
          </a:p>
          <a:p>
            <a:r>
              <a:rPr lang="pt-BR" b="1" dirty="0"/>
              <a:t>Generalização/Especialização:</a:t>
            </a:r>
            <a:r>
              <a:rPr lang="pt-BR" dirty="0"/>
              <a:t> Implementação da herança</a:t>
            </a:r>
          </a:p>
        </p:txBody>
      </p:sp>
    </p:spTree>
    <p:extLst>
      <p:ext uri="{BB962C8B-B14F-4D97-AF65-F5344CB8AC3E}">
        <p14:creationId xmlns:p14="http://schemas.microsoft.com/office/powerpoint/2010/main" val="301064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8351D-AB50-A9B0-270D-E5AAC109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308FE-0227-5994-BF9C-971A2C6B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Herança:</a:t>
            </a:r>
          </a:p>
          <a:p>
            <a:r>
              <a:rPr lang="pt-BR" dirty="0"/>
              <a:t>Permite criar novas classes baseadas em outra.</a:t>
            </a:r>
          </a:p>
          <a:p>
            <a:r>
              <a:rPr lang="pt-BR" dirty="0"/>
              <a:t>Evita repetição de código e melhora a organização.</a:t>
            </a:r>
          </a:p>
          <a:p>
            <a:pPr marL="0" indent="0">
              <a:buNone/>
            </a:pPr>
            <a:r>
              <a:rPr lang="pt-BR" b="1" dirty="0"/>
              <a:t>Polimorfismo</a:t>
            </a:r>
            <a:r>
              <a:rPr lang="pt-BR" dirty="0"/>
              <a:t>:</a:t>
            </a:r>
          </a:p>
          <a:p>
            <a:r>
              <a:rPr lang="pt-BR" dirty="0"/>
              <a:t>Um método pode ter comportamentos diferentes em classes diferentes.</a:t>
            </a:r>
          </a:p>
          <a:p>
            <a:r>
              <a:rPr lang="pt-BR" b="1" dirty="0"/>
              <a:t>Exemplo</a:t>
            </a:r>
            <a:r>
              <a:rPr lang="pt-BR" dirty="0"/>
              <a:t>: O método </a:t>
            </a:r>
            <a:r>
              <a:rPr lang="pt-BR" dirty="0" err="1"/>
              <a:t>fazerSom</a:t>
            </a:r>
            <a:r>
              <a:rPr lang="pt-BR" dirty="0"/>
              <a:t>() pode ser diferente para Cachorro e Gato.</a:t>
            </a:r>
          </a:p>
        </p:txBody>
      </p:sp>
    </p:spTree>
    <p:extLst>
      <p:ext uri="{BB962C8B-B14F-4D97-AF65-F5344CB8AC3E}">
        <p14:creationId xmlns:p14="http://schemas.microsoft.com/office/powerpoint/2010/main" val="142873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3457E-061E-106A-0673-7957CE05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Interfaces e 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BAE389-DE34-DDA5-CF8D-9FDECBBC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Interfaces:</a:t>
            </a:r>
          </a:p>
          <a:p>
            <a:r>
              <a:rPr lang="pt-BR" dirty="0"/>
              <a:t>Definem um contrato de métodos, mas não implementam código.</a:t>
            </a:r>
          </a:p>
          <a:p>
            <a:pPr marL="0" indent="0">
              <a:buNone/>
            </a:pPr>
            <a:r>
              <a:rPr lang="pt-BR" b="1" dirty="0"/>
              <a:t>Dependências:</a:t>
            </a:r>
          </a:p>
          <a:p>
            <a:r>
              <a:rPr lang="pt-BR" dirty="0"/>
              <a:t>Uma classe depende de outra para funcionar.</a:t>
            </a:r>
          </a:p>
          <a:p>
            <a:r>
              <a:rPr lang="pt-BR" dirty="0"/>
              <a:t>Representada com setas tracejadas na UML.</a:t>
            </a:r>
          </a:p>
        </p:txBody>
      </p:sp>
    </p:spTree>
    <p:extLst>
      <p:ext uri="{BB962C8B-B14F-4D97-AF65-F5344CB8AC3E}">
        <p14:creationId xmlns:p14="http://schemas.microsoft.com/office/powerpoint/2010/main" val="429034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D8236-BD9A-0DEE-893F-8A6BD8FA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Multiplicade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3F0CF-CBA6-13AA-FB4B-D98A6352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Determina o número mínimo e máximo de objetos envolvidos na associação.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6C5622C-537A-EE2C-C555-2693F8F32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35662"/>
              </p:ext>
            </p:extLst>
          </p:nvPr>
        </p:nvGraphicFramePr>
        <p:xfrm>
          <a:off x="457200" y="2860040"/>
          <a:ext cx="8229600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6504">
                  <a:extLst>
                    <a:ext uri="{9D8B030D-6E8A-4147-A177-3AD203B41FA5}">
                      <a16:colId xmlns:a16="http://schemas.microsoft.com/office/drawing/2014/main" val="107928296"/>
                    </a:ext>
                  </a:extLst>
                </a:gridCol>
                <a:gridCol w="6483096">
                  <a:extLst>
                    <a:ext uri="{9D8B030D-6E8A-4147-A177-3AD203B41FA5}">
                      <a16:colId xmlns:a16="http://schemas.microsoft.com/office/drawing/2014/main" val="3776412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Multiplicidade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24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 mínimo zero e no máximo um. Indica não-obrigatoriedade do relacionamento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3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e somente um. Um objeto da classe se relaciona com um objeto de outra.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6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Mínimo zero e no máximo muitos.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20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Mínimo um e no máximo muitos.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808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Muitos.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9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Mínimo 2 e no máximo 7.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53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18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B1BC-7738-E103-971E-46BE02D49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3806B6B-BD15-43C3-4CAA-D95629A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de Dependência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42A45-E6DD-F06F-D06F-DEB61C5A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Dependência fraca, usualmente transiente, que ilustra que uma classe usa informações e serviços de outra classe em algum momento, dependendo dela.</a:t>
            </a:r>
          </a:p>
          <a:p>
            <a:pPr marL="0" indent="0">
              <a:buNone/>
            </a:pPr>
            <a:r>
              <a:rPr lang="pt-BR" dirty="0"/>
              <a:t>Do tipo “Classe A depende da Classe B”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346557-C9D3-C02B-2C46-35DC69E2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43" y="4950524"/>
            <a:ext cx="6070113" cy="78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8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683</Words>
  <Application>Microsoft Office PowerPoint</Application>
  <PresentationFormat>Apresentação na tela (4:3)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Diagrama de Classes</vt:lpstr>
      <vt:lpstr>Introdução</vt:lpstr>
      <vt:lpstr>Estrutura de uma Classe na UML</vt:lpstr>
      <vt:lpstr>Estrutura de uma Classe na UML</vt:lpstr>
      <vt:lpstr>Relacionamentos entre Classes</vt:lpstr>
      <vt:lpstr>Herança e Polimorfismo</vt:lpstr>
      <vt:lpstr> Interfaces e Dependências</vt:lpstr>
      <vt:lpstr>Multiplicade</vt:lpstr>
      <vt:lpstr>Relacionamento de Dependência</vt:lpstr>
      <vt:lpstr>Relacionamento de Associação</vt:lpstr>
      <vt:lpstr>Associação Ternária</vt:lpstr>
      <vt:lpstr>Relacionamento de Agregação</vt:lpstr>
      <vt:lpstr>Relacionamento de Composição</vt:lpstr>
      <vt:lpstr>Relacionamento de Generalização/Especialização</vt:lpstr>
      <vt:lpstr>Classe Associativa</vt:lpstr>
      <vt:lpstr>Resumo da notação de Relacionamentos</vt:lpstr>
      <vt:lpstr>Boas práticas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</cp:lastModifiedBy>
  <cp:revision>52</cp:revision>
  <dcterms:created xsi:type="dcterms:W3CDTF">2013-01-27T09:14:16Z</dcterms:created>
  <dcterms:modified xsi:type="dcterms:W3CDTF">2025-02-26T17:54:15Z</dcterms:modified>
  <cp:category/>
</cp:coreProperties>
</file>