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7" r:id="rId15"/>
    <p:sldId id="276" r:id="rId16"/>
    <p:sldId id="278" r:id="rId17"/>
    <p:sldId id="279" r:id="rId18"/>
    <p:sldId id="280" r:id="rId19"/>
    <p:sldId id="281" r:id="rId20"/>
    <p:sldId id="286" r:id="rId21"/>
    <p:sldId id="287" r:id="rId22"/>
    <p:sldId id="288" r:id="rId23"/>
    <p:sldId id="289" r:id="rId24"/>
    <p:sldId id="282" r:id="rId25"/>
    <p:sldId id="290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8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Processos de Desenvolvimento de Software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Sistemas UML</a:t>
            </a:r>
          </a:p>
          <a:p>
            <a:r>
              <a:rPr dirty="0" err="1"/>
              <a:t>Faculdade</a:t>
            </a:r>
            <a:r>
              <a:rPr dirty="0"/>
              <a:t> </a:t>
            </a:r>
            <a:r>
              <a:rPr dirty="0" err="1"/>
              <a:t>GranTietê</a:t>
            </a:r>
            <a:endParaRPr lang="pt-BR" dirty="0"/>
          </a:p>
          <a:p>
            <a:r>
              <a:rPr lang="pt-BR" dirty="0"/>
              <a:t>Prof. José </a:t>
            </a:r>
            <a:r>
              <a:rPr lang="pt-BR" dirty="0" err="1"/>
              <a:t>Antonio</a:t>
            </a:r>
            <a:r>
              <a:rPr lang="pt-BR" dirty="0"/>
              <a:t> Gallo Junior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191E9-0C9A-6561-74AB-B2E0AF44F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B2EFE-9C40-80D9-367C-AAC18E6E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Espiral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F4134-B66E-FEA7-B402-ACA4D2CE0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Características:</a:t>
            </a:r>
          </a:p>
          <a:p>
            <a:r>
              <a:rPr lang="pt-BR" dirty="0"/>
              <a:t>Baseado na identificação e mitigação de riscos.</a:t>
            </a:r>
          </a:p>
          <a:p>
            <a:r>
              <a:rPr lang="pt-BR" dirty="0"/>
              <a:t>Indicado para projetos críticos e de grande escala.</a:t>
            </a:r>
          </a:p>
        </p:txBody>
      </p:sp>
    </p:spTree>
    <p:extLst>
      <p:ext uri="{BB962C8B-B14F-4D97-AF65-F5344CB8AC3E}">
        <p14:creationId xmlns:p14="http://schemas.microsoft.com/office/powerpoint/2010/main" val="3054515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ACBDB-9E12-BB14-F918-737721843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3A92F-47FC-2955-34C9-55312FBC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Espiral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8ABC28-A163-CC22-7366-4A7A35AF9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Vantagens:</a:t>
            </a:r>
          </a:p>
          <a:p>
            <a:r>
              <a:rPr lang="pt-BR" dirty="0"/>
              <a:t>Minimiza riscos desde o início do projeto.</a:t>
            </a:r>
          </a:p>
          <a:p>
            <a:r>
              <a:rPr lang="pt-BR" dirty="0"/>
              <a:t>Permite mudanças planejadas e controladas.</a:t>
            </a:r>
          </a:p>
          <a:p>
            <a:pPr marL="0" indent="0">
              <a:buNone/>
            </a:pPr>
            <a:r>
              <a:rPr lang="pt-BR" b="1" dirty="0"/>
              <a:t>Desvantagens:</a:t>
            </a:r>
          </a:p>
          <a:p>
            <a:r>
              <a:rPr lang="pt-BR" dirty="0"/>
              <a:t>Complexo e caro de implementar.</a:t>
            </a:r>
          </a:p>
        </p:txBody>
      </p:sp>
    </p:spTree>
    <p:extLst>
      <p:ext uri="{BB962C8B-B14F-4D97-AF65-F5344CB8AC3E}">
        <p14:creationId xmlns:p14="http://schemas.microsoft.com/office/powerpoint/2010/main" val="1192001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435B1-4611-0C88-212B-0B66F627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dos Modelos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AF03353D-D539-D3E8-D837-9184C5868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172237"/>
              </p:ext>
            </p:extLst>
          </p:nvPr>
        </p:nvGraphicFramePr>
        <p:xfrm>
          <a:off x="457200" y="1600200"/>
          <a:ext cx="82296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128">
                  <a:extLst>
                    <a:ext uri="{9D8B030D-6E8A-4147-A177-3AD203B41FA5}">
                      <a16:colId xmlns:a16="http://schemas.microsoft.com/office/drawing/2014/main" val="2076117203"/>
                    </a:ext>
                  </a:extLst>
                </a:gridCol>
                <a:gridCol w="2414016">
                  <a:extLst>
                    <a:ext uri="{9D8B030D-6E8A-4147-A177-3AD203B41FA5}">
                      <a16:colId xmlns:a16="http://schemas.microsoft.com/office/drawing/2014/main" val="348877249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899854705"/>
                    </a:ext>
                  </a:extLst>
                </a:gridCol>
                <a:gridCol w="2276856">
                  <a:extLst>
                    <a:ext uri="{9D8B030D-6E8A-4147-A177-3AD203B41FA5}">
                      <a16:colId xmlns:a16="http://schemas.microsoft.com/office/drawing/2014/main" val="1374838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Características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Vantagens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Desvantagens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21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Cascata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Linear e rígido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Simples e organizado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Pouca flexibilidade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15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Iterativo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Desenvolvimento em ciclos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Melhor adaptação a mudanças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Pode levar mais 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0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Ágil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Flexível e colaborativo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Responde rápido a mudanças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Difícil gestão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163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Espiral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Baseado em riscos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Reduz falhas e problemas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Custo elevado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08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85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45DF6-7B00-E710-6EB0-1FB141FB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UML e os Modelos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FB706F-30B2-3275-4803-74D38C5B3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Como a UML se relaciona com os modelos de desenvolvimento?</a:t>
            </a:r>
          </a:p>
          <a:p>
            <a:r>
              <a:rPr lang="pt-BR" b="1" dirty="0"/>
              <a:t>Cascata</a:t>
            </a:r>
            <a:r>
              <a:rPr lang="pt-BR" dirty="0"/>
              <a:t>: documenta todo o projeto no início.</a:t>
            </a:r>
          </a:p>
          <a:p>
            <a:r>
              <a:rPr lang="pt-BR" b="1" dirty="0"/>
              <a:t>Iterativo</a:t>
            </a:r>
            <a:r>
              <a:rPr lang="pt-BR" dirty="0"/>
              <a:t>: é usada em cada ciclo para melhorias contínuas.</a:t>
            </a:r>
          </a:p>
          <a:p>
            <a:r>
              <a:rPr lang="pt-BR" b="1" dirty="0"/>
              <a:t>Ágil</a:t>
            </a:r>
            <a:r>
              <a:rPr lang="pt-BR" dirty="0"/>
              <a:t>: pode ser usada de forma leve, para comunicação.</a:t>
            </a:r>
          </a:p>
          <a:p>
            <a:r>
              <a:rPr lang="pt-BR" b="1" dirty="0"/>
              <a:t>Espiral</a:t>
            </a:r>
            <a:r>
              <a:rPr lang="pt-BR" dirty="0"/>
              <a:t>: auxilia na análise de riscos e validação da arquitetura.</a:t>
            </a:r>
          </a:p>
        </p:txBody>
      </p:sp>
    </p:spTree>
    <p:extLst>
      <p:ext uri="{BB962C8B-B14F-4D97-AF65-F5344CB8AC3E}">
        <p14:creationId xmlns:p14="http://schemas.microsoft.com/office/powerpoint/2010/main" val="508004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33614-C30D-EDDB-DB4B-019A87A0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 da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247410-2BDC-8D69-4967-08342CAEF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Resumo dos principais pontos:</a:t>
            </a:r>
          </a:p>
          <a:p>
            <a:r>
              <a:rPr lang="pt-BR" dirty="0"/>
              <a:t>Modelos de desenvolvimento guiam como o software é construído.</a:t>
            </a:r>
          </a:p>
          <a:p>
            <a:r>
              <a:rPr lang="pt-BR" dirty="0"/>
              <a:t>Cada modelo tem suas vantagens e </a:t>
            </a:r>
            <a:r>
              <a:rPr lang="pt-BR"/>
              <a:t>desvantagens.</a:t>
            </a:r>
          </a:p>
          <a:p>
            <a:r>
              <a:rPr lang="pt-BR"/>
              <a:t>A </a:t>
            </a:r>
            <a:r>
              <a:rPr lang="pt-BR" dirty="0"/>
              <a:t>UML se adapta a diferentes processos.</a:t>
            </a:r>
          </a:p>
        </p:txBody>
      </p:sp>
    </p:spTree>
    <p:extLst>
      <p:ext uri="{BB962C8B-B14F-4D97-AF65-F5344CB8AC3E}">
        <p14:creationId xmlns:p14="http://schemas.microsoft.com/office/powerpoint/2010/main" val="110477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C6B43-06C9-04AE-4C8B-01D39230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74AAAD-0D53-0C73-F904-9C15E2110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Desafio:</a:t>
            </a:r>
          </a:p>
          <a:p>
            <a:r>
              <a:rPr lang="pt-BR" dirty="0"/>
              <a:t>Grupos de 5 ou 6 alunos</a:t>
            </a:r>
          </a:p>
          <a:p>
            <a:r>
              <a:rPr lang="pt-BR" dirty="0"/>
              <a:t>Cada grupo terá um cenário de projeto.</a:t>
            </a:r>
          </a:p>
          <a:p>
            <a:r>
              <a:rPr lang="pt-BR" dirty="0"/>
              <a:t>Os grupos devem discutir e escolher o melhor modelo de desenvolvimento para o projeto.</a:t>
            </a:r>
          </a:p>
          <a:p>
            <a:r>
              <a:rPr lang="pt-BR" dirty="0"/>
              <a:t>Justificar a escolha do modelo.</a:t>
            </a:r>
          </a:p>
          <a:p>
            <a:r>
              <a:rPr lang="pt-BR" dirty="0"/>
              <a:t>Criar um mini planejamento para o projeto.</a:t>
            </a:r>
          </a:p>
        </p:txBody>
      </p:sp>
    </p:spTree>
    <p:extLst>
      <p:ext uri="{BB962C8B-B14F-4D97-AF65-F5344CB8AC3E}">
        <p14:creationId xmlns:p14="http://schemas.microsoft.com/office/powerpoint/2010/main" val="2262782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F1929-4713-C844-146F-511129B6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 Sistema de Gestão de Chamados para uma Empresa de TI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423F91-5DD1-2120-8F36-9E785D509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Uma empresa de TI quer implementar um sistema de help </a:t>
            </a:r>
            <a:r>
              <a:rPr lang="pt-BR" dirty="0" err="1"/>
              <a:t>desk</a:t>
            </a:r>
            <a:r>
              <a:rPr lang="pt-BR" dirty="0"/>
              <a:t> para gerenciar chamados técnicos e solicitações internas. </a:t>
            </a:r>
          </a:p>
        </p:txBody>
      </p:sp>
    </p:spTree>
    <p:extLst>
      <p:ext uri="{BB962C8B-B14F-4D97-AF65-F5344CB8AC3E}">
        <p14:creationId xmlns:p14="http://schemas.microsoft.com/office/powerpoint/2010/main" val="1919305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D5774-D44D-855D-D61C-0E377035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FCB7F1-3334-C3D2-3A66-CB1019659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sistema deve registrar e priorizar chamados automaticamente. </a:t>
            </a:r>
          </a:p>
          <a:p>
            <a:r>
              <a:rPr lang="pt-BR" dirty="0"/>
              <a:t>Deve permitir comunicação entre técnicos e usuários dentro da plataforma. </a:t>
            </a:r>
          </a:p>
          <a:p>
            <a:r>
              <a:rPr lang="pt-BR" dirty="0"/>
              <a:t>Relatórios devem ser gerados para acompanhar tempo médio de resolução e desempenho dos técnicos. </a:t>
            </a:r>
          </a:p>
          <a:p>
            <a:r>
              <a:rPr lang="pt-BR" dirty="0"/>
              <a:t>O sistema precisa ser fácil de usar, mesmo para funcionários sem conhecimento técnico. </a:t>
            </a:r>
          </a:p>
        </p:txBody>
      </p:sp>
    </p:spTree>
    <p:extLst>
      <p:ext uri="{BB962C8B-B14F-4D97-AF65-F5344CB8AC3E}">
        <p14:creationId xmlns:p14="http://schemas.microsoft.com/office/powerpoint/2010/main" val="4018879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364BA-1972-D146-FD95-D567B822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2DCA34-8DCC-D721-EB29-9C0879C27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Cadastro de chamados com nível de prioridade (Baixo, Médio, Alto, Crítico). </a:t>
            </a:r>
          </a:p>
          <a:p>
            <a:r>
              <a:rPr lang="pt-BR" dirty="0"/>
              <a:t>Notificações automáticas sobre status dos chamados. </a:t>
            </a:r>
          </a:p>
          <a:p>
            <a:r>
              <a:rPr lang="pt-BR" dirty="0"/>
              <a:t>Relatórios de métricas de desempenho da equipe de suporte. </a:t>
            </a:r>
          </a:p>
          <a:p>
            <a:r>
              <a:rPr lang="pt-BR" dirty="0"/>
              <a:t>Base de conhecimento para autoatendimento dos usuários. </a:t>
            </a:r>
          </a:p>
        </p:txBody>
      </p:sp>
    </p:spTree>
    <p:extLst>
      <p:ext uri="{BB962C8B-B14F-4D97-AF65-F5344CB8AC3E}">
        <p14:creationId xmlns:p14="http://schemas.microsoft.com/office/powerpoint/2010/main" val="4078910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B155C-DE6F-33CC-EC20-61DB466FB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Modelo de Desenvolvimento Usar? 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92A55E0-1E0C-C71E-C5C6-D45676DC9B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879156"/>
              </p:ext>
            </p:extLst>
          </p:nvPr>
        </p:nvGraphicFramePr>
        <p:xfrm>
          <a:off x="457200" y="1600200"/>
          <a:ext cx="82296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691">
                  <a:extLst>
                    <a:ext uri="{9D8B030D-6E8A-4147-A177-3AD203B41FA5}">
                      <a16:colId xmlns:a16="http://schemas.microsoft.com/office/drawing/2014/main" val="1847701444"/>
                    </a:ext>
                  </a:extLst>
                </a:gridCol>
                <a:gridCol w="3519054">
                  <a:extLst>
                    <a:ext uri="{9D8B030D-6E8A-4147-A177-3AD203B41FA5}">
                      <a16:colId xmlns:a16="http://schemas.microsoft.com/office/drawing/2014/main" val="1802924655"/>
                    </a:ext>
                  </a:extLst>
                </a:gridCol>
                <a:gridCol w="3569855">
                  <a:extLst>
                    <a:ext uri="{9D8B030D-6E8A-4147-A177-3AD203B41FA5}">
                      <a16:colId xmlns:a16="http://schemas.microsoft.com/office/drawing/2014/main" val="2794392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Vantagens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Desvantagens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29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Cascata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Estrutura bem definida, documentação detalhada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Pouca flexibilidade para mudanças nos requisitos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10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Iterativo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Permite lançamentos parciais e refinamento contínuo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Pode exigir mais tempo e replanejamento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33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Ágil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Responde rapidamente a mudanças e novas demandas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Difícil de gerenciar sem experiência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62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Espiral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Gerenciamento avançado de riscos.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Alto custo e complexidade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467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87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3D6CF-DA1F-8774-78E5-77730C2A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643205-F5D0-2CB3-8BA6-6A10DE33B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que é um Processo de Desenvolvimento?</a:t>
            </a:r>
          </a:p>
          <a:p>
            <a:r>
              <a:rPr lang="pt-BR" dirty="0"/>
              <a:t>Conjunto de atividades organizadas para desenvolver software.</a:t>
            </a:r>
          </a:p>
          <a:p>
            <a:r>
              <a:rPr lang="pt-BR" dirty="0"/>
              <a:t>Define como o software é projetado, construído, testado e mantido.</a:t>
            </a:r>
          </a:p>
          <a:p>
            <a:r>
              <a:rPr lang="pt-BR" dirty="0"/>
              <a:t>Melhora o planejamento, reduz riscos e facilita a manutenção.</a:t>
            </a:r>
          </a:p>
        </p:txBody>
      </p:sp>
    </p:spTree>
    <p:extLst>
      <p:ext uri="{BB962C8B-B14F-4D97-AF65-F5344CB8AC3E}">
        <p14:creationId xmlns:p14="http://schemas.microsoft.com/office/powerpoint/2010/main" val="1697158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39D05-94ED-D626-2037-8D16FA149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23490-6F7F-A4E5-DB2D-EB1857D4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Modelo Cascata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729BD53-B928-D635-AF8E-BD98CEA7A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800" b="1" dirty="0"/>
              <a:t>Vantagens</a:t>
            </a:r>
            <a:r>
              <a:rPr lang="pt-BR" sz="2800" dirty="0"/>
              <a:t>:</a:t>
            </a:r>
          </a:p>
          <a:p>
            <a:r>
              <a:rPr lang="pt-BR" sz="2800" dirty="0"/>
              <a:t>Processo bem definido e documentado. </a:t>
            </a:r>
          </a:p>
          <a:p>
            <a:r>
              <a:rPr lang="pt-BR" sz="2800" dirty="0"/>
              <a:t>Fácil de gerenciar e estimar prazos. </a:t>
            </a:r>
          </a:p>
          <a:p>
            <a:pPr marL="0" indent="0">
              <a:buNone/>
            </a:pPr>
            <a:r>
              <a:rPr lang="pt-BR" sz="2800" b="1" dirty="0"/>
              <a:t>Desvantagens</a:t>
            </a:r>
            <a:r>
              <a:rPr lang="pt-BR" sz="2800" dirty="0"/>
              <a:t>:</a:t>
            </a:r>
          </a:p>
          <a:p>
            <a:r>
              <a:rPr lang="pt-BR" sz="2800" dirty="0"/>
              <a:t>Pouca flexibilidade para mudanças.  </a:t>
            </a:r>
          </a:p>
          <a:p>
            <a:r>
              <a:rPr lang="pt-BR" sz="2800" dirty="0"/>
              <a:t>Ajustes no meio do caminho podem ser caros.</a:t>
            </a:r>
          </a:p>
          <a:p>
            <a:pPr marL="0" indent="0">
              <a:buNone/>
            </a:pPr>
            <a:r>
              <a:rPr lang="pt-BR" sz="2800" b="1" dirty="0"/>
              <a:t>Adequação ao Projeto:</a:t>
            </a:r>
          </a:p>
          <a:p>
            <a:r>
              <a:rPr lang="pt-BR" sz="2800" b="1" dirty="0"/>
              <a:t>Não recomendado</a:t>
            </a:r>
            <a:r>
              <a:rPr lang="pt-BR" sz="2800" dirty="0"/>
              <a:t>, pois mudanças nos requisitos são comuns em sistemas internos. </a:t>
            </a:r>
          </a:p>
        </p:txBody>
      </p:sp>
    </p:spTree>
    <p:extLst>
      <p:ext uri="{BB962C8B-B14F-4D97-AF65-F5344CB8AC3E}">
        <p14:creationId xmlns:p14="http://schemas.microsoft.com/office/powerpoint/2010/main" val="32829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D4AB1-0E65-61CE-3728-F83A99F13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1F7B8-AAD5-13B5-BC00-2BDEACD2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Modelo Iterativo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DB33076-7105-1008-50ED-6D249F3EA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800" b="1" dirty="0"/>
              <a:t>Vantagens:</a:t>
            </a:r>
          </a:p>
          <a:p>
            <a:r>
              <a:rPr lang="pt-BR" sz="2800" dirty="0"/>
              <a:t>Desenvolvimento em ciclos curtos, permitindo melhorias contínuas.  </a:t>
            </a:r>
          </a:p>
          <a:p>
            <a:r>
              <a:rPr lang="pt-BR" sz="2800" dirty="0"/>
              <a:t>Permite testes e ajustes ao longo do tempo.</a:t>
            </a:r>
          </a:p>
          <a:p>
            <a:pPr marL="0" indent="0">
              <a:buNone/>
            </a:pPr>
            <a:r>
              <a:rPr lang="pt-BR" sz="2800" b="1" dirty="0"/>
              <a:t>Desvantagens:</a:t>
            </a:r>
          </a:p>
          <a:p>
            <a:r>
              <a:rPr lang="pt-BR" sz="2800" dirty="0"/>
              <a:t>Pode demandar mais tempo devido às revisões frequentes. </a:t>
            </a:r>
          </a:p>
          <a:p>
            <a:pPr marL="0" indent="0">
              <a:buNone/>
            </a:pPr>
            <a:r>
              <a:rPr lang="pt-BR" sz="2800" b="1" dirty="0"/>
              <a:t>Adequação ao Projeto:</a:t>
            </a:r>
          </a:p>
          <a:p>
            <a:r>
              <a:rPr lang="pt-BR" sz="2800" b="1" dirty="0"/>
              <a:t>Melhor escolha!</a:t>
            </a:r>
            <a:r>
              <a:rPr lang="pt-BR" sz="2800" dirty="0"/>
              <a:t> Garante um sistema funcional desde o início e permite refinamentos.</a:t>
            </a:r>
          </a:p>
        </p:txBody>
      </p:sp>
    </p:spTree>
    <p:extLst>
      <p:ext uri="{BB962C8B-B14F-4D97-AF65-F5344CB8AC3E}">
        <p14:creationId xmlns:p14="http://schemas.microsoft.com/office/powerpoint/2010/main" val="1403566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EED92-1DCB-99E6-4D1A-68D9F52F7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D5A9C-215D-9D65-EB02-7D980306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Modelo Ágil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FB2639-E11A-A78D-D814-A1DA93ECF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800" b="1" dirty="0"/>
              <a:t>Vantagens:</a:t>
            </a:r>
          </a:p>
          <a:p>
            <a:r>
              <a:rPr lang="pt-BR" sz="2800" dirty="0"/>
              <a:t>Flexível, permite mudanças frequentes nos requisitos.  </a:t>
            </a:r>
          </a:p>
          <a:p>
            <a:r>
              <a:rPr lang="pt-BR" sz="2800" dirty="0"/>
              <a:t>Desenvolvimento rápido e colaborativo.</a:t>
            </a:r>
          </a:p>
          <a:p>
            <a:pPr marL="0" indent="0">
              <a:buNone/>
            </a:pPr>
            <a:r>
              <a:rPr lang="pt-BR" sz="2800" b="1" dirty="0"/>
              <a:t>Desvantagens:</a:t>
            </a:r>
          </a:p>
          <a:p>
            <a:r>
              <a:rPr lang="pt-BR" sz="2800" dirty="0"/>
              <a:t>Pode gerar falta de controle em projetos sem equipe experiente.  </a:t>
            </a:r>
          </a:p>
          <a:p>
            <a:r>
              <a:rPr lang="pt-BR" sz="2800" dirty="0"/>
              <a:t>Maior dificuldade na documentação e integração com setores mais tradicionais da empresa.</a:t>
            </a:r>
          </a:p>
          <a:p>
            <a:pPr marL="0" indent="0">
              <a:buNone/>
            </a:pPr>
            <a:r>
              <a:rPr lang="pt-BR" sz="2800" b="1" dirty="0"/>
              <a:t>Adequação ao Projeto:</a:t>
            </a:r>
          </a:p>
          <a:p>
            <a:r>
              <a:rPr lang="pt-BR" sz="2800" b="1" dirty="0"/>
              <a:t>Possível escolha, </a:t>
            </a:r>
            <a:r>
              <a:rPr lang="pt-BR" sz="2800" dirty="0"/>
              <a:t>mas pode ser problemático em uma empresa que exige registros detalhados e previsibilidade.</a:t>
            </a:r>
          </a:p>
        </p:txBody>
      </p:sp>
    </p:spTree>
    <p:extLst>
      <p:ext uri="{BB962C8B-B14F-4D97-AF65-F5344CB8AC3E}">
        <p14:creationId xmlns:p14="http://schemas.microsoft.com/office/powerpoint/2010/main" val="1145932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DC34D-98C4-9FCC-E886-3EE608F23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E532E-D040-D533-1878-186F8720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Modelo Espiral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B86DAE7-6044-DF59-FCC7-7975C90C5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800" b="1" dirty="0"/>
              <a:t>Vantagens:</a:t>
            </a:r>
          </a:p>
          <a:p>
            <a:r>
              <a:rPr lang="pt-BR" sz="2800" dirty="0"/>
              <a:t>Ideal para projetos de alto risco.  </a:t>
            </a:r>
          </a:p>
          <a:p>
            <a:r>
              <a:rPr lang="pt-BR" sz="2800" dirty="0"/>
              <a:t>Gerenciamento rigoroso de falhas e segurança.</a:t>
            </a:r>
          </a:p>
          <a:p>
            <a:pPr marL="0" indent="0">
              <a:buNone/>
            </a:pPr>
            <a:r>
              <a:rPr lang="pt-BR" sz="2800" b="1" dirty="0"/>
              <a:t>Desvantagens:</a:t>
            </a:r>
          </a:p>
          <a:p>
            <a:r>
              <a:rPr lang="pt-BR" sz="2800" dirty="0"/>
              <a:t>Muito caro e complexo.  </a:t>
            </a:r>
          </a:p>
          <a:p>
            <a:r>
              <a:rPr lang="pt-BR" sz="2800" dirty="0"/>
              <a:t>Excesso de burocracia para um sistema interno.</a:t>
            </a:r>
          </a:p>
          <a:p>
            <a:pPr marL="0" indent="0">
              <a:buNone/>
            </a:pPr>
            <a:r>
              <a:rPr lang="pt-BR" sz="2800" b="1" dirty="0"/>
              <a:t>Adequação ao Projeto:</a:t>
            </a:r>
          </a:p>
          <a:p>
            <a:r>
              <a:rPr lang="pt-BR" sz="2800" b="1" dirty="0"/>
              <a:t>Não recomendado, </a:t>
            </a:r>
            <a:r>
              <a:rPr lang="pt-BR" sz="2800" dirty="0"/>
              <a:t>pois o risco do projeto não justifica o custo elevado desse modelo. </a:t>
            </a:r>
          </a:p>
        </p:txBody>
      </p:sp>
    </p:spTree>
    <p:extLst>
      <p:ext uri="{BB962C8B-B14F-4D97-AF65-F5344CB8AC3E}">
        <p14:creationId xmlns:p14="http://schemas.microsoft.com/office/powerpoint/2010/main" val="2463383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ACB86-31C9-0061-DE96-69C4CD9F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Escolha recomendada:</a:t>
            </a:r>
            <a:br>
              <a:rPr lang="pt-BR" dirty="0"/>
            </a:br>
            <a:r>
              <a:rPr lang="pt-BR" dirty="0"/>
              <a:t>Modelo Iterativo e Incremental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912FF5-4DB4-38C4-68F8-BAA279507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sistema de chamados pode ser entregue em partes, permitindo melhorias constantes. </a:t>
            </a:r>
          </a:p>
          <a:p>
            <a:r>
              <a:rPr lang="pt-BR" dirty="0"/>
              <a:t>A equipe pode testar funcionalidades essenciais primeiro (</a:t>
            </a:r>
            <a:r>
              <a:rPr lang="pt-BR" dirty="0" err="1"/>
              <a:t>ex</a:t>
            </a:r>
            <a:r>
              <a:rPr lang="pt-BR" dirty="0"/>
              <a:t>: cadastro e resposta de chamados) e adicionar mais recursos depois. </a:t>
            </a:r>
          </a:p>
          <a:p>
            <a:r>
              <a:rPr lang="pt-BR" dirty="0"/>
              <a:t>Reduz o risco de retrabalho, pois mudanças podem ser feitas ao longo do desenvolvimento. </a:t>
            </a:r>
          </a:p>
        </p:txBody>
      </p:sp>
    </p:spTree>
    <p:extLst>
      <p:ext uri="{BB962C8B-B14F-4D97-AF65-F5344CB8AC3E}">
        <p14:creationId xmlns:p14="http://schemas.microsoft.com/office/powerpoint/2010/main" val="931569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3BCAF-75FE-9102-1307-80AFD2B6D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D5754-156D-D0F1-467A-F5AA331C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Escolha recomendada:</a:t>
            </a:r>
            <a:br>
              <a:rPr lang="pt-BR" dirty="0"/>
            </a:br>
            <a:r>
              <a:rPr lang="pt-BR" dirty="0"/>
              <a:t>Modelo Iterativo e Incremental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87BA4E-B537-CBD5-A6CD-31F5190AD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Sistema de Gestão de Chamados tem requisitos relativamente claros desde o início, mas pode precisar de ajustes conforme os usuários começam a utilizá-lo. </a:t>
            </a:r>
          </a:p>
          <a:p>
            <a:pPr marL="0" indent="0">
              <a:buNone/>
            </a:pPr>
            <a:r>
              <a:rPr lang="pt-BR" dirty="0"/>
              <a:t>Como o foco é implementar funcionalidades essenciais rapidamente e </a:t>
            </a:r>
            <a:r>
              <a:rPr lang="pt-BR"/>
              <a:t>depois aprimorá-las</a:t>
            </a:r>
            <a:r>
              <a:rPr lang="pt-BR" dirty="0"/>
              <a:t>, o modelo Iterativo é o mais adequado.</a:t>
            </a:r>
          </a:p>
        </p:txBody>
      </p:sp>
    </p:spTree>
    <p:extLst>
      <p:ext uri="{BB962C8B-B14F-4D97-AF65-F5344CB8AC3E}">
        <p14:creationId xmlns:p14="http://schemas.microsoft.com/office/powerpoint/2010/main" val="2571478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605D0-49B1-E94D-EAB7-2100CAAA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Mini Planejamento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B9B37-9F89-00A7-1655-2D7DAA4DE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Primeira Iteração (MVP - Produto Mínimo Viável) - 2 meses </a:t>
            </a:r>
          </a:p>
          <a:p>
            <a:r>
              <a:rPr lang="pt-BR" dirty="0"/>
              <a:t>Cadastro de chamados e usuários. </a:t>
            </a:r>
          </a:p>
          <a:p>
            <a:r>
              <a:rPr lang="pt-BR" dirty="0"/>
              <a:t>Interface básica para visualizar e responder chamados. </a:t>
            </a:r>
          </a:p>
          <a:p>
            <a:r>
              <a:rPr lang="pt-BR" dirty="0"/>
              <a:t>Notificações via e-mail sobre novos chamados. </a:t>
            </a:r>
          </a:p>
        </p:txBody>
      </p:sp>
    </p:spTree>
    <p:extLst>
      <p:ext uri="{BB962C8B-B14F-4D97-AF65-F5344CB8AC3E}">
        <p14:creationId xmlns:p14="http://schemas.microsoft.com/office/powerpoint/2010/main" val="1269011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5EA60-2710-FCA5-56E7-B19ACA712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6CFCB-A86F-459F-A125-83773509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Mini Planejamento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252D32-AD18-E679-2500-A1CA2267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Segunda Iteração - 1 mês </a:t>
            </a:r>
          </a:p>
          <a:p>
            <a:r>
              <a:rPr lang="pt-BR" dirty="0"/>
              <a:t>Implementação da priorização de chamados. </a:t>
            </a:r>
          </a:p>
          <a:p>
            <a:r>
              <a:rPr lang="pt-BR" dirty="0"/>
              <a:t>Sistema de comentários e troca de mensagens entre usuário e suporte. </a:t>
            </a:r>
          </a:p>
        </p:txBody>
      </p:sp>
    </p:spTree>
    <p:extLst>
      <p:ext uri="{BB962C8B-B14F-4D97-AF65-F5344CB8AC3E}">
        <p14:creationId xmlns:p14="http://schemas.microsoft.com/office/powerpoint/2010/main" val="3075690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84597-03C4-5527-2637-10197D1C9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00F88-CFDF-9C60-F6E4-8F7F347D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Mini Planejamento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A4DB5D-A5B0-9A55-9C77-8BA54BE24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Terceira Iteração - 1 mês </a:t>
            </a:r>
          </a:p>
          <a:p>
            <a:r>
              <a:rPr lang="pt-BR" dirty="0"/>
              <a:t>Relatórios de desempenho da equipe de suporte. </a:t>
            </a:r>
          </a:p>
          <a:p>
            <a:r>
              <a:rPr lang="pt-BR" dirty="0"/>
              <a:t>Base de conhecimento para autoatendimento dos usuários.</a:t>
            </a:r>
          </a:p>
        </p:txBody>
      </p:sp>
    </p:spTree>
    <p:extLst>
      <p:ext uri="{BB962C8B-B14F-4D97-AF65-F5344CB8AC3E}">
        <p14:creationId xmlns:p14="http://schemas.microsoft.com/office/powerpoint/2010/main" val="177186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Modelos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Cascata</a:t>
            </a:r>
            <a:r>
              <a:rPr lang="pt-BR" dirty="0"/>
              <a:t> (</a:t>
            </a:r>
            <a:r>
              <a:rPr lang="pt-BR" b="1" dirty="0" err="1"/>
              <a:t>Waterfall</a:t>
            </a:r>
            <a:r>
              <a:rPr lang="pt-BR" dirty="0"/>
              <a:t>) - Tradicional e preditivo.</a:t>
            </a:r>
          </a:p>
          <a:p>
            <a:r>
              <a:rPr lang="pt-BR" b="1" dirty="0"/>
              <a:t>Iterativo</a:t>
            </a:r>
            <a:r>
              <a:rPr lang="pt-BR" dirty="0"/>
              <a:t> </a:t>
            </a:r>
            <a:r>
              <a:rPr lang="pt-BR" b="1" dirty="0"/>
              <a:t>e</a:t>
            </a:r>
            <a:r>
              <a:rPr lang="pt-BR" dirty="0"/>
              <a:t> </a:t>
            </a:r>
            <a:r>
              <a:rPr lang="pt-BR" b="1" dirty="0"/>
              <a:t>Incremental</a:t>
            </a:r>
            <a:r>
              <a:rPr lang="pt-BR" dirty="0"/>
              <a:t> - Desenvolvimento em ciclos curtos.</a:t>
            </a:r>
          </a:p>
          <a:p>
            <a:r>
              <a:rPr lang="pt-BR" b="1" dirty="0"/>
              <a:t>Ágil</a:t>
            </a:r>
            <a:r>
              <a:rPr lang="pt-BR" dirty="0"/>
              <a:t> - Flexível e colaborativo (Scrum, </a:t>
            </a:r>
            <a:r>
              <a:rPr lang="pt-BR" dirty="0" err="1"/>
              <a:t>Kanban</a:t>
            </a:r>
            <a:r>
              <a:rPr lang="pt-BR" dirty="0"/>
              <a:t>).</a:t>
            </a:r>
          </a:p>
          <a:p>
            <a:r>
              <a:rPr lang="pt-BR" b="1" dirty="0"/>
              <a:t>Espiral</a:t>
            </a:r>
            <a:r>
              <a:rPr lang="pt-BR" dirty="0"/>
              <a:t> - Baseado na análise de riscos.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6E22D-F1A7-AC7D-4D13-02851322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Cascata (</a:t>
            </a:r>
            <a:r>
              <a:rPr lang="pt-BR" dirty="0" err="1"/>
              <a:t>Waterfall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5C14DE-DA7E-8695-0E1E-85555036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Características:</a:t>
            </a:r>
          </a:p>
          <a:p>
            <a:r>
              <a:rPr lang="pt-BR" dirty="0"/>
              <a:t>Sequencial e rígido</a:t>
            </a:r>
            <a:r>
              <a:rPr lang="pt-BR"/>
              <a:t>: Requisitos </a:t>
            </a:r>
            <a:r>
              <a:rPr lang="pt-BR" dirty="0"/>
              <a:t>→ Projeto → Implementação → Testes → Implantação → Manutenção.</a:t>
            </a:r>
          </a:p>
          <a:p>
            <a:r>
              <a:rPr lang="pt-BR" dirty="0"/>
              <a:t>Ideal para projetos com requisitos bem definidos.</a:t>
            </a:r>
          </a:p>
        </p:txBody>
      </p:sp>
    </p:spTree>
    <p:extLst>
      <p:ext uri="{BB962C8B-B14F-4D97-AF65-F5344CB8AC3E}">
        <p14:creationId xmlns:p14="http://schemas.microsoft.com/office/powerpoint/2010/main" val="164710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320C2-6354-796D-4C51-0783BA04B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05212-09EE-E083-B6FB-149B6F3D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Cascata (</a:t>
            </a:r>
            <a:r>
              <a:rPr lang="pt-BR" dirty="0" err="1"/>
              <a:t>Waterfall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6A7B9E-3D9D-9CE4-FA54-0C39283C4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Vantagens:</a:t>
            </a:r>
          </a:p>
          <a:p>
            <a:r>
              <a:rPr lang="pt-BR" dirty="0"/>
              <a:t>Simples e bem estruturado.</a:t>
            </a:r>
          </a:p>
          <a:p>
            <a:r>
              <a:rPr lang="pt-BR" dirty="0"/>
              <a:t>Fácil gestão de prazos.</a:t>
            </a:r>
          </a:p>
          <a:p>
            <a:pPr marL="0" indent="0">
              <a:buNone/>
            </a:pPr>
            <a:r>
              <a:rPr lang="pt-BR" b="1" dirty="0"/>
              <a:t>Desvantagens:</a:t>
            </a:r>
          </a:p>
          <a:p>
            <a:r>
              <a:rPr lang="pt-BR" dirty="0"/>
              <a:t>Pouca flexibilidade para mudanças.</a:t>
            </a:r>
          </a:p>
          <a:p>
            <a:r>
              <a:rPr lang="pt-BR" dirty="0"/>
              <a:t>Problemas descobertos tarde no processo.</a:t>
            </a:r>
          </a:p>
        </p:txBody>
      </p:sp>
    </p:spTree>
    <p:extLst>
      <p:ext uri="{BB962C8B-B14F-4D97-AF65-F5344CB8AC3E}">
        <p14:creationId xmlns:p14="http://schemas.microsoft.com/office/powerpoint/2010/main" val="308794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9FBDE-4714-2BDE-4404-5B61DA6CF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58687-ACE7-D600-CECE-F35874FA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Iterativo e Incremental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F0D9A9-FF7A-E240-27EF-263DE5EA8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Características:</a:t>
            </a:r>
          </a:p>
          <a:p>
            <a:r>
              <a:rPr lang="pt-BR" dirty="0"/>
              <a:t>Desenvolvimento em ciclos, onde o sistema cresce progressivamente.</a:t>
            </a:r>
          </a:p>
          <a:p>
            <a:r>
              <a:rPr lang="pt-BR" dirty="0"/>
              <a:t>Melhor adaptação a mudanças e feedback contínuo.</a:t>
            </a:r>
          </a:p>
        </p:txBody>
      </p:sp>
    </p:spTree>
    <p:extLst>
      <p:ext uri="{BB962C8B-B14F-4D97-AF65-F5344CB8AC3E}">
        <p14:creationId xmlns:p14="http://schemas.microsoft.com/office/powerpoint/2010/main" val="120685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0C05C-4A3D-3C43-C164-613B6EDC3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E35D3-B8E2-4C92-D912-E1DC8717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Iterativo e Incremental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4F707B-BCD9-087D-196E-BFB595554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Vantagens:</a:t>
            </a:r>
          </a:p>
          <a:p>
            <a:r>
              <a:rPr lang="pt-BR" dirty="0"/>
              <a:t>Melhor controle sobre requisitos e mudanças.</a:t>
            </a:r>
          </a:p>
          <a:p>
            <a:r>
              <a:rPr lang="pt-BR" dirty="0"/>
              <a:t>Entrega funcional a cada iteração.</a:t>
            </a:r>
          </a:p>
          <a:p>
            <a:pPr marL="0" indent="0">
              <a:buNone/>
            </a:pPr>
            <a:r>
              <a:rPr lang="pt-BR" b="1" dirty="0"/>
              <a:t>Desvantagens:</a:t>
            </a:r>
          </a:p>
          <a:p>
            <a:r>
              <a:rPr lang="pt-BR" dirty="0"/>
              <a:t>Pode ser mais demorado que o modelo Cascata</a:t>
            </a:r>
          </a:p>
        </p:txBody>
      </p:sp>
    </p:spTree>
    <p:extLst>
      <p:ext uri="{BB962C8B-B14F-4D97-AF65-F5344CB8AC3E}">
        <p14:creationId xmlns:p14="http://schemas.microsoft.com/office/powerpoint/2010/main" val="242299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00818-8464-4F3F-CFE7-F3A5566BB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BC026-EA30-3169-AFB7-E6B3C112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Ágil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386EF0-C407-C058-4E23-B9BCAB40C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Características:</a:t>
            </a:r>
          </a:p>
          <a:p>
            <a:r>
              <a:rPr lang="pt-BR" dirty="0"/>
              <a:t>Baseado em ciclos curtos (sprints) e colaboração contínua.</a:t>
            </a:r>
          </a:p>
          <a:p>
            <a:r>
              <a:rPr lang="pt-BR" dirty="0"/>
              <a:t>Frameworks populares: </a:t>
            </a:r>
            <a:r>
              <a:rPr lang="pt-BR" b="1" dirty="0"/>
              <a:t>Scrum</a:t>
            </a:r>
            <a:r>
              <a:rPr lang="pt-BR" dirty="0"/>
              <a:t>, </a:t>
            </a:r>
            <a:r>
              <a:rPr lang="pt-BR" b="1" dirty="0" err="1"/>
              <a:t>Kanban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991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0B472-DBA0-3287-2CE1-B383FB280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C2331-AE42-DC18-67EF-724424B9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Ágil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5CF4ED-8FF8-24EC-8E0E-6DA47B1D8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Vantagens:</a:t>
            </a:r>
          </a:p>
          <a:p>
            <a:r>
              <a:rPr lang="pt-BR" dirty="0"/>
              <a:t>Responde rapidamente a mudanças.</a:t>
            </a:r>
          </a:p>
          <a:p>
            <a:r>
              <a:rPr lang="pt-BR" dirty="0"/>
              <a:t>Equipes mais engajadas e produtivas.</a:t>
            </a:r>
          </a:p>
          <a:p>
            <a:pPr marL="0" indent="0">
              <a:buNone/>
            </a:pPr>
            <a:r>
              <a:rPr lang="pt-BR" b="1" dirty="0"/>
              <a:t>Desvantagens:</a:t>
            </a:r>
          </a:p>
          <a:p>
            <a:r>
              <a:rPr lang="pt-BR" dirty="0"/>
              <a:t>Difícil de gerenciar sem experiência adequada.</a:t>
            </a:r>
          </a:p>
          <a:p>
            <a:r>
              <a:rPr lang="pt-BR" dirty="0"/>
              <a:t>Pode perder controle em projetos muito grandes.</a:t>
            </a:r>
          </a:p>
        </p:txBody>
      </p:sp>
    </p:spTree>
    <p:extLst>
      <p:ext uri="{BB962C8B-B14F-4D97-AF65-F5344CB8AC3E}">
        <p14:creationId xmlns:p14="http://schemas.microsoft.com/office/powerpoint/2010/main" val="424680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1096</Words>
  <Application>Microsoft Office PowerPoint</Application>
  <PresentationFormat>Apresentação na tela (4:3)</PresentationFormat>
  <Paragraphs>178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Processos de Desenvolvimento de Software</vt:lpstr>
      <vt:lpstr>Introdução</vt:lpstr>
      <vt:lpstr>Principais Modelos</vt:lpstr>
      <vt:lpstr>Modelo Cascata (Waterfall)</vt:lpstr>
      <vt:lpstr>Modelo Cascata (Waterfall)</vt:lpstr>
      <vt:lpstr>Modelo Iterativo e Incremental</vt:lpstr>
      <vt:lpstr>Modelo Iterativo e Incremental</vt:lpstr>
      <vt:lpstr>Modelo Ágil</vt:lpstr>
      <vt:lpstr>Modelo Ágil</vt:lpstr>
      <vt:lpstr>Modelo Espiral</vt:lpstr>
      <vt:lpstr>Modelo Espiral</vt:lpstr>
      <vt:lpstr>Comparação dos Modelos</vt:lpstr>
      <vt:lpstr>UML e os Modelos</vt:lpstr>
      <vt:lpstr>Conclusão da Aula</vt:lpstr>
      <vt:lpstr>Atividade Prática</vt:lpstr>
      <vt:lpstr> Sistema de Gestão de Chamados para uma Empresa de TI</vt:lpstr>
      <vt:lpstr>Desafios</vt:lpstr>
      <vt:lpstr>Requisitos</vt:lpstr>
      <vt:lpstr>Qual Modelo de Desenvolvimento Usar? </vt:lpstr>
      <vt:lpstr>Modelo Cascata</vt:lpstr>
      <vt:lpstr>Modelo Iterativo</vt:lpstr>
      <vt:lpstr>Modelo Ágil</vt:lpstr>
      <vt:lpstr>Modelo Espiral</vt:lpstr>
      <vt:lpstr>Escolha recomendada: Modelo Iterativo e Incremental </vt:lpstr>
      <vt:lpstr>Escolha recomendada: Modelo Iterativo e Incremental </vt:lpstr>
      <vt:lpstr> Mini Planejamento</vt:lpstr>
      <vt:lpstr> Mini Planejamento</vt:lpstr>
      <vt:lpstr> Mini Planejamento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Office</cp:lastModifiedBy>
  <cp:revision>30</cp:revision>
  <dcterms:created xsi:type="dcterms:W3CDTF">2013-01-27T09:14:16Z</dcterms:created>
  <dcterms:modified xsi:type="dcterms:W3CDTF">2025-02-19T19:20:54Z</dcterms:modified>
  <cp:category/>
</cp:coreProperties>
</file>