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335" r:id="rId4"/>
    <p:sldId id="337" r:id="rId5"/>
    <p:sldId id="332" r:id="rId6"/>
    <p:sldId id="289" r:id="rId7"/>
    <p:sldId id="263" r:id="rId8"/>
    <p:sldId id="322" r:id="rId9"/>
    <p:sldId id="338" r:id="rId10"/>
    <p:sldId id="339" r:id="rId11"/>
    <p:sldId id="340" r:id="rId12"/>
    <p:sldId id="336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18" r:id="rId26"/>
    <p:sldId id="333" r:id="rId27"/>
    <p:sldId id="353" r:id="rId28"/>
    <p:sldId id="354" r:id="rId29"/>
    <p:sldId id="355" r:id="rId30"/>
    <p:sldId id="356" r:id="rId31"/>
    <p:sldId id="357" r:id="rId32"/>
    <p:sldId id="358" r:id="rId33"/>
    <p:sldId id="334" r:id="rId34"/>
    <p:sldId id="293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2BF38-E93B-4DC5-BB62-A72E5E012E34}" type="datetimeFigureOut">
              <a:rPr lang="en-CA" smtClean="0"/>
              <a:pPr/>
              <a:t>11/09/2013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135E-FF5C-4E24-A9B7-689AC441B35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00F648F-18DC-43C4-821C-DCF066C9C42F}" type="datetimeFigureOut">
              <a:rPr lang="en-CA" smtClean="0"/>
              <a:pPr/>
              <a:t>11/09/2013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EC46D2-54FD-488E-8856-863B7BE02D5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290D423-4808-473F-8754-F6B1E1EA982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804992" cy="1600200"/>
          </a:xfrm>
        </p:spPr>
        <p:txBody>
          <a:bodyPr>
            <a:normAutofit fontScale="77500" lnSpcReduction="20000"/>
          </a:bodyPr>
          <a:lstStyle/>
          <a:p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r>
              <a:rPr lang="en-CA" dirty="0" err="1" smtClean="0">
                <a:latin typeface="Arial" pitchFamily="34" charset="0"/>
                <a:cs typeface="Arial" pitchFamily="34" charset="0"/>
              </a:rPr>
              <a:t>Akshay</a:t>
            </a:r>
            <a:r>
              <a:rPr lang="en-CA" dirty="0" smtClean="0">
                <a:latin typeface="Arial" pitchFamily="34" charset="0"/>
                <a:cs typeface="Arial" pitchFamily="34" charset="0"/>
              </a:rPr>
              <a:t> Kumar</a:t>
            </a:r>
          </a:p>
          <a:p>
            <a:r>
              <a:rPr lang="en-CA" dirty="0" smtClean="0">
                <a:latin typeface="Arial" pitchFamily="34" charset="0"/>
                <a:cs typeface="Arial" pitchFamily="34" charset="0"/>
              </a:rPr>
              <a:t>M.A.Sc </a:t>
            </a:r>
            <a:r>
              <a:rPr lang="en-CA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CA" dirty="0" smtClean="0">
                <a:latin typeface="Arial" pitchFamily="34" charset="0"/>
                <a:cs typeface="Arial" pitchFamily="34" charset="0"/>
              </a:rPr>
              <a:t>Presentation</a:t>
            </a:r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r>
              <a:rPr lang="en-CA" dirty="0" smtClean="0">
                <a:latin typeface="Arial" pitchFamily="34" charset="0"/>
                <a:cs typeface="Arial" pitchFamily="34" charset="0"/>
              </a:rPr>
              <a:t>Advisors: Prof. Ashvin Goel, Prof. Angela </a:t>
            </a:r>
            <a:r>
              <a:rPr lang="en-CA" dirty="0" err="1" smtClean="0">
                <a:latin typeface="Arial" pitchFamily="34" charset="0"/>
                <a:cs typeface="Arial" pitchFamily="34" charset="0"/>
              </a:rPr>
              <a:t>Demke</a:t>
            </a:r>
            <a:r>
              <a:rPr lang="en-CA" dirty="0" smtClean="0">
                <a:latin typeface="Arial" pitchFamily="34" charset="0"/>
                <a:cs typeface="Arial" pitchFamily="34" charset="0"/>
              </a:rPr>
              <a:t> Brown</a:t>
            </a:r>
          </a:p>
          <a:p>
            <a:endParaRPr lang="en-CA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Debugging With Behavioral Watchpoints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90264"/>
            <a:ext cx="7772400" cy="114300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Approaches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748464" cy="5256584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Code-centric </a:t>
            </a:r>
            <a:r>
              <a:rPr lang="en-CA" sz="24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instrumentation</a:t>
            </a: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Follows execution path and dynamically adds watchpoint instrumentation at each </a:t>
            </a:r>
            <a:r>
              <a:rPr lang="en-CA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memory operation.</a:t>
            </a:r>
            <a:endParaRPr lang="en-CA" sz="20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Has low-overhead when watchpoints are expected to be triggered </a:t>
            </a: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frequently</a:t>
            </a:r>
            <a:endParaRPr lang="en-CA" sz="20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en-CA" sz="24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Data-centric instrumentation</a:t>
            </a: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Triggered by hardware traps when watched addresses are dereferenced</a:t>
            </a: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Enables on-demand instrumentation, </a:t>
            </a: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low </a:t>
            </a: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overhead when </a:t>
            </a: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watchpoints </a:t>
            </a: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are less likely to be dereferenced </a:t>
            </a: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Three detach policies:  </a:t>
            </a:r>
            <a:endParaRPr lang="en-CA" sz="20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2"/>
            <a:r>
              <a:rPr lang="en-CA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basic block </a:t>
            </a:r>
          </a:p>
          <a:p>
            <a:pPr lvl="2"/>
            <a:r>
              <a:rPr lang="en-CA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function-only </a:t>
            </a:r>
          </a:p>
          <a:p>
            <a:pPr lvl="2"/>
            <a:r>
              <a:rPr lang="en-CA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transitive </a:t>
            </a:r>
            <a:r>
              <a:rPr lang="en-CA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detach policy.</a:t>
            </a:r>
          </a:p>
          <a:p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6804248" y="4941168"/>
            <a:ext cx="378000" cy="396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6804248" y="4941167"/>
            <a:ext cx="376608" cy="1692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7956376" y="4653136"/>
            <a:ext cx="376608" cy="86953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7939808" y="5943845"/>
            <a:ext cx="376608" cy="86953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6804248" y="4509120"/>
            <a:ext cx="376608" cy="213035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7939808" y="4683026"/>
            <a:ext cx="376608" cy="86953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7939808" y="5943845"/>
            <a:ext cx="376608" cy="86953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86593" y="4969971"/>
            <a:ext cx="753215" cy="304302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7186593" y="6117752"/>
            <a:ext cx="753215" cy="260859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6292150" y="4900409"/>
            <a:ext cx="470760" cy="86953"/>
          </a:xfrm>
          <a:prstGeom prst="rightArrow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5286342" y="4653136"/>
            <a:ext cx="1301882" cy="58477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 smtClean="0"/>
              <a:t>Hardware Trap</a:t>
            </a:r>
            <a:endParaRPr lang="en-CA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4" grpId="0" animBg="1"/>
      <p:bldP spid="15" grpId="0" animBg="1"/>
      <p:bldP spid="17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7768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How are </a:t>
            </a:r>
            <a:r>
              <a:rPr lang="en-CA" b="1" i="1" dirty="0" smtClean="0">
                <a:solidFill>
                  <a:schemeClr val="tx1"/>
                </a:solidFill>
              </a:rPr>
              <a:t>Behavioural Watchpoints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smtClean="0">
                <a:solidFill>
                  <a:schemeClr val="tx1"/>
                </a:solidFill>
              </a:rPr>
              <a:t>solution used?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251520" y="4365104"/>
            <a:ext cx="5586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FUNCTION_WRAPPER(__</a:t>
            </a:r>
            <a:r>
              <a:rPr lang="en-CA" dirty="0" err="1" smtClean="0"/>
              <a:t>kmalloc</a:t>
            </a:r>
            <a:r>
              <a:rPr lang="en-CA" dirty="0" smtClean="0"/>
              <a:t>,(</a:t>
            </a:r>
            <a:r>
              <a:rPr lang="en-CA" b="1" dirty="0" err="1" smtClean="0"/>
              <a:t>size_t</a:t>
            </a:r>
            <a:r>
              <a:rPr lang="en-CA" dirty="0" smtClean="0"/>
              <a:t> size, </a:t>
            </a:r>
            <a:r>
              <a:rPr lang="en-CA" b="1" dirty="0" err="1" smtClean="0"/>
              <a:t>gfp_t</a:t>
            </a:r>
            <a:r>
              <a:rPr lang="en-CA" dirty="0" smtClean="0"/>
              <a:t> </a:t>
            </a:r>
            <a:r>
              <a:rPr lang="en-CA" dirty="0" err="1" smtClean="0"/>
              <a:t>gfp</a:t>
            </a:r>
            <a:r>
              <a:rPr lang="en-CA" dirty="0" smtClean="0"/>
              <a:t>), {</a:t>
            </a:r>
          </a:p>
          <a:p>
            <a:r>
              <a:rPr lang="en-CA" dirty="0" smtClean="0"/>
              <a:t>        </a:t>
            </a:r>
            <a:r>
              <a:rPr lang="en-CA" b="1" dirty="0" smtClean="0"/>
              <a:t>void</a:t>
            </a:r>
            <a:r>
              <a:rPr lang="en-CA" dirty="0" smtClean="0"/>
              <a:t> </a:t>
            </a:r>
            <a:r>
              <a:rPr lang="en-CA" b="1" dirty="0" smtClean="0"/>
              <a:t>*</a:t>
            </a:r>
            <a:r>
              <a:rPr lang="en-CA" dirty="0" smtClean="0"/>
              <a:t>ret(__</a:t>
            </a:r>
            <a:r>
              <a:rPr lang="en-CA" dirty="0" err="1" smtClean="0"/>
              <a:t>kmalloc</a:t>
            </a:r>
            <a:r>
              <a:rPr lang="en-CA" dirty="0" smtClean="0"/>
              <a:t>(size, </a:t>
            </a:r>
            <a:r>
              <a:rPr lang="en-CA" dirty="0" err="1" smtClean="0"/>
              <a:t>gfp</a:t>
            </a:r>
            <a:r>
              <a:rPr lang="en-CA" dirty="0" smtClean="0"/>
              <a:t>));</a:t>
            </a:r>
          </a:p>
          <a:p>
            <a:r>
              <a:rPr lang="en-CA" dirty="0" smtClean="0"/>
              <a:t>        </a:t>
            </a:r>
            <a:r>
              <a:rPr lang="en-CA" b="1" dirty="0" smtClean="0"/>
              <a:t>if</a:t>
            </a:r>
            <a:r>
              <a:rPr lang="en-CA" dirty="0" smtClean="0"/>
              <a:t>(</a:t>
            </a:r>
            <a:r>
              <a:rPr lang="en-CA" dirty="0" err="1" smtClean="0"/>
              <a:t>is_valid_address</a:t>
            </a:r>
            <a:r>
              <a:rPr lang="en-CA" dirty="0" smtClean="0"/>
              <a:t>(ret)) {</a:t>
            </a:r>
          </a:p>
          <a:p>
            <a:r>
              <a:rPr lang="en-CA" dirty="0" smtClean="0"/>
              <a:t>            </a:t>
            </a:r>
            <a:r>
              <a:rPr lang="en-CA" dirty="0" err="1" smtClean="0"/>
              <a:t>add_watchpoint</a:t>
            </a:r>
            <a:r>
              <a:rPr lang="en-CA" dirty="0" smtClean="0"/>
              <a:t>(ret);</a:t>
            </a:r>
          </a:p>
          <a:p>
            <a:r>
              <a:rPr lang="en-CA" dirty="0" smtClean="0"/>
              <a:t>        }</a:t>
            </a:r>
          </a:p>
          <a:p>
            <a:r>
              <a:rPr lang="en-CA" dirty="0" smtClean="0"/>
              <a:t>        </a:t>
            </a:r>
            <a:r>
              <a:rPr lang="en-CA" b="1" dirty="0" smtClean="0"/>
              <a:t>return</a:t>
            </a:r>
            <a:r>
              <a:rPr lang="en-CA" dirty="0" smtClean="0"/>
              <a:t> ret;</a:t>
            </a:r>
          </a:p>
          <a:p>
            <a:r>
              <a:rPr lang="en-CA" dirty="0" smtClean="0"/>
              <a:t>})</a:t>
            </a:r>
            <a:endParaRPr lang="en-CA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57200" y="1514236"/>
            <a:ext cx="8229600" cy="48670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application developer must: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the objects of interest and their source(allocators)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CA" sz="2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behavioural watchpoint </a:t>
            </a: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added at the source of object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descriptors with context specific data and write the function to be execute when </a:t>
            </a:r>
            <a:r>
              <a:rPr kumimoji="0" lang="en-CA" sz="2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watched object </a:t>
            </a: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accessed.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67944" y="4869160"/>
            <a:ext cx="4968552" cy="1800200"/>
            <a:chOff x="4067944" y="4869160"/>
            <a:chExt cx="4968552" cy="1800200"/>
          </a:xfrm>
        </p:grpSpPr>
        <p:sp>
          <p:nvSpPr>
            <p:cNvPr id="21" name="Shape 282"/>
            <p:cNvSpPr txBox="1"/>
            <p:nvPr/>
          </p:nvSpPr>
          <p:spPr>
            <a:xfrm>
              <a:off x="4067946" y="4869160"/>
              <a:ext cx="2664294" cy="3551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1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0xFFFFFFFFA0092600</a:t>
              </a:r>
              <a:endParaRPr lang="en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83"/>
            <p:cNvSpPr txBox="1"/>
            <p:nvPr/>
          </p:nvSpPr>
          <p:spPr>
            <a:xfrm>
              <a:off x="4067946" y="6314233"/>
              <a:ext cx="2736302" cy="3551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1800" b="1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0x7654FFFFA0092600</a:t>
              </a:r>
              <a:endParaRPr lang="en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67944" y="5561545"/>
              <a:ext cx="2615027" cy="34619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b="1" dirty="0" smtClean="0"/>
                <a:t>ADD_WATCHPOINT</a:t>
              </a:r>
              <a:endParaRPr lang="en-CA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480" y="4869160"/>
              <a:ext cx="1569016" cy="180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/>
                <a:t>Behavioral Watchpoint Client</a:t>
              </a:r>
              <a:endParaRPr lang="en-CA" sz="2000" b="1" dirty="0"/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6682971" y="5700022"/>
              <a:ext cx="719133" cy="69238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5310082" y="5215352"/>
              <a:ext cx="196127" cy="276954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5310082" y="5976975"/>
              <a:ext cx="196127" cy="276954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25760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How are </a:t>
            </a:r>
            <a:r>
              <a:rPr lang="en-CA" b="1" dirty="0" smtClean="0">
                <a:solidFill>
                  <a:schemeClr val="tx1"/>
                </a:solidFill>
              </a:rPr>
              <a:t>Behavioural Watchpoints </a:t>
            </a:r>
            <a:r>
              <a:rPr lang="en-CA" b="1" dirty="0" smtClean="0">
                <a:solidFill>
                  <a:schemeClr val="tx1"/>
                </a:solidFill>
              </a:rPr>
              <a:t>solution used?					(1)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our </a:t>
            </a:r>
            <a:r>
              <a:rPr kumimoji="0" lang="en-CA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Behavioural Watchpoints</a:t>
            </a:r>
            <a:r>
              <a:rPr kumimoji="0" lang="en-CA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runtime does:</a:t>
            </a: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hape 328"/>
          <p:cNvSpPr txBox="1"/>
          <p:nvPr/>
        </p:nvSpPr>
        <p:spPr>
          <a:xfrm>
            <a:off x="827583" y="4211306"/>
            <a:ext cx="1368151" cy="18819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A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B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X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25760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How are </a:t>
            </a:r>
            <a:r>
              <a:rPr lang="en-CA" b="1" dirty="0" smtClean="0">
                <a:solidFill>
                  <a:schemeClr val="tx1"/>
                </a:solidFill>
              </a:rPr>
              <a:t>Behavioural Watchpoints </a:t>
            </a:r>
            <a:r>
              <a:rPr lang="en-CA" b="1" dirty="0" smtClean="0">
                <a:solidFill>
                  <a:schemeClr val="tx1"/>
                </a:solidFill>
              </a:rPr>
              <a:t>solution used?					(1)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our </a:t>
            </a:r>
            <a:r>
              <a:rPr kumimoji="0" lang="en-CA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Behavioural Watchpoints</a:t>
            </a:r>
            <a:r>
              <a:rPr kumimoji="0" lang="en-CA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runtime does: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memory read/write operations and insert watchpoint instrumentation before them to identify watched objects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hape 328"/>
          <p:cNvSpPr txBox="1"/>
          <p:nvPr/>
        </p:nvSpPr>
        <p:spPr>
          <a:xfrm>
            <a:off x="827584" y="4211306"/>
            <a:ext cx="1368151" cy="18819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A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</a:t>
            </a:r>
            <a:r>
              <a:rPr lang="en" sz="2000" b="1" i="0" u="none" strike="noStrike" cap="none" baseline="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--------</a:t>
            </a:r>
            <a:endParaRPr lang="en" sz="2000" b="1" i="0" u="none" strike="noStrike" cap="none" baseline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X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25760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How are </a:t>
            </a:r>
            <a:r>
              <a:rPr lang="en-CA" b="1" dirty="0" smtClean="0">
                <a:solidFill>
                  <a:schemeClr val="tx1"/>
                </a:solidFill>
              </a:rPr>
              <a:t>Behavioural Watchpoints </a:t>
            </a:r>
            <a:r>
              <a:rPr lang="en-CA" b="1" dirty="0" smtClean="0">
                <a:solidFill>
                  <a:schemeClr val="tx1"/>
                </a:solidFill>
              </a:rPr>
              <a:t>solution used?					(1)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our </a:t>
            </a:r>
            <a:r>
              <a:rPr kumimoji="0" lang="en-CA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Behavioural Watchpoints</a:t>
            </a:r>
            <a:r>
              <a:rPr kumimoji="0" lang="en-CA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runtime does: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memory read/write operations and insert watchpoint instrumentation before them to identify watched objects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the watchpoint handling function when watched object is accessed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hape 328"/>
          <p:cNvSpPr txBox="1"/>
          <p:nvPr/>
        </p:nvSpPr>
        <p:spPr>
          <a:xfrm>
            <a:off x="827584" y="4211306"/>
            <a:ext cx="1368151" cy="18819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A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</a:t>
            </a:r>
            <a:r>
              <a:rPr lang="en" sz="2000" b="1" i="0" u="none" strike="noStrike" cap="none" baseline="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--------</a:t>
            </a:r>
            <a:endParaRPr lang="en" sz="2000" b="1" i="0" u="none" strike="noStrike" cap="none" baseline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X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C</a:t>
            </a:r>
          </a:p>
        </p:txBody>
      </p:sp>
      <p:sp>
        <p:nvSpPr>
          <p:cNvPr id="8" name="Shape 343"/>
          <p:cNvSpPr/>
          <p:nvPr/>
        </p:nvSpPr>
        <p:spPr>
          <a:xfrm>
            <a:off x="3779913" y="4365105"/>
            <a:ext cx="4824535" cy="1656183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 w="9525" cap="flat">
            <a:solidFill>
              <a:srgbClr val="2A5E8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wp_vtable_callback(address:X, descriptor:ds)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      …..your memory analysis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}</a:t>
            </a:r>
          </a:p>
        </p:txBody>
      </p:sp>
      <p:cxnSp>
        <p:nvCxnSpPr>
          <p:cNvPr id="9" name="Shape 344"/>
          <p:cNvCxnSpPr/>
          <p:nvPr/>
        </p:nvCxnSpPr>
        <p:spPr>
          <a:xfrm rot="10800000" flipH="1">
            <a:off x="1691681" y="5013177"/>
            <a:ext cx="2016224" cy="432047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25760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How are </a:t>
            </a:r>
            <a:r>
              <a:rPr lang="en-CA" b="1" dirty="0" smtClean="0">
                <a:solidFill>
                  <a:schemeClr val="tx1"/>
                </a:solidFill>
              </a:rPr>
              <a:t>Behavioural Watchpoints </a:t>
            </a:r>
            <a:r>
              <a:rPr lang="en-CA" b="1" dirty="0" smtClean="0">
                <a:solidFill>
                  <a:schemeClr val="tx1"/>
                </a:solidFill>
              </a:rPr>
              <a:t>solution used?					(1)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6" name="Shape 328"/>
          <p:cNvSpPr txBox="1"/>
          <p:nvPr/>
        </p:nvSpPr>
        <p:spPr>
          <a:xfrm>
            <a:off x="827584" y="4211306"/>
            <a:ext cx="1368151" cy="18819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A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</a:t>
            </a:r>
            <a:r>
              <a:rPr lang="en" sz="2000" b="1" i="0" u="none" strike="noStrike" cap="none" baseline="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--------</a:t>
            </a:r>
            <a:endParaRPr lang="en" sz="2000" b="1" i="0" u="none" strike="noStrike" cap="none" baseline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X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load C</a:t>
            </a:r>
          </a:p>
        </p:txBody>
      </p:sp>
      <p:sp>
        <p:nvSpPr>
          <p:cNvPr id="7" name="Shape 343"/>
          <p:cNvSpPr/>
          <p:nvPr/>
        </p:nvSpPr>
        <p:spPr>
          <a:xfrm>
            <a:off x="3779913" y="4365105"/>
            <a:ext cx="4824535" cy="1656183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 w="9525" cap="flat">
            <a:solidFill>
              <a:srgbClr val="2A5E8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wp_vtable_callback(address:X, descriptor:ds)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      …..your memory analysis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}</a:t>
            </a:r>
          </a:p>
        </p:txBody>
      </p:sp>
      <p:cxnSp>
        <p:nvCxnSpPr>
          <p:cNvPr id="8" name="Shape 344"/>
          <p:cNvCxnSpPr/>
          <p:nvPr/>
        </p:nvCxnSpPr>
        <p:spPr>
          <a:xfrm flipV="1">
            <a:off x="1763688" y="5013178"/>
            <a:ext cx="1944217" cy="432046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hape 354"/>
          <p:cNvSpPr txBox="1"/>
          <p:nvPr/>
        </p:nvSpPr>
        <p:spPr>
          <a:xfrm>
            <a:off x="2339750" y="6444044"/>
            <a:ext cx="50405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000" b="0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Replace load X with emulated instruction</a:t>
            </a:r>
          </a:p>
        </p:txBody>
      </p:sp>
      <p:cxnSp>
        <p:nvCxnSpPr>
          <p:cNvPr id="10" name="Shape 355"/>
          <p:cNvCxnSpPr/>
          <p:nvPr/>
        </p:nvCxnSpPr>
        <p:spPr>
          <a:xfrm>
            <a:off x="1763688" y="5814557"/>
            <a:ext cx="1080120" cy="638779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>
          <a:xfrm>
            <a:off x="457200" y="1600200"/>
            <a:ext cx="8291264" cy="49677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our </a:t>
            </a:r>
            <a:r>
              <a:rPr kumimoji="0" lang="en-CA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Behavioural Watchpoints</a:t>
            </a:r>
            <a:r>
              <a:rPr kumimoji="0" lang="en-CA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runtime does</a:t>
            </a:r>
            <a:r>
              <a:rPr kumimoji="0" lang="en-CA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memory read/write operations and insert watchpoint instrumentation before them to identify watched objects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the watchpoint handling function on the access of watched objects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Emulate the original instruction to perform read/write operations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25760"/>
            <a:ext cx="8075240" cy="114300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Evaluation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57200" y="1412776"/>
            <a:ext cx="8229600" cy="515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~5-13 instructions to instrument load/store for watched addresses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Microbenchmarks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Memory operation in a tight loop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"/>
              <a:cs typeface="Arial"/>
              <a:sym typeface="Arial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"/>
              <a:cs typeface="Arial"/>
              <a:sym typeface="Arial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"/>
              <a:cs typeface="Arial"/>
              <a:sym typeface="Arial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"/>
              <a:cs typeface="Arial"/>
              <a:sym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Iozone file system benchmarks: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E</a:t>
            </a:r>
            <a:r>
              <a:rPr kumimoji="0" lang="e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xt3 file system module was mounted on a RAMDisk of size 1GB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M</a:t>
            </a:r>
            <a:r>
              <a:rPr kumimoji="0" lang="e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easured the throughput of file system operations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"/>
              <a:cs typeface="Arial"/>
              <a:sym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" sz="2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"/>
              <a:cs typeface="Arial"/>
              <a:sym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55576" y="3396600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1962218"/>
                <a:gridCol w="1962218"/>
                <a:gridCol w="196221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Approach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Watch Null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Watch All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Code-centric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2.7x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3.8x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Data-centric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283x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496944" cy="1143000"/>
          </a:xfrm>
        </p:spPr>
        <p:txBody>
          <a:bodyPr>
            <a:noAutofit/>
          </a:bodyPr>
          <a:lstStyle/>
          <a:p>
            <a:r>
              <a:rPr lang="en-CA" sz="3200" b="1" dirty="0" smtClean="0">
                <a:solidFill>
                  <a:schemeClr val="tx1"/>
                </a:solidFill>
              </a:rPr>
              <a:t>Evaluation: Code-centric Instrumentation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17</a:t>
            </a:fld>
            <a:endParaRPr lang="en-CA"/>
          </a:p>
        </p:txBody>
      </p:sp>
      <p:pic>
        <p:nvPicPr>
          <p:cNvPr id="6" name="Picture 5" descr="thesis_code_driv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556792"/>
            <a:ext cx="6341500" cy="38984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2492896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~50%  	Watch None</a:t>
            </a:r>
          </a:p>
          <a:p>
            <a:r>
              <a:rPr lang="en-CA" sz="2200" dirty="0" smtClean="0"/>
              <a:t>~76% 	Watch All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3568" y="5561920"/>
          <a:ext cx="784887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869"/>
                <a:gridCol w="1668843"/>
                <a:gridCol w="1668843"/>
                <a:gridCol w="1050317"/>
              </a:tblGrid>
              <a:tr h="12024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Watch 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Watch 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Nr of executed basic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238782485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825836778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~3.5x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Nr of hardware traps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12630779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748464" cy="1143000"/>
          </a:xfrm>
        </p:spPr>
        <p:txBody>
          <a:bodyPr>
            <a:noAutofit/>
          </a:bodyPr>
          <a:lstStyle/>
          <a:p>
            <a:r>
              <a:rPr lang="en-CA" sz="3200" b="1" dirty="0" smtClean="0">
                <a:solidFill>
                  <a:schemeClr val="tx1"/>
                </a:solidFill>
              </a:rPr>
              <a:t>Evaluation: Code-centric </a:t>
            </a:r>
            <a:r>
              <a:rPr lang="en-CA" sz="3200" b="1" dirty="0" smtClean="0">
                <a:solidFill>
                  <a:schemeClr val="tx1"/>
                </a:solidFill>
              </a:rPr>
              <a:t>Instrumentation(1)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23528" y="1124744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File </a:t>
            </a:r>
            <a:r>
              <a:rPr lang="en-CA" sz="2200" dirty="0" smtClean="0">
                <a:latin typeface="Courier New" pitchFamily="49" charset="0"/>
                <a:cs typeface="Courier New" pitchFamily="49" charset="0"/>
              </a:rPr>
              <a:t>inode</a:t>
            </a:r>
            <a:r>
              <a:rPr lang="en-CA" sz="2200" dirty="0" smtClean="0"/>
              <a:t> objects are not watched</a:t>
            </a:r>
          </a:p>
        </p:txBody>
      </p:sp>
      <p:pic>
        <p:nvPicPr>
          <p:cNvPr id="10" name="Picture 9" descr="thesis_code_none_in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124744"/>
            <a:ext cx="5866220" cy="43378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2564904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~50% Watch None and Watch All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95536" y="5589240"/>
          <a:ext cx="83529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039"/>
                <a:gridCol w="2241029"/>
                <a:gridCol w="1494020"/>
                <a:gridCol w="162984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Watch none inode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Watch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Nr of executed basic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266083908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825836778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~3.1x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Nr of hardware traps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5285701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12630779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~2.4x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1"/>
                </a:solidFill>
                <a:latin typeface="+mj-lt"/>
              </a:rPr>
              <a:t>Evaluation: Data-centric approach</a:t>
            </a:r>
            <a:endParaRPr lang="en-CA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 descr="thesis_data_driv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412776"/>
            <a:ext cx="6408713" cy="3475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3529" y="1916832"/>
            <a:ext cx="23042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2000" dirty="0" smtClean="0"/>
              <a:t>Transitive detach policy instruments code aggressively and experiences less hardware traps.</a:t>
            </a:r>
          </a:p>
          <a:p>
            <a:endParaRPr lang="en-CA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520" y="5185618"/>
          <a:ext cx="8640960" cy="148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718"/>
                <a:gridCol w="1964920"/>
                <a:gridCol w="1841161"/>
                <a:gridCol w="1841161"/>
              </a:tblGrid>
              <a:tr h="37093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Basic block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Function only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Transitive</a:t>
                      </a:r>
                      <a:endParaRPr lang="en-CA" dirty="0"/>
                    </a:p>
                  </a:txBody>
                  <a:tcPr/>
                </a:tc>
              </a:tr>
              <a:tr h="370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</a:t>
                      </a:r>
                      <a:r>
                        <a:rPr lang="en-CA" baseline="0" dirty="0" smtClean="0"/>
                        <a:t>r of basic blocks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1144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3335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5755</a:t>
                      </a:r>
                      <a:endParaRPr lang="en-CA" dirty="0"/>
                    </a:p>
                  </a:txBody>
                  <a:tcPr/>
                </a:tc>
              </a:tr>
              <a:tr h="370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Nr of executed basic block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37378155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108965164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833167407</a:t>
                      </a:r>
                      <a:endParaRPr lang="en-CA" dirty="0"/>
                    </a:p>
                  </a:txBody>
                  <a:tcPr/>
                </a:tc>
              </a:tr>
              <a:tr h="370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Nr of hardware traps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140421285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65755752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13515835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27384"/>
            <a:ext cx="8034096" cy="114300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Dynamic Binary Translation</a:t>
            </a:r>
            <a:endParaRPr lang="en-CA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322128" cy="3312368"/>
          </a:xfrm>
        </p:spPr>
        <p:txBody>
          <a:bodyPr>
            <a:normAutofit/>
          </a:bodyPr>
          <a:lstStyle/>
          <a:p>
            <a:r>
              <a:rPr lang="en-CA" sz="2400" dirty="0" smtClean="0">
                <a:cs typeface="Times New Roman" pitchFamily="18" charset="0"/>
              </a:rPr>
              <a:t>Powerful infrastructure for building program analysis and debugging tools.</a:t>
            </a: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>
                <a:cs typeface="Times New Roman" pitchFamily="18" charset="0"/>
              </a:rPr>
              <a:t>E.g. Memcheck, </a:t>
            </a:r>
            <a:r>
              <a:rPr lang="en-CA" sz="2000" dirty="0" smtClean="0">
                <a:cs typeface="Times New Roman" pitchFamily="18" charset="0"/>
              </a:rPr>
              <a:t>H</a:t>
            </a:r>
            <a:r>
              <a:rPr lang="en-CA" sz="2000" dirty="0" smtClean="0">
                <a:cs typeface="Times New Roman" pitchFamily="18" charset="0"/>
              </a:rPr>
              <a:t>elgrind, Program shepherding</a:t>
            </a:r>
          </a:p>
          <a:p>
            <a:pPr lvl="1">
              <a:buNone/>
            </a:pPr>
            <a:endParaRPr lang="en-CA" dirty="0" smtClean="0">
              <a:cs typeface="Times New Roman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CA" dirty="0" smtClean="0">
                <a:cs typeface="Times New Roman" pitchFamily="18" charset="0"/>
              </a:rPr>
              <a:t>Operates </a:t>
            </a:r>
            <a:r>
              <a:rPr lang="en-CA" dirty="0" smtClean="0">
                <a:cs typeface="Times New Roman" pitchFamily="18" charset="0"/>
              </a:rPr>
              <a:t>at instruction granularity,  </a:t>
            </a:r>
            <a:r>
              <a:rPr lang="en-CA" dirty="0" smtClean="0">
                <a:cs typeface="Times New Roman" pitchFamily="18" charset="0"/>
              </a:rPr>
              <a:t>providing </a:t>
            </a:r>
            <a:r>
              <a:rPr lang="en-CA" dirty="0" smtClean="0">
                <a:cs typeface="Times New Roman" pitchFamily="18" charset="0"/>
              </a:rPr>
              <a:t>complete control over program </a:t>
            </a:r>
            <a:r>
              <a:rPr lang="en-CA" dirty="0" smtClean="0">
                <a:cs typeface="Times New Roman" pitchFamily="18" charset="0"/>
              </a:rPr>
              <a:t>execution; No source code required</a:t>
            </a:r>
            <a:endParaRPr lang="en-CA" dirty="0" smtClean="0">
              <a:cs typeface="Times New Roman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CA" sz="2400" dirty="0" smtClean="0">
              <a:cs typeface="Times New Roman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43000" y="5157936"/>
            <a:ext cx="2209800" cy="1219200"/>
          </a:xfrm>
          <a:prstGeom prst="verticalScroll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17474" y="5481786"/>
            <a:ext cx="11576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>
                <a:latin typeface="Arial" pitchFamily="34" charset="0"/>
                <a:cs typeface="Arial" pitchFamily="34" charset="0"/>
              </a:rPr>
              <a:t>Original</a:t>
            </a:r>
          </a:p>
          <a:p>
            <a:pPr algn="ctr"/>
            <a:r>
              <a:rPr lang="en-US" altLang="ko-KR" sz="2200" dirty="0">
                <a:latin typeface="Arial" pitchFamily="34" charset="0"/>
                <a:cs typeface="Arial" pitchFamily="34" charset="0"/>
              </a:rPr>
              <a:t>Binary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096000" y="5157936"/>
            <a:ext cx="2209800" cy="1295400"/>
          </a:xfrm>
          <a:prstGeom prst="verticalScroll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457255" y="5481786"/>
            <a:ext cx="150951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>
                <a:latin typeface="Arial" pitchFamily="34" charset="0"/>
                <a:cs typeface="Arial" pitchFamily="34" charset="0"/>
              </a:rPr>
              <a:t>Translated</a:t>
            </a:r>
          </a:p>
          <a:p>
            <a:pPr algn="ctr"/>
            <a:r>
              <a:rPr lang="en-US" altLang="ko-KR" sz="2200" dirty="0">
                <a:latin typeface="Arial" pitchFamily="34" charset="0"/>
                <a:cs typeface="Arial" pitchFamily="34" charset="0"/>
              </a:rPr>
              <a:t>Binary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962400" y="5691336"/>
            <a:ext cx="1524000" cy="228600"/>
          </a:xfrm>
          <a:prstGeom prst="rightArrow">
            <a:avLst>
              <a:gd name="adj1" fmla="val 50000"/>
              <a:gd name="adj2" fmla="val 16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592513" y="5919936"/>
            <a:ext cx="223625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200" dirty="0">
                <a:latin typeface="Arial" pitchFamily="34" charset="0"/>
                <a:cs typeface="Arial" pitchFamily="34" charset="0"/>
              </a:rPr>
              <a:t>DBT Framework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886200" y="5157936"/>
            <a:ext cx="13358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200" dirty="0">
                <a:latin typeface="Arial" pitchFamily="34" charset="0"/>
                <a:cs typeface="Arial" pitchFamily="34" charset="0"/>
              </a:rPr>
              <a:t>DBT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1"/>
                </a:solidFill>
                <a:latin typeface="+mj-lt"/>
              </a:rPr>
              <a:t>Evaluation: Code Vs Data</a:t>
            </a:r>
            <a:endParaRPr lang="en-CA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thesis_data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6120680" cy="38884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0232" y="263691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 allocated objects by the module are watched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1" y="5517232"/>
            <a:ext cx="806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code-centric instrumentation performs better than the data centric instrumentation;  this is because of the less number of hardware traps encountered and the less number of executed basic blocks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CA" sz="3200" b="1" dirty="0" smtClean="0">
                <a:solidFill>
                  <a:schemeClr val="tx1"/>
                </a:solidFill>
                <a:latin typeface="+mj-lt"/>
              </a:rPr>
              <a:t>Evaluation: </a:t>
            </a:r>
            <a:r>
              <a:rPr lang="en-CA" sz="3200" b="1" dirty="0" smtClean="0">
                <a:solidFill>
                  <a:schemeClr val="tx1"/>
                </a:solidFill>
              </a:rPr>
              <a:t>Selective Instrumentation</a:t>
            </a:r>
            <a:endParaRPr lang="en-CA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8264" y="227687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Only module accessed objects are watched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1" y="5517232"/>
            <a:ext cx="77048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Data centric instrumentation is performing near Native when watchpoints are added selectively only on the module accessed objects (~70% improvements from code centric approach). </a:t>
            </a:r>
          </a:p>
          <a:p>
            <a:endParaRPr lang="en-CA" sz="2200" dirty="0"/>
          </a:p>
        </p:txBody>
      </p:sp>
      <p:pic>
        <p:nvPicPr>
          <p:cNvPr id="16" name="Picture 15" descr="thesis_selective_watch_no_in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756" y="1714500"/>
            <a:ext cx="66675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1"/>
                </a:solidFill>
                <a:latin typeface="+mj-lt"/>
              </a:rPr>
              <a:t>Evaluation: Macrobenchmark</a:t>
            </a:r>
            <a:endParaRPr lang="en-CA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Macrobenchmark : System utilities operation on source tree of openssh-6.2 and gcc-4.8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Benchmark uses cp and tar system utility.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hardware_tra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19" y="3501008"/>
            <a:ext cx="4392489" cy="2950806"/>
          </a:xfrm>
          <a:prstGeom prst="rect">
            <a:avLst/>
          </a:prstGeom>
        </p:spPr>
      </p:pic>
      <p:pic>
        <p:nvPicPr>
          <p:cNvPr id="15" name="Picture 14" descr="executed_bb_da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501008"/>
            <a:ext cx="4077072" cy="285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435280" cy="1143000"/>
          </a:xfrm>
        </p:spPr>
        <p:txBody>
          <a:bodyPr>
            <a:normAutofit/>
          </a:bodyPr>
          <a:lstStyle/>
          <a:p>
            <a:r>
              <a:rPr lang="en-CA" sz="3200" b="1" dirty="0" smtClean="0">
                <a:solidFill>
                  <a:schemeClr val="tx1"/>
                </a:solidFill>
                <a:latin typeface="+mj-lt"/>
              </a:rPr>
              <a:t>Applications of Behavioral Watchpoints</a:t>
            </a:r>
            <a:endParaRPr lang="en-CA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7200" y="1412776"/>
            <a:ext cx="8229600" cy="515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Prototyped three applications using Behavioral watchpoints: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 overflow detector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Selective Memory Shadowing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CA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 Leak Detector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applications: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Detect misuses of Read-Copy-Update in Linux kernel and its modules.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Enforcing</a:t>
            </a:r>
            <a:r>
              <a:rPr kumimoji="0" lang="e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/>
                <a:cs typeface="Arial"/>
                <a:sym typeface="Arial"/>
              </a:rPr>
              <a:t> read/write access control and control-flow integrity in Linux kernel modules.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CA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200" y="1052736"/>
            <a:ext cx="8229600" cy="551516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Introduced </a:t>
            </a:r>
            <a:r>
              <a:rPr kumimoji="0" lang="en-CA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Behavioral Watchpoints</a:t>
            </a:r>
            <a:r>
              <a:rPr lang="en-CA" sz="2600" dirty="0" smtClean="0">
                <a:cs typeface="Times New Roman" pitchFamily="18" charset="0"/>
              </a:rPr>
              <a:t> </a:t>
            </a:r>
            <a:r>
              <a:rPr lang="en-CA" sz="2600" dirty="0" smtClean="0">
                <a:cs typeface="Times New Roman" pitchFamily="18" charset="0"/>
              </a:rPr>
              <a:t>that </a:t>
            </a: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simplify the implementation of DBT based program analysis tools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CA" sz="2600" dirty="0" smtClean="0">
                <a:cs typeface="Times New Roman" pitchFamily="18" charset="0"/>
              </a:rPr>
              <a:t>Behavioral watchpoints maintain the contextual information about the memory being watched</a:t>
            </a: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Described two approaches which is used for implementing behavioral watchpoints.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CA" sz="2600" noProof="0" dirty="0" smtClean="0"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CA" sz="2600" noProof="0" dirty="0" smtClean="0">
                <a:cs typeface="Times New Roman" pitchFamily="18" charset="0"/>
              </a:rPr>
              <a:t>Introduces selective instrumentation a key feature of data-centric instrumentation.</a:t>
            </a: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CA" sz="2600" dirty="0" smtClean="0">
                <a:cs typeface="Times New Roman" pitchFamily="18" charset="0"/>
              </a:rPr>
              <a:t>Evaluated the two approaches of implementing behavioral watchpoints and shows how selective instrumentation improves the performance of traditional debugger.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CA" sz="2600" dirty="0" smtClean="0"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CA" sz="2600" dirty="0" smtClean="0">
                <a:cs typeface="Times New Roman" pitchFamily="18" charset="0"/>
              </a:rPr>
              <a:t>Developed three applications which detects memory access bugs in the kernel modules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CA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7624" y="2636912"/>
            <a:ext cx="7498080" cy="1143000"/>
          </a:xfrm>
        </p:spPr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+mj-lt"/>
              </a:rPr>
              <a:t>Memory Leak Detector</a:t>
            </a:r>
            <a:endParaRPr lang="en-CA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module only leak detector:</a:t>
            </a:r>
          </a:p>
          <a:p>
            <a:pPr lvl="1"/>
            <a:r>
              <a:rPr lang="en-CA" dirty="0" smtClean="0"/>
              <a:t>Whole kernel leak detector reduces the performance of memory allocation and freeing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False positive, if the pointer alias is calculated using operations other than 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container_of</a:t>
            </a:r>
          </a:p>
          <a:p>
            <a:pPr lvl="1"/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dirty="0" smtClean="0"/>
              <a:t>Stop-the-world collector makes the pointer collection costly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Reduces the performance of whole kernel when only analysing module code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+mj-lt"/>
              </a:rPr>
              <a:t>Challenges</a:t>
            </a:r>
            <a:endParaRPr lang="en-CA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module owned objects are not allocated directly by the module.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Module loses internal references of the objects allocated in the module context. Having limited knowledge of the kernel, it is difficult to find leaks of such objects.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It is difficult to track memory allocation and pointer aliasing.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+mj-lt"/>
              </a:rPr>
              <a:t>Why Behavioral Watchpoints?</a:t>
            </a:r>
            <a:endParaRPr lang="en-CA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Behavioral watchpoints ensure that all the memory allocated in the module context are watched.</a:t>
            </a:r>
          </a:p>
          <a:p>
            <a:endParaRPr lang="en-CA" dirty="0" smtClean="0"/>
          </a:p>
          <a:p>
            <a:r>
              <a:rPr lang="en-CA" dirty="0" smtClean="0"/>
              <a:t>Provides complete visibility when allocated memory is accessed thus solves the problem of loosing internal references.</a:t>
            </a:r>
          </a:p>
          <a:p>
            <a:endParaRPr lang="en-CA" dirty="0" smtClean="0"/>
          </a:p>
          <a:p>
            <a:r>
              <a:rPr lang="en-CA" dirty="0" smtClean="0"/>
              <a:t>Associates each memory block with a descriptor which stores the state of memory.</a:t>
            </a:r>
          </a:p>
          <a:p>
            <a:endParaRPr lang="en-CA" dirty="0" smtClean="0"/>
          </a:p>
          <a:p>
            <a:r>
              <a:rPr lang="en-CA" dirty="0" smtClean="0"/>
              <a:t>Behavioral watchpoints are also viral and every address derived from a watched address (e.g., through copying or offsetting) is also watched.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27384"/>
            <a:ext cx="8034096" cy="114300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Challenges with DBT </a:t>
            </a:r>
            <a:r>
              <a:rPr lang="en-CA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Systems</a:t>
            </a:r>
            <a:endParaRPr lang="en-CA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496944" cy="5040560"/>
          </a:xfrm>
        </p:spPr>
        <p:txBody>
          <a:bodyPr>
            <a:normAutofit/>
          </a:bodyPr>
          <a:lstStyle/>
          <a:p>
            <a:r>
              <a:rPr lang="en-CA" sz="2400" dirty="0" smtClean="0">
                <a:cs typeface="Arial" pitchFamily="34" charset="0"/>
              </a:rPr>
              <a:t>Hard </a:t>
            </a:r>
            <a:r>
              <a:rPr lang="en-CA" sz="2400" dirty="0" smtClean="0">
                <a:cs typeface="Arial" pitchFamily="34" charset="0"/>
              </a:rPr>
              <a:t>to develop tools, </a:t>
            </a:r>
            <a:r>
              <a:rPr lang="en-CA" sz="2400" dirty="0" smtClean="0"/>
              <a:t>DBT abstractions are too </a:t>
            </a:r>
            <a:r>
              <a:rPr lang="en-CA" sz="2400" dirty="0" smtClean="0"/>
              <a:t>low-level</a:t>
            </a: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>
                <a:cs typeface="Arial" pitchFamily="34" charset="0"/>
              </a:rPr>
              <a:t>Operates at instruction granularity; </a:t>
            </a:r>
            <a:r>
              <a:rPr lang="en-CA" sz="2000" dirty="0" smtClean="0"/>
              <a:t>no </a:t>
            </a:r>
            <a:r>
              <a:rPr lang="en-CA" sz="2000" dirty="0" smtClean="0"/>
              <a:t>options to specialise instruction level instrumentation with high-level abstractions.</a:t>
            </a:r>
            <a:endParaRPr lang="en-CA" sz="2000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CA" dirty="0" smtClean="0">
              <a:cs typeface="Times New Roman" pitchFamily="18" charset="0"/>
            </a:endParaRPr>
          </a:p>
          <a:p>
            <a:r>
              <a:rPr lang="en-CA" sz="2400" dirty="0" smtClean="0">
                <a:cs typeface="Arial" pitchFamily="34" charset="0"/>
              </a:rPr>
              <a:t>Instruments program code, where as application prefer </a:t>
            </a:r>
            <a:r>
              <a:rPr lang="en-CA" sz="2400" dirty="0" smtClean="0">
                <a:cs typeface="Arial" pitchFamily="34" charset="0"/>
              </a:rPr>
              <a:t>data </a:t>
            </a:r>
            <a:r>
              <a:rPr lang="en-CA" sz="2400" dirty="0" smtClean="0">
                <a:cs typeface="Arial" pitchFamily="34" charset="0"/>
              </a:rPr>
              <a:t>centric instrumentation</a:t>
            </a:r>
            <a:endParaRPr lang="en-CA" sz="2400" dirty="0" smtClean="0"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>
                <a:cs typeface="Arial" pitchFamily="34" charset="0"/>
              </a:rPr>
              <a:t>E.g</a:t>
            </a:r>
            <a:r>
              <a:rPr lang="en-CA" sz="2000" dirty="0" smtClean="0">
                <a:cs typeface="Arial" pitchFamily="34" charset="0"/>
              </a:rPr>
              <a:t>. Data race detection, Memory access </a:t>
            </a:r>
            <a:r>
              <a:rPr lang="en-CA" sz="2000" dirty="0" smtClean="0">
                <a:cs typeface="Arial" pitchFamily="34" charset="0"/>
              </a:rPr>
              <a:t>bugs</a:t>
            </a:r>
          </a:p>
          <a:p>
            <a:pPr>
              <a:buNone/>
            </a:pPr>
            <a:endParaRPr lang="en-CA" sz="2400" dirty="0" smtClean="0">
              <a:cs typeface="Arial" pitchFamily="34" charset="0"/>
            </a:endParaRPr>
          </a:p>
          <a:p>
            <a:r>
              <a:rPr lang="en-CA" sz="2400" dirty="0" smtClean="0">
                <a:cs typeface="Arial" pitchFamily="34" charset="0"/>
              </a:rPr>
              <a:t>Provides comprehensive coverage, </a:t>
            </a:r>
            <a:r>
              <a:rPr lang="en-CA" sz="2400" dirty="0" smtClean="0">
                <a:cs typeface="Arial" pitchFamily="34" charset="0"/>
              </a:rPr>
              <a:t>no support for selective instrumentation</a:t>
            </a: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>
                <a:cs typeface="Arial" pitchFamily="34" charset="0"/>
              </a:rPr>
              <a:t>E.g. Data corruption bugs in an object such as inode</a:t>
            </a:r>
          </a:p>
          <a:p>
            <a:pPr lvl="1"/>
            <a:endParaRPr lang="en-CA" sz="2200" dirty="0" smtClean="0">
              <a:cs typeface="Arial" pitchFamily="34" charset="0"/>
            </a:endParaRPr>
          </a:p>
          <a:p>
            <a:endParaRPr lang="en-CA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+mj-lt"/>
              </a:rPr>
              <a:t>Object </a:t>
            </a:r>
            <a:r>
              <a:rPr lang="en-CA" dirty="0" err="1" smtClean="0">
                <a:latin typeface="+mj-lt"/>
              </a:rPr>
              <a:t>Liveness</a:t>
            </a:r>
            <a:r>
              <a:rPr lang="en-CA" dirty="0" smtClean="0">
                <a:latin typeface="+mj-lt"/>
              </a:rPr>
              <a:t> Analysis</a:t>
            </a:r>
            <a:endParaRPr lang="en-CA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Three policies</a:t>
            </a:r>
          </a:p>
          <a:p>
            <a:pPr lvl="1"/>
            <a:r>
              <a:rPr lang="en-CA" dirty="0" smtClean="0"/>
              <a:t>Scanning of module accessed memory</a:t>
            </a:r>
          </a:p>
          <a:p>
            <a:pPr lvl="2"/>
            <a:r>
              <a:rPr lang="en-CA" dirty="0" smtClean="0"/>
              <a:t>Mark all the objects accessed between two scans as live.</a:t>
            </a:r>
          </a:p>
          <a:p>
            <a:pPr lvl="2"/>
            <a:r>
              <a:rPr lang="en-CA" dirty="0" smtClean="0"/>
              <a:t>Consider all accessed object in last epoch as live and perform </a:t>
            </a:r>
            <a:r>
              <a:rPr lang="en-CA" dirty="0" err="1" smtClean="0"/>
              <a:t>reachability</a:t>
            </a:r>
            <a:r>
              <a:rPr lang="en-CA" dirty="0" smtClean="0"/>
              <a:t> analysis considering them as “root-sets”.</a:t>
            </a:r>
          </a:p>
          <a:p>
            <a:pPr lvl="1"/>
            <a:r>
              <a:rPr lang="en-CA" dirty="0" smtClean="0"/>
              <a:t>Scanning of module reachable objects</a:t>
            </a:r>
          </a:p>
          <a:p>
            <a:pPr lvl="2"/>
            <a:r>
              <a:rPr lang="en-CA" dirty="0" smtClean="0"/>
              <a:t>Stores all the kernel objects passed to the module during course of execution.</a:t>
            </a:r>
          </a:p>
          <a:p>
            <a:pPr lvl="2"/>
            <a:r>
              <a:rPr lang="en-CA" dirty="0" smtClean="0"/>
              <a:t>Type scan all the objects reachable from the module.</a:t>
            </a:r>
          </a:p>
          <a:p>
            <a:pPr lvl="1"/>
            <a:r>
              <a:rPr lang="en-CA" dirty="0" smtClean="0"/>
              <a:t>Scanning of kernel heaps and static data</a:t>
            </a:r>
          </a:p>
          <a:p>
            <a:pPr lvl="2"/>
            <a:r>
              <a:rPr lang="en-CA" dirty="0" smtClean="0"/>
              <a:t>Fallback approach, uses kernel page table to walk all the kernel pages</a:t>
            </a:r>
          </a:p>
          <a:p>
            <a:pPr lvl="2"/>
            <a:r>
              <a:rPr lang="en-CA" dirty="0" smtClean="0"/>
              <a:t>Scan all the allocated kernel pages looking for watchpoints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+mj-lt"/>
              </a:rPr>
              <a:t>Evaluation</a:t>
            </a:r>
            <a:endParaRPr lang="en-CA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Cost of scanning policies: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Leak detection accuracy:</a:t>
            </a:r>
          </a:p>
          <a:p>
            <a:pPr lvl="1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599" y="2276872"/>
          <a:ext cx="770485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6"/>
                <a:gridCol w="2057582"/>
                <a:gridCol w="2370725"/>
                <a:gridCol w="192621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Policies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Scanning</a:t>
                      </a:r>
                      <a:r>
                        <a:rPr lang="en-CA" baseline="0" dirty="0" smtClean="0"/>
                        <a:t> of Accessed objects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Scanning of module reachable</a:t>
                      </a:r>
                      <a:r>
                        <a:rPr lang="en-CA" baseline="0" dirty="0" smtClean="0"/>
                        <a:t> objects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Scanning of kernel heaps and static data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CPU cycles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591822 (0.23ms)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3000269 (1.15ms)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18859648171 (7.20sec)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4581128"/>
          <a:ext cx="82809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1384083"/>
                <a:gridCol w="1538932"/>
                <a:gridCol w="1685497"/>
              </a:tblGrid>
              <a:tr h="578188">
                <a:tc>
                  <a:txBody>
                    <a:bodyPr/>
                    <a:lstStyle/>
                    <a:p>
                      <a:r>
                        <a:rPr lang="en-CA" dirty="0" smtClean="0"/>
                        <a:t>Policies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Leak detected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False positive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False negative</a:t>
                      </a:r>
                      <a:endParaRPr lang="en-CA" dirty="0"/>
                    </a:p>
                  </a:txBody>
                  <a:tcPr/>
                </a:tc>
              </a:tr>
              <a:tr h="330393">
                <a:tc>
                  <a:txBody>
                    <a:bodyPr/>
                    <a:lstStyle/>
                    <a:p>
                      <a:r>
                        <a:rPr lang="en-CA" dirty="0" smtClean="0"/>
                        <a:t>Scanning of Accessed objects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59.43%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1.87%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38.70%</a:t>
                      </a:r>
                      <a:endParaRPr lang="en-CA" dirty="0"/>
                    </a:p>
                  </a:txBody>
                  <a:tcPr/>
                </a:tc>
              </a:tr>
              <a:tr h="330393">
                <a:tc>
                  <a:txBody>
                    <a:bodyPr/>
                    <a:lstStyle/>
                    <a:p>
                      <a:r>
                        <a:rPr lang="en-CA" dirty="0" smtClean="0"/>
                        <a:t>Scanning of module reachable objects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98.12%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0.98%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0.9%</a:t>
                      </a:r>
                      <a:endParaRPr lang="en-CA" dirty="0"/>
                    </a:p>
                  </a:txBody>
                  <a:tcPr/>
                </a:tc>
              </a:tr>
              <a:tr h="330393">
                <a:tc>
                  <a:txBody>
                    <a:bodyPr/>
                    <a:lstStyle/>
                    <a:p>
                      <a:r>
                        <a:rPr lang="en-CA" dirty="0" smtClean="0"/>
                        <a:t>Scanning of kernel heaps and static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41.64%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58.36%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+mj-lt"/>
              </a:rPr>
              <a:t>Evaluation(1)</a:t>
            </a:r>
            <a:endParaRPr lang="en-CA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Filebench Server benchmarks:</a:t>
            </a:r>
          </a:p>
          <a:p>
            <a:pPr lvl="1"/>
            <a:r>
              <a:rPr lang="en-CA" dirty="0" smtClean="0"/>
              <a:t>Ext3 file system module was mounted on a </a:t>
            </a:r>
            <a:r>
              <a:rPr lang="en-CA" dirty="0" err="1" smtClean="0"/>
              <a:t>ramdisk</a:t>
            </a:r>
            <a:r>
              <a:rPr lang="en-CA" dirty="0" smtClean="0"/>
              <a:t> of 1GB </a:t>
            </a:r>
          </a:p>
          <a:p>
            <a:pPr lvl="1"/>
            <a:r>
              <a:rPr lang="en-CA" dirty="0" smtClean="0"/>
              <a:t>Filebench server benchmark is used to evaluate leak detector </a:t>
            </a:r>
          </a:p>
          <a:p>
            <a:endParaRPr lang="en-CA" dirty="0"/>
          </a:p>
        </p:txBody>
      </p:sp>
      <p:pic>
        <p:nvPicPr>
          <p:cNvPr id="5" name="Picture 4" descr="kmemlea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3573016"/>
            <a:ext cx="5040560" cy="288032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513" y="3755410"/>
          <a:ext cx="3744414" cy="298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8"/>
                <a:gridCol w="1248138"/>
                <a:gridCol w="1248138"/>
              </a:tblGrid>
              <a:tr h="532859">
                <a:tc>
                  <a:txBody>
                    <a:bodyPr/>
                    <a:lstStyle/>
                    <a:p>
                      <a:r>
                        <a:rPr lang="en-CA" dirty="0" smtClean="0"/>
                        <a:t>Workload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Setting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Data Size</a:t>
                      </a:r>
                      <a:endParaRPr lang="en-CA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CA" dirty="0" smtClean="0"/>
                        <a:t>Fileserver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nfiles</a:t>
                      </a:r>
                      <a:r>
                        <a:rPr lang="en-CA" dirty="0" smtClean="0"/>
                        <a:t>=10K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1.2GB</a:t>
                      </a:r>
                      <a:endParaRPr lang="en-CA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Webserver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nfiles=1K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14.76MB</a:t>
                      </a:r>
                      <a:endParaRPr lang="en-CA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Webproxy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nfiles</a:t>
                      </a:r>
                      <a:r>
                        <a:rPr lang="en-CA" dirty="0" smtClean="0"/>
                        <a:t>=10K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154MB</a:t>
                      </a:r>
                      <a:endParaRPr lang="en-CA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Varmail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mtClean="0"/>
                        <a:t>nfiles=1K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14.76MB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Existing Watchpoints Solutions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608" y="1447800"/>
            <a:ext cx="7498080" cy="2845296"/>
          </a:xfrm>
        </p:spPr>
        <p:txBody>
          <a:bodyPr/>
          <a:lstStyle/>
          <a:p>
            <a:pPr fontAlgn="base"/>
            <a:r>
              <a:rPr lang="en-CA" b="1" dirty="0" smtClean="0"/>
              <a:t>Hardware Watchpoints</a:t>
            </a:r>
            <a:endParaRPr lang="en-CA" dirty="0" smtClean="0"/>
          </a:p>
          <a:p>
            <a:pPr lvl="1" fontAlgn="base"/>
            <a:r>
              <a:rPr lang="en-CA" dirty="0" smtClean="0"/>
              <a:t>Advantage : very fast</a:t>
            </a:r>
          </a:p>
          <a:p>
            <a:pPr lvl="1" fontAlgn="base"/>
            <a:r>
              <a:rPr lang="en-CA" dirty="0" smtClean="0"/>
              <a:t>Disadvantages : few watchpoints, limited size, unaware of threads (not adequate for developing large program analysis tools 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7704" y="4077072"/>
          <a:ext cx="6096000" cy="2533872"/>
        </p:xfrm>
        <a:graphic>
          <a:graphicData uri="http://schemas.openxmlformats.org/drawingml/2006/table">
            <a:tbl>
              <a:tblPr/>
              <a:tblGrid>
                <a:gridCol w="1162272"/>
                <a:gridCol w="790661"/>
                <a:gridCol w="1692016"/>
                <a:gridCol w="2451051"/>
              </a:tblGrid>
              <a:tr h="3083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ISA</a:t>
                      </a:r>
                      <a:endParaRPr lang="en-CA" sz="1500" dirty="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#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Known As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Possible Size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3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X86[-64]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Debug Register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 2, 4, [8] bytes</a:t>
                      </a:r>
                      <a:endParaRPr lang="sv-SE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4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ARMv7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Debug Register</a:t>
                      </a:r>
                      <a:endParaRPr lang="en-CA" sz="1500" dirty="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1-8 bytes of up to 2GB using low order masking</a:t>
                      </a:r>
                      <a:endParaRPr lang="en-CA" sz="1500" dirty="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4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ePower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Dart Address Compare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byte or 64-bit address with any bit masked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4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Itanium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Data Breakpoint Register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byte to 64PB using low order masking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3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MIPS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CA" sz="1500" dirty="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Watch Lo/Hi</a:t>
                      </a:r>
                      <a:endParaRPr lang="en-CA" sz="150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 byte naturally aligned</a:t>
                      </a:r>
                      <a:endParaRPr lang="en-CA" sz="1500" dirty="0"/>
                    </a:p>
                  </a:txBody>
                  <a:tcPr marL="79066" marR="79066" marT="39533" marB="39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27384"/>
            <a:ext cx="8034096" cy="114300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Watchpoints</a:t>
            </a:r>
            <a:endParaRPr lang="en-CA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496944" cy="504056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Watchpoint </a:t>
            </a:r>
            <a:r>
              <a:rPr lang="en-CA" sz="2400" dirty="0" smtClean="0"/>
              <a:t>provides </a:t>
            </a:r>
            <a:r>
              <a:rPr lang="en-CA" sz="2400" dirty="0" smtClean="0"/>
              <a:t>an efficient facility to monitor all the memory references</a:t>
            </a:r>
          </a:p>
          <a:p>
            <a:pPr>
              <a:buNone/>
            </a:pPr>
            <a:endParaRPr lang="en-CA" sz="2400" dirty="0" smtClean="0">
              <a:cs typeface="Arial" pitchFamily="34" charset="0"/>
            </a:endParaRPr>
          </a:p>
          <a:p>
            <a:r>
              <a:rPr lang="en-CA" sz="2400" dirty="0" smtClean="0">
                <a:cs typeface="Arial" pitchFamily="34" charset="0"/>
              </a:rPr>
              <a:t>Existing solutions: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CA" dirty="0" smtClean="0"/>
              <a:t>Hardware Watchpoints</a:t>
            </a:r>
          </a:p>
          <a:p>
            <a:pPr lvl="2" fontAlgn="base"/>
            <a:r>
              <a:rPr lang="en-CA" dirty="0" smtClean="0"/>
              <a:t>Advantage : very fast</a:t>
            </a:r>
          </a:p>
          <a:p>
            <a:pPr lvl="2" fontAlgn="base"/>
            <a:r>
              <a:rPr lang="en-CA" dirty="0" smtClean="0"/>
              <a:t>Disadvantages : few watchpoints, limited size (not adequate for developing large program analysis tools </a:t>
            </a:r>
            <a:r>
              <a:rPr lang="en-CA" dirty="0" smtClean="0"/>
              <a:t>)</a:t>
            </a:r>
          </a:p>
          <a:p>
            <a:pPr lvl="2" fontAlgn="base"/>
            <a:endParaRPr lang="en-CA" dirty="0" smtClean="0"/>
          </a:p>
          <a:p>
            <a:pPr lvl="1" fontAlgn="base">
              <a:buFont typeface="Wingdings" pitchFamily="2" charset="2"/>
              <a:buChar char="Ø"/>
            </a:pPr>
            <a:r>
              <a:rPr lang="en-CA" dirty="0" smtClean="0"/>
              <a:t>Software Watchpoints</a:t>
            </a:r>
          </a:p>
          <a:p>
            <a:pPr lvl="2" fontAlgn="base"/>
            <a:r>
              <a:rPr lang="en-CA" dirty="0" smtClean="0"/>
              <a:t>Different techniques: binary instrumentation,  using mprotect, VM watchpoints</a:t>
            </a:r>
          </a:p>
          <a:p>
            <a:pPr lvl="3" fontAlgn="base"/>
            <a:r>
              <a:rPr lang="en-CA" dirty="0" smtClean="0"/>
              <a:t>Unlimited watchpoints, unlimited </a:t>
            </a:r>
            <a:r>
              <a:rPr lang="en-CA" dirty="0" smtClean="0"/>
              <a:t>size</a:t>
            </a:r>
            <a:endParaRPr lang="en-CA" sz="2200" dirty="0" smtClean="0">
              <a:cs typeface="Arial" pitchFamily="34" charset="0"/>
            </a:endParaRPr>
          </a:p>
          <a:p>
            <a:pPr lvl="1"/>
            <a:endParaRPr lang="en-CA" sz="2200" dirty="0" smtClean="0">
              <a:cs typeface="Arial" pitchFamily="34" charset="0"/>
            </a:endParaRPr>
          </a:p>
          <a:p>
            <a:endParaRPr lang="en-CA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114300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Limitations of Existing System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136904" cy="5112568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Watchpoint contains no contextual information </a:t>
            </a:r>
            <a:r>
              <a:rPr lang="en-CA" sz="2400" dirty="0" smtClean="0"/>
              <a:t>about the memory </a:t>
            </a:r>
            <a:r>
              <a:rPr lang="en-CA" sz="2400" dirty="0" smtClean="0"/>
              <a:t>block it is watching</a:t>
            </a:r>
            <a:endParaRPr lang="en-CA" sz="2400" dirty="0" smtClean="0"/>
          </a:p>
          <a:p>
            <a:pPr lvl="1">
              <a:buFont typeface="Wingdings" pitchFamily="2" charset="2"/>
              <a:buChar char="Ø"/>
            </a:pPr>
            <a:r>
              <a:rPr lang="en-CA" sz="2000" dirty="0" smtClean="0"/>
              <a:t>C</a:t>
            </a:r>
            <a:r>
              <a:rPr lang="en-CA" sz="2000" dirty="0" smtClean="0"/>
              <a:t>an`t specialise instrumentation </a:t>
            </a:r>
            <a:r>
              <a:rPr lang="en-CA" sz="2000" dirty="0" smtClean="0"/>
              <a:t>with the contextual information.</a:t>
            </a:r>
          </a:p>
          <a:p>
            <a:pPr lvl="1">
              <a:buFont typeface="Wingdings" pitchFamily="2" charset="2"/>
              <a:buChar char="Ø"/>
            </a:pPr>
            <a:endParaRPr lang="en-CA" dirty="0" smtClean="0"/>
          </a:p>
          <a:p>
            <a:r>
              <a:rPr lang="en-CA" sz="2400" dirty="0" smtClean="0"/>
              <a:t>Provides support for data-centric instrumentation at page  granularity</a:t>
            </a: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/>
              <a:t>Pages containing watchpoints are protected; Not very useful when you want to track the accesses of an object </a:t>
            </a:r>
          </a:p>
          <a:p>
            <a:pPr>
              <a:buNone/>
            </a:pPr>
            <a:endParaRPr lang="en-CA" sz="2400" dirty="0" smtClean="0"/>
          </a:p>
          <a:p>
            <a:r>
              <a:rPr lang="en-CA" sz="2400" dirty="0" smtClean="0"/>
              <a:t>No </a:t>
            </a:r>
            <a:r>
              <a:rPr lang="en-CA" sz="2400" dirty="0" smtClean="0"/>
              <a:t>support for selective or on-demand instrumentation</a:t>
            </a:r>
          </a:p>
          <a:p>
            <a:pPr lvl="1">
              <a:buFont typeface="Wingdings" pitchFamily="2" charset="2"/>
              <a:buChar char="Ø"/>
            </a:pPr>
            <a:r>
              <a:rPr lang="en-CA" sz="2000" dirty="0" smtClean="0"/>
              <a:t>Comprehensive instrumentation is required to track all the </a:t>
            </a:r>
            <a:r>
              <a:rPr lang="en-CA" sz="2000" dirty="0" smtClean="0"/>
              <a:t>memory updates</a:t>
            </a:r>
          </a:p>
          <a:p>
            <a:pPr lvl="1">
              <a:buFont typeface="Wingdings" pitchFamily="2" charset="2"/>
              <a:buChar char="Ø"/>
            </a:pPr>
            <a:endParaRPr lang="en-CA" sz="2000" dirty="0" smtClean="0"/>
          </a:p>
          <a:p>
            <a:pPr lvl="1">
              <a:buFont typeface="Wingdings" pitchFamily="2" charset="2"/>
              <a:buChar char="Ø"/>
            </a:pPr>
            <a:endParaRPr lang="en-CA" sz="2000" dirty="0" smtClean="0"/>
          </a:p>
          <a:p>
            <a:pPr lvl="1">
              <a:buFont typeface="Wingdings" pitchFamily="2" charset="2"/>
              <a:buChar char="Ø"/>
            </a:pPr>
            <a:endParaRPr lang="en-CA" sz="2000" dirty="0" smtClean="0"/>
          </a:p>
          <a:p>
            <a:pPr lvl="1">
              <a:buFont typeface="Wingdings" pitchFamily="2" charset="2"/>
              <a:buChar char="Ø"/>
            </a:pPr>
            <a:endParaRPr lang="en-CA" sz="2000" dirty="0" smtClean="0"/>
          </a:p>
          <a:p>
            <a:pPr lvl="1">
              <a:buFont typeface="Wingdings" pitchFamily="2" charset="2"/>
              <a:buChar char="Ø"/>
            </a:pPr>
            <a:endParaRPr lang="en-CA" sz="2000" dirty="0" smtClean="0"/>
          </a:p>
          <a:p>
            <a:pPr lvl="1"/>
            <a:endParaRPr lang="en-CA" sz="2200" dirty="0" smtClean="0"/>
          </a:p>
          <a:p>
            <a:pPr lvl="1"/>
            <a:endParaRPr lang="en-CA" sz="2200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162272"/>
            <a:ext cx="8034096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1"/>
                </a:solidFill>
              </a:rPr>
              <a:t>Behavioral Watchpoints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424936" cy="4967064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propose a software based watchpoint framework that simplifies the implementation of DBT-based program analysis tools</a:t>
            </a:r>
          </a:p>
          <a:p>
            <a:endParaRPr lang="en-CA" dirty="0" smtClean="0"/>
          </a:p>
          <a:p>
            <a:pPr fontAlgn="base"/>
            <a:r>
              <a:rPr lang="en-CA" b="1" dirty="0" smtClean="0"/>
              <a:t>Main characteristics</a:t>
            </a:r>
            <a:endParaRPr lang="en-CA" dirty="0" smtClean="0"/>
          </a:p>
          <a:p>
            <a:pPr lvl="1" fontAlgn="base">
              <a:buFont typeface="Wingdings" pitchFamily="2" charset="2"/>
              <a:buChar char="Ø"/>
            </a:pPr>
            <a:r>
              <a:rPr lang="en-CA" dirty="0" smtClean="0"/>
              <a:t>Context speciﬁc information about the memory block is embedded in each watchpoint which is directly available when a watched address is accessed.</a:t>
            </a:r>
          </a:p>
          <a:p>
            <a:pPr lvl="1" fontAlgn="base"/>
            <a:endParaRPr lang="en-CA" dirty="0" smtClean="0"/>
          </a:p>
          <a:p>
            <a:pPr lvl="1" fontAlgn="base">
              <a:buFont typeface="Wingdings" pitchFamily="2" charset="2"/>
              <a:buChar char="Ø"/>
            </a:pPr>
            <a:r>
              <a:rPr lang="en-CA" dirty="0" smtClean="0"/>
              <a:t>A behavioral watchpoint watches a range of addresses, enabling object granularity </a:t>
            </a:r>
            <a:r>
              <a:rPr lang="en-CA" dirty="0" smtClean="0"/>
              <a:t>watchpoints</a:t>
            </a:r>
          </a:p>
          <a:p>
            <a:pPr lvl="1" fontAlgn="base">
              <a:buFont typeface="Wingdings" pitchFamily="2" charset="2"/>
              <a:buChar char="Ø"/>
            </a:pPr>
            <a:endParaRPr lang="en-CA" dirty="0" smtClean="0"/>
          </a:p>
          <a:p>
            <a:pPr lvl="1" fontAlgn="base">
              <a:buFont typeface="Wingdings" pitchFamily="2" charset="2"/>
              <a:buChar char="Ø"/>
            </a:pPr>
            <a:r>
              <a:rPr lang="en-CA" dirty="0" smtClean="0"/>
              <a:t>Provides support for selective instrumentation by enabling or disabling binary translation on demand  </a:t>
            </a:r>
            <a:endParaRPr lang="en-CA" dirty="0" smtClean="0"/>
          </a:p>
          <a:p>
            <a:pPr lvl="1" fontAlgn="base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9026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Design: Behavioural Watchpoints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136904" cy="3240360"/>
          </a:xfrm>
        </p:spPr>
        <p:txBody>
          <a:bodyPr>
            <a:normAutofit lnSpcReduction="10000"/>
          </a:bodyPr>
          <a:lstStyle/>
          <a:p>
            <a:pPr lvl="0"/>
            <a:r>
              <a:rPr lang="en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Relying on 48 bit implementation of 64-bit architecture</a:t>
            </a:r>
          </a:p>
          <a:p>
            <a:pPr lvl="1">
              <a:buFont typeface="Wingdings" pitchFamily="2" charset="2"/>
              <a:buChar char="Ø"/>
            </a:pPr>
            <a:r>
              <a:rPr lang="en" sz="2400" dirty="0" smtClean="0">
                <a:solidFill>
                  <a:srgbClr val="000000"/>
                </a:solidFill>
                <a:cs typeface="Arial"/>
                <a:sym typeface="Arial"/>
              </a:rPr>
              <a:t>Both</a:t>
            </a:r>
            <a:r>
              <a:rPr lang="en" sz="24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CA" sz="2400" dirty="0" smtClean="0"/>
              <a:t> AMD64 and Intel x86-64 processor uses 48-bit implementation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High-order bits are converted into non-canonical values, that helps identify context specific information about the memory block </a:t>
            </a:r>
          </a:p>
          <a:p>
            <a:endParaRPr lang="en-CA" dirty="0"/>
          </a:p>
        </p:txBody>
      </p:sp>
      <p:sp>
        <p:nvSpPr>
          <p:cNvPr id="6" name="Shape 282"/>
          <p:cNvSpPr txBox="1"/>
          <p:nvPr/>
        </p:nvSpPr>
        <p:spPr>
          <a:xfrm>
            <a:off x="5261154" y="5013176"/>
            <a:ext cx="2826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0xFFFF </a:t>
            </a:r>
            <a:r>
              <a:rPr lang="en" sz="18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FFFFA0092600</a:t>
            </a:r>
            <a:endParaRPr lang="en" sz="18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83"/>
          <p:cNvSpPr txBox="1"/>
          <p:nvPr/>
        </p:nvSpPr>
        <p:spPr>
          <a:xfrm>
            <a:off x="5261154" y="6156012"/>
            <a:ext cx="283923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0x7654 </a:t>
            </a:r>
            <a:r>
              <a:rPr lang="en" sz="1800" b="1" i="0" u="none" strike="noStrike" cap="none" baseline="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FFFFA0092600</a:t>
            </a:r>
            <a:endParaRPr lang="en" sz="1800" b="1" i="0" u="none" strike="noStrike" cap="none" baseline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Shape 284"/>
          <p:cNvSpPr/>
          <p:nvPr/>
        </p:nvSpPr>
        <p:spPr>
          <a:xfrm>
            <a:off x="5333163" y="4941169"/>
            <a:ext cx="864095" cy="1512167"/>
          </a:xfrm>
          <a:prstGeom prst="rect">
            <a:avLst/>
          </a:prstGeom>
          <a:solidFill>
            <a:schemeClr val="lt2">
              <a:alpha val="0"/>
            </a:schemeClr>
          </a:solidFill>
          <a:ln w="15875" cap="flat">
            <a:solidFill>
              <a:srgbClr val="2A5E8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290"/>
          <p:cNvSpPr txBox="1"/>
          <p:nvPr/>
        </p:nvSpPr>
        <p:spPr>
          <a:xfrm>
            <a:off x="4139952" y="4581128"/>
            <a:ext cx="15935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Counter</a:t>
            </a:r>
            <a:r>
              <a:rPr lang="en" b="0" i="0" u="none" strike="noStrike" cap="none" baseline="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" b="0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Index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6413282" y="5373216"/>
            <a:ext cx="288032" cy="720080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68144" y="5733256"/>
            <a:ext cx="0" cy="432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355976" y="573325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5373216"/>
            <a:ext cx="18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Index in global descriptor table</a:t>
            </a:r>
            <a:endParaRPr lang="en-CA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0264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Design: Behavioural Watchpoints(1)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4464496" cy="2088232"/>
          </a:xfrm>
        </p:spPr>
        <p:txBody>
          <a:bodyPr>
            <a:normAutofit/>
          </a:bodyPr>
          <a:lstStyle/>
          <a:p>
            <a:pPr lvl="0"/>
            <a:r>
              <a:rPr lang="en-CA" sz="24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Inherited index extends the number of supported watchpoints to 8M</a:t>
            </a:r>
          </a:p>
        </p:txBody>
      </p:sp>
      <p:sp>
        <p:nvSpPr>
          <p:cNvPr id="5" name="Shape 266"/>
          <p:cNvSpPr/>
          <p:nvPr/>
        </p:nvSpPr>
        <p:spPr>
          <a:xfrm>
            <a:off x="5580113" y="1484784"/>
            <a:ext cx="1080120" cy="4608512"/>
          </a:xfrm>
          <a:prstGeom prst="rect">
            <a:avLst/>
          </a:prstGeom>
          <a:gradFill>
            <a:gsLst>
              <a:gs pos="0">
                <a:srgbClr val="B7DFFF"/>
              </a:gs>
              <a:gs pos="35000">
                <a:srgbClr val="CDE8FF"/>
              </a:gs>
              <a:gs pos="100000">
                <a:srgbClr val="EDF6FF"/>
              </a:gs>
            </a:gsLst>
            <a:lin ang="16200000" scaled="0"/>
          </a:gradFill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6" name="Shape 268"/>
          <p:cNvCxnSpPr/>
          <p:nvPr/>
        </p:nvCxnSpPr>
        <p:spPr>
          <a:xfrm>
            <a:off x="5580113" y="2204864"/>
            <a:ext cx="1080120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" name="Shape 269"/>
          <p:cNvCxnSpPr/>
          <p:nvPr/>
        </p:nvCxnSpPr>
        <p:spPr>
          <a:xfrm>
            <a:off x="5580113" y="2924942"/>
            <a:ext cx="1080120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" name="Shape 270"/>
          <p:cNvCxnSpPr/>
          <p:nvPr/>
        </p:nvCxnSpPr>
        <p:spPr>
          <a:xfrm>
            <a:off x="5580113" y="3645024"/>
            <a:ext cx="1080120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hape 271"/>
          <p:cNvCxnSpPr/>
          <p:nvPr/>
        </p:nvCxnSpPr>
        <p:spPr>
          <a:xfrm>
            <a:off x="5580113" y="4365104"/>
            <a:ext cx="1080120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272"/>
          <p:cNvCxnSpPr/>
          <p:nvPr/>
        </p:nvCxnSpPr>
        <p:spPr>
          <a:xfrm>
            <a:off x="5580113" y="5085183"/>
            <a:ext cx="1080120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Shape 273"/>
          <p:cNvCxnSpPr/>
          <p:nvPr/>
        </p:nvCxnSpPr>
        <p:spPr>
          <a:xfrm>
            <a:off x="5580113" y="5805263"/>
            <a:ext cx="1080120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Shape 280"/>
          <p:cNvSpPr/>
          <p:nvPr/>
        </p:nvSpPr>
        <p:spPr>
          <a:xfrm>
            <a:off x="4644010" y="1700808"/>
            <a:ext cx="842391" cy="360040"/>
          </a:xfrm>
          <a:prstGeom prst="bracketPair">
            <a:avLst/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0x000000</a:t>
            </a:r>
          </a:p>
        </p:txBody>
      </p:sp>
      <p:sp>
        <p:nvSpPr>
          <p:cNvPr id="16" name="Shape 281"/>
          <p:cNvSpPr/>
          <p:nvPr/>
        </p:nvSpPr>
        <p:spPr>
          <a:xfrm>
            <a:off x="4546260" y="6093301"/>
            <a:ext cx="940200" cy="359999"/>
          </a:xfrm>
          <a:prstGeom prst="bracketPair">
            <a:avLst/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0x7FFFFF</a:t>
            </a:r>
          </a:p>
        </p:txBody>
      </p:sp>
      <p:sp>
        <p:nvSpPr>
          <p:cNvPr id="17" name="Shape 282"/>
          <p:cNvSpPr txBox="1"/>
          <p:nvPr/>
        </p:nvSpPr>
        <p:spPr>
          <a:xfrm>
            <a:off x="1259634" y="4509120"/>
            <a:ext cx="2826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0xFFFF FFFFA 00 92600</a:t>
            </a:r>
          </a:p>
        </p:txBody>
      </p:sp>
      <p:sp>
        <p:nvSpPr>
          <p:cNvPr id="18" name="Shape 283"/>
          <p:cNvSpPr txBox="1"/>
          <p:nvPr/>
        </p:nvSpPr>
        <p:spPr>
          <a:xfrm>
            <a:off x="1259634" y="5507940"/>
            <a:ext cx="283923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0x7654 FFFFA 00 92600</a:t>
            </a:r>
          </a:p>
        </p:txBody>
      </p:sp>
      <p:sp>
        <p:nvSpPr>
          <p:cNvPr id="19" name="Shape 284"/>
          <p:cNvSpPr/>
          <p:nvPr/>
        </p:nvSpPr>
        <p:spPr>
          <a:xfrm>
            <a:off x="1331642" y="4437111"/>
            <a:ext cx="864095" cy="1512167"/>
          </a:xfrm>
          <a:prstGeom prst="rect">
            <a:avLst/>
          </a:prstGeom>
          <a:solidFill>
            <a:schemeClr val="lt2">
              <a:alpha val="0"/>
            </a:schemeClr>
          </a:solidFill>
          <a:ln w="15875" cap="flat">
            <a:solidFill>
              <a:srgbClr val="2A5E8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85"/>
          <p:cNvSpPr/>
          <p:nvPr/>
        </p:nvSpPr>
        <p:spPr>
          <a:xfrm>
            <a:off x="4644010" y="3861047"/>
            <a:ext cx="842391" cy="360040"/>
          </a:xfrm>
          <a:prstGeom prst="bracketPair">
            <a:avLst/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0x765400</a:t>
            </a:r>
          </a:p>
        </p:txBody>
      </p:sp>
      <p:sp>
        <p:nvSpPr>
          <p:cNvPr id="21" name="Shape 286"/>
          <p:cNvSpPr/>
          <p:nvPr/>
        </p:nvSpPr>
        <p:spPr>
          <a:xfrm>
            <a:off x="2987826" y="4437111"/>
            <a:ext cx="288032" cy="1512167"/>
          </a:xfrm>
          <a:prstGeom prst="rect">
            <a:avLst/>
          </a:prstGeom>
          <a:solidFill>
            <a:schemeClr val="lt2">
              <a:alpha val="0"/>
            </a:schemeClr>
          </a:solidFill>
          <a:ln w="15875" cap="flat">
            <a:solidFill>
              <a:srgbClr val="2A5E8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87"/>
          <p:cNvSpPr/>
          <p:nvPr/>
        </p:nvSpPr>
        <p:spPr>
          <a:xfrm rot="5400000">
            <a:off x="2447764" y="4761146"/>
            <a:ext cx="288032" cy="2664295"/>
          </a:xfrm>
          <a:prstGeom prst="rightBrace">
            <a:avLst>
              <a:gd name="adj1" fmla="val 56088"/>
              <a:gd name="adj2" fmla="val 49619"/>
            </a:avLst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88"/>
          <p:cNvSpPr txBox="1"/>
          <p:nvPr/>
        </p:nvSpPr>
        <p:spPr>
          <a:xfrm>
            <a:off x="1647980" y="6237311"/>
            <a:ext cx="191590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Watched Address</a:t>
            </a:r>
          </a:p>
        </p:txBody>
      </p:sp>
      <p:sp>
        <p:nvSpPr>
          <p:cNvPr id="24" name="Shape 289"/>
          <p:cNvSpPr/>
          <p:nvPr/>
        </p:nvSpPr>
        <p:spPr>
          <a:xfrm>
            <a:off x="4644010" y="3212976"/>
            <a:ext cx="842391" cy="360040"/>
          </a:xfrm>
          <a:prstGeom prst="bracketPair">
            <a:avLst/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5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0x7653FF</a:t>
            </a:r>
          </a:p>
        </p:txBody>
      </p:sp>
      <p:sp>
        <p:nvSpPr>
          <p:cNvPr id="25" name="Shape 290"/>
          <p:cNvSpPr txBox="1"/>
          <p:nvPr/>
        </p:nvSpPr>
        <p:spPr>
          <a:xfrm>
            <a:off x="2411759" y="4175201"/>
            <a:ext cx="15935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Inherited Index</a:t>
            </a:r>
          </a:p>
        </p:txBody>
      </p:sp>
      <p:cxnSp>
        <p:nvCxnSpPr>
          <p:cNvPr id="26" name="Shape 291"/>
          <p:cNvCxnSpPr/>
          <p:nvPr/>
        </p:nvCxnSpPr>
        <p:spPr>
          <a:xfrm>
            <a:off x="1763690" y="5229199"/>
            <a:ext cx="31683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93"/>
          <p:cNvCxnSpPr/>
          <p:nvPr/>
        </p:nvCxnSpPr>
        <p:spPr>
          <a:xfrm>
            <a:off x="1763690" y="5229199"/>
            <a:ext cx="0" cy="2880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94"/>
          <p:cNvCxnSpPr/>
          <p:nvPr/>
        </p:nvCxnSpPr>
        <p:spPr>
          <a:xfrm>
            <a:off x="3131842" y="5229199"/>
            <a:ext cx="0" cy="2880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hape 296"/>
          <p:cNvSpPr/>
          <p:nvPr/>
        </p:nvSpPr>
        <p:spPr>
          <a:xfrm rot="5400000">
            <a:off x="6070478" y="5602932"/>
            <a:ext cx="229716" cy="135446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Rectangle 30"/>
          <p:cNvSpPr/>
          <p:nvPr/>
        </p:nvSpPr>
        <p:spPr>
          <a:xfrm>
            <a:off x="4159576" y="302831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0" dirty="0" smtClean="0"/>
              <a:t> </a:t>
            </a:r>
            <a:endParaRPr lang="en-CA" dirty="0"/>
          </a:p>
        </p:txBody>
      </p:sp>
      <p:cxnSp>
        <p:nvCxnSpPr>
          <p:cNvPr id="33" name="Shape 274"/>
          <p:cNvCxnSpPr/>
          <p:nvPr/>
        </p:nvCxnSpPr>
        <p:spPr>
          <a:xfrm>
            <a:off x="7452321" y="3356992"/>
            <a:ext cx="1368151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75"/>
          <p:cNvCxnSpPr/>
          <p:nvPr/>
        </p:nvCxnSpPr>
        <p:spPr>
          <a:xfrm>
            <a:off x="7452321" y="3861047"/>
            <a:ext cx="1368151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" name="Shape 276"/>
          <p:cNvCxnSpPr/>
          <p:nvPr/>
        </p:nvCxnSpPr>
        <p:spPr>
          <a:xfrm>
            <a:off x="7452321" y="4365104"/>
            <a:ext cx="1368151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" name="Shape 279"/>
          <p:cNvCxnSpPr/>
          <p:nvPr/>
        </p:nvCxnSpPr>
        <p:spPr>
          <a:xfrm>
            <a:off x="7452321" y="4869158"/>
            <a:ext cx="1368151" cy="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Shape 277"/>
          <p:cNvCxnSpPr/>
          <p:nvPr/>
        </p:nvCxnSpPr>
        <p:spPr>
          <a:xfrm flipV="1">
            <a:off x="6660234" y="2780928"/>
            <a:ext cx="792086" cy="864094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278"/>
          <p:cNvCxnSpPr/>
          <p:nvPr/>
        </p:nvCxnSpPr>
        <p:spPr>
          <a:xfrm>
            <a:off x="6660234" y="4365104"/>
            <a:ext cx="792087" cy="720080"/>
          </a:xfrm>
          <a:prstGeom prst="straightConnector1">
            <a:avLst/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267"/>
          <p:cNvSpPr/>
          <p:nvPr/>
        </p:nvSpPr>
        <p:spPr>
          <a:xfrm>
            <a:off x="7452321" y="2708920"/>
            <a:ext cx="1368151" cy="2376262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Address</a:t>
            </a:r>
          </a:p>
          <a:p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Table</a:t>
            </a:r>
          </a:p>
          <a:p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Meta-info</a:t>
            </a:r>
          </a:p>
          <a:p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CA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ontext</a:t>
            </a: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specific-info </a:t>
            </a:r>
            <a:endParaRPr lang="en" sz="1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……..</a:t>
            </a:r>
            <a:endParaRPr lang="en"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37" name="Shape 298"/>
          <p:cNvSpPr/>
          <p:nvPr/>
        </p:nvSpPr>
        <p:spPr>
          <a:xfrm rot="-5400000">
            <a:off x="7938375" y="1826821"/>
            <a:ext cx="396043" cy="136815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>
            <a:solidFill>
              <a:srgbClr val="357E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8" name="Shape 299"/>
          <p:cNvSpPr txBox="1"/>
          <p:nvPr/>
        </p:nvSpPr>
        <p:spPr>
          <a:xfrm>
            <a:off x="7480628" y="1916832"/>
            <a:ext cx="191590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Descriptors</a:t>
            </a:r>
          </a:p>
        </p:txBody>
      </p:sp>
      <p:sp>
        <p:nvSpPr>
          <p:cNvPr id="39" name="Shape 297"/>
          <p:cNvSpPr txBox="1"/>
          <p:nvPr/>
        </p:nvSpPr>
        <p:spPr>
          <a:xfrm>
            <a:off x="5320387" y="6381328"/>
            <a:ext cx="191590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Descriptor table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932040" y="422108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 290"/>
          <p:cNvSpPr txBox="1"/>
          <p:nvPr/>
        </p:nvSpPr>
        <p:spPr>
          <a:xfrm>
            <a:off x="251520" y="4201320"/>
            <a:ext cx="15935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Counter</a:t>
            </a:r>
            <a:r>
              <a:rPr lang="en" sz="1400" b="0" i="0" u="none" strike="noStrike" cap="none" baseline="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90264"/>
            <a:ext cx="7772400" cy="114300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Implementation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D423-4808-473F-8754-F6B1E1EA9822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136904" cy="324036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Behavioral watchpoints are implemented using Granary, a DBT system for kernel modules</a:t>
            </a:r>
          </a:p>
          <a:p>
            <a:r>
              <a:rPr lang="en-CA" sz="2400" dirty="0" smtClean="0"/>
              <a:t>How to perform memory operation at non-canonical </a:t>
            </a:r>
            <a:r>
              <a:rPr lang="en-CA" sz="2400" dirty="0" smtClean="0"/>
              <a:t>address?</a:t>
            </a:r>
          </a:p>
          <a:p>
            <a:pPr lvl="1">
              <a:buFont typeface="Wingdings" pitchFamily="2" charset="2"/>
              <a:buChar char="Ø"/>
            </a:pPr>
            <a:r>
              <a:rPr lang="en-CA" sz="2200" dirty="0" smtClean="0"/>
              <a:t>Watchpoint instrumentation is added before every load and store instruction that performs memory </a:t>
            </a:r>
            <a:r>
              <a:rPr lang="en-CA" sz="2200" dirty="0" smtClean="0"/>
              <a:t>operations</a:t>
            </a:r>
          </a:p>
          <a:p>
            <a:r>
              <a:rPr lang="en-CA" sz="2400" dirty="0" smtClean="0"/>
              <a:t>What if the watched addresses are accessed directly? </a:t>
            </a:r>
            <a:endParaRPr lang="en-CA" dirty="0" smtClean="0"/>
          </a:p>
          <a:p>
            <a:pPr lvl="1">
              <a:buFont typeface="Wingdings" pitchFamily="2" charset="2"/>
              <a:buChar char="Ø"/>
            </a:pPr>
            <a:r>
              <a:rPr lang="en-CA" sz="2200" dirty="0" smtClean="0"/>
              <a:t>Hardware </a:t>
            </a:r>
            <a:r>
              <a:rPr lang="en-CA" sz="2200" dirty="0" smtClean="0"/>
              <a:t>traps which processor needs to handle</a:t>
            </a:r>
          </a:p>
          <a:p>
            <a:endParaRPr lang="en-CA" dirty="0"/>
          </a:p>
        </p:txBody>
      </p:sp>
      <p:sp>
        <p:nvSpPr>
          <p:cNvPr id="14" name="Shape 283"/>
          <p:cNvSpPr txBox="1"/>
          <p:nvPr/>
        </p:nvSpPr>
        <p:spPr>
          <a:xfrm>
            <a:off x="467544" y="5445224"/>
            <a:ext cx="283923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 i="0" u="none" strike="noStrike" cap="none" baseline="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0x7654FFFFA0092600</a:t>
            </a:r>
            <a:endParaRPr lang="en" sz="1600" b="1" i="0" u="none" strike="noStrike" cap="none" baseline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" name="Shape 288"/>
          <p:cNvSpPr txBox="1"/>
          <p:nvPr/>
        </p:nvSpPr>
        <p:spPr>
          <a:xfrm>
            <a:off x="683568" y="5877272"/>
            <a:ext cx="191590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Watched Address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43608" y="5229200"/>
            <a:ext cx="4364181" cy="914400"/>
            <a:chOff x="1043608" y="5229200"/>
            <a:chExt cx="4364181" cy="914400"/>
          </a:xfrm>
        </p:grpSpPr>
        <p:sp>
          <p:nvSpPr>
            <p:cNvPr id="20" name="AutoShape 73"/>
            <p:cNvSpPr>
              <a:spLocks noChangeArrowheads="1"/>
            </p:cNvSpPr>
            <p:nvPr/>
          </p:nvSpPr>
          <p:spPr bwMode="auto">
            <a:xfrm>
              <a:off x="1043608" y="5229200"/>
              <a:ext cx="1066800" cy="914400"/>
            </a:xfrm>
            <a:prstGeom prst="irregularSeal1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Shape 288"/>
            <p:cNvSpPr txBox="1"/>
            <p:nvPr/>
          </p:nvSpPr>
          <p:spPr>
            <a:xfrm>
              <a:off x="3491880" y="5344398"/>
              <a:ext cx="1915909" cy="6048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1" i="0" u="none" strike="noStrike" cap="none" baseline="0" dirty="0" smtClean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Hardware traps when accessed</a:t>
              </a:r>
              <a:endParaRPr lang="en" sz="1600" b="1" i="0" u="none" strike="noStrike" cap="none" baseline="0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139952" y="3861048"/>
            <a:ext cx="2520280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500" dirty="0" smtClean="0"/>
              <a:t>lea    (%r13),%</a:t>
            </a:r>
            <a:r>
              <a:rPr lang="en-CA" sz="1500" dirty="0" err="1" smtClean="0"/>
              <a:t>rsi</a:t>
            </a:r>
            <a:endParaRPr lang="en-CA" sz="1500" dirty="0" smtClean="0"/>
          </a:p>
          <a:p>
            <a:r>
              <a:rPr lang="en-CA" sz="1500" dirty="0" err="1" smtClean="0"/>
              <a:t>bt</a:t>
            </a:r>
            <a:r>
              <a:rPr lang="en-CA" sz="1500" dirty="0" smtClean="0"/>
              <a:t>     $0x30,%rsi</a:t>
            </a:r>
          </a:p>
          <a:p>
            <a:r>
              <a:rPr lang="en-CA" sz="1500" dirty="0" err="1" smtClean="0"/>
              <a:t>jb</a:t>
            </a:r>
            <a:r>
              <a:rPr lang="en-CA" sz="1500" dirty="0" smtClean="0"/>
              <a:t>     </a:t>
            </a:r>
            <a:r>
              <a:rPr lang="en-CA" sz="1500" dirty="0" err="1" smtClean="0"/>
              <a:t>addr_not_watched</a:t>
            </a:r>
            <a:endParaRPr lang="en-CA" sz="1500" dirty="0" smtClean="0"/>
          </a:p>
          <a:p>
            <a:r>
              <a:rPr lang="en-CA" sz="1500" dirty="0" err="1" smtClean="0"/>
              <a:t>bt</a:t>
            </a:r>
            <a:r>
              <a:rPr lang="en-CA" sz="1500" dirty="0" smtClean="0"/>
              <a:t>     $0x2f,%rsi</a:t>
            </a:r>
          </a:p>
          <a:p>
            <a:r>
              <a:rPr lang="en-CA" sz="1500" dirty="0" err="1" smtClean="0"/>
              <a:t>jae</a:t>
            </a:r>
            <a:r>
              <a:rPr lang="en-CA" sz="1500" dirty="0" smtClean="0"/>
              <a:t>    </a:t>
            </a:r>
            <a:r>
              <a:rPr lang="en-CA" sz="1500" dirty="0" err="1" smtClean="0"/>
              <a:t>addr_not_watched</a:t>
            </a:r>
            <a:endParaRPr lang="en-CA" sz="1500" dirty="0" smtClean="0"/>
          </a:p>
          <a:p>
            <a:r>
              <a:rPr lang="en-CA" sz="1500" dirty="0" err="1" smtClean="0"/>
              <a:t>bswap</a:t>
            </a:r>
            <a:r>
              <a:rPr lang="en-CA" sz="1500" dirty="0" smtClean="0"/>
              <a:t>  %</a:t>
            </a:r>
            <a:r>
              <a:rPr lang="en-CA" sz="1500" dirty="0" err="1" smtClean="0"/>
              <a:t>rsi</a:t>
            </a:r>
            <a:endParaRPr lang="en-CA" sz="1500" dirty="0" smtClean="0"/>
          </a:p>
          <a:p>
            <a:r>
              <a:rPr lang="en-CA" sz="1500" dirty="0" err="1" smtClean="0"/>
              <a:t>mov</a:t>
            </a:r>
            <a:r>
              <a:rPr lang="en-CA" sz="1500" dirty="0" smtClean="0"/>
              <a:t>    $0xffff,%si</a:t>
            </a:r>
          </a:p>
          <a:p>
            <a:r>
              <a:rPr lang="en-CA" sz="1500" dirty="0" err="1" smtClean="0"/>
              <a:t>bswap</a:t>
            </a:r>
            <a:r>
              <a:rPr lang="en-CA" sz="1500" dirty="0" smtClean="0"/>
              <a:t>  %</a:t>
            </a:r>
            <a:r>
              <a:rPr lang="en-CA" sz="1500" dirty="0" err="1" smtClean="0"/>
              <a:t>rsi</a:t>
            </a:r>
            <a:endParaRPr lang="en-CA" sz="1500" dirty="0" smtClean="0"/>
          </a:p>
          <a:p>
            <a:r>
              <a:rPr lang="en-CA" sz="1500" dirty="0" smtClean="0"/>
              <a:t>LABEL: </a:t>
            </a:r>
            <a:r>
              <a:rPr lang="en-CA" sz="1500" dirty="0" err="1" smtClean="0"/>
              <a:t>addr_not_watched</a:t>
            </a:r>
            <a:endParaRPr lang="en-CA" sz="1500" dirty="0" smtClean="0"/>
          </a:p>
          <a:p>
            <a:r>
              <a:rPr lang="en-CA" sz="1500" dirty="0" err="1" smtClean="0"/>
              <a:t>mov</a:t>
            </a:r>
            <a:r>
              <a:rPr lang="en-CA" sz="1500" dirty="0" smtClean="0"/>
              <a:t>    %</a:t>
            </a:r>
            <a:r>
              <a:rPr lang="en-CA" sz="1500" dirty="0" err="1" smtClean="0"/>
              <a:t>rbx</a:t>
            </a:r>
            <a:r>
              <a:rPr lang="en-CA" sz="1500" dirty="0" smtClean="0"/>
              <a:t>,(%</a:t>
            </a:r>
            <a:r>
              <a:rPr lang="en-CA" sz="1500" dirty="0" err="1" smtClean="0"/>
              <a:t>rsi</a:t>
            </a:r>
            <a:r>
              <a:rPr lang="en-CA" sz="1500" dirty="0" smtClean="0"/>
              <a:t>)</a:t>
            </a:r>
          </a:p>
          <a:p>
            <a:pPr algn="ctr"/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683568" y="4869160"/>
            <a:ext cx="180020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err="1" smtClean="0"/>
              <a:t>mov</a:t>
            </a:r>
            <a:r>
              <a:rPr lang="en-CA" sz="1600" dirty="0" smtClean="0"/>
              <a:t> %</a:t>
            </a:r>
            <a:r>
              <a:rPr lang="en-CA" sz="1600" dirty="0" err="1" smtClean="0"/>
              <a:t>rbx</a:t>
            </a:r>
            <a:r>
              <a:rPr lang="en-CA" sz="1600" dirty="0" smtClean="0"/>
              <a:t>,(%r13</a:t>
            </a:r>
            <a:r>
              <a:rPr lang="en-CA" dirty="0" smtClean="0"/>
              <a:t>)</a:t>
            </a:r>
            <a:endParaRPr lang="en-CA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483768" y="3861048"/>
            <a:ext cx="1656184" cy="100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83768" y="5301208"/>
            <a:ext cx="1656184" cy="1152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732240" y="3933056"/>
            <a:ext cx="2839238" cy="1512168"/>
            <a:chOff x="6732240" y="3933056"/>
            <a:chExt cx="2839238" cy="1512168"/>
          </a:xfrm>
        </p:grpSpPr>
        <p:sp>
          <p:nvSpPr>
            <p:cNvPr id="27" name="Shape 283"/>
            <p:cNvSpPr txBox="1"/>
            <p:nvPr/>
          </p:nvSpPr>
          <p:spPr>
            <a:xfrm>
              <a:off x="6732240" y="3933056"/>
              <a:ext cx="28392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1600" b="1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0x7654FFFFA0092600</a:t>
              </a:r>
              <a:endParaRPr lang="en" sz="1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3"/>
            <p:cNvSpPr txBox="1"/>
            <p:nvPr/>
          </p:nvSpPr>
          <p:spPr>
            <a:xfrm>
              <a:off x="6732240" y="5075892"/>
              <a:ext cx="28392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1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1600" b="1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0xFFFFFFFFA0092600</a:t>
              </a:r>
              <a:endParaRPr lang="en" sz="1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7740352" y="4293096"/>
              <a:ext cx="216024" cy="79208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30" name="Shape 29"/>
          <p:cNvCxnSpPr>
            <a:stCxn id="28" idx="2"/>
          </p:cNvCxnSpPr>
          <p:nvPr/>
        </p:nvCxnSpPr>
        <p:spPr>
          <a:xfrm rot="5400000">
            <a:off x="6721970" y="4591399"/>
            <a:ext cx="576064" cy="228371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00107" y="5632430"/>
            <a:ext cx="68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4208" y="5229200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Implement behavioral watchpoints in trap handler</a:t>
            </a:r>
            <a:endParaRPr lang="en-CA" sz="2000" b="1" dirty="0"/>
          </a:p>
        </p:txBody>
      </p:sp>
      <p:sp>
        <p:nvSpPr>
          <p:cNvPr id="33" name="Right Arrow 32"/>
          <p:cNvSpPr/>
          <p:nvPr/>
        </p:nvSpPr>
        <p:spPr>
          <a:xfrm>
            <a:off x="5436096" y="5589240"/>
            <a:ext cx="864096" cy="1440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2" grpId="0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6455</TotalTime>
  <Words>1800</Words>
  <Application>Microsoft Office PowerPoint</Application>
  <PresentationFormat>On-screen Show (4:3)</PresentationFormat>
  <Paragraphs>422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Debugging With Behavioral Watchpoints</vt:lpstr>
      <vt:lpstr>Dynamic Binary Translation</vt:lpstr>
      <vt:lpstr>Challenges with DBT Systems</vt:lpstr>
      <vt:lpstr>Watchpoints</vt:lpstr>
      <vt:lpstr>Limitations of Existing System</vt:lpstr>
      <vt:lpstr>Behavioral Watchpoints</vt:lpstr>
      <vt:lpstr>Design: Behavioural Watchpoints</vt:lpstr>
      <vt:lpstr>Design: Behavioural Watchpoints(1)</vt:lpstr>
      <vt:lpstr>Implementation</vt:lpstr>
      <vt:lpstr>Approaches</vt:lpstr>
      <vt:lpstr>How are Behavioural Watchpoints solution used?</vt:lpstr>
      <vt:lpstr>How are Behavioural Watchpoints solution used?     (1)</vt:lpstr>
      <vt:lpstr>How are Behavioural Watchpoints solution used?     (1)</vt:lpstr>
      <vt:lpstr>How are Behavioural Watchpoints solution used?     (1)</vt:lpstr>
      <vt:lpstr>How are Behavioural Watchpoints solution used?     (1)</vt:lpstr>
      <vt:lpstr>Evaluation</vt:lpstr>
      <vt:lpstr>Evaluation: Code-centric Instrumentation</vt:lpstr>
      <vt:lpstr>Evaluation: Code-centric Instrumentation(1)</vt:lpstr>
      <vt:lpstr>Evaluation: Data-centric approach</vt:lpstr>
      <vt:lpstr>Evaluation: Code Vs Data</vt:lpstr>
      <vt:lpstr>Evaluation: Selective Instrumentation</vt:lpstr>
      <vt:lpstr>Evaluation: Macrobenchmark</vt:lpstr>
      <vt:lpstr>Applications of Behavioral Watchpoints</vt:lpstr>
      <vt:lpstr>Conclusion</vt:lpstr>
      <vt:lpstr>Thank you</vt:lpstr>
      <vt:lpstr>Slide 26</vt:lpstr>
      <vt:lpstr>Memory Leak Detector</vt:lpstr>
      <vt:lpstr>Challenges</vt:lpstr>
      <vt:lpstr>Why Behavioral Watchpoints?</vt:lpstr>
      <vt:lpstr>Object Liveness Analysis</vt:lpstr>
      <vt:lpstr>Evaluation</vt:lpstr>
      <vt:lpstr>Evaluation(1)</vt:lpstr>
      <vt:lpstr>Slide 33</vt:lpstr>
      <vt:lpstr>Existing Watchpoints Solutions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With Behavioral Watchpoints</dc:title>
  <dc:creator>akshayk</dc:creator>
  <cp:lastModifiedBy>akshayk</cp:lastModifiedBy>
  <cp:revision>470</cp:revision>
  <dcterms:created xsi:type="dcterms:W3CDTF">2013-09-08T00:29:00Z</dcterms:created>
  <dcterms:modified xsi:type="dcterms:W3CDTF">2013-09-12T16:06:00Z</dcterms:modified>
</cp:coreProperties>
</file>