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4" r:id="rId19"/>
    <p:sldId id="276" r:id="rId20"/>
    <p:sldId id="277" r:id="rId21"/>
    <p:sldId id="273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45" autoAdjust="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outlineViewPr>
    <p:cViewPr>
      <p:scale>
        <a:sx n="33" d="100"/>
        <a:sy n="33" d="100"/>
      </p:scale>
      <p:origin x="0" y="-373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E96CF-5E5F-4545-AE1A-32C9A7455CC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16180-1434-4A42-B534-B63001164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8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16180-1434-4A42-B534-B630011642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6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16180-1434-4A42-B534-B630011642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256A-135D-49D5-8B1B-DBA08B0B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0ABE7-CA0A-4EBD-AC20-2C4F8B73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4A4F0-D72F-412E-9E26-D2A54F3C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88C6-8D32-40CA-A521-24E3D336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C9D34-EE9B-4582-9A92-C46DF966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3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87F3-2AF7-4003-8F24-191BBBF2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1D61F-39AE-4C04-BA63-54513FA74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079D5-3ABD-40FF-96F6-1CDC9B3D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E03D5-7075-43E5-9491-5F83CEF4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4AA74-6CB9-4356-BB2C-1B4D7649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AE0C6-74A6-4427-B207-828FD4190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F6CEF-A769-4953-BCCA-E4C565C74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713A0-A161-4C6E-8800-2346FF3E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F9E0C-2C69-4554-89FA-71D19F0F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00BEC-864C-45D4-91D3-4D659FC4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4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B675-4B2C-4471-B90F-3ECA1B12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3C16-B9DC-4721-884E-4F0313556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B5D9B-FB04-4E0C-90A5-2CF8C88B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B496-ED47-4FE4-8197-BC38F6FE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C0928-0CF2-4548-A701-FDACC463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8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BA2D-F51B-45A6-BE61-D2801D77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F59B7-8C00-4DDA-99D1-23EA2EA2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BF98-5C50-4680-B08C-8A6159C8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2982-C1BD-475B-9F14-16414AB6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F2DA-5501-44CE-91D0-93D94995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2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FAAD-995B-4604-9212-156B8959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3622F-212A-4A9A-8843-3E433ADFC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BE2ED-93E4-4A03-AE9E-C0A133903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BA092-402C-4F8C-B94F-EAC62CAA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6F13A-B77B-4767-BC2C-F40B7F7B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FB410-7477-423A-A51C-C7A81A43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9BDF-9887-4E48-AB55-826BA652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0F728-3D80-4E94-9D84-387F2A6AD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C668B-0F96-4AAC-8F26-E7B9C7CDC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98BE7-91C1-4ED1-A598-D93DE15FA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9F57F-C82A-418E-BB71-D55B20C61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0434A-823B-4C2B-A311-57EFD867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5CB75-1EBC-4F44-A7EA-518788A2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5013A-3F29-450C-A9E6-DF4A9486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7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475F-47BD-4F4B-B811-D06CF5DC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04AF1-9DA6-43EE-948B-FC7E9B5B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D9F41-E00F-4AEB-A88A-4130D5F6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9C890-9D27-4E5F-B400-5B091213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64776-A7C7-47CE-8372-D9695AB5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4850C-BB73-495D-BF8F-B35FDC4F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4982A-DFF2-4757-8829-D7B517A1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7FB8-D400-4CDE-A72A-9F8395DA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7B03-CE8E-4FF4-84C0-E26EBAA9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7548C-B405-41D1-AC24-03ED05E95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4E1DA-AC50-4D0B-B0F1-3527F6F3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D98F7-086A-486A-BBED-E108DA9B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E4DFA-5A05-4C62-A419-DD6C1562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3F11-B4C4-44EB-8497-5FD9F6F7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29FE8-60F3-41B7-9B8A-F7FE20736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DABBB-3F34-4491-9E0A-B3C384B29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5AC4C-52DA-45ED-8C4F-BAF914D1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0B29F-F10D-4B51-9131-D34A1703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21FFE-0419-4871-A270-563F8A38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E5171-193B-4890-BA34-3936E6F5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C1E7E-9B81-4541-A9FF-4090CFAD0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83D45-D2E9-4AB3-8962-7C3C367D8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C4EAB-AECB-4FF6-A578-57041E87B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168DF-8243-4490-B3C5-076A0AF18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8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ohndoe@example.com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896C-9413-48AF-8D22-A688D583E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F4835-1414-40BF-89BE-829E809DC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 Team</a:t>
            </a:r>
          </a:p>
        </p:txBody>
      </p:sp>
    </p:spTree>
    <p:extLst>
      <p:ext uri="{BB962C8B-B14F-4D97-AF65-F5344CB8AC3E}">
        <p14:creationId xmlns:p14="http://schemas.microsoft.com/office/powerpoint/2010/main" val="166214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ACAF-65EC-4B8C-B3FD-1F2F0DDA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FDCD-AF45-421A-BAD9-238083DD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branch is checked out and a commit is made, the branch automatically is changed to refer to the new commit.</a:t>
            </a:r>
          </a:p>
          <a:p>
            <a:pPr lvl="1"/>
            <a:r>
              <a:rPr lang="en-US" dirty="0"/>
              <a:t>Changes made under the current branch are not included in another branch unless it is somehow combined with the current branch.</a:t>
            </a:r>
          </a:p>
          <a:p>
            <a:pPr lvl="1"/>
            <a:r>
              <a:rPr lang="en-US" dirty="0"/>
              <a:t>Many users can work on many unrelated issues for a repository without issues.</a:t>
            </a:r>
          </a:p>
          <a:p>
            <a:pPr lvl="1"/>
            <a:endParaRPr lang="en-US" dirty="0"/>
          </a:p>
          <a:p>
            <a:r>
              <a:rPr lang="en-US" dirty="0"/>
              <a:t>Branches are very quick and cheap, making them one of git’s defining features.</a:t>
            </a:r>
          </a:p>
        </p:txBody>
      </p:sp>
    </p:spTree>
    <p:extLst>
      <p:ext uri="{BB962C8B-B14F-4D97-AF65-F5344CB8AC3E}">
        <p14:creationId xmlns:p14="http://schemas.microsoft.com/office/powerpoint/2010/main" val="159222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FC1B-34A5-4533-85A1-529C016A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3525-A955-4C86-8224-EAE29A552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combine the work of multiple branches, checkout the branch you want to merge into, and then merge the other branch.</a:t>
            </a:r>
          </a:p>
          <a:p>
            <a:pPr lvl="1"/>
            <a:r>
              <a:rPr lang="en-US" dirty="0"/>
              <a:t>git checkout </a:t>
            </a:r>
            <a:r>
              <a:rPr lang="en-US" dirty="0" err="1"/>
              <a:t>branchA</a:t>
            </a:r>
            <a:endParaRPr lang="en-US" dirty="0"/>
          </a:p>
          <a:p>
            <a:pPr lvl="1"/>
            <a:r>
              <a:rPr lang="en-US" dirty="0"/>
              <a:t>git merge </a:t>
            </a:r>
            <a:r>
              <a:rPr lang="en-US" dirty="0" err="1"/>
              <a:t>branchB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Merging creates a new commit which includes all work from both parent commits.</a:t>
            </a:r>
          </a:p>
          <a:p>
            <a:pPr lvl="1"/>
            <a:r>
              <a:rPr lang="en-US" dirty="0"/>
              <a:t>If the parent commits performed different work on the same line, a merge conflict occurs</a:t>
            </a:r>
          </a:p>
        </p:txBody>
      </p:sp>
    </p:spTree>
    <p:extLst>
      <p:ext uri="{BB962C8B-B14F-4D97-AF65-F5344CB8AC3E}">
        <p14:creationId xmlns:p14="http://schemas.microsoft.com/office/powerpoint/2010/main" val="262062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376B-BB73-43DA-9D07-50379448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3BEB-D286-4B8F-B996-D5E6DAF51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two branches with work on the same lines results in an error</a:t>
            </a:r>
          </a:p>
          <a:p>
            <a:pPr lvl="1"/>
            <a:r>
              <a:rPr lang="en-US" dirty="0"/>
              <a:t>“git status” reveals the details of the error</a:t>
            </a:r>
          </a:p>
          <a:p>
            <a:pPr lvl="1"/>
            <a:r>
              <a:rPr lang="en-US" dirty="0"/>
              <a:t>git writes the conflicting contents of both branches to the source file(s) separated by a line. </a:t>
            </a:r>
          </a:p>
          <a:p>
            <a:pPr lvl="1"/>
            <a:r>
              <a:rPr lang="en-US" dirty="0"/>
              <a:t>To complete the merge, edit the file(s) however appropriate, add to the commit, and then run the commit command</a:t>
            </a:r>
          </a:p>
          <a:p>
            <a:pPr lvl="1"/>
            <a:endParaRPr lang="en-US" dirty="0"/>
          </a:p>
          <a:p>
            <a:r>
              <a:rPr lang="en-US" dirty="0"/>
              <a:t>“git log --</a:t>
            </a:r>
            <a:r>
              <a:rPr lang="en-US" dirty="0" err="1"/>
              <a:t>oneline</a:t>
            </a:r>
            <a:r>
              <a:rPr lang="en-US" dirty="0"/>
              <a:t> --graph” can be used to see the  relationship between the new commit and its parent commits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76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12C3-77B3-4361-A9FD-AF455950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E8C5-1EE7-4E8C-B905-A027DDD00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usual, the branch that is checked out will refer to the new commit.</a:t>
            </a:r>
          </a:p>
          <a:p>
            <a:pPr lvl="1"/>
            <a:r>
              <a:rPr lang="en-US" dirty="0"/>
              <a:t>The branch that was merged into the current branch still refers to its old commit. The branch reference can be deleted or forwarded to the new commit.</a:t>
            </a:r>
          </a:p>
          <a:p>
            <a:pPr lvl="2"/>
            <a:r>
              <a:rPr lang="en-US" dirty="0"/>
              <a:t>To delete: git branch –d </a:t>
            </a:r>
            <a:r>
              <a:rPr lang="en-US" dirty="0" err="1"/>
              <a:t>branchB</a:t>
            </a:r>
            <a:endParaRPr lang="en-US" dirty="0"/>
          </a:p>
          <a:p>
            <a:pPr lvl="2"/>
            <a:r>
              <a:rPr lang="en-US" dirty="0"/>
              <a:t>To forward the reference to the new commit:</a:t>
            </a:r>
          </a:p>
          <a:p>
            <a:pPr lvl="3"/>
            <a:r>
              <a:rPr lang="en-US" dirty="0"/>
              <a:t>git checkout </a:t>
            </a:r>
            <a:r>
              <a:rPr lang="en-US" dirty="0" err="1"/>
              <a:t>branchB</a:t>
            </a:r>
            <a:endParaRPr lang="en-US" dirty="0"/>
          </a:p>
          <a:p>
            <a:pPr lvl="3"/>
            <a:r>
              <a:rPr lang="en-US" dirty="0"/>
              <a:t>git merge </a:t>
            </a:r>
            <a:r>
              <a:rPr lang="en-US" dirty="0" err="1"/>
              <a:t>branchA</a:t>
            </a:r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When merging, generally merge the older branch into the newer branch first.</a:t>
            </a:r>
          </a:p>
          <a:p>
            <a:pPr lvl="1"/>
            <a:r>
              <a:rPr lang="en-US" dirty="0"/>
              <a:t>The older branch may have more history and users working on it.</a:t>
            </a:r>
          </a:p>
        </p:txBody>
      </p:sp>
    </p:spTree>
    <p:extLst>
      <p:ext uri="{BB962C8B-B14F-4D97-AF65-F5344CB8AC3E}">
        <p14:creationId xmlns:p14="http://schemas.microsoft.com/office/powerpoint/2010/main" val="171242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FDBB-E476-4A84-B75B-16145604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1D35C-2A18-437F-B50A-FDE3E7BDF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is a free online git host which is useful for </a:t>
            </a:r>
            <a:r>
              <a:rPr lang="en-US" dirty="0" err="1"/>
              <a:t>collaborationand</a:t>
            </a:r>
            <a:r>
              <a:rPr lang="en-US" dirty="0"/>
              <a:t> backing up local repositories.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offers many tools for managing code among multiple users.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also has a UI for git functions such as creating a repository, branching, committing, and viewing commits.</a:t>
            </a:r>
          </a:p>
          <a:p>
            <a:pPr lvl="1"/>
            <a:endParaRPr lang="en-US" dirty="0"/>
          </a:p>
          <a:p>
            <a:r>
              <a:rPr lang="en-US" dirty="0"/>
              <a:t>Sign up at </a:t>
            </a:r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39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D8D7-81FC-4A52-9EB1-BDDB2CF6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D1EC-1095-45DE-A6CD-B1EEE1F0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Github</a:t>
            </a:r>
            <a:r>
              <a:rPr lang="en-US" dirty="0"/>
              <a:t> fork is a copy of another user’s repository to your own profile, similar to a git clone.</a:t>
            </a:r>
          </a:p>
          <a:p>
            <a:endParaRPr lang="en-US" dirty="0"/>
          </a:p>
          <a:p>
            <a:r>
              <a:rPr lang="en-US" dirty="0"/>
              <a:t>When visiting your fork, </a:t>
            </a:r>
            <a:r>
              <a:rPr lang="en-US" dirty="0" err="1"/>
              <a:t>Github</a:t>
            </a:r>
            <a:r>
              <a:rPr lang="en-US" dirty="0"/>
              <a:t> will tell you if it is ahead or behind the original code.</a:t>
            </a:r>
          </a:p>
          <a:p>
            <a:pPr lvl="1"/>
            <a:r>
              <a:rPr lang="en-US" dirty="0"/>
              <a:t>If the code is behind, you may want to update your repository.</a:t>
            </a:r>
          </a:p>
          <a:p>
            <a:pPr lvl="1"/>
            <a:r>
              <a:rPr lang="en-US" dirty="0"/>
              <a:t>If the code is ahead, you may want to try to merge your code with the main repository.</a:t>
            </a:r>
          </a:p>
        </p:txBody>
      </p:sp>
    </p:spTree>
    <p:extLst>
      <p:ext uri="{BB962C8B-B14F-4D97-AF65-F5344CB8AC3E}">
        <p14:creationId xmlns:p14="http://schemas.microsoft.com/office/powerpoint/2010/main" val="3325647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F95D-9512-4522-9C09-8173520F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A454-2C70-41EC-A4EE-C0D746FE7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pull request is how merges are initiated on </a:t>
            </a:r>
            <a:r>
              <a:rPr lang="en-US" dirty="0" err="1"/>
              <a:t>Github</a:t>
            </a:r>
            <a:r>
              <a:rPr lang="en-US" dirty="0"/>
              <a:t>. Pull requests can be created from </a:t>
            </a:r>
            <a:r>
              <a:rPr lang="en-US" dirty="0" err="1"/>
              <a:t>Github</a:t>
            </a:r>
            <a:r>
              <a:rPr lang="en-US" dirty="0"/>
              <a:t> repository branch or a fork of the repository.</a:t>
            </a:r>
          </a:p>
          <a:p>
            <a:endParaRPr lang="en-US" dirty="0"/>
          </a:p>
          <a:p>
            <a:r>
              <a:rPr lang="en-US" dirty="0"/>
              <a:t>Pull requests open a discussion where the owner or others can give input on your contribution. </a:t>
            </a:r>
          </a:p>
          <a:p>
            <a:pPr lvl="1"/>
            <a:r>
              <a:rPr lang="en-US" dirty="0"/>
              <a:t>Further commits can also be made to the pull request before the owner decides to merge.</a:t>
            </a:r>
          </a:p>
        </p:txBody>
      </p:sp>
    </p:spTree>
    <p:extLst>
      <p:ext uri="{BB962C8B-B14F-4D97-AF65-F5344CB8AC3E}">
        <p14:creationId xmlns:p14="http://schemas.microsoft.com/office/powerpoint/2010/main" val="2765756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C9D6-5183-4693-903F-32360C46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72CC3-EFEA-4ACB-80C5-9F6FCEC4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Github</a:t>
            </a:r>
            <a:r>
              <a:rPr lang="en-US" dirty="0"/>
              <a:t> from your local repository requires working with remote repositories.</a:t>
            </a:r>
          </a:p>
          <a:p>
            <a:pPr lvl="1"/>
            <a:r>
              <a:rPr lang="en-US" dirty="0"/>
              <a:t>When you clone from an external source such as </a:t>
            </a:r>
            <a:r>
              <a:rPr lang="en-US" dirty="0" err="1"/>
              <a:t>Github</a:t>
            </a:r>
            <a:r>
              <a:rPr lang="en-US" dirty="0"/>
              <a:t>, a remote repository is automatically created in your local repository called “origin”</a:t>
            </a:r>
          </a:p>
          <a:p>
            <a:pPr lvl="1"/>
            <a:endParaRPr lang="en-US" dirty="0"/>
          </a:p>
          <a:p>
            <a:r>
              <a:rPr lang="en-US" dirty="0"/>
              <a:t>Git remote repositories can also be manually added</a:t>
            </a:r>
          </a:p>
          <a:p>
            <a:pPr lvl="1"/>
            <a:r>
              <a:rPr lang="en-US" dirty="0"/>
              <a:t>git remote add &lt;name&gt;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43229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2184-508D-4F79-8A35-93F3FC1B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3493-BDD3-456A-9B53-7E1781337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the commit history for a remote repository, the fetch command is used.</a:t>
            </a:r>
          </a:p>
          <a:p>
            <a:pPr lvl="1"/>
            <a:r>
              <a:rPr lang="en-US" dirty="0"/>
              <a:t>git fetch &lt;</a:t>
            </a:r>
            <a:r>
              <a:rPr lang="en-US" i="1" dirty="0" err="1"/>
              <a:t>remote_name</a:t>
            </a:r>
            <a:r>
              <a:rPr lang="en-US" i="1" dirty="0"/>
              <a:t>&gt;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Fetching creates remote branches in your local repository for all branches in the remote repository.</a:t>
            </a:r>
          </a:p>
          <a:p>
            <a:pPr lvl="1"/>
            <a:r>
              <a:rPr lang="en-US" dirty="0"/>
              <a:t>To fetch immediately after adding remote repository: </a:t>
            </a:r>
          </a:p>
          <a:p>
            <a:pPr lvl="2"/>
            <a:r>
              <a:rPr lang="en-US" dirty="0"/>
              <a:t>git remote add –f &lt;</a:t>
            </a:r>
            <a:r>
              <a:rPr lang="en-US" dirty="0" err="1"/>
              <a:t>remote_name</a:t>
            </a:r>
            <a:r>
              <a:rPr lang="en-US" dirty="0"/>
              <a:t>&gt;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9172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AA31-1C0C-4484-A92B-8FD77E48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Remote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16865-AA48-4D2D-BB54-5494C83D7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commits on remote branches need to be moved to local branches before you can work with them easily on git.</a:t>
            </a:r>
          </a:p>
          <a:p>
            <a:pPr lvl="1"/>
            <a:r>
              <a:rPr lang="en-US" dirty="0"/>
              <a:t>Checkout the remote branch as a local branch with the same name</a:t>
            </a:r>
          </a:p>
          <a:p>
            <a:pPr lvl="2"/>
            <a:r>
              <a:rPr lang="en-US" dirty="0"/>
              <a:t>git checkout --track &lt;remote&gt;/&lt;</a:t>
            </a:r>
            <a:r>
              <a:rPr lang="en-US" dirty="0" err="1"/>
              <a:t>remote_branch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If there is already a local branch with common history, you can just merge the branches.</a:t>
            </a:r>
          </a:p>
          <a:p>
            <a:pPr lvl="2"/>
            <a:r>
              <a:rPr lang="en-US" dirty="0"/>
              <a:t>git checkout &lt;</a:t>
            </a:r>
            <a:r>
              <a:rPr lang="en-US" dirty="0" err="1"/>
              <a:t>local_branch</a:t>
            </a:r>
            <a:r>
              <a:rPr lang="en-US" dirty="0"/>
              <a:t>&gt;; git merge &lt;remote&gt;/&lt;</a:t>
            </a:r>
            <a:r>
              <a:rPr lang="en-US" dirty="0" err="1"/>
              <a:t>remote_branch</a:t>
            </a:r>
            <a:r>
              <a:rPr lang="en-US" dirty="0"/>
              <a:t>&gt;;</a:t>
            </a:r>
          </a:p>
          <a:p>
            <a:pPr lvl="2"/>
            <a:endParaRPr lang="en-US" dirty="0"/>
          </a:p>
          <a:p>
            <a:r>
              <a:rPr lang="en-US" dirty="0"/>
              <a:t>Creating a branch in the first method makes that branch a tracking branch.</a:t>
            </a:r>
          </a:p>
        </p:txBody>
      </p:sp>
    </p:spTree>
    <p:extLst>
      <p:ext uri="{BB962C8B-B14F-4D97-AF65-F5344CB8AC3E}">
        <p14:creationId xmlns:p14="http://schemas.microsoft.com/office/powerpoint/2010/main" val="304522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1A0F-FCD4-4394-8D60-876BBCD8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927D-2797-4320-BCDF-1AAD1114E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at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Set name and email for commits</a:t>
            </a:r>
          </a:p>
          <a:p>
            <a:pPr lvl="1"/>
            <a:r>
              <a:rPr lang="en-US" dirty="0"/>
              <a:t>To set for entire system, use --global option</a:t>
            </a:r>
          </a:p>
          <a:p>
            <a:pPr lvl="1"/>
            <a:r>
              <a:rPr lang="en-US" dirty="0"/>
              <a:t>git config --global user.name "John Doe“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johndoe@example.com</a:t>
            </a:r>
            <a:endParaRPr lang="en-US" dirty="0"/>
          </a:p>
          <a:p>
            <a:r>
              <a:rPr lang="en-US" dirty="0"/>
              <a:t>Enter git config --list to view entered settings</a:t>
            </a:r>
          </a:p>
        </p:txBody>
      </p:sp>
    </p:spTree>
    <p:extLst>
      <p:ext uri="{BB962C8B-B14F-4D97-AF65-F5344CB8AC3E}">
        <p14:creationId xmlns:p14="http://schemas.microsoft.com/office/powerpoint/2010/main" val="1758932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A1B4-5AD8-4D9D-B726-61D8096C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Tracking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F4A4-26C6-41D1-BACF-A9543485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tracking branch is a local branch connected to a remote branch. When using a tracking branch, git can infer the remote branch you want to use.</a:t>
            </a:r>
          </a:p>
          <a:p>
            <a:pPr lvl="1"/>
            <a:r>
              <a:rPr lang="en-US" dirty="0"/>
              <a:t>Differences in commit history are also shown in git status and when the branch is checked out.</a:t>
            </a:r>
          </a:p>
          <a:p>
            <a:endParaRPr lang="en-US" dirty="0"/>
          </a:p>
          <a:p>
            <a:r>
              <a:rPr lang="en-US" dirty="0"/>
              <a:t>To set the current branch to track a remote branch, use the branch option</a:t>
            </a:r>
          </a:p>
          <a:p>
            <a:pPr lvl="1"/>
            <a:r>
              <a:rPr lang="en-US" dirty="0"/>
              <a:t>git branch –u &lt;remote&gt;/&lt;</a:t>
            </a:r>
            <a:r>
              <a:rPr lang="en-US" dirty="0" err="1"/>
              <a:t>remote_branch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5718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CEAE-AA15-4A82-9467-B6E01148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002E-8D0E-4B1C-B0C7-E9541D406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new commits to the remote repository requires the push command.</a:t>
            </a:r>
          </a:p>
          <a:p>
            <a:pPr lvl="1"/>
            <a:r>
              <a:rPr lang="en-US" dirty="0"/>
              <a:t>git push &lt;</a:t>
            </a:r>
            <a:r>
              <a:rPr lang="en-US" dirty="0" err="1"/>
              <a:t>remote_name</a:t>
            </a:r>
            <a:r>
              <a:rPr lang="en-US" dirty="0"/>
              <a:t>&gt; &lt;</a:t>
            </a:r>
            <a:r>
              <a:rPr lang="en-US" dirty="0" err="1"/>
              <a:t>local_branch</a:t>
            </a:r>
            <a:r>
              <a:rPr lang="en-US" dirty="0"/>
              <a:t>&gt;:&lt;</a:t>
            </a:r>
            <a:r>
              <a:rPr lang="en-US" dirty="0" err="1"/>
              <a:t>remote_branch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If branch names are the same, :&lt;</a:t>
            </a:r>
            <a:r>
              <a:rPr lang="en-US" dirty="0" err="1"/>
              <a:t>remote_branch</a:t>
            </a:r>
            <a:r>
              <a:rPr lang="en-US" dirty="0"/>
              <a:t>&gt; is not needed</a:t>
            </a:r>
          </a:p>
          <a:p>
            <a:pPr lvl="1"/>
            <a:endParaRPr lang="en-US" dirty="0"/>
          </a:p>
          <a:p>
            <a:r>
              <a:rPr lang="en-US" dirty="0"/>
              <a:t>To create a new branch on the remote repository, push with no branch name.</a:t>
            </a:r>
          </a:p>
          <a:p>
            <a:pPr lvl="1"/>
            <a:r>
              <a:rPr lang="en-US" dirty="0"/>
              <a:t>git push -u &lt;</a:t>
            </a:r>
            <a:r>
              <a:rPr lang="en-US" dirty="0" err="1"/>
              <a:t>remote_name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-u sets the local branch as a tracking branch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31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7726-63C6-4371-93C3-EBB8F76A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6ECAB-8EDE-48E4-B5E1-C9CF403B1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all local branches to a remote branch</a:t>
            </a:r>
          </a:p>
          <a:p>
            <a:pPr lvl="1"/>
            <a:r>
              <a:rPr lang="en-US" dirty="0"/>
              <a:t>git push -u &lt;</a:t>
            </a:r>
            <a:r>
              <a:rPr lang="en-US" dirty="0" err="1"/>
              <a:t>remote_name</a:t>
            </a:r>
            <a:r>
              <a:rPr lang="en-US" dirty="0"/>
              <a:t>&gt; --all</a:t>
            </a:r>
          </a:p>
          <a:p>
            <a:endParaRPr lang="en-US" dirty="0"/>
          </a:p>
          <a:p>
            <a:r>
              <a:rPr lang="en-US" dirty="0"/>
              <a:t>Pushing to a remote branch is only allowed when your branch is ahead of the remote branch.</a:t>
            </a:r>
          </a:p>
          <a:p>
            <a:pPr lvl="1"/>
            <a:r>
              <a:rPr lang="en-US" dirty="0"/>
              <a:t>If remote branch is ahead, merge remote branches commits to local branch first.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90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A35C-B626-4F9C-AFC3-BEB32E82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C4F2F-2497-42E7-85E0-C6E95734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pull is a shortcut to update the current branch. Pull performs both a fetch of the remote repository and a merge to the current branch.</a:t>
            </a:r>
          </a:p>
          <a:p>
            <a:pPr lvl="1"/>
            <a:r>
              <a:rPr lang="en-US" dirty="0"/>
              <a:t>git pull &lt;remote&gt; &lt;</a:t>
            </a:r>
            <a:r>
              <a:rPr lang="en-US" dirty="0" err="1"/>
              <a:t>remote_branch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If the current branch is tracking the remote branch, the command is simply “</a:t>
            </a:r>
            <a:r>
              <a:rPr lang="en-US"/>
              <a:t>git pull”.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3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B3C6-8195-43C3-914C-4EF6E03E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BA81-F24B-468F-B2C6-9D5668837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.git folder to any directory to beginning managing with git</a:t>
            </a:r>
          </a:p>
          <a:p>
            <a:pPr lvl="1"/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.git folder contains all internal objects and references git uses for project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Git tracks changes made to files in the directory automatically, but files must be added to the repository manually to save their history.</a:t>
            </a:r>
          </a:p>
          <a:p>
            <a:pPr lvl="1"/>
            <a:endParaRPr lang="en-US" dirty="0"/>
          </a:p>
          <a:p>
            <a:r>
              <a:rPr lang="en-US" dirty="0"/>
              <a:t>Clone creates a local copy of an existing git project, including the entire git history of the project</a:t>
            </a:r>
          </a:p>
          <a:p>
            <a:pPr lvl="1"/>
            <a:r>
              <a:rPr lang="en-US" dirty="0"/>
              <a:t>git clone &lt;</a:t>
            </a:r>
            <a:r>
              <a:rPr lang="en-US" i="1" dirty="0"/>
              <a:t>path</a:t>
            </a:r>
            <a:r>
              <a:rPr lang="en-US" sz="2800" i="1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2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F6AD-FF54-4A5E-97DB-7CA757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6E314-3505-42EC-87E9-A0DF233B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uses commits to save changed files to the repository.</a:t>
            </a:r>
          </a:p>
          <a:p>
            <a:pPr lvl="1"/>
            <a:r>
              <a:rPr lang="en-US" dirty="0"/>
              <a:t>Changes include new files, deleted files, and edited files.</a:t>
            </a:r>
          </a:p>
          <a:p>
            <a:pPr lvl="1"/>
            <a:endParaRPr lang="en-US" dirty="0"/>
          </a:p>
          <a:p>
            <a:r>
              <a:rPr lang="en-US" dirty="0"/>
              <a:t>Git detects file changes in the directory automatically, but you must tell it which ones you want to save.</a:t>
            </a:r>
          </a:p>
          <a:p>
            <a:pPr lvl="1"/>
            <a:r>
              <a:rPr lang="en-US" dirty="0"/>
              <a:t>git add &lt;</a:t>
            </a:r>
            <a:r>
              <a:rPr lang="en-US" i="1" dirty="0"/>
              <a:t>filename&gt;</a:t>
            </a:r>
          </a:p>
          <a:p>
            <a:pPr lvl="1"/>
            <a:r>
              <a:rPr lang="en-US" dirty="0"/>
              <a:t>Commits save a snapshot of all committed files.</a:t>
            </a:r>
          </a:p>
          <a:p>
            <a:pPr lvl="1"/>
            <a:r>
              <a:rPr lang="en-US" dirty="0"/>
              <a:t>Commit also contains references to last committed version of other files in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354082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A1E3-90C7-4C3A-8F2D-9559F514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2614-88CA-4F40-A1F8-154A414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are ready to commit your changed files, check the status of all your files before finalizing the commit.</a:t>
            </a:r>
          </a:p>
          <a:p>
            <a:pPr lvl="1"/>
            <a:r>
              <a:rPr lang="en-US" dirty="0"/>
              <a:t>git status</a:t>
            </a:r>
          </a:p>
          <a:p>
            <a:pPr lvl="1"/>
            <a:endParaRPr lang="en-US" dirty="0"/>
          </a:p>
          <a:p>
            <a:r>
              <a:rPr lang="en-US" dirty="0"/>
              <a:t>The status command lists three types of changed files:</a:t>
            </a:r>
          </a:p>
          <a:p>
            <a:pPr lvl="1"/>
            <a:r>
              <a:rPr lang="en-US" dirty="0"/>
              <a:t>Staged – file changes ready to be committed</a:t>
            </a:r>
          </a:p>
          <a:p>
            <a:pPr lvl="1"/>
            <a:r>
              <a:rPr lang="en-US" dirty="0"/>
              <a:t>Modified – files that are changed but not added to the commit</a:t>
            </a:r>
          </a:p>
          <a:p>
            <a:pPr lvl="1"/>
            <a:r>
              <a:rPr lang="en-US" dirty="0"/>
              <a:t>Untracked – files that are not added and have never been tracked in previous commits</a:t>
            </a:r>
          </a:p>
        </p:txBody>
      </p:sp>
    </p:spTree>
    <p:extLst>
      <p:ext uri="{BB962C8B-B14F-4D97-AF65-F5344CB8AC3E}">
        <p14:creationId xmlns:p14="http://schemas.microsoft.com/office/powerpoint/2010/main" val="306457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442F-5431-4EAE-9BD1-5997FA22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D58E-EB9D-4E99-8B49-954B2F61A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Modified or untracked files can be added using the git add command, and then the commit can be finalized.</a:t>
            </a:r>
          </a:p>
          <a:p>
            <a:pPr lvl="1"/>
            <a:r>
              <a:rPr lang="en-US" dirty="0"/>
              <a:t>git commit</a:t>
            </a:r>
          </a:p>
          <a:p>
            <a:pPr lvl="1"/>
            <a:endParaRPr lang="en-US" dirty="0"/>
          </a:p>
          <a:p>
            <a:r>
              <a:rPr lang="en-US" dirty="0"/>
              <a:t>When committing, the assigned git text editor will open to assign a commit message.</a:t>
            </a:r>
          </a:p>
          <a:p>
            <a:pPr lvl="1"/>
            <a:r>
              <a:rPr lang="en-US" dirty="0"/>
              <a:t>The message is required, and a blank message will cancel the commit</a:t>
            </a:r>
          </a:p>
          <a:p>
            <a:pPr lvl="1"/>
            <a:r>
              <a:rPr lang="en-US" dirty="0"/>
              <a:t>A message can also be entered in the commit command</a:t>
            </a:r>
          </a:p>
          <a:p>
            <a:pPr lvl="1"/>
            <a:r>
              <a:rPr lang="en-US" dirty="0"/>
              <a:t>git commit –m “&lt;message&gt;” </a:t>
            </a:r>
          </a:p>
        </p:txBody>
      </p:sp>
    </p:spTree>
    <p:extLst>
      <p:ext uri="{BB962C8B-B14F-4D97-AF65-F5344CB8AC3E}">
        <p14:creationId xmlns:p14="http://schemas.microsoft.com/office/powerpoint/2010/main" val="354885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4963-DE3C-44DD-90BE-4441C1E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4E98-2AEE-453F-A991-0C97FC6BF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log lists details of all commits in the repository history.</a:t>
            </a:r>
          </a:p>
          <a:p>
            <a:pPr lvl="1"/>
            <a:r>
              <a:rPr lang="en-US" dirty="0"/>
              <a:t>Add --</a:t>
            </a:r>
            <a:r>
              <a:rPr lang="en-US" dirty="0" err="1"/>
              <a:t>oneline</a:t>
            </a:r>
            <a:r>
              <a:rPr lang="en-US" dirty="0"/>
              <a:t> option to view history less information per commit</a:t>
            </a:r>
          </a:p>
          <a:p>
            <a:pPr lvl="1"/>
            <a:r>
              <a:rPr lang="en-US" dirty="0"/>
              <a:t>git log --</a:t>
            </a:r>
            <a:r>
              <a:rPr lang="en-US" dirty="0" err="1"/>
              <a:t>oneline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 stores commits with a 40 character SHA-1 hash as its key</a:t>
            </a:r>
          </a:p>
          <a:p>
            <a:pPr lvl="1"/>
            <a:r>
              <a:rPr lang="en-US" dirty="0"/>
              <a:t>Only a unique portion of the key is needed to reference the commit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7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6B33-45E5-4A02-9D23-1B4DE0D7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Out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6F04-3AB3-4D42-809E-AC4FA4871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saved commit may be loaded into your directory using the checkout command</a:t>
            </a:r>
          </a:p>
          <a:p>
            <a:pPr lvl="1"/>
            <a:r>
              <a:rPr lang="en-US" dirty="0"/>
              <a:t>git checkout </a:t>
            </a:r>
            <a:r>
              <a:rPr lang="en-US" i="1" dirty="0"/>
              <a:t>&lt;commit&gt;</a:t>
            </a:r>
          </a:p>
          <a:p>
            <a:pPr lvl="1"/>
            <a:endParaRPr lang="en-US" i="1" dirty="0"/>
          </a:p>
          <a:p>
            <a:r>
              <a:rPr lang="en-US" dirty="0"/>
              <a:t>The checkout command makes changes to your files. If you have uncommitted changes to the same files, the checkout will fail.</a:t>
            </a:r>
          </a:p>
          <a:p>
            <a:pPr lvl="1"/>
            <a:r>
              <a:rPr lang="en-US" dirty="0"/>
              <a:t>Any other uncommitted changes you make will still be applied to the committed branch</a:t>
            </a:r>
          </a:p>
        </p:txBody>
      </p:sp>
    </p:spTree>
    <p:extLst>
      <p:ext uri="{BB962C8B-B14F-4D97-AF65-F5344CB8AC3E}">
        <p14:creationId xmlns:p14="http://schemas.microsoft.com/office/powerpoint/2010/main" val="67125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F28C-D38C-4540-839F-24D0C5FD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875DD-85D8-48B2-9B66-EFE643EDA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branches are named references to a commit</a:t>
            </a:r>
          </a:p>
          <a:p>
            <a:pPr lvl="1"/>
            <a:r>
              <a:rPr lang="en-US" dirty="0"/>
              <a:t>git branch &lt;</a:t>
            </a:r>
            <a:r>
              <a:rPr lang="en-US" i="1" dirty="0" err="1"/>
              <a:t>branchname</a:t>
            </a:r>
            <a:r>
              <a:rPr lang="en-US" i="1" dirty="0"/>
              <a:t>&gt;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Branches must be checked out to use them, and only one branch can be checked out at a time.</a:t>
            </a:r>
          </a:p>
          <a:p>
            <a:pPr lvl="1"/>
            <a:r>
              <a:rPr lang="en-US" dirty="0"/>
              <a:t>git checkout &lt;</a:t>
            </a:r>
            <a:r>
              <a:rPr lang="en-US" i="1" dirty="0" err="1"/>
              <a:t>branchname</a:t>
            </a:r>
            <a:r>
              <a:rPr lang="en-US" i="1" dirty="0"/>
              <a:t>&gt;</a:t>
            </a:r>
          </a:p>
          <a:p>
            <a:pPr lvl="1"/>
            <a:r>
              <a:rPr lang="en-US" dirty="0"/>
              <a:t>Branches can be created and checked out in one command</a:t>
            </a:r>
          </a:p>
          <a:p>
            <a:pPr lvl="1"/>
            <a:r>
              <a:rPr lang="en-US" dirty="0"/>
              <a:t>git checkout –b &lt;</a:t>
            </a:r>
            <a:r>
              <a:rPr lang="en-US" dirty="0" err="1"/>
              <a:t>branchname</a:t>
            </a:r>
            <a:r>
              <a:rPr lang="en-US" dirty="0"/>
              <a:t>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3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1550</Words>
  <Application>Microsoft Office PowerPoint</Application>
  <PresentationFormat>Widescreen</PresentationFormat>
  <Paragraphs>159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Git</vt:lpstr>
      <vt:lpstr>Git Setup</vt:lpstr>
      <vt:lpstr>Creating Repositories</vt:lpstr>
      <vt:lpstr>Committing to Repository</vt:lpstr>
      <vt:lpstr>Committing to Repository</vt:lpstr>
      <vt:lpstr>Committing to Repository</vt:lpstr>
      <vt:lpstr>Viewing Commits</vt:lpstr>
      <vt:lpstr>Checking Out Commits</vt:lpstr>
      <vt:lpstr>Git Branching</vt:lpstr>
      <vt:lpstr>Git Branching</vt:lpstr>
      <vt:lpstr>Merging Branches</vt:lpstr>
      <vt:lpstr>Resolving Merge Conflicts</vt:lpstr>
      <vt:lpstr>Merging Branches</vt:lpstr>
      <vt:lpstr>Github</vt:lpstr>
      <vt:lpstr>Github Fork</vt:lpstr>
      <vt:lpstr>Github Pull Requests</vt:lpstr>
      <vt:lpstr>Remote Repositories</vt:lpstr>
      <vt:lpstr>Fetching Remote Repositories</vt:lpstr>
      <vt:lpstr>Merging Remote Branches</vt:lpstr>
      <vt:lpstr>Local Tracking Branch</vt:lpstr>
      <vt:lpstr>Pushing Branches</vt:lpstr>
      <vt:lpstr>Pushing Branches</vt:lpstr>
      <vt:lpstr>Git Pull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Drew Jurik</dc:creator>
  <cp:lastModifiedBy>Drew Jurik</cp:lastModifiedBy>
  <cp:revision>80</cp:revision>
  <dcterms:created xsi:type="dcterms:W3CDTF">2019-01-20T02:23:24Z</dcterms:created>
  <dcterms:modified xsi:type="dcterms:W3CDTF">2019-01-24T20:15:28Z</dcterms:modified>
</cp:coreProperties>
</file>