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4" r:id="rId20"/>
    <p:sldId id="277" r:id="rId21"/>
    <p:sldId id="273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outlineViewPr>
    <p:cViewPr>
      <p:scale>
        <a:sx n="33" d="100"/>
        <a:sy n="33" d="100"/>
      </p:scale>
      <p:origin x="0" y="-373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6CF-5E5F-4545-AE1A-32C9A7455CC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6180-1434-4A42-B534-B6300116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56A-135D-49D5-8B1B-DBA08B0B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ABE7-CA0A-4EBD-AC20-2C4F8B73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A4F0-D72F-412E-9E26-D2A54F3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88C6-8D32-40CA-A521-24E3D33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9D34-EE9B-4582-9A92-C46DF966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7F3-2AF7-4003-8F24-191BBBF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D61F-39AE-4C04-BA63-54513FA7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79D5-3ABD-40FF-96F6-1CDC9B3D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03D5-7075-43E5-9491-5F83CEF4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AA74-6CB9-4356-BB2C-1B4D7649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AE0C6-74A6-4427-B207-828FD4190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F6CEF-A769-4953-BCCA-E4C565C7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13A0-A161-4C6E-8800-2346FF3E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9E0C-2C69-4554-89FA-71D19F0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0BEC-864C-45D4-91D3-4D659FC4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675-4B2C-4471-B90F-3ECA1B12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3C16-B9DC-4721-884E-4F031355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5D9B-FB04-4E0C-90A5-2CF8C88B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B496-ED47-4FE4-8197-BC38F6FE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0928-0CF2-4548-A701-FDACC46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BA2D-F51B-45A6-BE61-D2801D77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59B7-8C00-4DDA-99D1-23EA2EA2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BF98-5C50-4680-B08C-8A6159C8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2982-C1BD-475B-9F14-16414AB6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F2DA-5501-44CE-91D0-93D94995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AAD-995B-4604-9212-156B895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622F-212A-4A9A-8843-3E433ADFC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E2ED-93E4-4A03-AE9E-C0A13390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BA092-402C-4F8C-B94F-EAC62CAA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F13A-B77B-4767-BC2C-F40B7F7B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B410-7477-423A-A51C-C7A81A43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9BDF-9887-4E48-AB55-826BA652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0F728-3D80-4E94-9D84-387F2A6A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668B-0F96-4AAC-8F26-E7B9C7CD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98BE7-91C1-4ED1-A598-D93DE15FA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9F57F-C82A-418E-BB71-D55B20C61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434A-823B-4C2B-A311-57EFD867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CB75-1EBC-4F44-A7EA-518788A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013A-3F29-450C-A9E6-DF4A948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475F-47BD-4F4B-B811-D06CF5DC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04AF1-9DA6-43EE-948B-FC7E9B5B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9F41-E00F-4AEB-A88A-4130D5F6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9C890-9D27-4E5F-B400-5B091213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4776-A7C7-47CE-8372-D9695AB5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850C-BB73-495D-BF8F-B35FDC4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982A-DFF2-4757-8829-D7B517A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7FB8-D400-4CDE-A72A-9F8395DA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7B03-CE8E-4FF4-84C0-E26EBAA9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548C-B405-41D1-AC24-03ED05E95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E1DA-AC50-4D0B-B0F1-3527F6F3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D98F7-086A-486A-BBED-E108DA9B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4DFA-5A05-4C62-A419-DD6C1562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F11-B4C4-44EB-8497-5FD9F6F7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29FE8-60F3-41B7-9B8A-F7FE20736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ABBB-3F34-4491-9E0A-B3C384B2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AC4C-52DA-45ED-8C4F-BAF914D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0B29F-F10D-4B51-9131-D34A170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21FFE-0419-4871-A270-563F8A38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E5171-193B-4890-BA34-3936E6F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1E7E-9B81-4541-A9FF-4090CFAD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3D45-D2E9-4AB3-8962-7C3C367D8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4EAB-AECB-4FF6-A578-57041E87B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68DF-8243-4490-B3C5-076A0AF1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A896C-9413-48AF-8D22-A688D583E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F4835-1414-40BF-89BE-829E809DC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The A Team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4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2F28C-D38C-4540-839F-24D0C5FD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75DD-85D8-48B2-9B66-EFE643ED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 branches are named references to a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branch &lt;</a:t>
            </a:r>
            <a:r>
              <a:rPr lang="en-US" i="1" dirty="0" err="1">
                <a:solidFill>
                  <a:srgbClr val="FFFFFF"/>
                </a:solidFill>
              </a:rPr>
              <a:t>branchname</a:t>
            </a:r>
            <a:r>
              <a:rPr lang="en-US" i="1" dirty="0">
                <a:solidFill>
                  <a:srgbClr val="FFFFFF"/>
                </a:solidFill>
              </a:rPr>
              <a:t>&gt;</a:t>
            </a:r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Branches must be checked out to use them, and only one branch can be checked out at a time.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&lt;</a:t>
            </a:r>
            <a:r>
              <a:rPr lang="en-US" i="1" dirty="0" err="1">
                <a:solidFill>
                  <a:srgbClr val="FFFFFF"/>
                </a:solidFill>
              </a:rPr>
              <a:t>branchname</a:t>
            </a:r>
            <a:r>
              <a:rPr lang="en-US" i="1" dirty="0">
                <a:solidFill>
                  <a:srgbClr val="FFFFFF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Branches can be created and checked out in one command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–b &lt;</a:t>
            </a:r>
            <a:r>
              <a:rPr lang="en-US" dirty="0" err="1">
                <a:solidFill>
                  <a:srgbClr val="FFFFFF"/>
                </a:solidFill>
              </a:rPr>
              <a:t>branchname</a:t>
            </a:r>
            <a:r>
              <a:rPr lang="en-US" dirty="0">
                <a:solidFill>
                  <a:srgbClr val="FFFFFF"/>
                </a:solidFill>
              </a:rPr>
              <a:t>&gt;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3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ACAF-65EC-4B8C-B3FD-1F2F0DDA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FDCD-AF45-421A-BAD9-238083DD8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When a branch is checked out and a commit is made, the branch automatically is changed to refer to the new commit.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Changes made under the current branch are not included in another branch unless it is somehow combined with the current branch.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Many users can work on many unrelated issues for a repository without issues.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Branches are very quick and cheap, making them one of git’s defining features.</a:t>
            </a:r>
          </a:p>
        </p:txBody>
      </p:sp>
    </p:spTree>
    <p:extLst>
      <p:ext uri="{BB962C8B-B14F-4D97-AF65-F5344CB8AC3E}">
        <p14:creationId xmlns:p14="http://schemas.microsoft.com/office/powerpoint/2010/main" val="1592224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DFC1B-34A5-4533-85A1-529C016A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3525-A955-4C86-8224-EAE29A55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To combine the work of multiple branches, checkout the branch you want to merge into, and then merge the other branch.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</a:t>
            </a:r>
            <a:r>
              <a:rPr lang="en-US" dirty="0" err="1">
                <a:solidFill>
                  <a:srgbClr val="FFFFFF"/>
                </a:solidFill>
              </a:rPr>
              <a:t>branchA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git merge </a:t>
            </a:r>
            <a:r>
              <a:rPr lang="en-US" dirty="0" err="1">
                <a:solidFill>
                  <a:srgbClr val="FFFFFF"/>
                </a:solidFill>
              </a:rPr>
              <a:t>branchB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Merging creates a new commit which includes all work from both parent commits.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 parent commits performed different work on the same line, a merge conflict occurs</a:t>
            </a:r>
          </a:p>
        </p:txBody>
      </p:sp>
    </p:spTree>
    <p:extLst>
      <p:ext uri="{BB962C8B-B14F-4D97-AF65-F5344CB8AC3E}">
        <p14:creationId xmlns:p14="http://schemas.microsoft.com/office/powerpoint/2010/main" val="26206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E376B-BB73-43DA-9D07-50379448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BEB-D286-4B8F-B996-D5E6DAF51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Merging two branches with work on the same lines results in an error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“git status” reveals the details of the error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git writes the conflicting contents of both branches to the source file(s) separated by a line. 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To complete the merge, edit the file(s) however appropriate, add to the commit, and then run the commit command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“git log --</a:t>
            </a:r>
            <a:r>
              <a:rPr lang="en-US" sz="2000" dirty="0" err="1">
                <a:solidFill>
                  <a:srgbClr val="FFFFFF"/>
                </a:solidFill>
              </a:rPr>
              <a:t>oneline</a:t>
            </a:r>
            <a:r>
              <a:rPr lang="en-US" sz="2000" dirty="0">
                <a:solidFill>
                  <a:srgbClr val="FFFFFF"/>
                </a:solidFill>
              </a:rPr>
              <a:t> --graph” can be used to see the  relationship between the new commit and its parent commits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76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812C3-77B3-4361-A9FD-AF455950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E8C5-1EE7-4E8C-B905-A027DDD0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As usual, the branch that is checked out will refer to the new commit.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 branch that was merged into the current branch still refers to its old commit. The branch reference can be deleted or forwarded to the new commit.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To delete: git branch –d </a:t>
            </a:r>
            <a:r>
              <a:rPr lang="en-US" dirty="0" err="1">
                <a:solidFill>
                  <a:srgbClr val="FFFFFF"/>
                </a:solidFill>
              </a:rPr>
              <a:t>branchB</a:t>
            </a:r>
            <a:endParaRPr lang="en-US" dirty="0">
              <a:solidFill>
                <a:srgbClr val="FFFFFF"/>
              </a:solidFill>
            </a:endParaRPr>
          </a:p>
          <a:p>
            <a:pPr lvl="2"/>
            <a:r>
              <a:rPr lang="en-US" dirty="0">
                <a:solidFill>
                  <a:srgbClr val="FFFFFF"/>
                </a:solidFill>
              </a:rPr>
              <a:t>To forward the reference to the new commit: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</a:rPr>
              <a:t>git checkout </a:t>
            </a:r>
            <a:r>
              <a:rPr lang="en-US" sz="2000" dirty="0" err="1">
                <a:solidFill>
                  <a:srgbClr val="FFFFFF"/>
                </a:solidFill>
              </a:rPr>
              <a:t>branchB</a:t>
            </a:r>
            <a:r>
              <a:rPr lang="en-US" sz="2000" dirty="0">
                <a:solidFill>
                  <a:srgbClr val="FFFFFF"/>
                </a:solidFill>
              </a:rPr>
              <a:t>; git merge </a:t>
            </a:r>
            <a:r>
              <a:rPr lang="en-US" sz="2000" dirty="0" err="1">
                <a:solidFill>
                  <a:srgbClr val="FFFFFF"/>
                </a:solidFill>
              </a:rPr>
              <a:t>branchA</a:t>
            </a:r>
            <a:endParaRPr lang="en-US" sz="2000" dirty="0">
              <a:solidFill>
                <a:srgbClr val="FFFFFF"/>
              </a:solidFill>
            </a:endParaRPr>
          </a:p>
          <a:p>
            <a:pPr lvl="3"/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When merging, generally merge the older branch into the newer branch first.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 older branch may have more history and users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171242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FFDBB-E476-4A84-B75B-16145604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D35C-2A18-437F-B50A-FDE3E7BD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Github</a:t>
            </a:r>
            <a:r>
              <a:rPr lang="en-US" sz="2400" dirty="0">
                <a:solidFill>
                  <a:srgbClr val="FFFFFF"/>
                </a:solidFill>
              </a:rPr>
              <a:t> is a free online git host which is useful for </a:t>
            </a:r>
            <a:r>
              <a:rPr lang="en-US" sz="2400" dirty="0" err="1">
                <a:solidFill>
                  <a:srgbClr val="FFFFFF"/>
                </a:solidFill>
              </a:rPr>
              <a:t>collaborationand</a:t>
            </a:r>
            <a:r>
              <a:rPr lang="en-US" sz="2400" dirty="0">
                <a:solidFill>
                  <a:srgbClr val="FFFFFF"/>
                </a:solidFill>
              </a:rPr>
              <a:t> backing up local repositories.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 offers many tools for managing code among multiple users.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 also has a UI for git functions such as creating a repository, branching, committing, and viewing commits.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Sign up at </a:t>
            </a:r>
            <a:r>
              <a:rPr lang="en-US" sz="2400" dirty="0">
                <a:solidFill>
                  <a:srgbClr val="FFFFFF"/>
                </a:solidFill>
                <a:hlinkClick r:id="rId2"/>
              </a:rPr>
              <a:t>https://github.com/</a:t>
            </a:r>
            <a:endParaRPr lang="en-US" sz="24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39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1D8D7-81FC-4A52-9EB1-BDDB2CF6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D1EC-1095-45DE-A6CD-B1EEE1F0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</a:t>
            </a:r>
            <a:r>
              <a:rPr lang="en-US" sz="2400" dirty="0" err="1">
                <a:solidFill>
                  <a:srgbClr val="FFFFFF"/>
                </a:solidFill>
              </a:rPr>
              <a:t>Github</a:t>
            </a:r>
            <a:r>
              <a:rPr lang="en-US" sz="2400" dirty="0">
                <a:solidFill>
                  <a:srgbClr val="FFFFFF"/>
                </a:solidFill>
              </a:rPr>
              <a:t> fork is a copy of another user’s repository to your own profile, similar to a git clone.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When visiting your fork, </a:t>
            </a:r>
            <a:r>
              <a:rPr lang="en-US" sz="2400" dirty="0" err="1">
                <a:solidFill>
                  <a:srgbClr val="FFFFFF"/>
                </a:solidFill>
              </a:rPr>
              <a:t>Github</a:t>
            </a:r>
            <a:r>
              <a:rPr lang="en-US" sz="2400" dirty="0">
                <a:solidFill>
                  <a:srgbClr val="FFFFFF"/>
                </a:solidFill>
              </a:rPr>
              <a:t> will tell you if it is ahead or behind the original code.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 code is behind, you may want to update your repository.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 code is ahead, you may want to try to merge your code with the main repository.</a:t>
            </a:r>
          </a:p>
        </p:txBody>
      </p:sp>
    </p:spTree>
    <p:extLst>
      <p:ext uri="{BB962C8B-B14F-4D97-AF65-F5344CB8AC3E}">
        <p14:creationId xmlns:p14="http://schemas.microsoft.com/office/powerpoint/2010/main" val="332564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0F95D-9512-4522-9C09-8173520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A454-2C70-41EC-A4EE-C0D746FE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Creating a pull request is how merges are initiated on </a:t>
            </a:r>
            <a:r>
              <a:rPr lang="en-US" sz="2400" dirty="0" err="1">
                <a:solidFill>
                  <a:srgbClr val="FFFFFF"/>
                </a:solidFill>
              </a:rPr>
              <a:t>Github</a:t>
            </a:r>
            <a:r>
              <a:rPr lang="en-US" sz="2400" dirty="0">
                <a:solidFill>
                  <a:srgbClr val="FFFFFF"/>
                </a:solidFill>
              </a:rPr>
              <a:t>. Pull requests can be created from </a:t>
            </a:r>
            <a:r>
              <a:rPr lang="en-US" sz="2400" dirty="0" err="1">
                <a:solidFill>
                  <a:srgbClr val="FFFFFF"/>
                </a:solidFill>
              </a:rPr>
              <a:t>Github</a:t>
            </a:r>
            <a:r>
              <a:rPr lang="en-US" sz="2400" dirty="0">
                <a:solidFill>
                  <a:srgbClr val="FFFFFF"/>
                </a:solidFill>
              </a:rPr>
              <a:t> repository branch or a fork of the repository.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Pull requests open a discussion where the owner or others can give input on your contribution.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Further commits can also be made to the pull request before the owner decides to merge.</a:t>
            </a:r>
          </a:p>
        </p:txBody>
      </p:sp>
    </p:spTree>
    <p:extLst>
      <p:ext uri="{BB962C8B-B14F-4D97-AF65-F5344CB8AC3E}">
        <p14:creationId xmlns:p14="http://schemas.microsoft.com/office/powerpoint/2010/main" val="2765756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FC9D6-5183-4693-903F-32360C46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2CC3-EFEA-4ACB-80C5-9F6FCEC4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Working with </a:t>
            </a:r>
            <a:r>
              <a:rPr lang="en-US" sz="2400" dirty="0" err="1">
                <a:solidFill>
                  <a:srgbClr val="FFFFFF"/>
                </a:solidFill>
              </a:rPr>
              <a:t>Github</a:t>
            </a:r>
            <a:r>
              <a:rPr lang="en-US" sz="2400" dirty="0">
                <a:solidFill>
                  <a:srgbClr val="FFFFFF"/>
                </a:solidFill>
              </a:rPr>
              <a:t> from your local repository requires working with remote repositories.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When you clone from an external source such as </a:t>
            </a:r>
            <a:r>
              <a:rPr lang="en-US" dirty="0" err="1">
                <a:solidFill>
                  <a:srgbClr val="FFFFFF"/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, a remote repository is automatically created in your local repository called “origin”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remote repositories can also be manually added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remote add &lt;name&gt; &lt;</a:t>
            </a:r>
            <a:r>
              <a:rPr lang="en-US" dirty="0" err="1">
                <a:solidFill>
                  <a:srgbClr val="FFFFFF"/>
                </a:solidFill>
              </a:rPr>
              <a:t>url</a:t>
            </a:r>
            <a:r>
              <a:rPr lang="en-US" dirty="0">
                <a:solidFill>
                  <a:srgbClr val="FFFF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3229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12184-508D-4F79-8A35-93F3FC1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Fetching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3493-BDD3-456A-9B53-7E178133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Fetch creates or updates all remote branches of the local repository with the content from the remote repository.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git fetch &lt;</a:t>
            </a:r>
            <a:r>
              <a:rPr lang="en-US" sz="2800" i="1" dirty="0" err="1">
                <a:solidFill>
                  <a:srgbClr val="FFFFFF"/>
                </a:solidFill>
              </a:rPr>
              <a:t>remote_name</a:t>
            </a:r>
            <a:r>
              <a:rPr lang="en-US" sz="2800" i="1" dirty="0">
                <a:solidFill>
                  <a:srgbClr val="FFFFFF"/>
                </a:solidFill>
              </a:rPr>
              <a:t>&gt;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</a:p>
          <a:p>
            <a:pPr lvl="1"/>
            <a:endParaRPr lang="en-US" sz="2800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To fetch immediately after adding remote repository: 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git remote add –f &lt;</a:t>
            </a:r>
            <a:r>
              <a:rPr lang="en-US" sz="2800" dirty="0" err="1">
                <a:solidFill>
                  <a:srgbClr val="FFFFFF"/>
                </a:solidFill>
              </a:rPr>
              <a:t>remote_name</a:t>
            </a:r>
            <a:r>
              <a:rPr lang="en-US" sz="2800" dirty="0">
                <a:solidFill>
                  <a:srgbClr val="FFFFFF"/>
                </a:solidFill>
              </a:rPr>
              <a:t>&gt; &lt;</a:t>
            </a:r>
            <a:r>
              <a:rPr lang="en-US" sz="2800" dirty="0" err="1">
                <a:solidFill>
                  <a:srgbClr val="FFFFFF"/>
                </a:solidFill>
              </a:rPr>
              <a:t>url</a:t>
            </a:r>
            <a:r>
              <a:rPr lang="en-US" sz="2800" dirty="0">
                <a:solidFill>
                  <a:srgbClr val="FFFF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172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What are </a:t>
            </a:r>
            <a:r>
              <a:rPr lang="en-US" dirty="0" err="1"/>
              <a:t>Git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Git</a:t>
            </a:r>
            <a:r>
              <a:rPr lang="en-US" sz="2000" dirty="0"/>
              <a:t> is a version control system(VCS), a tool to manage your source code history.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b="1" dirty="0"/>
              <a:t>GitHub</a:t>
            </a:r>
            <a:r>
              <a:rPr lang="en-US" sz="2000" dirty="0"/>
              <a:t> is a hosting service for Git repositories.</a:t>
            </a:r>
          </a:p>
          <a:p>
            <a:pPr fontAlgn="base"/>
            <a:endParaRPr lang="en-US" sz="2000" dirty="0"/>
          </a:p>
          <a:p>
            <a:pPr lvl="0"/>
            <a:r>
              <a:rPr lang="en-US" sz="1800" dirty="0"/>
              <a:t>Download at </a:t>
            </a:r>
            <a:r>
              <a:rPr lang="en-US" sz="1800" u="sng" dirty="0">
                <a:hlinkClick r:id="rId2"/>
              </a:rPr>
              <a:t>https://git-scm.com/downloads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2" descr="https://cdn-images-1.medium.com/max/1200/1*9PnPjPI65fGwLiMfluVLrw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34" y="2950392"/>
            <a:ext cx="4935970" cy="24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98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8A1B4-5AD8-4D9D-B726-61D8096C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Local Tracking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4A4-26C6-41D1-BACF-A9543485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tracking branch is a local branch connected to a remote branch. When using a tracking branch, git can infer the remote branch you want to use.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Differences in commit history are also shown in git status and when the branch is checked out.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To set the current branch to track a remote branch, use the branch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branch –u &lt;remote&gt;/&lt;</a:t>
            </a:r>
            <a:r>
              <a:rPr lang="en-US" dirty="0" err="1">
                <a:solidFill>
                  <a:srgbClr val="FFFFFF"/>
                </a:solidFill>
              </a:rPr>
              <a:t>remote_branch</a:t>
            </a:r>
            <a:r>
              <a:rPr lang="en-US" dirty="0">
                <a:solidFill>
                  <a:srgbClr val="FFFF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5718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CCEAE-AA15-4A82-9467-B6E01148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002E-8D0E-4B1C-B0C7-E9541D40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Adding new commits to the remote repository requires the push command.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push &lt;</a:t>
            </a:r>
            <a:r>
              <a:rPr lang="en-US" dirty="0" err="1">
                <a:solidFill>
                  <a:srgbClr val="FFFFFF"/>
                </a:solidFill>
              </a:rPr>
              <a:t>remote_name</a:t>
            </a:r>
            <a:r>
              <a:rPr lang="en-US" dirty="0">
                <a:solidFill>
                  <a:srgbClr val="FFFFFF"/>
                </a:solidFill>
              </a:rPr>
              <a:t>&gt; &lt;</a:t>
            </a:r>
            <a:r>
              <a:rPr lang="en-US" dirty="0" err="1">
                <a:solidFill>
                  <a:srgbClr val="FFFFFF"/>
                </a:solidFill>
              </a:rPr>
              <a:t>local_branch</a:t>
            </a:r>
            <a:r>
              <a:rPr lang="en-US" dirty="0">
                <a:solidFill>
                  <a:srgbClr val="FFFFFF"/>
                </a:solidFill>
              </a:rPr>
              <a:t>&gt;:&lt;</a:t>
            </a:r>
            <a:r>
              <a:rPr lang="en-US" dirty="0" err="1">
                <a:solidFill>
                  <a:srgbClr val="FFFFFF"/>
                </a:solidFill>
              </a:rPr>
              <a:t>remote_branch</a:t>
            </a:r>
            <a:r>
              <a:rPr lang="en-US" dirty="0">
                <a:solidFill>
                  <a:srgbClr val="FFFFFF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branch names are the same, :&lt;</a:t>
            </a:r>
            <a:r>
              <a:rPr lang="en-US" dirty="0" err="1">
                <a:solidFill>
                  <a:srgbClr val="FFFFFF"/>
                </a:solidFill>
              </a:rPr>
              <a:t>remote_branch</a:t>
            </a:r>
            <a:r>
              <a:rPr lang="en-US" dirty="0">
                <a:solidFill>
                  <a:srgbClr val="FFFFFF"/>
                </a:solidFill>
              </a:rPr>
              <a:t>&gt; is not needed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To create a new branch on the remote repository, push with the local branch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push -u &lt;</a:t>
            </a:r>
            <a:r>
              <a:rPr lang="en-US" dirty="0" err="1">
                <a:solidFill>
                  <a:srgbClr val="FFFFFF"/>
                </a:solidFill>
              </a:rPr>
              <a:t>remote_name</a:t>
            </a:r>
            <a:r>
              <a:rPr lang="en-US" dirty="0">
                <a:solidFill>
                  <a:srgbClr val="FFFFFF"/>
                </a:solidFill>
              </a:rPr>
              <a:t>&gt; &lt;</a:t>
            </a:r>
            <a:r>
              <a:rPr lang="en-US" dirty="0" err="1">
                <a:solidFill>
                  <a:srgbClr val="FFFFFF"/>
                </a:solidFill>
              </a:rPr>
              <a:t>local_branch</a:t>
            </a:r>
            <a:r>
              <a:rPr lang="en-US" dirty="0">
                <a:solidFill>
                  <a:srgbClr val="FFFFFF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-u sets the local branch as a tracking branch 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31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D7726-63C6-4371-93C3-EBB8F76A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ECAB-8EDE-48E4-B5E1-C9CF403B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Push all local branches to a remote branch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git push -u &lt;remote_name&gt; --all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Pushing to a remote branch is only allowed when your branch is ahead of the remote branch.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If remote branch is ahead, merge remote branches commits to local branch first.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9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5AA31-1C0C-4484-A92B-8FD77E48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Merging Remote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6865-AA48-4D2D-BB54-5494C83D7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commits on remote branches need to be moved to local branches before you can work with them easily on git.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If there is already a local branch with common history, you can just merge the branches.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Compare differences with git diff &lt;local branch&gt; &lt;remote&gt;/&lt;remote_branch&gt;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git checkout &lt;local_branch&gt;; git merge &lt;remote&gt;/&lt;remote_branch&gt;;</a:t>
            </a:r>
          </a:p>
          <a:p>
            <a:pPr marL="914400" lvl="2" indent="0">
              <a:buNone/>
            </a:pPr>
            <a:endParaRPr lang="en-US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Git pull is a shortcut to update the current branch. Pull performs both a fetch of the remote repository and a merge to the current branch.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git pull &lt;remote&gt; &lt;remote_branch&gt;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27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01A0F-FCD4-4394-8D60-876BBCD8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927D-2797-4320-BCDF-1AAD1114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Download at </a:t>
            </a:r>
            <a:r>
              <a:rPr lang="en-US" sz="2400" dirty="0">
                <a:solidFill>
                  <a:srgbClr val="FFFFFF"/>
                </a:solidFill>
                <a:hlinkClick r:id="rId2"/>
              </a:rPr>
              <a:t>https://git-scm.com/downloads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Set name and email for commits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To set for entire system, use --global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config --global user.name "John Doe“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config --global </a:t>
            </a:r>
            <a:r>
              <a:rPr lang="en-US" dirty="0" err="1">
                <a:solidFill>
                  <a:srgbClr val="FFFFFF"/>
                </a:solidFill>
              </a:rPr>
              <a:t>user.email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johndoe@example.com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Enter git config --list to view entered settings</a:t>
            </a:r>
          </a:p>
        </p:txBody>
      </p:sp>
    </p:spTree>
    <p:extLst>
      <p:ext uri="{BB962C8B-B14F-4D97-AF65-F5344CB8AC3E}">
        <p14:creationId xmlns:p14="http://schemas.microsoft.com/office/powerpoint/2010/main" val="1758932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AB3C6-8195-43C3-914C-4EF6E03E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BA81-F24B-468F-B2C6-9D566883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.git folder to any directory to beginning managing with git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</a:t>
            </a:r>
            <a:r>
              <a:rPr lang="en-US" dirty="0" err="1">
                <a:solidFill>
                  <a:srgbClr val="FFFFFF"/>
                </a:solidFill>
              </a:rPr>
              <a:t>init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.git folder contains all internal objects and references git uses for project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tracks changes made to files in the directory automatically, but files must be added to the repository manually to save their history.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Clone creates a local copy of an existing git project, including the entire git history of the project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clone &lt;</a:t>
            </a:r>
            <a:r>
              <a:rPr lang="en-US" i="1" dirty="0">
                <a:solidFill>
                  <a:srgbClr val="FFFFFF"/>
                </a:solidFill>
              </a:rPr>
              <a:t>path&gt;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25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DF6AD-FF54-4A5E-97DB-7CA75751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E314-3505-42EC-87E9-A0DF233B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 uses commits to save changed files to the repository.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Changes include new files, deleted files, and edited files.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detects file changes in the directory automatically, but you must tell it which ones you want to save.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add &lt;</a:t>
            </a:r>
            <a:r>
              <a:rPr lang="en-US" i="1" dirty="0">
                <a:solidFill>
                  <a:srgbClr val="FFFFFF"/>
                </a:solidFill>
              </a:rPr>
              <a:t>filename&gt;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Commits save a snapshot of all committed files.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Commit also contains references to last committed version of other files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54082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7A1E3-90C7-4C3A-8F2D-9559F514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2614-88CA-4F40-A1F8-154A41436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When you are ready to commit your changed files, check the status of all your files before finalizing the commit.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status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status command lists three types of changed files: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Staged – file changes ready to be committed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Modified – files that are changed but not added to the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Untracked – files that are not added and have never been tracked in previous commits</a:t>
            </a:r>
          </a:p>
        </p:txBody>
      </p:sp>
    </p:spTree>
    <p:extLst>
      <p:ext uri="{BB962C8B-B14F-4D97-AF65-F5344CB8AC3E}">
        <p14:creationId xmlns:p14="http://schemas.microsoft.com/office/powerpoint/2010/main" val="3064575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9442F-5431-4EAE-9BD1-5997FA22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D58E-EB9D-4E99-8B49-954B2F61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Modified or untracked files can be added using the git add command, and then the commit can be finalized.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commit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When committing, the assigned git text editor will open to assign a commit message.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message is required, and a blank message will cancel the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 message can also be entered in the commit command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commit –m “&lt;message&gt;” </a:t>
            </a:r>
          </a:p>
        </p:txBody>
      </p:sp>
    </p:spTree>
    <p:extLst>
      <p:ext uri="{BB962C8B-B14F-4D97-AF65-F5344CB8AC3E}">
        <p14:creationId xmlns:p14="http://schemas.microsoft.com/office/powerpoint/2010/main" val="3548853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44963-DE3C-44DD-90BE-4441C1E7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Viewing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4E98-2AEE-453F-A991-0C97FC6B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 log lists details of all commits in the repository history.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Add --</a:t>
            </a:r>
            <a:r>
              <a:rPr lang="en-US" dirty="0" err="1">
                <a:solidFill>
                  <a:srgbClr val="FFFFFF"/>
                </a:solidFill>
              </a:rPr>
              <a:t>oneline</a:t>
            </a:r>
            <a:r>
              <a:rPr lang="en-US" dirty="0">
                <a:solidFill>
                  <a:srgbClr val="FFFFFF"/>
                </a:solidFill>
              </a:rPr>
              <a:t> option to view history less information per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log --</a:t>
            </a:r>
            <a:r>
              <a:rPr lang="en-US" dirty="0" err="1">
                <a:solidFill>
                  <a:srgbClr val="FFFFFF"/>
                </a:solidFill>
              </a:rPr>
              <a:t>oneline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stores commits with a 40 character SHA-1 hash as its key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Only a unique portion of the key is needed to reference the commit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7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56B33-45E5-4A02-9D23-1B4DE0D7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Checking Out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6F04-3AB3-4D42-809E-AC4FA487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Any saved commit may be loaded into your directory using the checkout command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</a:t>
            </a:r>
            <a:r>
              <a:rPr lang="en-US" i="1" dirty="0">
                <a:solidFill>
                  <a:srgbClr val="FFFFFF"/>
                </a:solidFill>
              </a:rPr>
              <a:t>&lt;commit&gt;</a:t>
            </a:r>
          </a:p>
          <a:p>
            <a:pPr lvl="1"/>
            <a:endParaRPr lang="en-US" i="1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checkout command makes changes to your files. If you have uncommitted changes to the files the commit will change, the checkout will fail.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Any other uncommitted changes you make will still be applied to the committed branch</a:t>
            </a:r>
          </a:p>
        </p:txBody>
      </p:sp>
    </p:spTree>
    <p:extLst>
      <p:ext uri="{BB962C8B-B14F-4D97-AF65-F5344CB8AC3E}">
        <p14:creationId xmlns:p14="http://schemas.microsoft.com/office/powerpoint/2010/main" val="67125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1510</Words>
  <Application>Microsoft Office PowerPoint</Application>
  <PresentationFormat>Widescreen</PresentationFormat>
  <Paragraphs>158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Git</vt:lpstr>
      <vt:lpstr>What are Git &amp; GitHub</vt:lpstr>
      <vt:lpstr>Git Setup</vt:lpstr>
      <vt:lpstr>Creating Repositories</vt:lpstr>
      <vt:lpstr>Committing to Repository</vt:lpstr>
      <vt:lpstr>Committing to Repository</vt:lpstr>
      <vt:lpstr>Committing to Repository</vt:lpstr>
      <vt:lpstr>Viewing Commits</vt:lpstr>
      <vt:lpstr>Checking Out Commits</vt:lpstr>
      <vt:lpstr>Git Branching</vt:lpstr>
      <vt:lpstr>Git Branching</vt:lpstr>
      <vt:lpstr>Merging Branches</vt:lpstr>
      <vt:lpstr>Resolving Merge Conflicts</vt:lpstr>
      <vt:lpstr>Merging Branches</vt:lpstr>
      <vt:lpstr>Github</vt:lpstr>
      <vt:lpstr>Github Fork</vt:lpstr>
      <vt:lpstr>Github Pull Requests</vt:lpstr>
      <vt:lpstr>Remote Repositories</vt:lpstr>
      <vt:lpstr>Fetching Remote Repositories</vt:lpstr>
      <vt:lpstr>Local Tracking Branch</vt:lpstr>
      <vt:lpstr>Pushing Branches</vt:lpstr>
      <vt:lpstr>Pushing Branches</vt:lpstr>
      <vt:lpstr>Merging Remote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Drew Jurik</dc:creator>
  <cp:lastModifiedBy>Drew Jurik</cp:lastModifiedBy>
  <cp:revision>3</cp:revision>
  <dcterms:created xsi:type="dcterms:W3CDTF">2019-01-25T16:14:43Z</dcterms:created>
  <dcterms:modified xsi:type="dcterms:W3CDTF">2019-01-25T20:05:36Z</dcterms:modified>
</cp:coreProperties>
</file>