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83" r:id="rId4"/>
    <p:sldId id="261" r:id="rId5"/>
    <p:sldId id="258" r:id="rId6"/>
    <p:sldId id="280" r:id="rId7"/>
    <p:sldId id="281" r:id="rId8"/>
    <p:sldId id="284" r:id="rId9"/>
    <p:sldId id="260" r:id="rId10"/>
    <p:sldId id="263" r:id="rId11"/>
    <p:sldId id="267" r:id="rId12"/>
    <p:sldId id="268" r:id="rId13"/>
    <p:sldId id="269" r:id="rId14"/>
    <p:sldId id="270" r:id="rId15"/>
    <p:sldId id="265" r:id="rId16"/>
    <p:sldId id="271" r:id="rId17"/>
    <p:sldId id="274" r:id="rId18"/>
    <p:sldId id="272" r:id="rId19"/>
    <p:sldId id="273" r:id="rId20"/>
    <p:sldId id="285" r:id="rId21"/>
    <p:sldId id="276" r:id="rId22"/>
    <p:sldId id="275" r:id="rId23"/>
    <p:sldId id="277" r:id="rId24"/>
    <p:sldId id="279" r:id="rId25"/>
    <p:sldId id="278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86E855B8-571B-4075-85E2-B85BFEEB9848}">
          <p14:sldIdLst>
            <p14:sldId id="256"/>
          </p14:sldIdLst>
        </p14:section>
        <p14:section name="序" id="{3D90E330-7566-4F3C-A413-FCC2238FEC8D}">
          <p14:sldIdLst>
            <p14:sldId id="286"/>
          </p14:sldIdLst>
        </p14:section>
        <p14:section name="需求分析及问题定义" id="{BB2D7754-EFEA-489E-B5AF-704C83AB3F9A}">
          <p14:sldIdLst>
            <p14:sldId id="283"/>
            <p14:sldId id="261"/>
            <p14:sldId id="258"/>
            <p14:sldId id="280"/>
            <p14:sldId id="281"/>
          </p14:sldIdLst>
        </p14:section>
        <p14:section name="理论模型与工程实践" id="{20C4C295-04BF-4E59-BACD-DC9810350B21}">
          <p14:sldIdLst>
            <p14:sldId id="284"/>
            <p14:sldId id="260"/>
            <p14:sldId id="263"/>
            <p14:sldId id="267"/>
            <p14:sldId id="268"/>
            <p14:sldId id="269"/>
            <p14:sldId id="270"/>
            <p14:sldId id="265"/>
            <p14:sldId id="271"/>
            <p14:sldId id="274"/>
            <p14:sldId id="272"/>
            <p14:sldId id="273"/>
          </p14:sldIdLst>
        </p14:section>
        <p14:section name="结果及分析" id="{6F1061A1-5EA0-43CD-AC28-F672A4AFF7CD}">
          <p14:sldIdLst>
            <p14:sldId id="285"/>
            <p14:sldId id="276"/>
            <p14:sldId id="275"/>
            <p14:sldId id="277"/>
            <p14:sldId id="279"/>
            <p14:sldId id="278"/>
          </p14:sldIdLst>
        </p14:section>
        <p14:section name="谢辞" id="{3215742C-FC0A-4C83-98B1-B6624EADA44F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6699"/>
    <a:srgbClr val="0000CC"/>
    <a:srgbClr val="666633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75" d="100"/>
          <a:sy n="75" d="100"/>
        </p:scale>
        <p:origin x="-123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52FB-A615-4B01-95D2-ABC3B6F942A6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2424-F383-47D0-A7B6-7502612DC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7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2424-F383-47D0-A7B6-7502612DC7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2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8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6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6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8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4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1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5419-3C0E-48A2-B91B-4E9A9233C197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97E4-8EFE-4BEF-9FEE-421D168F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2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5400" y="1792856"/>
            <a:ext cx="8350671" cy="15696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优化的经济预测混合模型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及其在智慧城市中的应用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151" descr="C:\Documents and Settings\Administrator\My Documents\My Pictures\未标题-1 拷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400"/>
            <a:ext cx="9017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959520" y="116632"/>
            <a:ext cx="1354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dist" eaLnBrk="1" hangingPunct="1"/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同济大学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1004164" y="489372"/>
            <a:ext cx="1265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TONGJI</a:t>
            </a:r>
            <a:r>
              <a:rPr lang="en-US" altLang="zh-CN" sz="100" dirty="0">
                <a:solidFill>
                  <a:srgbClr val="404040"/>
                </a:solidFill>
                <a:ea typeface="宋体" pitchFamily="2" charset="-122"/>
              </a:rPr>
              <a:t>  </a:t>
            </a:r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UNIVERSITY</a:t>
            </a:r>
            <a:endParaRPr lang="zh-CN" altLang="en-US" sz="9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3367" y="3780532"/>
            <a:ext cx="5841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报告人：方志晗  学号：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1152703  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指导老师：穆斌（教授）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885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经济指标选取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06156" y="4221088"/>
            <a:ext cx="2448272" cy="1477328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神经网络模型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多元线性回归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优化混合模型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8" y="1254725"/>
            <a:ext cx="4637080" cy="52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多元线性回归模型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9009"/>
            <a:ext cx="4452659" cy="50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2" y="2539380"/>
            <a:ext cx="4847356" cy="196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49" y="4898877"/>
            <a:ext cx="5935207" cy="71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85499" y="2226953"/>
            <a:ext cx="2952328" cy="2264851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计算样本估计与实际值的方差和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在方差和上对每个参数估计求偏导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当偏导值为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时，表示误差最小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976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多元线性回归模型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00" y="1891842"/>
            <a:ext cx="2304256" cy="52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0" y="2780928"/>
            <a:ext cx="458296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74779"/>
            <a:ext cx="885113" cy="213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20" y="4734804"/>
            <a:ext cx="1643443" cy="161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99000" y="2421730"/>
            <a:ext cx="2468736" cy="230832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模型特点：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当多个变量与因变量之间的关系为线性关系时，回归效果较好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对于非线性数据拟合度较差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566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神经网络模型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96462" y="1836314"/>
            <a:ext cx="2468736" cy="4893647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参数设置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三层神经网络；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输入层神经元个数为指标个数；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隐藏层神经元个数为指标个数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/2;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激活函数采用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sigmoid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函数；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对数据进行归一化处理；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缩小数据归一后倍数，以便处理预测值大于熟练数据中最大值的情况；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b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3" y="1836315"/>
            <a:ext cx="4822613" cy="411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27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神经网络模型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6146" name="Picture 2" descr="b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3" y="1836315"/>
            <a:ext cx="4822613" cy="411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96462" y="2348880"/>
            <a:ext cx="2468736" cy="3416320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模型特点：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对非线性数据拟合度也很好；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收敛慢，容易出现过度拟合或者拟合不充分的情况；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我们采用权值持久化的方法处理数据。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84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年内临近投票算法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3074" name="Picture 2" descr="变Ｋ按年临近投票算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52" y="1237180"/>
            <a:ext cx="3726160" cy="560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4476" y="2276872"/>
            <a:ext cx="3456384" cy="375487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算法描述如下：</a:t>
            </a:r>
          </a:p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）如果预测月份为当年第一月，计算前一年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个月中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神经网络模型和多元线性回归模型作为更好模型的月数，月数高者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的最优模型，将该模型作为一月的预测模型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）如果预测月份为当年第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1&lt;n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），则我们利用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的预测误差来对第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月的预测模型进行投票，误差较小的模型在该月拥有一票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）如果在前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个月中，多元线性回归模型和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神经网络模型拥有的票数相等，则在此时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票的权利，即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的前一个月在此时有一票决定权。</a:t>
            </a:r>
          </a:p>
          <a:p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826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经济预测混合模型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7170" name="Picture 2" descr="mixed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1" y="2348880"/>
            <a:ext cx="4896544" cy="210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1973" y="1898056"/>
            <a:ext cx="2468736" cy="3416320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理论前提：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同一年的整体经济环境改变不大；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经济政策按年发布，经济发展目标按年制定；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人口流动按年循环；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因此年内经济发展可以互相借鉴；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27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GDP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与税务关联度变化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57023"/>
              </p:ext>
            </p:extLst>
          </p:nvPr>
        </p:nvGraphicFramePr>
        <p:xfrm>
          <a:off x="1259632" y="2348880"/>
          <a:ext cx="464239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r:id="rId5" imgW="2438400" imgH="444500" progId="Equation.DSMT4">
                  <p:embed/>
                </p:oleObj>
              </mc:Choice>
              <mc:Fallback>
                <p:oleObj r:id="rId5" imgW="2438400" imgH="44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4642396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184482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相关系数的计算公式计算如下：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23444"/>
            <a:ext cx="3506986" cy="154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788988" y="36701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即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4703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智慧城市工程实现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54" y="1748530"/>
            <a:ext cx="7593938" cy="1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2302" y="3212976"/>
            <a:ext cx="2468736" cy="3046988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：分层模型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通过智慧城市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系统录入经济数据存于数据库中；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层接口调用预测模型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Java+Mysql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6632" y="3225676"/>
            <a:ext cx="2468736" cy="3003515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YamlParser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将生成的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JavaBean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格式数据存储于硬盘；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YamlParser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格式数据并转换为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JavaBean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格式便于后台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7504" y="3225428"/>
            <a:ext cx="2468736" cy="2677656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Jekyll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可以读取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Yml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数据格式并将其转换为静态页面；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将数据持久化为静态页面格式可以减少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和模型计算的时间损耗。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1331640" y="2647268"/>
            <a:ext cx="185030" cy="5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091000" y="2708920"/>
            <a:ext cx="18503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41872" y="2647268"/>
            <a:ext cx="185030" cy="5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2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0" y="-125784"/>
            <a:ext cx="4877118" cy="68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89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052" y="1737294"/>
            <a:ext cx="8350671" cy="8254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研究背景及问题定义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151" descr="C:\Documents and Settings\Administrator\My Documents\My Pictures\未标题-1 拷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400"/>
            <a:ext cx="9017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959520" y="116632"/>
            <a:ext cx="1354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dist" eaLnBrk="1" hangingPunct="1"/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同济大学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1004164" y="489372"/>
            <a:ext cx="1265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TONGJI</a:t>
            </a:r>
            <a:r>
              <a:rPr lang="en-US" altLang="zh-CN" sz="100" dirty="0">
                <a:solidFill>
                  <a:srgbClr val="404040"/>
                </a:solidFill>
                <a:ea typeface="宋体" pitchFamily="2" charset="-122"/>
              </a:rPr>
              <a:t>  </a:t>
            </a:r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UNIVERSITY</a:t>
            </a:r>
            <a:endParaRPr lang="zh-CN" altLang="en-US" sz="9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6635" y="3068961"/>
            <a:ext cx="6912892" cy="8254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预测模型及其工程实践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935" y="4310113"/>
            <a:ext cx="4193218" cy="8254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预测结果分析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36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052" y="2207194"/>
            <a:ext cx="8350671" cy="9069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预测结果分析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151" descr="C:\Documents and Settings\Administrator\My Documents\My Pictures\未标题-1 拷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400"/>
            <a:ext cx="9017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959520" y="116632"/>
            <a:ext cx="1354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dist" eaLnBrk="1" hangingPunct="1"/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同济大学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1004164" y="489372"/>
            <a:ext cx="1265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TONGJI</a:t>
            </a:r>
            <a:r>
              <a:rPr lang="en-US" altLang="zh-CN" sz="100" dirty="0">
                <a:solidFill>
                  <a:srgbClr val="404040"/>
                </a:solidFill>
                <a:ea typeface="宋体" pitchFamily="2" charset="-122"/>
              </a:rPr>
              <a:t>  </a:t>
            </a:r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UNIVERSITY</a:t>
            </a:r>
            <a:endParaRPr lang="zh-CN" altLang="en-US" sz="900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140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模型测试数据集及验证方法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5536" y="2020064"/>
            <a:ext cx="2952328" cy="230832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数据集：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个月的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和税务收入作为预测目标；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计算预测目标的预测值；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2020064"/>
            <a:ext cx="3384376" cy="4154984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验证方法：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计算三种模型预测值与当月实际数据的差值；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差值最小的模型记为当月的最优模型；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计算一年中三种模型每个模型最为最优模型的月份数目，月份最多者为该年的最优模型。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个月来三种模型最为最优模型的月份，以此评价三种模型的好坏。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05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种模型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32917"/>
              </p:ext>
            </p:extLst>
          </p:nvPr>
        </p:nvGraphicFramePr>
        <p:xfrm>
          <a:off x="425250" y="1628795"/>
          <a:ext cx="7025647" cy="447050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790491"/>
                <a:gridCol w="1351240"/>
                <a:gridCol w="1652578"/>
                <a:gridCol w="2231338"/>
              </a:tblGrid>
              <a:tr h="2955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年月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BP</a:t>
                      </a:r>
                      <a:r>
                        <a:rPr lang="zh-CN" sz="900" kern="0">
                          <a:effectLst/>
                        </a:rPr>
                        <a:t>最优月数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回归模型最优月数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混合模型最优月数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2001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2002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2003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2004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2005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03793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2006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2007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2008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2009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2010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80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778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命中率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44.44%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55.56%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87.5%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5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种模型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税务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19706"/>
              </p:ext>
            </p:extLst>
          </p:nvPr>
        </p:nvGraphicFramePr>
        <p:xfrm>
          <a:off x="539552" y="1700808"/>
          <a:ext cx="6768752" cy="439249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6984"/>
                <a:gridCol w="1576183"/>
                <a:gridCol w="1927686"/>
                <a:gridCol w="1977899"/>
              </a:tblGrid>
              <a:tr h="290758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年月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BP</a:t>
                      </a:r>
                      <a:r>
                        <a:rPr lang="zh-CN" sz="900" kern="0">
                          <a:effectLst/>
                        </a:rPr>
                        <a:t>最优月数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回归模型最优月数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混合模型最优月数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2001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2002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2003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2004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2005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2006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2007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2008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2009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2010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r>
                        <a:rPr lang="zh-CN" sz="900" kern="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98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命中率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37.5%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62.5%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81.94%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34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混合模型预测结果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17410" name="Picture 2" descr="gpd-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27" y="1853332"/>
            <a:ext cx="7764779" cy="386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563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关联分析结果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16386" name="Picture 2" descr="c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2" y="1830388"/>
            <a:ext cx="7663824" cy="38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2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2" y="1928663"/>
            <a:ext cx="7920880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35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052" y="2207194"/>
            <a:ext cx="8350671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研究背景及问题定义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151" descr="C:\Documents and Settings\Administrator\My Documents\My Pictures\未标题-1 拷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400"/>
            <a:ext cx="9017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959520" y="116632"/>
            <a:ext cx="1354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dist" eaLnBrk="1" hangingPunct="1"/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同济大学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1004164" y="489372"/>
            <a:ext cx="1265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TONGJI</a:t>
            </a:r>
            <a:r>
              <a:rPr lang="en-US" altLang="zh-CN" sz="100" dirty="0">
                <a:solidFill>
                  <a:srgbClr val="404040"/>
                </a:solidFill>
                <a:ea typeface="宋体" pitchFamily="2" charset="-122"/>
              </a:rPr>
              <a:t>  </a:t>
            </a:r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UNIVERSITY</a:t>
            </a:r>
            <a:endParaRPr lang="zh-CN" altLang="en-US" sz="900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846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236296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74892" y="0"/>
            <a:ext cx="2034258" cy="764704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7584" y="2262507"/>
            <a:ext cx="6552728" cy="4247317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国民生产总值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是衡量一个国家或者地区经济发展的重要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指标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税收收入是政府财政主要来源，是制定城市规划方案的基础；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和税收收入作为城市发展的重要指标，能够代表一个地区经济发展水平；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因此，科学的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和税务预测对于城市管理者来说至关重要。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74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236296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研究现状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74892" y="0"/>
            <a:ext cx="2034258" cy="764704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452" y="2262506"/>
            <a:ext cx="2952328" cy="2862322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当前研究现状：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时间序列预测方法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马尔科夫预测模型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回归模型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灰色理论模型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神经网络模型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244994"/>
            <a:ext cx="2952328" cy="2400657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研究特点：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按年分析预测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月分析预测没有考虑月份数据与年份数据的特点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52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236296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74892" y="0"/>
            <a:ext cx="2034258" cy="764704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4152" y="1798120"/>
            <a:ext cx="2592288" cy="3609773"/>
            <a:chOff x="683568" y="1804169"/>
            <a:chExt cx="2592288" cy="3609773"/>
          </a:xfrm>
        </p:grpSpPr>
        <p:sp>
          <p:nvSpPr>
            <p:cNvPr id="4" name="流程图: 磁盘 3"/>
            <p:cNvSpPr/>
            <p:nvPr/>
          </p:nvSpPr>
          <p:spPr>
            <a:xfrm>
              <a:off x="1115616" y="2348880"/>
              <a:ext cx="1440160" cy="1008112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神经网络模型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1115616" y="4036640"/>
              <a:ext cx="1440160" cy="1008112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回归模型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83568" y="1804169"/>
              <a:ext cx="2592288" cy="3609773"/>
              <a:chOff x="293936" y="1628800"/>
              <a:chExt cx="2376264" cy="334900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93936" y="1628800"/>
                <a:ext cx="2376264" cy="33490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3936" y="1650784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传统预测模型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9" name="加号 18"/>
          <p:cNvSpPr/>
          <p:nvPr/>
        </p:nvSpPr>
        <p:spPr>
          <a:xfrm>
            <a:off x="3182764" y="3363643"/>
            <a:ext cx="270284" cy="263910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25912" y="1809115"/>
            <a:ext cx="2599443" cy="3586077"/>
            <a:chOff x="3614812" y="1809115"/>
            <a:chExt cx="2599443" cy="3586077"/>
          </a:xfrm>
        </p:grpSpPr>
        <p:grpSp>
          <p:nvGrpSpPr>
            <p:cNvPr id="18" name="组合 17"/>
            <p:cNvGrpSpPr/>
            <p:nvPr/>
          </p:nvGrpSpPr>
          <p:grpSpPr>
            <a:xfrm>
              <a:off x="3614812" y="1809115"/>
              <a:ext cx="2599443" cy="3586077"/>
              <a:chOff x="3305956" y="1550778"/>
              <a:chExt cx="3150604" cy="410445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05956" y="1550778"/>
                <a:ext cx="3150604" cy="41044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43672" y="1624450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月份经济数据的特点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886151" y="2336162"/>
              <a:ext cx="2298424" cy="2400657"/>
            </a:xfrm>
            <a:prstGeom prst="rect">
              <a:avLst/>
            </a:prstGeom>
            <a:solidFill>
              <a:srgbClr val="0070C0">
                <a:alpha val="30196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经济目标（年）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经济政策（年）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整体规划（年）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外商投资（年）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</a:p>
          </p:txBody>
        </p:sp>
      </p:grpSp>
      <p:sp>
        <p:nvSpPr>
          <p:cNvPr id="21" name="流程图: 磁盘 20"/>
          <p:cNvSpPr/>
          <p:nvPr/>
        </p:nvSpPr>
        <p:spPr>
          <a:xfrm>
            <a:off x="6562824" y="2991542"/>
            <a:ext cx="1440160" cy="10081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混合模型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等于号 21"/>
          <p:cNvSpPr/>
          <p:nvPr/>
        </p:nvSpPr>
        <p:spPr>
          <a:xfrm>
            <a:off x="6125355" y="3352243"/>
            <a:ext cx="407019" cy="34929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236296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74892" y="0"/>
            <a:ext cx="2034258" cy="764704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cxnSp>
        <p:nvCxnSpPr>
          <p:cNvPr id="6" name="直接箭头连接符 5"/>
          <p:cNvCxnSpPr>
            <a:endCxn id="12" idx="3"/>
          </p:cNvCxnSpPr>
          <p:nvPr/>
        </p:nvCxnSpPr>
        <p:spPr>
          <a:xfrm>
            <a:off x="2414180" y="3822240"/>
            <a:ext cx="7125" cy="113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053264" y="2483388"/>
            <a:ext cx="2425818" cy="29865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49428" y="2451184"/>
            <a:ext cx="5403081" cy="3018732"/>
            <a:chOff x="321047" y="2417984"/>
            <a:chExt cx="5403081" cy="3018732"/>
          </a:xfrm>
        </p:grpSpPr>
        <p:grpSp>
          <p:nvGrpSpPr>
            <p:cNvPr id="24" name="组合 23"/>
            <p:cNvGrpSpPr/>
            <p:nvPr/>
          </p:nvGrpSpPr>
          <p:grpSpPr>
            <a:xfrm>
              <a:off x="321047" y="2417984"/>
              <a:ext cx="5403081" cy="3018732"/>
              <a:chOff x="462083" y="2324988"/>
              <a:chExt cx="5696696" cy="297622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462083" y="2324988"/>
                <a:ext cx="2704573" cy="2928104"/>
                <a:chOff x="462083" y="2324988"/>
                <a:chExt cx="2704573" cy="2928104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462083" y="2324988"/>
                  <a:ext cx="2704573" cy="2928104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876756" y="4430712"/>
                  <a:ext cx="1875228" cy="5760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latin typeface="微软雅黑" pitchFamily="34" charset="-122"/>
                      <a:ea typeface="微软雅黑" pitchFamily="34" charset="-122"/>
                    </a:rPr>
                    <a:t>KPI</a:t>
                  </a:r>
                  <a:r>
                    <a:rPr lang="zh-CN" altLang="en-US" sz="1600" dirty="0" smtClean="0">
                      <a:latin typeface="微软雅黑" pitchFamily="34" charset="-122"/>
                      <a:ea typeface="微软雅黑" pitchFamily="34" charset="-122"/>
                    </a:rPr>
                    <a:t>系统</a:t>
                  </a:r>
                  <a:endParaRPr lang="zh-CN" altLang="en-US" sz="16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539552" y="2420888"/>
                  <a:ext cx="2204920" cy="3337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微软雅黑" pitchFamily="34" charset="-122"/>
                      <a:ea typeface="微软雅黑" pitchFamily="34" charset="-122"/>
                    </a:rPr>
                    <a:t>智慧城市系统 </a:t>
                  </a:r>
                  <a:endParaRPr lang="zh-CN" altLang="en-US" sz="16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876756" y="3501008"/>
                  <a:ext cx="1875228" cy="5760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latin typeface="微软雅黑" pitchFamily="34" charset="-122"/>
                      <a:ea typeface="微软雅黑" pitchFamily="34" charset="-122"/>
                    </a:rPr>
                    <a:t>BI</a:t>
                  </a:r>
                  <a:r>
                    <a:rPr lang="zh-CN" altLang="en-US" sz="1600" dirty="0" smtClean="0">
                      <a:latin typeface="微软雅黑" pitchFamily="34" charset="-122"/>
                      <a:ea typeface="微软雅黑" pitchFamily="34" charset="-122"/>
                    </a:rPr>
                    <a:t>系统</a:t>
                  </a:r>
                  <a:endParaRPr lang="zh-CN" altLang="en-US" sz="16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3601137" y="2356738"/>
                <a:ext cx="2557642" cy="294447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5" name="肘形连接符 14"/>
              <p:cNvCxnSpPr/>
              <p:nvPr/>
            </p:nvCxnSpPr>
            <p:spPr>
              <a:xfrm flipV="1">
                <a:off x="2751984" y="2996952"/>
                <a:ext cx="866164" cy="792088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3923928" y="3751188"/>
                <a:ext cx="1875228" cy="5760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经济</a:t>
                </a:r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BI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子系统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23928" y="4430712"/>
                <a:ext cx="1875228" cy="5760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水环境</a:t>
                </a:r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BI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子系统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894708" y="2996952"/>
                <a:ext cx="1875228" cy="5760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人口</a:t>
                </a:r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BI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子系统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419872" y="2531798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BI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系统 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376885" y="3132746"/>
            <a:ext cx="1778576" cy="5842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税收预测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94149" y="3944786"/>
            <a:ext cx="1778576" cy="5842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预测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08213" y="4725144"/>
            <a:ext cx="1778576" cy="5842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经济关联分析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5311421" y="3315337"/>
            <a:ext cx="821521" cy="8034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32942" y="25772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经济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子系统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750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052" y="2207194"/>
            <a:ext cx="8350671" cy="9069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模型及其工程实践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151" descr="C:\Documents and Settings\Administrator\My Documents\My Pictures\未标题-1 拷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400"/>
            <a:ext cx="9017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959520" y="116632"/>
            <a:ext cx="1354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dist" eaLnBrk="1" hangingPunct="1"/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同济大学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1004164" y="489372"/>
            <a:ext cx="1265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TONGJI</a:t>
            </a:r>
            <a:r>
              <a:rPr lang="en-US" altLang="zh-CN" sz="100" dirty="0">
                <a:solidFill>
                  <a:srgbClr val="404040"/>
                </a:solidFill>
                <a:ea typeface="宋体" pitchFamily="2" charset="-122"/>
              </a:rPr>
              <a:t>  </a:t>
            </a:r>
            <a:r>
              <a:rPr lang="en-US" altLang="zh-CN" sz="900" dirty="0">
                <a:latin typeface="方正舒体" pitchFamily="2" charset="-122"/>
                <a:ea typeface="方正舒体" pitchFamily="2" charset="-122"/>
              </a:rPr>
              <a:t>UNIVERSITY</a:t>
            </a:r>
            <a:endParaRPr lang="zh-CN" altLang="en-US" sz="900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140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2651"/>
            <a:ext cx="730830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概论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64288" y="0"/>
            <a:ext cx="1944862" cy="682651"/>
            <a:chOff x="127000" y="25400"/>
            <a:chExt cx="2187124" cy="858838"/>
          </a:xfrm>
        </p:grpSpPr>
        <p:pic>
          <p:nvPicPr>
            <p:cNvPr id="9" name="Picture 151" descr="C:\Documents and Settings\Administrator\My Documents\My Pictures\未标题-1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25400"/>
              <a:ext cx="9017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6"/>
            <p:cNvSpPr txBox="1">
              <a:spLocks noChangeArrowheads="1"/>
            </p:cNvSpPr>
            <p:nvPr/>
          </p:nvSpPr>
          <p:spPr bwMode="auto">
            <a:xfrm>
              <a:off x="959520" y="116632"/>
              <a:ext cx="13546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dist" eaLnBrk="1" hangingPunct="1"/>
              <a:r>
                <a:rPr lang="zh-CN" altLang="en-US" dirty="0">
                  <a:latin typeface="方正舒体" pitchFamily="2" charset="-122"/>
                  <a:ea typeface="方正舒体" pitchFamily="2" charset="-122"/>
                </a:rPr>
                <a:t>同济大学</a:t>
              </a:r>
              <a:endParaRPr lang="zh-CN" altLang="en-US" sz="6600" dirty="0">
                <a:latin typeface="方正舒体" pitchFamily="2" charset="-122"/>
                <a:ea typeface="方正舒体" pitchFamily="2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1004164" y="489372"/>
              <a:ext cx="1265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TONGJI</a:t>
              </a:r>
              <a:r>
                <a:rPr lang="en-US" altLang="zh-CN" sz="100" dirty="0">
                  <a:solidFill>
                    <a:srgbClr val="404040"/>
                  </a:solidFill>
                  <a:ea typeface="宋体" pitchFamily="2" charset="-122"/>
                </a:rPr>
                <a:t>  </a:t>
              </a:r>
              <a:r>
                <a:rPr lang="en-US" altLang="zh-CN" sz="900" dirty="0">
                  <a:latin typeface="方正舒体" pitchFamily="2" charset="-122"/>
                  <a:ea typeface="方正舒体" pitchFamily="2" charset="-122"/>
                </a:rPr>
                <a:t>UNIVERSITY</a:t>
              </a:r>
              <a:endParaRPr lang="zh-CN" altLang="en-US" sz="900" dirty="0"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844824"/>
            <a:ext cx="316513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22564" y="2537899"/>
            <a:ext cx="2952328" cy="1477328"/>
          </a:xfrm>
          <a:prstGeom prst="rect">
            <a:avLst/>
          </a:prstGeom>
          <a:solidFill>
            <a:srgbClr val="B2B2B2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两种成熟模型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年内月份投票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优化混合模型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93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656</TotalTime>
  <Words>1115</Words>
  <Application>Microsoft Office PowerPoint</Application>
  <PresentationFormat>全屏显示(4:3)</PresentationFormat>
  <Paragraphs>311</Paragraphs>
  <Slides>26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ezhihan</dc:creator>
  <cp:lastModifiedBy>zhihan</cp:lastModifiedBy>
  <cp:revision>164</cp:revision>
  <dcterms:created xsi:type="dcterms:W3CDTF">2015-06-14T03:16:08Z</dcterms:created>
  <dcterms:modified xsi:type="dcterms:W3CDTF">2015-06-14T16:18:05Z</dcterms:modified>
</cp:coreProperties>
</file>