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7" r:id="rId3"/>
    <p:sldId id="258" r:id="rId4"/>
    <p:sldId id="259" r:id="rId5"/>
    <p:sldId id="260" r:id="rId6"/>
    <p:sldId id="261" r:id="rId7"/>
    <p:sldId id="262" r:id="rId8"/>
    <p:sldId id="27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1" r:id="rId18"/>
    <p:sldId id="272" r:id="rId19"/>
    <p:sldId id="273" r:id="rId20"/>
    <p:sldId id="274" r:id="rId21"/>
    <p:sldId id="275" r:id="rId22"/>
    <p:sldId id="276" r:id="rId23"/>
    <p:sldId id="27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88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65CC9-D6D4-42FC-B7C9-03CAACF75DED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56961-95E9-47C1-8067-4286131D93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36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56961-95E9-47C1-8067-4286131D93F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7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938" y="3429000"/>
            <a:ext cx="144462" cy="2135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標題版面配置區 1"/>
          <p:cNvSpPr>
            <a:spLocks noGrp="1"/>
          </p:cNvSpPr>
          <p:nvPr>
            <p:ph type="title" hasCustomPrompt="1"/>
          </p:nvPr>
        </p:nvSpPr>
        <p:spPr>
          <a:xfrm>
            <a:off x="3851920" y="3501008"/>
            <a:ext cx="4303390" cy="31301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大標題樣式</a:t>
            </a:r>
            <a:endParaRPr lang="zh-TW" altLang="en-US" dirty="0"/>
          </a:p>
        </p:txBody>
      </p:sp>
      <p:sp>
        <p:nvSpPr>
          <p:cNvPr id="6" name="子標題 2"/>
          <p:cNvSpPr>
            <a:spLocks noGrp="1"/>
          </p:cNvSpPr>
          <p:nvPr>
            <p:ph type="subTitle" idx="1"/>
          </p:nvPr>
        </p:nvSpPr>
        <p:spPr>
          <a:xfrm>
            <a:off x="3851920" y="4476129"/>
            <a:ext cx="3528392" cy="1008112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513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>
          <a:xfrm>
            <a:off x="538559" y="44624"/>
            <a:ext cx="7975798" cy="124911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1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539552" y="1412776"/>
            <a:ext cx="7975798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 baseline="0">
                <a:latin typeface="Arial" panose="020B0604020202020204" pitchFamily="34" charset="0"/>
              </a:defRPr>
            </a:lvl1pPr>
            <a:lvl2pPr latinLnBrk="0">
              <a:defRPr baseline="0">
                <a:latin typeface="Arial" panose="020B0604020202020204" pitchFamily="34" charset="0"/>
              </a:defRPr>
            </a:lvl2pPr>
            <a:lvl3pPr latinLnBrk="0">
              <a:defRPr baseline="0">
                <a:latin typeface="Arial" panose="020B0604020202020204" pitchFamily="34" charset="0"/>
              </a:defRPr>
            </a:lvl3pPr>
            <a:lvl4pPr latinLnBrk="0">
              <a:defRPr baseline="0">
                <a:latin typeface="Arial" panose="020B0604020202020204" pitchFamily="34" charset="0"/>
              </a:defRPr>
            </a:lvl4pPr>
            <a:lvl5pPr latinLnBrk="0"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204A8-272B-4C51-AA34-58D44BB2E859}" type="datetime1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5BCED-0E55-4B95-A2A8-EA990351D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76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7238628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1691680" y="1793156"/>
            <a:ext cx="7238628" cy="4351338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692275" y="6324600"/>
            <a:ext cx="1727200" cy="365125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09123-4CA7-4911-B08A-74044562DB80}" type="datetime1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356100" y="6324600"/>
            <a:ext cx="2173288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42150" y="6324600"/>
            <a:ext cx="1887538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5BCED-0E55-4B95-A2A8-EA990351D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62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5E64B0-0CD4-4093-85CD-ADDBC14C668A}" type="datetime1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5BCED-0E55-4B95-A2A8-EA990351D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91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EE7CFF-A1F1-453B-9D5A-CB7B21A1780D}" type="datetime1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5BCED-0E55-4B95-A2A8-EA990351D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19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CCEB1695-835B-4D5C-AF4D-277C9AF5FB46}" type="datetime1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5BCED-0E55-4B95-A2A8-EA990351D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25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76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31AE-637D-4AF5-BD8D-150B23DACDAD}" type="datetime1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CED-0E55-4B95-A2A8-EA990351D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9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90EA8-5A81-4A23-99FC-CE5ED92922BE}" type="datetime1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5BCED-0E55-4B95-A2A8-EA990351D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79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>
    <p:pull dir="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51920" y="3501008"/>
            <a:ext cx="4464496" cy="31301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Chapter 03</a:t>
            </a:r>
            <a:br>
              <a:rPr lang="en-US" altLang="zh-TW" dirty="0" smtClean="0"/>
            </a:br>
            <a:r>
              <a:rPr lang="en-US" altLang="zh-TW" dirty="0" smtClean="0"/>
              <a:t>JavaScript</a:t>
            </a:r>
            <a:r>
              <a:rPr lang="zh-TW" altLang="en-US" dirty="0" smtClean="0"/>
              <a:t>流程控制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27984" y="4437112"/>
            <a:ext cx="3528392" cy="1008112"/>
          </a:xfrm>
        </p:spPr>
        <p:txBody>
          <a:bodyPr/>
          <a:lstStyle/>
          <a:p>
            <a:r>
              <a:rPr lang="zh-TW" altLang="en-US" dirty="0"/>
              <a:t>中原大學 資訊管理學系</a:t>
            </a:r>
            <a:endParaRPr lang="en-US" altLang="zh-TW" dirty="0"/>
          </a:p>
          <a:p>
            <a:r>
              <a:rPr lang="zh-TW" altLang="en-US" dirty="0"/>
              <a:t>賴錦慧 老師</a:t>
            </a:r>
            <a:endParaRPr lang="en-US" altLang="zh-TW" dirty="0"/>
          </a:p>
          <a:p>
            <a:r>
              <a:rPr lang="en-US" altLang="zh-TW" dirty="0"/>
              <a:t>chlai@cycu.edu.tw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08" y="980728"/>
            <a:ext cx="1842120" cy="184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8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if/else</a:t>
            </a:r>
            <a:r>
              <a:rPr lang="zh-TW" altLang="en-US" dirty="0" smtClean="0"/>
              <a:t> </a:t>
            </a:r>
            <a:r>
              <a:rPr lang="en-US" altLang="zh-TW" dirty="0" smtClean="0"/>
              <a:t>--</a:t>
            </a:r>
            <a:r>
              <a:rPr lang="zh-TW" altLang="en-US" dirty="0" smtClean="0"/>
              <a:t> 二</a:t>
            </a:r>
            <a:r>
              <a:rPr lang="zh-TW" altLang="en-US" dirty="0"/>
              <a:t>選一條件敘述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800" dirty="0" smtClean="0"/>
              <a:t>如果</a:t>
            </a:r>
            <a:r>
              <a:rPr lang="en-US" altLang="zh-TW" sz="2800" dirty="0"/>
              <a:t>if</a:t>
            </a:r>
            <a:r>
              <a:rPr lang="zh-TW" altLang="en-US" sz="2800" dirty="0"/>
              <a:t>條件為</a:t>
            </a:r>
            <a:r>
              <a:rPr lang="en-US" altLang="zh-TW" sz="2800" dirty="0"/>
              <a:t>true</a:t>
            </a:r>
            <a:r>
              <a:rPr lang="zh-TW" altLang="en-US" sz="2800" dirty="0"/>
              <a:t>，就執行與</a:t>
            </a:r>
            <a:r>
              <a:rPr lang="en-US" altLang="zh-TW" sz="2800" dirty="0"/>
              <a:t>else</a:t>
            </a:r>
            <a:r>
              <a:rPr lang="zh-TW" altLang="en-US" sz="2800" dirty="0"/>
              <a:t>之間的程式區塊，如果為</a:t>
            </a:r>
            <a:r>
              <a:rPr lang="en-US" altLang="zh-TW" sz="2800" dirty="0"/>
              <a:t>false</a:t>
            </a:r>
            <a:r>
              <a:rPr lang="zh-TW" altLang="en-US" sz="2800" dirty="0"/>
              <a:t>，就執行</a:t>
            </a:r>
            <a:r>
              <a:rPr lang="en-US" altLang="zh-TW" sz="2800" dirty="0"/>
              <a:t>else</a:t>
            </a:r>
            <a:r>
              <a:rPr lang="zh-TW" altLang="en-US" sz="2800" dirty="0"/>
              <a:t>之後的程式區</a:t>
            </a:r>
            <a:r>
              <a:rPr lang="zh-TW" altLang="en-US" sz="2800" dirty="0" smtClean="0"/>
              <a:t>塊</a:t>
            </a:r>
            <a:endParaRPr lang="en-US" altLang="zh-TW" sz="2800" dirty="0"/>
          </a:p>
          <a:p>
            <a:pPr>
              <a:lnSpc>
                <a:spcPct val="90000"/>
              </a:lnSpc>
            </a:pPr>
            <a:endParaRPr lang="zh-TW" alt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if (</a:t>
            </a:r>
            <a:r>
              <a:rPr lang="en-US" altLang="zh-TW" dirty="0" err="1">
                <a:solidFill>
                  <a:schemeClr val="tx2"/>
                </a:solidFill>
              </a:rPr>
              <a:t>strGender</a:t>
            </a:r>
            <a:r>
              <a:rPr lang="en-US" altLang="zh-TW" dirty="0">
                <a:solidFill>
                  <a:schemeClr val="tx2"/>
                </a:solidFill>
              </a:rPr>
              <a:t> == "</a:t>
            </a:r>
            <a:r>
              <a:rPr lang="zh-TW" altLang="en-US" dirty="0">
                <a:solidFill>
                  <a:schemeClr val="tx2"/>
                </a:solidFill>
              </a:rPr>
              <a:t>男</a:t>
            </a:r>
            <a:r>
              <a:rPr lang="en-US" altLang="zh-TW" dirty="0">
                <a:solidFill>
                  <a:schemeClr val="tx2"/>
                </a:solidFill>
              </a:rPr>
              <a:t>"){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   </a:t>
            </a:r>
            <a:r>
              <a:rPr lang="en-US" altLang="zh-TW" dirty="0" err="1">
                <a:solidFill>
                  <a:schemeClr val="tx2"/>
                </a:solidFill>
              </a:rPr>
              <a:t>document.write</a:t>
            </a:r>
            <a:r>
              <a:rPr lang="en-US" altLang="zh-TW" dirty="0">
                <a:solidFill>
                  <a:schemeClr val="tx2"/>
                </a:solidFill>
              </a:rPr>
              <a:t>("</a:t>
            </a:r>
            <a:r>
              <a:rPr lang="zh-TW" altLang="en-US" dirty="0">
                <a:solidFill>
                  <a:schemeClr val="tx2"/>
                </a:solidFill>
              </a:rPr>
              <a:t>男性網友您好</a:t>
            </a:r>
            <a:r>
              <a:rPr lang="en-US" altLang="zh-TW" dirty="0">
                <a:solidFill>
                  <a:schemeClr val="tx2"/>
                </a:solidFill>
              </a:rPr>
              <a:t>! 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else{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   </a:t>
            </a:r>
            <a:r>
              <a:rPr lang="en-US" altLang="zh-TW" dirty="0" err="1">
                <a:solidFill>
                  <a:schemeClr val="tx2"/>
                </a:solidFill>
              </a:rPr>
              <a:t>document.write</a:t>
            </a:r>
            <a:r>
              <a:rPr lang="en-US" altLang="zh-TW" dirty="0">
                <a:solidFill>
                  <a:schemeClr val="tx2"/>
                </a:solidFill>
              </a:rPr>
              <a:t>("</a:t>
            </a:r>
            <a:r>
              <a:rPr lang="zh-TW" altLang="en-US" dirty="0">
                <a:solidFill>
                  <a:schemeClr val="tx2"/>
                </a:solidFill>
              </a:rPr>
              <a:t>女性網友您好</a:t>
            </a:r>
            <a:r>
              <a:rPr lang="en-US" altLang="zh-TW" dirty="0">
                <a:solidFill>
                  <a:schemeClr val="tx2"/>
                </a:solidFill>
              </a:rPr>
              <a:t>! 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CED-0E55-4B95-A2A8-EA990351DCE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714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if/else</a:t>
            </a:r>
            <a:r>
              <a:rPr lang="zh-TW" altLang="en-US" dirty="0" smtClean="0"/>
              <a:t> </a:t>
            </a:r>
            <a:r>
              <a:rPr lang="en-US" altLang="zh-TW" dirty="0" smtClean="0"/>
              <a:t>--</a:t>
            </a:r>
            <a:r>
              <a:rPr lang="zh-TW" altLang="en-US" dirty="0" smtClean="0"/>
              <a:t> 多</a:t>
            </a:r>
            <a:r>
              <a:rPr lang="zh-TW" altLang="en-US" dirty="0"/>
              <a:t>選一條件敘述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altLang="en-US" sz="2800" dirty="0" smtClean="0"/>
              <a:t>重複</a:t>
            </a:r>
            <a:r>
              <a:rPr lang="zh-TW" altLang="en-US" sz="2800" dirty="0"/>
              <a:t>使用</a:t>
            </a:r>
            <a:r>
              <a:rPr lang="en-US" altLang="zh-TW" sz="2800" dirty="0"/>
              <a:t>if/else</a:t>
            </a:r>
            <a:r>
              <a:rPr lang="zh-TW" altLang="en-US" sz="2800" dirty="0"/>
              <a:t>條件敘述來建立多選一條件</a:t>
            </a:r>
            <a:r>
              <a:rPr lang="zh-TW" altLang="en-US" sz="2800" dirty="0" smtClean="0"/>
              <a:t>敘述</a:t>
            </a:r>
            <a:endParaRPr lang="zh-TW" altLang="en-US" sz="2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if (</a:t>
            </a:r>
            <a:r>
              <a:rPr lang="en-US" altLang="zh-TW" sz="2400" dirty="0" err="1">
                <a:solidFill>
                  <a:schemeClr val="tx2"/>
                </a:solidFill>
              </a:rPr>
              <a:t>strPayment</a:t>
            </a:r>
            <a:r>
              <a:rPr lang="en-US" altLang="zh-TW" sz="2400" dirty="0">
                <a:solidFill>
                  <a:schemeClr val="tx2"/>
                </a:solidFill>
              </a:rPr>
              <a:t> == "cash")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</a:t>
            </a:r>
            <a:r>
              <a:rPr lang="en-US" altLang="zh-TW" sz="24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400" dirty="0">
                <a:solidFill>
                  <a:schemeClr val="tx2"/>
                </a:solidFill>
              </a:rPr>
              <a:t>("</a:t>
            </a:r>
            <a:r>
              <a:rPr lang="zh-TW" altLang="en-US" sz="2400" dirty="0">
                <a:solidFill>
                  <a:schemeClr val="tx2"/>
                </a:solidFill>
              </a:rPr>
              <a:t>使用現金付款</a:t>
            </a:r>
            <a:r>
              <a:rPr lang="en-US" altLang="zh-TW" sz="2400" dirty="0">
                <a:solidFill>
                  <a:schemeClr val="tx2"/>
                </a:solidFill>
              </a:rPr>
              <a:t>!&lt;</a:t>
            </a:r>
            <a:r>
              <a:rPr lang="en-US" altLang="zh-TW" sz="2400" dirty="0" err="1">
                <a:solidFill>
                  <a:schemeClr val="tx2"/>
                </a:solidFill>
              </a:rPr>
              <a:t>br</a:t>
            </a:r>
            <a:r>
              <a:rPr lang="en-US" altLang="zh-TW" sz="2400" dirty="0">
                <a:solidFill>
                  <a:schemeClr val="tx2"/>
                </a:solidFill>
              </a:rPr>
              <a:t>/&gt;");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else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if (</a:t>
            </a:r>
            <a:r>
              <a:rPr lang="en-US" altLang="zh-TW" sz="2400" dirty="0" err="1">
                <a:solidFill>
                  <a:schemeClr val="tx2"/>
                </a:solidFill>
              </a:rPr>
              <a:t>strPayment</a:t>
            </a:r>
            <a:r>
              <a:rPr lang="en-US" altLang="zh-TW" sz="2400" dirty="0">
                <a:solidFill>
                  <a:schemeClr val="tx2"/>
                </a:solidFill>
              </a:rPr>
              <a:t> == "visa")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   </a:t>
            </a:r>
            <a:r>
              <a:rPr lang="en-US" altLang="zh-TW" sz="24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400" dirty="0">
                <a:solidFill>
                  <a:schemeClr val="tx2"/>
                </a:solidFill>
              </a:rPr>
              <a:t>("</a:t>
            </a:r>
            <a:r>
              <a:rPr lang="zh-TW" altLang="en-US" sz="2400" dirty="0">
                <a:solidFill>
                  <a:schemeClr val="tx2"/>
                </a:solidFill>
              </a:rPr>
              <a:t>使用</a:t>
            </a:r>
            <a:r>
              <a:rPr lang="en-US" altLang="zh-TW" sz="2400" dirty="0">
                <a:solidFill>
                  <a:schemeClr val="tx2"/>
                </a:solidFill>
              </a:rPr>
              <a:t>VISA</a:t>
            </a:r>
            <a:r>
              <a:rPr lang="zh-TW" altLang="en-US" sz="2400" dirty="0">
                <a:solidFill>
                  <a:schemeClr val="tx2"/>
                </a:solidFill>
              </a:rPr>
              <a:t>信用卡付款</a:t>
            </a:r>
            <a:r>
              <a:rPr lang="en-US" altLang="zh-TW" sz="2400" dirty="0">
                <a:solidFill>
                  <a:schemeClr val="tx2"/>
                </a:solidFill>
              </a:rPr>
              <a:t>!&lt;</a:t>
            </a:r>
            <a:r>
              <a:rPr lang="en-US" altLang="zh-TW" sz="2400" dirty="0" err="1">
                <a:solidFill>
                  <a:schemeClr val="tx2"/>
                </a:solidFill>
              </a:rPr>
              <a:t>br</a:t>
            </a:r>
            <a:r>
              <a:rPr lang="en-US" altLang="zh-TW" sz="2400" dirty="0">
                <a:solidFill>
                  <a:schemeClr val="tx2"/>
                </a:solidFill>
              </a:rPr>
              <a:t>/&gt;");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else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   if (</a:t>
            </a:r>
            <a:r>
              <a:rPr lang="en-US" altLang="zh-TW" sz="2400" dirty="0" err="1">
                <a:solidFill>
                  <a:schemeClr val="tx2"/>
                </a:solidFill>
              </a:rPr>
              <a:t>strPayment</a:t>
            </a:r>
            <a:r>
              <a:rPr lang="en-US" altLang="zh-TW" sz="2400" dirty="0">
                <a:solidFill>
                  <a:schemeClr val="tx2"/>
                </a:solidFill>
              </a:rPr>
              <a:t> == "master")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       </a:t>
            </a:r>
            <a:r>
              <a:rPr lang="en-US" altLang="zh-TW" sz="24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400" dirty="0">
                <a:solidFill>
                  <a:schemeClr val="tx2"/>
                </a:solidFill>
              </a:rPr>
              <a:t>("</a:t>
            </a:r>
            <a:r>
              <a:rPr lang="zh-TW" altLang="en-US" sz="2400" dirty="0">
                <a:solidFill>
                  <a:schemeClr val="tx2"/>
                </a:solidFill>
              </a:rPr>
              <a:t>使用</a:t>
            </a:r>
            <a:r>
              <a:rPr lang="en-US" altLang="zh-TW" sz="2400" dirty="0">
                <a:solidFill>
                  <a:schemeClr val="tx2"/>
                </a:solidFill>
              </a:rPr>
              <a:t>Master</a:t>
            </a:r>
            <a:r>
              <a:rPr lang="zh-TW" altLang="en-US" sz="2400" dirty="0">
                <a:solidFill>
                  <a:schemeClr val="tx2"/>
                </a:solidFill>
              </a:rPr>
              <a:t>信用卡付款</a:t>
            </a:r>
            <a:r>
              <a:rPr lang="en-US" altLang="zh-TW" sz="2400" dirty="0">
                <a:solidFill>
                  <a:schemeClr val="tx2"/>
                </a:solidFill>
              </a:rPr>
              <a:t>!&lt;</a:t>
            </a:r>
            <a:r>
              <a:rPr lang="en-US" altLang="zh-TW" sz="2400" dirty="0" err="1">
                <a:solidFill>
                  <a:schemeClr val="tx2"/>
                </a:solidFill>
              </a:rPr>
              <a:t>br</a:t>
            </a:r>
            <a:r>
              <a:rPr lang="en-US" altLang="zh-TW" sz="2400" dirty="0">
                <a:solidFill>
                  <a:schemeClr val="tx2"/>
                </a:solidFill>
              </a:rPr>
              <a:t>/&gt;");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   else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       </a:t>
            </a:r>
            <a:r>
              <a:rPr lang="en-US" altLang="zh-TW" sz="24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400" dirty="0">
                <a:solidFill>
                  <a:schemeClr val="tx2"/>
                </a:solidFill>
              </a:rPr>
              <a:t>("</a:t>
            </a:r>
            <a:r>
              <a:rPr lang="zh-TW" altLang="en-US" sz="2400" dirty="0">
                <a:solidFill>
                  <a:schemeClr val="tx2"/>
                </a:solidFill>
              </a:rPr>
              <a:t>未明的付款方式</a:t>
            </a:r>
            <a:r>
              <a:rPr lang="en-US" altLang="zh-TW" sz="2400" dirty="0">
                <a:solidFill>
                  <a:schemeClr val="tx2"/>
                </a:solidFill>
              </a:rPr>
              <a:t>!&lt;</a:t>
            </a:r>
            <a:r>
              <a:rPr lang="en-US" altLang="zh-TW" sz="2400" dirty="0" err="1">
                <a:solidFill>
                  <a:schemeClr val="tx2"/>
                </a:solidFill>
              </a:rPr>
              <a:t>br</a:t>
            </a:r>
            <a:r>
              <a:rPr lang="en-US" altLang="zh-TW" sz="2400" dirty="0">
                <a:solidFill>
                  <a:schemeClr val="tx2"/>
                </a:solidFill>
              </a:rPr>
              <a:t>/&gt;");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CED-0E55-4B95-A2A8-EA990351DCE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21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Switch</a:t>
            </a:r>
            <a:r>
              <a:rPr lang="zh-TW" altLang="en-US" dirty="0" smtClean="0"/>
              <a:t> </a:t>
            </a:r>
            <a:r>
              <a:rPr lang="en-US" altLang="zh-TW" dirty="0" smtClean="0"/>
              <a:t>--</a:t>
            </a:r>
            <a:r>
              <a:rPr lang="zh-TW" altLang="en-US" dirty="0" smtClean="0"/>
              <a:t> 多</a:t>
            </a:r>
            <a:r>
              <a:rPr lang="zh-TW" altLang="en-US" dirty="0"/>
              <a:t>選一條件敘述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 sz="2800" dirty="0" smtClean="0"/>
              <a:t>Switch:</a:t>
            </a:r>
            <a:r>
              <a:rPr lang="zh-TW" altLang="en-US" sz="2800" dirty="0" smtClean="0"/>
              <a:t> 依照</a:t>
            </a:r>
            <a:r>
              <a:rPr lang="zh-TW" altLang="en-US" sz="2800" dirty="0"/>
              <a:t>符合條件來執行不同程式區塊的</a:t>
            </a:r>
            <a:r>
              <a:rPr lang="zh-TW" altLang="en-US" sz="2800" dirty="0" smtClean="0"/>
              <a:t>程式碼</a:t>
            </a:r>
            <a:endParaRPr lang="en-US" altLang="zh-TW" sz="2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3600" dirty="0">
                <a:solidFill>
                  <a:srgbClr val="FF0000"/>
                </a:solidFill>
              </a:rPr>
              <a:t> </a:t>
            </a:r>
            <a:r>
              <a:rPr lang="zh-TW" altLang="en-US" sz="3600" dirty="0" smtClean="0">
                <a:solidFill>
                  <a:srgbClr val="FF0000"/>
                </a:solidFill>
              </a:rPr>
              <a:t>    </a:t>
            </a:r>
            <a:r>
              <a:rPr lang="en-US" altLang="zh-TW" sz="2400" dirty="0" smtClean="0">
                <a:solidFill>
                  <a:schemeClr val="tx2"/>
                </a:solidFill>
              </a:rPr>
              <a:t>switch </a:t>
            </a:r>
            <a:r>
              <a:rPr lang="en-US" altLang="zh-TW" sz="2400" dirty="0">
                <a:solidFill>
                  <a:schemeClr val="tx2"/>
                </a:solidFill>
              </a:rPr>
              <a:t>(</a:t>
            </a:r>
            <a:r>
              <a:rPr lang="en-US" altLang="zh-TW" sz="2400" dirty="0" err="1">
                <a:solidFill>
                  <a:schemeClr val="tx2"/>
                </a:solidFill>
              </a:rPr>
              <a:t>strPayment</a:t>
            </a:r>
            <a:r>
              <a:rPr lang="en-US" altLang="zh-TW" sz="2400" dirty="0">
                <a:solidFill>
                  <a:schemeClr val="tx2"/>
                </a:solidFill>
              </a:rPr>
              <a:t>){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case "cash":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    </a:t>
            </a:r>
            <a:r>
              <a:rPr lang="en-US" altLang="zh-TW" sz="24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400" dirty="0">
                <a:solidFill>
                  <a:schemeClr val="tx2"/>
                </a:solidFill>
              </a:rPr>
              <a:t>("</a:t>
            </a:r>
            <a:r>
              <a:rPr lang="zh-TW" altLang="en-US" sz="2400" dirty="0">
                <a:solidFill>
                  <a:schemeClr val="tx2"/>
                </a:solidFill>
              </a:rPr>
              <a:t>使用現金付款</a:t>
            </a:r>
            <a:r>
              <a:rPr lang="en-US" altLang="zh-TW" sz="2400" dirty="0">
                <a:solidFill>
                  <a:schemeClr val="tx2"/>
                </a:solidFill>
              </a:rPr>
              <a:t>!&lt;</a:t>
            </a:r>
            <a:r>
              <a:rPr lang="en-US" altLang="zh-TW" sz="2400" dirty="0" err="1">
                <a:solidFill>
                  <a:schemeClr val="tx2"/>
                </a:solidFill>
              </a:rPr>
              <a:t>br</a:t>
            </a:r>
            <a:r>
              <a:rPr lang="en-US" altLang="zh-TW" sz="2400" dirty="0">
                <a:solidFill>
                  <a:schemeClr val="tx2"/>
                </a:solidFill>
              </a:rPr>
              <a:t>/&gt;");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    </a:t>
            </a:r>
            <a:r>
              <a:rPr lang="en-US" altLang="zh-TW" sz="2400" dirty="0">
                <a:solidFill>
                  <a:srgbClr val="FF0000"/>
                </a:solidFill>
              </a:rPr>
              <a:t>break;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case "visa":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    </a:t>
            </a:r>
            <a:r>
              <a:rPr lang="en-US" altLang="zh-TW" sz="24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400" dirty="0">
                <a:solidFill>
                  <a:schemeClr val="tx2"/>
                </a:solidFill>
              </a:rPr>
              <a:t>("</a:t>
            </a:r>
            <a:r>
              <a:rPr lang="zh-TW" altLang="en-US" sz="2400" dirty="0">
                <a:solidFill>
                  <a:schemeClr val="tx2"/>
                </a:solidFill>
              </a:rPr>
              <a:t>使用</a:t>
            </a:r>
            <a:r>
              <a:rPr lang="en-US" altLang="zh-TW" sz="2400" dirty="0">
                <a:solidFill>
                  <a:schemeClr val="tx2"/>
                </a:solidFill>
              </a:rPr>
              <a:t>VISA</a:t>
            </a:r>
            <a:r>
              <a:rPr lang="zh-TW" altLang="en-US" sz="2400" dirty="0">
                <a:solidFill>
                  <a:schemeClr val="tx2"/>
                </a:solidFill>
              </a:rPr>
              <a:t>信用卡付款</a:t>
            </a:r>
            <a:r>
              <a:rPr lang="en-US" altLang="zh-TW" sz="2400" dirty="0">
                <a:solidFill>
                  <a:schemeClr val="tx2"/>
                </a:solidFill>
              </a:rPr>
              <a:t>!&lt;</a:t>
            </a:r>
            <a:r>
              <a:rPr lang="en-US" altLang="zh-TW" sz="2400" dirty="0" err="1">
                <a:solidFill>
                  <a:schemeClr val="tx2"/>
                </a:solidFill>
              </a:rPr>
              <a:t>br</a:t>
            </a:r>
            <a:r>
              <a:rPr lang="en-US" altLang="zh-TW" sz="2400" dirty="0">
                <a:solidFill>
                  <a:schemeClr val="tx2"/>
                </a:solidFill>
              </a:rPr>
              <a:t>/&gt;");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    </a:t>
            </a:r>
            <a:r>
              <a:rPr lang="en-US" altLang="zh-TW" sz="2400" dirty="0">
                <a:solidFill>
                  <a:srgbClr val="FF0000"/>
                </a:solidFill>
              </a:rPr>
              <a:t>break;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case "master":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    </a:t>
            </a:r>
            <a:r>
              <a:rPr lang="en-US" altLang="zh-TW" sz="24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400" dirty="0">
                <a:solidFill>
                  <a:schemeClr val="tx2"/>
                </a:solidFill>
              </a:rPr>
              <a:t>("</a:t>
            </a:r>
            <a:r>
              <a:rPr lang="zh-TW" altLang="en-US" sz="2400" dirty="0">
                <a:solidFill>
                  <a:schemeClr val="tx2"/>
                </a:solidFill>
              </a:rPr>
              <a:t>使用</a:t>
            </a:r>
            <a:r>
              <a:rPr lang="en-US" altLang="zh-TW" sz="2400" dirty="0">
                <a:solidFill>
                  <a:schemeClr val="tx2"/>
                </a:solidFill>
              </a:rPr>
              <a:t>Master</a:t>
            </a:r>
            <a:r>
              <a:rPr lang="zh-TW" altLang="en-US" sz="2400" dirty="0">
                <a:solidFill>
                  <a:schemeClr val="tx2"/>
                </a:solidFill>
              </a:rPr>
              <a:t>信用卡付款</a:t>
            </a:r>
            <a:r>
              <a:rPr lang="en-US" altLang="zh-TW" sz="2400" dirty="0">
                <a:solidFill>
                  <a:schemeClr val="tx2"/>
                </a:solidFill>
              </a:rPr>
              <a:t>!&lt;</a:t>
            </a:r>
            <a:r>
              <a:rPr lang="en-US" altLang="zh-TW" sz="2400" dirty="0" err="1">
                <a:solidFill>
                  <a:schemeClr val="tx2"/>
                </a:solidFill>
              </a:rPr>
              <a:t>br</a:t>
            </a:r>
            <a:r>
              <a:rPr lang="en-US" altLang="zh-TW" sz="2400" dirty="0">
                <a:solidFill>
                  <a:schemeClr val="tx2"/>
                </a:solidFill>
              </a:rPr>
              <a:t>/&gt;");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    </a:t>
            </a:r>
            <a:r>
              <a:rPr lang="en-US" altLang="zh-TW" sz="2400" dirty="0">
                <a:solidFill>
                  <a:srgbClr val="FF0000"/>
                </a:solidFill>
              </a:rPr>
              <a:t>break;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default: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    </a:t>
            </a:r>
            <a:r>
              <a:rPr lang="en-US" altLang="zh-TW" sz="24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400" dirty="0">
                <a:solidFill>
                  <a:schemeClr val="tx2"/>
                </a:solidFill>
              </a:rPr>
              <a:t>("</a:t>
            </a:r>
            <a:r>
              <a:rPr lang="zh-TW" altLang="en-US" sz="2400" dirty="0">
                <a:solidFill>
                  <a:schemeClr val="tx2"/>
                </a:solidFill>
              </a:rPr>
              <a:t>未明的付款方式</a:t>
            </a:r>
            <a:r>
              <a:rPr lang="en-US" altLang="zh-TW" sz="2400" dirty="0">
                <a:solidFill>
                  <a:schemeClr val="tx2"/>
                </a:solidFill>
              </a:rPr>
              <a:t>!&lt;</a:t>
            </a:r>
            <a:r>
              <a:rPr lang="en-US" altLang="zh-TW" sz="2400" dirty="0" err="1">
                <a:solidFill>
                  <a:schemeClr val="tx2"/>
                </a:solidFill>
              </a:rPr>
              <a:t>br</a:t>
            </a:r>
            <a:r>
              <a:rPr lang="en-US" altLang="zh-TW" sz="2400" dirty="0">
                <a:solidFill>
                  <a:schemeClr val="tx2"/>
                </a:solidFill>
              </a:rPr>
              <a:t>/&gt;");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TW" sz="2800" dirty="0">
              <a:solidFill>
                <a:srgbClr val="FF0000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CED-0E55-4B95-A2A8-EA990351DCE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84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條件運算子  </a:t>
            </a:r>
            <a:r>
              <a:rPr lang="en-US" altLang="zh-TW" dirty="0" smtClean="0"/>
              <a:t>?:</a:t>
            </a:r>
            <a:endParaRPr lang="en-US" altLang="zh-TW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如同</a:t>
            </a:r>
            <a:r>
              <a:rPr lang="zh-TW" altLang="en-US" sz="2800" dirty="0"/>
              <a:t>一個</a:t>
            </a:r>
            <a:r>
              <a:rPr lang="en-US" altLang="zh-TW" sz="2800" dirty="0"/>
              <a:t>if/else</a:t>
            </a:r>
            <a:r>
              <a:rPr lang="zh-TW" altLang="en-US" sz="2800" dirty="0"/>
              <a:t>條件，使用「</a:t>
            </a:r>
            <a:r>
              <a:rPr lang="en-US" altLang="zh-TW" sz="2800" dirty="0"/>
              <a:t>?</a:t>
            </a:r>
            <a:r>
              <a:rPr lang="zh-TW" altLang="en-US" sz="2800" dirty="0"/>
              <a:t>」符號代替</a:t>
            </a:r>
            <a:r>
              <a:rPr lang="en-US" altLang="zh-TW" sz="2800" dirty="0"/>
              <a:t>if</a:t>
            </a:r>
            <a:r>
              <a:rPr lang="zh-TW" altLang="en-US" sz="2800" dirty="0"/>
              <a:t>；「</a:t>
            </a:r>
            <a:r>
              <a:rPr lang="en-US" altLang="zh-TW" sz="2800" dirty="0"/>
              <a:t>:</a:t>
            </a:r>
            <a:r>
              <a:rPr lang="zh-TW" altLang="en-US" sz="2800" dirty="0"/>
              <a:t>」符號代替</a:t>
            </a:r>
            <a:r>
              <a:rPr lang="en-US" altLang="zh-TW" sz="2800" dirty="0" smtClean="0"/>
              <a:t>else</a:t>
            </a:r>
            <a:endParaRPr lang="zh-TW" altLang="en-US" sz="2800" dirty="0"/>
          </a:p>
          <a:p>
            <a:pPr lvl="1">
              <a:buFontTx/>
              <a:buNone/>
            </a:pPr>
            <a:r>
              <a:rPr lang="en-US" altLang="zh-TW" dirty="0" err="1">
                <a:solidFill>
                  <a:schemeClr val="tx2"/>
                </a:solidFill>
              </a:rPr>
              <a:t>strHours</a:t>
            </a:r>
            <a:r>
              <a:rPr lang="en-US" altLang="zh-TW" dirty="0">
                <a:solidFill>
                  <a:schemeClr val="tx2"/>
                </a:solidFill>
              </a:rPr>
              <a:t> = (</a:t>
            </a:r>
            <a:r>
              <a:rPr lang="en-US" altLang="zh-TW" dirty="0" err="1">
                <a:solidFill>
                  <a:schemeClr val="tx2"/>
                </a:solidFill>
              </a:rPr>
              <a:t>dtHour</a:t>
            </a:r>
            <a:r>
              <a:rPr lang="en-US" altLang="zh-TW" dirty="0">
                <a:solidFill>
                  <a:schemeClr val="tx2"/>
                </a:solidFill>
              </a:rPr>
              <a:t> &gt;= 12) ? " PM" : " AM</a:t>
            </a:r>
            <a:r>
              <a:rPr lang="en-US" altLang="zh-TW" dirty="0" smtClean="0">
                <a:solidFill>
                  <a:schemeClr val="tx2"/>
                </a:solidFill>
              </a:rPr>
              <a:t>";</a:t>
            </a:r>
            <a:endParaRPr lang="en-US" altLang="zh-TW" dirty="0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CED-0E55-4B95-A2A8-EA990351DCE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06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的迴圈控制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/>
              <a:t>迴圈敘述</a:t>
            </a:r>
          </a:p>
          <a:p>
            <a:r>
              <a:rPr lang="en-US" altLang="zh-TW" dirty="0" smtClean="0"/>
              <a:t>for/In</a:t>
            </a:r>
            <a:r>
              <a:rPr lang="zh-TW" altLang="en-US" dirty="0"/>
              <a:t>迴圈敘述</a:t>
            </a:r>
          </a:p>
          <a:p>
            <a:r>
              <a:rPr lang="en-US" altLang="zh-TW" dirty="0" smtClean="0"/>
              <a:t>while</a:t>
            </a:r>
            <a:r>
              <a:rPr lang="zh-TW" altLang="en-US" dirty="0"/>
              <a:t>迴圈敘述</a:t>
            </a:r>
          </a:p>
          <a:p>
            <a:r>
              <a:rPr lang="en-US" altLang="zh-TW" dirty="0" smtClean="0"/>
              <a:t>do/while</a:t>
            </a:r>
            <a:r>
              <a:rPr lang="zh-TW" altLang="en-US" dirty="0"/>
              <a:t>迴圈敘述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CED-0E55-4B95-A2A8-EA990351DCE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00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/>
              <a:t>迴圈敘述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執行</a:t>
            </a:r>
            <a:r>
              <a:rPr lang="zh-TW" altLang="en-US" sz="2800" dirty="0"/>
              <a:t>固定次數的程式區</a:t>
            </a:r>
            <a:r>
              <a:rPr lang="zh-TW" altLang="en-US" sz="2800" dirty="0" smtClean="0"/>
              <a:t>塊</a:t>
            </a:r>
            <a:endParaRPr lang="en-US" altLang="zh-TW" sz="2800" dirty="0" smtClean="0"/>
          </a:p>
          <a:p>
            <a:r>
              <a:rPr lang="zh-TW" altLang="en-US" sz="2800" dirty="0" smtClean="0"/>
              <a:t>計數器</a:t>
            </a:r>
            <a:r>
              <a:rPr lang="zh-TW" altLang="en-US" sz="2800" dirty="0"/>
              <a:t>每次增加或減少一個值，直到迴圈結束條件成立</a:t>
            </a:r>
            <a:r>
              <a:rPr lang="zh-TW" altLang="en-US" sz="2800" dirty="0" smtClean="0"/>
              <a:t>為止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>
                <a:solidFill>
                  <a:schemeClr val="tx2"/>
                </a:solidFill>
              </a:rPr>
              <a:t> </a:t>
            </a:r>
            <a:r>
              <a:rPr lang="zh-TW" altLang="en-US" sz="2800" dirty="0" smtClean="0">
                <a:solidFill>
                  <a:schemeClr val="tx2"/>
                </a:solidFill>
              </a:rPr>
              <a:t>   </a:t>
            </a:r>
            <a:r>
              <a:rPr lang="en-US" altLang="zh-TW" dirty="0" smtClean="0">
                <a:solidFill>
                  <a:schemeClr val="tx2"/>
                </a:solidFill>
              </a:rPr>
              <a:t>for </a:t>
            </a:r>
            <a:r>
              <a:rPr lang="en-US" altLang="zh-TW" dirty="0">
                <a:solidFill>
                  <a:schemeClr val="tx2"/>
                </a:solidFill>
              </a:rPr>
              <a:t>(</a:t>
            </a:r>
            <a:r>
              <a:rPr lang="en-US" altLang="zh-TW" dirty="0" err="1">
                <a:solidFill>
                  <a:schemeClr val="tx2"/>
                </a:solidFill>
              </a:rPr>
              <a:t>i</a:t>
            </a:r>
            <a:r>
              <a:rPr lang="en-US" altLang="zh-TW" dirty="0">
                <a:solidFill>
                  <a:schemeClr val="tx2"/>
                </a:solidFill>
              </a:rPr>
              <a:t> = 1; </a:t>
            </a:r>
            <a:r>
              <a:rPr lang="en-US" altLang="zh-TW" dirty="0" err="1">
                <a:solidFill>
                  <a:schemeClr val="tx2"/>
                </a:solidFill>
              </a:rPr>
              <a:t>i</a:t>
            </a:r>
            <a:r>
              <a:rPr lang="en-US" altLang="zh-TW" dirty="0">
                <a:solidFill>
                  <a:schemeClr val="tx2"/>
                </a:solidFill>
              </a:rPr>
              <a:t> &lt;= 5; </a:t>
            </a:r>
            <a:r>
              <a:rPr lang="en-US" altLang="zh-TW" dirty="0" err="1">
                <a:solidFill>
                  <a:schemeClr val="tx2"/>
                </a:solidFill>
              </a:rPr>
              <a:t>i</a:t>
            </a:r>
            <a:r>
              <a:rPr lang="en-US" altLang="zh-TW" dirty="0">
                <a:solidFill>
                  <a:schemeClr val="tx2"/>
                </a:solidFill>
              </a:rPr>
              <a:t>++) {</a:t>
            </a:r>
          </a:p>
          <a:p>
            <a:pPr lvl="1"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    </a:t>
            </a:r>
            <a:r>
              <a:rPr lang="en-US" altLang="zh-TW" dirty="0" err="1">
                <a:solidFill>
                  <a:schemeClr val="tx2"/>
                </a:solidFill>
              </a:rPr>
              <a:t>document.write</a:t>
            </a:r>
            <a:r>
              <a:rPr lang="en-US" altLang="zh-TW" dirty="0">
                <a:solidFill>
                  <a:schemeClr val="tx2"/>
                </a:solidFill>
              </a:rPr>
              <a:t>("</a:t>
            </a:r>
            <a:r>
              <a:rPr lang="zh-TW" altLang="en-US" dirty="0">
                <a:solidFill>
                  <a:schemeClr val="tx2"/>
                </a:solidFill>
              </a:rPr>
              <a:t>整數</a:t>
            </a:r>
            <a:r>
              <a:rPr lang="en-US" altLang="zh-TW" dirty="0">
                <a:solidFill>
                  <a:schemeClr val="tx2"/>
                </a:solidFill>
              </a:rPr>
              <a:t>: " + </a:t>
            </a:r>
            <a:r>
              <a:rPr lang="en-US" altLang="zh-TW" dirty="0" err="1">
                <a:solidFill>
                  <a:schemeClr val="tx2"/>
                </a:solidFill>
              </a:rPr>
              <a:t>i</a:t>
            </a:r>
            <a:r>
              <a:rPr lang="en-US" altLang="zh-TW" dirty="0">
                <a:solidFill>
                  <a:schemeClr val="tx2"/>
                </a:solidFill>
              </a:rPr>
              <a:t> + "&lt;</a:t>
            </a:r>
            <a:r>
              <a:rPr lang="en-US" altLang="zh-TW" dirty="0" err="1">
                <a:solidFill>
                  <a:schemeClr val="tx2"/>
                </a:solidFill>
              </a:rPr>
              <a:t>br</a:t>
            </a:r>
            <a:r>
              <a:rPr lang="en-US" altLang="zh-TW" dirty="0">
                <a:solidFill>
                  <a:schemeClr val="tx2"/>
                </a:solidFill>
              </a:rPr>
              <a:t>/&gt;");</a:t>
            </a:r>
          </a:p>
          <a:p>
            <a:pPr lvl="1"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    </a:t>
            </a:r>
            <a:r>
              <a:rPr lang="en-US" altLang="zh-TW" dirty="0" err="1">
                <a:solidFill>
                  <a:schemeClr val="tx2"/>
                </a:solidFill>
              </a:rPr>
              <a:t>intSum</a:t>
            </a:r>
            <a:r>
              <a:rPr lang="en-US" altLang="zh-TW" dirty="0">
                <a:solidFill>
                  <a:schemeClr val="tx2"/>
                </a:solidFill>
              </a:rPr>
              <a:t> += </a:t>
            </a:r>
            <a:r>
              <a:rPr lang="en-US" altLang="zh-TW" dirty="0" err="1">
                <a:solidFill>
                  <a:schemeClr val="tx2"/>
                </a:solidFill>
              </a:rPr>
              <a:t>i</a:t>
            </a:r>
            <a:r>
              <a:rPr lang="en-US" altLang="zh-TW" dirty="0">
                <a:solidFill>
                  <a:schemeClr val="tx2"/>
                </a:solidFill>
              </a:rPr>
              <a:t>;</a:t>
            </a:r>
          </a:p>
          <a:p>
            <a:pPr lvl="1">
              <a:buFontTx/>
              <a:buNone/>
            </a:pPr>
            <a:r>
              <a:rPr lang="en-US" altLang="zh-TW" dirty="0" smtClean="0">
                <a:solidFill>
                  <a:schemeClr val="tx2"/>
                </a:solidFill>
              </a:rPr>
              <a:t>}</a:t>
            </a:r>
            <a:endParaRPr lang="en-US" altLang="zh-TW" dirty="0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CED-0E55-4B95-A2A8-EA990351DCE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34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for/In</a:t>
            </a:r>
            <a:r>
              <a:rPr lang="zh-TW" altLang="en-US" dirty="0"/>
              <a:t>迴圈敘述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 smtClean="0"/>
              <a:t>for/in</a:t>
            </a:r>
            <a:r>
              <a:rPr lang="zh-TW" altLang="en-US" sz="2800" dirty="0"/>
              <a:t>迴圈主要是在</a:t>
            </a:r>
            <a:r>
              <a:rPr lang="zh-TW" altLang="en-US" sz="2800" dirty="0">
                <a:solidFill>
                  <a:srgbClr val="FF0000"/>
                </a:solidFill>
              </a:rPr>
              <a:t>顯示物件的所有</a:t>
            </a:r>
            <a:r>
              <a:rPr lang="zh-TW" altLang="en-US" sz="2800" dirty="0" smtClean="0">
                <a:solidFill>
                  <a:srgbClr val="FF0000"/>
                </a:solidFill>
              </a:rPr>
              <a:t>屬性</a:t>
            </a:r>
            <a:endParaRPr lang="zh-TW" altLang="en-US" sz="28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for (</a:t>
            </a:r>
            <a:r>
              <a:rPr lang="en-US" altLang="zh-TW" dirty="0">
                <a:solidFill>
                  <a:srgbClr val="FF0000"/>
                </a:solidFill>
              </a:rPr>
              <a:t>prop in </a:t>
            </a:r>
            <a:r>
              <a:rPr lang="en-US" altLang="zh-TW" dirty="0" err="1">
                <a:solidFill>
                  <a:srgbClr val="FF0000"/>
                </a:solidFill>
              </a:rPr>
              <a:t>objAddress</a:t>
            </a:r>
            <a:r>
              <a:rPr lang="en-US" altLang="zh-TW" dirty="0">
                <a:solidFill>
                  <a:schemeClr val="tx2"/>
                </a:solidFill>
              </a:rPr>
              <a:t>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   </a:t>
            </a:r>
            <a:r>
              <a:rPr lang="en-US" altLang="zh-TW" dirty="0" err="1">
                <a:solidFill>
                  <a:schemeClr val="tx2"/>
                </a:solidFill>
              </a:rPr>
              <a:t>document.write</a:t>
            </a:r>
            <a:r>
              <a:rPr lang="en-US" altLang="zh-TW" dirty="0">
                <a:solidFill>
                  <a:schemeClr val="tx2"/>
                </a:solidFill>
              </a:rPr>
              <a:t>("</a:t>
            </a:r>
            <a:r>
              <a:rPr lang="zh-TW" altLang="en-US" dirty="0">
                <a:solidFill>
                  <a:schemeClr val="tx2"/>
                </a:solidFill>
              </a:rPr>
              <a:t>屬性</a:t>
            </a:r>
            <a:r>
              <a:rPr lang="en-US" altLang="zh-TW" dirty="0">
                <a:solidFill>
                  <a:schemeClr val="tx2"/>
                </a:solidFill>
              </a:rPr>
              <a:t>: " + prop + "=" + </a:t>
            </a:r>
            <a:r>
              <a:rPr lang="en-US" altLang="zh-TW" dirty="0" err="1">
                <a:solidFill>
                  <a:schemeClr val="tx2"/>
                </a:solidFill>
              </a:rPr>
              <a:t>objAddress</a:t>
            </a:r>
            <a:r>
              <a:rPr lang="en-US" altLang="zh-TW" dirty="0">
                <a:solidFill>
                  <a:schemeClr val="tx2"/>
                </a:solidFill>
              </a:rPr>
              <a:t>[prop] + "&lt;</a:t>
            </a:r>
            <a:r>
              <a:rPr lang="en-US" altLang="zh-TW" dirty="0" err="1">
                <a:solidFill>
                  <a:schemeClr val="tx2"/>
                </a:solidFill>
              </a:rPr>
              <a:t>br</a:t>
            </a:r>
            <a:r>
              <a:rPr lang="en-US" altLang="zh-TW" dirty="0">
                <a:solidFill>
                  <a:schemeClr val="tx2"/>
                </a:solidFill>
              </a:rPr>
              <a:t>/&gt;");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CED-0E55-4B95-A2A8-EA990351DCE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937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8898" y="1556792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利用迴圈來</a:t>
            </a:r>
            <a:r>
              <a:rPr lang="zh-TW" altLang="en-US" dirty="0"/>
              <a:t>印出 </a:t>
            </a:r>
            <a:r>
              <a:rPr lang="en-US" altLang="zh-TW" dirty="0"/>
              <a:t>size </a:t>
            </a:r>
            <a:r>
              <a:rPr lang="zh-TW" altLang="en-US" dirty="0"/>
              <a:t>由 </a:t>
            </a:r>
            <a:r>
              <a:rPr lang="en-US" altLang="zh-TW" dirty="0"/>
              <a:t>1 </a:t>
            </a:r>
            <a:r>
              <a:rPr lang="zh-TW" altLang="en-US" dirty="0"/>
              <a:t>到 </a:t>
            </a:r>
            <a:r>
              <a:rPr lang="en-US" altLang="zh-TW" dirty="0"/>
              <a:t>5 </a:t>
            </a:r>
            <a:r>
              <a:rPr lang="zh-TW" altLang="en-US" dirty="0"/>
              <a:t>的</a:t>
            </a:r>
            <a:r>
              <a:rPr lang="en-US" altLang="zh-TW" dirty="0"/>
              <a:t>"Hello World</a:t>
            </a:r>
            <a:r>
              <a:rPr lang="en-US" altLang="zh-TW" dirty="0" smtClean="0"/>
              <a:t>!”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852936"/>
            <a:ext cx="3672408" cy="2022486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CED-0E55-4B95-A2A8-EA990351DCE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32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/>
              <a:t>迴圈敘述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/>
              <a:t>while</a:t>
            </a:r>
            <a:r>
              <a:rPr lang="zh-TW" altLang="en-US" sz="2800" dirty="0"/>
              <a:t>迴圈敘述需要自行在程式區塊內處理計數器的</a:t>
            </a:r>
            <a:r>
              <a:rPr lang="zh-TW" altLang="en-US" sz="2800" dirty="0" smtClean="0"/>
              <a:t>增減</a:t>
            </a:r>
            <a:r>
              <a:rPr lang="en-US" altLang="zh-TW" sz="2800" dirty="0" smtClean="0">
                <a:solidFill>
                  <a:srgbClr val="FF0000"/>
                </a:solidFill>
              </a:rPr>
              <a:t>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   </a:t>
            </a:r>
            <a:r>
              <a:rPr lang="en-US" altLang="zh-TW" dirty="0" smtClean="0">
                <a:solidFill>
                  <a:schemeClr val="tx2"/>
                </a:solidFill>
              </a:rPr>
              <a:t>while(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&lt;= 6</a:t>
            </a:r>
            <a:r>
              <a:rPr lang="en-US" altLang="zh-TW" dirty="0">
                <a:solidFill>
                  <a:schemeClr val="tx2"/>
                </a:solidFill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   </a:t>
            </a:r>
            <a:r>
              <a:rPr lang="en-US" altLang="zh-TW" dirty="0" err="1">
                <a:solidFill>
                  <a:schemeClr val="tx2"/>
                </a:solidFill>
              </a:rPr>
              <a:t>document.write</a:t>
            </a:r>
            <a:r>
              <a:rPr lang="en-US" altLang="zh-TW" dirty="0">
                <a:solidFill>
                  <a:schemeClr val="tx2"/>
                </a:solidFill>
              </a:rPr>
              <a:t>("</a:t>
            </a:r>
            <a:r>
              <a:rPr lang="zh-TW" altLang="en-US" dirty="0">
                <a:solidFill>
                  <a:schemeClr val="tx2"/>
                </a:solidFill>
              </a:rPr>
              <a:t>整數</a:t>
            </a:r>
            <a:r>
              <a:rPr lang="en-US" altLang="zh-TW" dirty="0">
                <a:solidFill>
                  <a:schemeClr val="tx2"/>
                </a:solidFill>
              </a:rPr>
              <a:t>: " + </a:t>
            </a:r>
            <a:r>
              <a:rPr lang="en-US" altLang="zh-TW" dirty="0" err="1">
                <a:solidFill>
                  <a:schemeClr val="tx2"/>
                </a:solidFill>
              </a:rPr>
              <a:t>i</a:t>
            </a:r>
            <a:r>
              <a:rPr lang="en-US" altLang="zh-TW" dirty="0">
                <a:solidFill>
                  <a:schemeClr val="tx2"/>
                </a:solidFill>
              </a:rPr>
              <a:t> + "&lt;</a:t>
            </a:r>
            <a:r>
              <a:rPr lang="en-US" altLang="zh-TW" dirty="0" err="1">
                <a:solidFill>
                  <a:schemeClr val="tx2"/>
                </a:solidFill>
              </a:rPr>
              <a:t>br</a:t>
            </a:r>
            <a:r>
              <a:rPr lang="en-US" altLang="zh-TW" dirty="0">
                <a:solidFill>
                  <a:schemeClr val="tx2"/>
                </a:solidFill>
              </a:rPr>
              <a:t>/&gt;");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   </a:t>
            </a:r>
            <a:r>
              <a:rPr lang="en-US" altLang="zh-TW" dirty="0" err="1">
                <a:solidFill>
                  <a:schemeClr val="tx2"/>
                </a:solidFill>
              </a:rPr>
              <a:t>intSum</a:t>
            </a:r>
            <a:r>
              <a:rPr lang="en-US" altLang="zh-TW" dirty="0">
                <a:solidFill>
                  <a:schemeClr val="tx2"/>
                </a:solidFill>
              </a:rPr>
              <a:t> += </a:t>
            </a:r>
            <a:r>
              <a:rPr lang="en-US" altLang="zh-TW" dirty="0" err="1">
                <a:solidFill>
                  <a:schemeClr val="tx2"/>
                </a:solidFill>
              </a:rPr>
              <a:t>i</a:t>
            </a:r>
            <a:r>
              <a:rPr lang="en-US" altLang="zh-TW" dirty="0">
                <a:solidFill>
                  <a:schemeClr val="tx2"/>
                </a:solidFill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0070C0"/>
                </a:solidFill>
              </a:rPr>
              <a:t>   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++;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TW" sz="28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CED-0E55-4B95-A2A8-EA990351DCE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96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do/while</a:t>
            </a:r>
            <a:r>
              <a:rPr lang="zh-TW" altLang="en-US" dirty="0"/>
              <a:t>迴圈敘述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do/while</a:t>
            </a:r>
            <a:r>
              <a:rPr lang="zh-TW" altLang="en-US" sz="2800" dirty="0"/>
              <a:t>和</a:t>
            </a:r>
            <a:r>
              <a:rPr lang="en-US" altLang="zh-TW" sz="2800" dirty="0"/>
              <a:t>while</a:t>
            </a:r>
            <a:r>
              <a:rPr lang="zh-TW" altLang="en-US" sz="2800" dirty="0"/>
              <a:t>迴圈敘述的不同處是在迴圈結尾檢查結束</a:t>
            </a:r>
            <a:r>
              <a:rPr lang="zh-TW" altLang="en-US" sz="2800" dirty="0" smtClean="0"/>
              <a:t>條件</a:t>
            </a:r>
            <a:endParaRPr lang="en-US" altLang="zh-TW" sz="2800" dirty="0" smtClean="0"/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do/while</a:t>
            </a:r>
            <a:r>
              <a:rPr lang="zh-TW" altLang="en-US" sz="2800" dirty="0"/>
              <a:t>迴圈的程式區塊</a:t>
            </a:r>
            <a:r>
              <a:rPr lang="zh-TW" altLang="en-US" sz="2800" dirty="0">
                <a:solidFill>
                  <a:srgbClr val="FF0000"/>
                </a:solidFill>
              </a:rPr>
              <a:t>至少會執行</a:t>
            </a:r>
            <a:r>
              <a:rPr lang="zh-TW" altLang="en-US" sz="2800" dirty="0" smtClean="0">
                <a:solidFill>
                  <a:srgbClr val="FF0000"/>
                </a:solidFill>
              </a:rPr>
              <a:t>一次</a:t>
            </a:r>
            <a:endParaRPr lang="zh-TW" altLang="en-US" sz="28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do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</a:t>
            </a:r>
            <a:r>
              <a:rPr lang="en-US" altLang="zh-TW" sz="24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400" dirty="0">
                <a:solidFill>
                  <a:schemeClr val="tx2"/>
                </a:solidFill>
              </a:rPr>
              <a:t>("</a:t>
            </a:r>
            <a:r>
              <a:rPr lang="zh-TW" altLang="en-US" sz="2400" dirty="0">
                <a:solidFill>
                  <a:schemeClr val="tx2"/>
                </a:solidFill>
              </a:rPr>
              <a:t>整數</a:t>
            </a:r>
            <a:r>
              <a:rPr lang="en-US" altLang="zh-TW" sz="2400" dirty="0">
                <a:solidFill>
                  <a:schemeClr val="tx2"/>
                </a:solidFill>
              </a:rPr>
              <a:t>: " + </a:t>
            </a:r>
            <a:r>
              <a:rPr lang="en-US" altLang="zh-TW" sz="2400" dirty="0" err="1">
                <a:solidFill>
                  <a:schemeClr val="tx2"/>
                </a:solidFill>
              </a:rPr>
              <a:t>i</a:t>
            </a:r>
            <a:r>
              <a:rPr lang="en-US" altLang="zh-TW" sz="2400" dirty="0">
                <a:solidFill>
                  <a:schemeClr val="tx2"/>
                </a:solidFill>
              </a:rPr>
              <a:t> + "&lt;</a:t>
            </a:r>
            <a:r>
              <a:rPr lang="en-US" altLang="zh-TW" sz="2400" dirty="0" err="1">
                <a:solidFill>
                  <a:schemeClr val="tx2"/>
                </a:solidFill>
              </a:rPr>
              <a:t>br</a:t>
            </a:r>
            <a:r>
              <a:rPr lang="en-US" altLang="zh-TW" sz="2400" dirty="0">
                <a:solidFill>
                  <a:schemeClr val="tx2"/>
                </a:solidFill>
              </a:rPr>
              <a:t>/&gt;");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</a:t>
            </a:r>
            <a:r>
              <a:rPr lang="en-US" altLang="zh-TW" sz="2400" dirty="0" err="1">
                <a:solidFill>
                  <a:schemeClr val="tx2"/>
                </a:solidFill>
              </a:rPr>
              <a:t>intSum</a:t>
            </a:r>
            <a:r>
              <a:rPr lang="en-US" altLang="zh-TW" sz="2400" dirty="0">
                <a:solidFill>
                  <a:schemeClr val="tx2"/>
                </a:solidFill>
              </a:rPr>
              <a:t> += </a:t>
            </a:r>
            <a:r>
              <a:rPr lang="en-US" altLang="zh-TW" sz="2400" dirty="0" err="1">
                <a:solidFill>
                  <a:schemeClr val="tx2"/>
                </a:solidFill>
              </a:rPr>
              <a:t>i</a:t>
            </a:r>
            <a:r>
              <a:rPr lang="en-US" altLang="zh-TW" sz="2400" dirty="0">
                <a:solidFill>
                  <a:schemeClr val="tx2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   </a:t>
            </a:r>
            <a:r>
              <a:rPr lang="en-US" altLang="zh-TW" sz="2400" dirty="0" err="1">
                <a:solidFill>
                  <a:srgbClr val="FF0000"/>
                </a:solidFill>
              </a:rPr>
              <a:t>i</a:t>
            </a:r>
            <a:r>
              <a:rPr lang="en-US" altLang="zh-TW" sz="2400" dirty="0">
                <a:solidFill>
                  <a:srgbClr val="FF0000"/>
                </a:solidFill>
              </a:rPr>
              <a:t>++;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} while (</a:t>
            </a:r>
            <a:r>
              <a:rPr lang="en-US" altLang="zh-TW" sz="2400" dirty="0" err="1">
                <a:solidFill>
                  <a:srgbClr val="FF0000"/>
                </a:solidFill>
              </a:rPr>
              <a:t>i</a:t>
            </a:r>
            <a:r>
              <a:rPr lang="en-US" altLang="zh-TW" sz="2400" dirty="0">
                <a:solidFill>
                  <a:srgbClr val="FF0000"/>
                </a:solidFill>
              </a:rPr>
              <a:t> &lt;= 6</a:t>
            </a:r>
            <a:r>
              <a:rPr lang="en-US" altLang="zh-TW" sz="2400" dirty="0" smtClean="0">
                <a:solidFill>
                  <a:schemeClr val="tx2"/>
                </a:solidFill>
              </a:rPr>
              <a:t>);</a:t>
            </a:r>
            <a:endParaRPr lang="en-US" altLang="zh-TW" sz="2400" dirty="0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CED-0E55-4B95-A2A8-EA990351DCE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69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流程控制的基礎</a:t>
            </a:r>
          </a:p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的條件控制</a:t>
            </a:r>
          </a:p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的迴圈控制</a:t>
            </a:r>
          </a:p>
          <a:p>
            <a:r>
              <a:rPr lang="zh-TW" altLang="en-US" dirty="0" smtClean="0"/>
              <a:t>繼續和跳出迴圈</a:t>
            </a:r>
          </a:p>
          <a:p>
            <a:r>
              <a:rPr lang="en-US" altLang="zh-TW" dirty="0" smtClean="0"/>
              <a:t>JavaScript</a:t>
            </a:r>
            <a:r>
              <a:rPr lang="zh-TW" altLang="en-US" dirty="0" smtClean="0"/>
              <a:t>的巢狀迴圈</a:t>
            </a:r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CED-0E55-4B95-A2A8-EA990351DCE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156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跳出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-- break</a:t>
            </a:r>
            <a:endParaRPr lang="zh-TW" altLang="en-US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800" dirty="0" smtClean="0"/>
              <a:t>強迫</a:t>
            </a:r>
            <a:r>
              <a:rPr lang="zh-TW" altLang="en-US" sz="2800" dirty="0"/>
              <a:t>終止迴圈的執行或繼續執行迴</a:t>
            </a:r>
            <a:r>
              <a:rPr lang="zh-TW" altLang="en-US" sz="2800" dirty="0" smtClean="0"/>
              <a:t>圈</a:t>
            </a:r>
            <a:endParaRPr lang="en-US" altLang="zh-TW" sz="2800" dirty="0" smtClean="0"/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break</a:t>
            </a:r>
            <a:r>
              <a:rPr lang="zh-TW" altLang="en-US" sz="2800" dirty="0"/>
              <a:t>關鍵字：當某些條件成立時，強迫終止迴圈的</a:t>
            </a:r>
            <a:r>
              <a:rPr lang="zh-TW" altLang="en-US" sz="2800" dirty="0" smtClean="0"/>
              <a:t>執行</a:t>
            </a:r>
            <a:endParaRPr lang="en-US" altLang="zh-TW" sz="28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dirty="0" smtClean="0">
                <a:solidFill>
                  <a:schemeClr val="tx2"/>
                </a:solidFill>
              </a:rPr>
              <a:t>if </a:t>
            </a:r>
            <a:r>
              <a:rPr lang="en-US" altLang="zh-TW" dirty="0">
                <a:solidFill>
                  <a:schemeClr val="tx2"/>
                </a:solidFill>
              </a:rPr>
              <a:t>(number == null || number == target)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   </a:t>
            </a:r>
            <a:r>
              <a:rPr lang="en-US" altLang="zh-TW" dirty="0" smtClean="0">
                <a:solidFill>
                  <a:schemeClr val="tx2"/>
                </a:solidFill>
              </a:rPr>
              <a:t>    </a:t>
            </a:r>
            <a:r>
              <a:rPr lang="en-US" altLang="zh-TW" dirty="0">
                <a:solidFill>
                  <a:schemeClr val="tx2"/>
                </a:solidFill>
              </a:rPr>
              <a:t>break;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CED-0E55-4B95-A2A8-EA990351DCE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618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繼續迴圈</a:t>
            </a:r>
            <a:r>
              <a:rPr lang="en-US" altLang="zh-TW" dirty="0" smtClean="0"/>
              <a:t>-- </a:t>
            </a:r>
            <a:r>
              <a:rPr lang="en-US" altLang="zh-TW" dirty="0" err="1" smtClean="0"/>
              <a:t>contiune</a:t>
            </a:r>
            <a:endParaRPr lang="zh-TW" altLang="en-US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800" dirty="0" smtClean="0"/>
              <a:t>可以</a:t>
            </a:r>
            <a:r>
              <a:rPr lang="zh-TW" altLang="en-US" sz="2800" dirty="0"/>
              <a:t>馬上繼續下一次迴圈的</a:t>
            </a:r>
            <a:r>
              <a:rPr lang="zh-TW" altLang="en-US" sz="2800" dirty="0" smtClean="0"/>
              <a:t>執行</a:t>
            </a:r>
            <a:endParaRPr lang="en-US" altLang="zh-TW" sz="2800" dirty="0" smtClean="0"/>
          </a:p>
          <a:p>
            <a:pPr>
              <a:lnSpc>
                <a:spcPct val="90000"/>
              </a:lnSpc>
            </a:pPr>
            <a:r>
              <a:rPr lang="zh-TW" altLang="en-US" sz="2800" dirty="0" smtClean="0"/>
              <a:t>不會</a:t>
            </a:r>
            <a:r>
              <a:rPr lang="zh-TW" altLang="en-US" sz="2800" dirty="0"/>
              <a:t>執行程式區塊中位在</a:t>
            </a:r>
            <a:r>
              <a:rPr lang="en-US" altLang="zh-TW" sz="2800" dirty="0"/>
              <a:t>continue</a:t>
            </a:r>
            <a:r>
              <a:rPr lang="zh-TW" altLang="en-US" sz="2800" dirty="0"/>
              <a:t>關鍵字之後的</a:t>
            </a:r>
            <a:r>
              <a:rPr lang="zh-TW" altLang="en-US" sz="2800" dirty="0" smtClean="0"/>
              <a:t>程式碼</a:t>
            </a:r>
            <a:endParaRPr lang="en-US" altLang="zh-TW" sz="28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2400" dirty="0" smtClean="0">
                <a:solidFill>
                  <a:schemeClr val="tx2"/>
                </a:solidFill>
              </a:rPr>
              <a:t>if </a:t>
            </a:r>
            <a:r>
              <a:rPr lang="en-US" altLang="zh-TW" sz="2400" dirty="0">
                <a:solidFill>
                  <a:schemeClr val="tx2"/>
                </a:solidFill>
              </a:rPr>
              <a:t>(number != target)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</a:t>
            </a:r>
            <a:r>
              <a:rPr lang="en-US" altLang="zh-TW" sz="24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400" dirty="0">
                <a:solidFill>
                  <a:schemeClr val="tx2"/>
                </a:solidFill>
              </a:rPr>
              <a:t>(number + "</a:t>
            </a:r>
            <a:r>
              <a:rPr lang="zh-TW" altLang="en-US" sz="2400" dirty="0">
                <a:solidFill>
                  <a:schemeClr val="tx2"/>
                </a:solidFill>
              </a:rPr>
              <a:t>太小</a:t>
            </a:r>
            <a:r>
              <a:rPr lang="en-US" altLang="zh-TW" sz="2400" dirty="0">
                <a:solidFill>
                  <a:schemeClr val="tx2"/>
                </a:solidFill>
              </a:rPr>
              <a:t>&lt;</a:t>
            </a:r>
            <a:r>
              <a:rPr lang="en-US" altLang="zh-TW" sz="2400" dirty="0" err="1">
                <a:solidFill>
                  <a:schemeClr val="tx2"/>
                </a:solidFill>
              </a:rPr>
              <a:t>br</a:t>
            </a:r>
            <a:r>
              <a:rPr lang="en-US" altLang="zh-TW" sz="2400" dirty="0">
                <a:solidFill>
                  <a:schemeClr val="tx2"/>
                </a:solidFill>
              </a:rPr>
              <a:t>/&gt;");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continue;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TW" sz="24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CED-0E55-4B95-A2A8-EA990351DCE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925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的巢狀迴圈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altLang="en-US" sz="2800" dirty="0"/>
              <a:t>巢狀迴圈是指在</a:t>
            </a:r>
            <a:r>
              <a:rPr lang="zh-TW" altLang="en-US" sz="2800" dirty="0">
                <a:solidFill>
                  <a:srgbClr val="FF0000"/>
                </a:solidFill>
              </a:rPr>
              <a:t>迴圈之中擁有其他迴</a:t>
            </a:r>
            <a:r>
              <a:rPr lang="zh-TW" altLang="en-US" sz="2800" dirty="0" smtClean="0">
                <a:solidFill>
                  <a:srgbClr val="FF0000"/>
                </a:solidFill>
              </a:rPr>
              <a:t>圈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2800" dirty="0" smtClean="0"/>
              <a:t>JavaScript</a:t>
            </a:r>
            <a:r>
              <a:rPr lang="zh-TW" altLang="en-US" sz="2800" dirty="0"/>
              <a:t>的巢狀迴圈可以有很多</a:t>
            </a:r>
            <a:r>
              <a:rPr lang="zh-TW" altLang="en-US" sz="2800" dirty="0" smtClean="0"/>
              <a:t>層</a:t>
            </a:r>
            <a:endParaRPr lang="zh-TW" altLang="en-US" sz="2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for (</a:t>
            </a:r>
            <a:r>
              <a:rPr lang="en-US" altLang="zh-TW" dirty="0" err="1">
                <a:solidFill>
                  <a:schemeClr val="tx2"/>
                </a:solidFill>
              </a:rPr>
              <a:t>i</a:t>
            </a:r>
            <a:r>
              <a:rPr lang="en-US" altLang="zh-TW" dirty="0">
                <a:solidFill>
                  <a:schemeClr val="tx2"/>
                </a:solidFill>
              </a:rPr>
              <a:t>=1;i&lt;=9;i++)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    ……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    j = 1;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while (j &lt;= 9) {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      …..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j++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dirty="0" smtClean="0">
                <a:solidFill>
                  <a:schemeClr val="tx2"/>
                </a:solidFill>
              </a:rPr>
              <a:t>}</a:t>
            </a:r>
            <a:endParaRPr lang="en-US" altLang="zh-TW" dirty="0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CED-0E55-4B95-A2A8-EA990351DCE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733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請使用</a:t>
            </a:r>
            <a:r>
              <a:rPr lang="en-US" altLang="zh-TW" sz="2800" dirty="0" smtClean="0"/>
              <a:t>for </a:t>
            </a:r>
            <a:r>
              <a:rPr lang="zh-TW" altLang="en-US" sz="2800" dirty="0" smtClean="0"/>
              <a:t>和</a:t>
            </a:r>
            <a:r>
              <a:rPr lang="en-US" altLang="zh-TW" sz="2800" dirty="0" smtClean="0"/>
              <a:t>while</a:t>
            </a:r>
            <a:r>
              <a:rPr lang="zh-TW" altLang="en-US" sz="2800" dirty="0" smtClean="0"/>
              <a:t>迴圈建立兩層巢狀迴圈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 以顯示九九乘法表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704732"/>
            <a:ext cx="5769983" cy="3603993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CED-0E55-4B95-A2A8-EA990351DCE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16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</a:t>
            </a:r>
            <a:r>
              <a:rPr lang="zh-TW" altLang="en-US" dirty="0"/>
              <a:t>控制的</a:t>
            </a:r>
            <a:r>
              <a:rPr lang="zh-TW" altLang="en-US" dirty="0" smtClean="0"/>
              <a:t>基礎</a:t>
            </a:r>
            <a:endParaRPr lang="zh-TW" alt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/>
              <a:t>程式碼大部分</a:t>
            </a:r>
            <a:r>
              <a:rPr lang="zh-TW" altLang="en-US" dirty="0" smtClean="0"/>
              <a:t>是</a:t>
            </a:r>
            <a:r>
              <a:rPr lang="zh-TW" altLang="en-US" dirty="0" smtClean="0">
                <a:solidFill>
                  <a:srgbClr val="FF0000"/>
                </a:solidFill>
              </a:rPr>
              <a:t>循序執行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對於</a:t>
            </a:r>
            <a:r>
              <a:rPr lang="zh-TW" altLang="en-US" dirty="0"/>
              <a:t>複雜的工作，為了達成預期的執行結果</a:t>
            </a:r>
            <a:r>
              <a:rPr lang="zh-TW" altLang="en-US" dirty="0" smtClean="0"/>
              <a:t>，需要</a:t>
            </a:r>
            <a:r>
              <a:rPr lang="zh-TW" altLang="en-US" dirty="0"/>
              <a:t>使用</a:t>
            </a:r>
            <a:r>
              <a:rPr lang="zh-TW" altLang="en-US" dirty="0">
                <a:solidFill>
                  <a:srgbClr val="FF0000"/>
                </a:solidFill>
              </a:rPr>
              <a:t>「流程控制結構」（</a:t>
            </a:r>
            <a:r>
              <a:rPr lang="en-US" altLang="zh-TW" dirty="0">
                <a:solidFill>
                  <a:srgbClr val="FF0000"/>
                </a:solidFill>
              </a:rPr>
              <a:t>Control Structures</a:t>
            </a:r>
            <a:r>
              <a:rPr lang="zh-TW" altLang="en-US" dirty="0">
                <a:solidFill>
                  <a:srgbClr val="FF0000"/>
                </a:solidFill>
              </a:rPr>
              <a:t>）</a:t>
            </a:r>
            <a:r>
              <a:rPr lang="zh-TW" altLang="en-US" dirty="0"/>
              <a:t>來改變執行的順序。</a:t>
            </a:r>
          </a:p>
          <a:p>
            <a:endParaRPr lang="en-US" altLang="zh-TW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CED-0E55-4B95-A2A8-EA990351DCE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35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</a:t>
            </a:r>
            <a:r>
              <a:rPr lang="zh-TW" altLang="en-US" dirty="0"/>
              <a:t>控制的基礎</a:t>
            </a:r>
            <a:r>
              <a:rPr lang="en-US" altLang="zh-TW" dirty="0"/>
              <a:t>-</a:t>
            </a:r>
            <a:r>
              <a:rPr lang="zh-TW" altLang="en-US" dirty="0"/>
              <a:t>循序結構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2763"/>
            <a:ext cx="4745038" cy="4525962"/>
          </a:xfrm>
        </p:spPr>
        <p:txBody>
          <a:bodyPr/>
          <a:lstStyle/>
          <a:p>
            <a:pPr>
              <a:buFontTx/>
              <a:buNone/>
            </a:pPr>
            <a:r>
              <a:rPr lang="zh-TW" altLang="en-US" u="sng" dirty="0"/>
              <a:t>循序結構（</a:t>
            </a:r>
            <a:r>
              <a:rPr lang="en-US" altLang="zh-TW" u="sng" dirty="0"/>
              <a:t>Sequential</a:t>
            </a:r>
            <a:r>
              <a:rPr lang="zh-TW" altLang="en-US" u="sng" dirty="0"/>
              <a:t>）</a:t>
            </a:r>
          </a:p>
          <a:p>
            <a:r>
              <a:rPr lang="zh-TW" altLang="en-US" dirty="0" smtClean="0"/>
              <a:t>程式</a:t>
            </a:r>
            <a:r>
              <a:rPr lang="zh-TW" altLang="en-US" dirty="0"/>
              <a:t>預設的執行</a:t>
            </a:r>
            <a:r>
              <a:rPr lang="zh-TW" altLang="en-US" dirty="0" smtClean="0"/>
              <a:t>方式</a:t>
            </a:r>
            <a:endParaRPr lang="en-US" altLang="zh-TW" dirty="0"/>
          </a:p>
        </p:txBody>
      </p:sp>
      <p:pic>
        <p:nvPicPr>
          <p:cNvPr id="201732" name="Picture 4" descr="Ch03-1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854200"/>
            <a:ext cx="2433638" cy="45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CED-0E55-4B95-A2A8-EA990351DCE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25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</a:t>
            </a:r>
            <a:r>
              <a:rPr lang="zh-TW" altLang="en-US" dirty="0"/>
              <a:t>控制的基礎</a:t>
            </a:r>
            <a:r>
              <a:rPr lang="en-US" altLang="zh-TW" dirty="0"/>
              <a:t>-</a:t>
            </a:r>
            <a:r>
              <a:rPr lang="zh-TW" altLang="en-US" dirty="0"/>
              <a:t>選擇結構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2763"/>
            <a:ext cx="4519613" cy="4525962"/>
          </a:xfrm>
        </p:spPr>
        <p:txBody>
          <a:bodyPr/>
          <a:lstStyle/>
          <a:p>
            <a:pPr>
              <a:buFontTx/>
              <a:buNone/>
            </a:pPr>
            <a:r>
              <a:rPr lang="zh-TW" altLang="en-US" sz="2800" u="sng" dirty="0"/>
              <a:t>選擇結構（</a:t>
            </a:r>
            <a:r>
              <a:rPr lang="en-US" altLang="zh-TW" sz="2800" u="sng" dirty="0"/>
              <a:t>Selection</a:t>
            </a:r>
            <a:r>
              <a:rPr lang="zh-TW" altLang="en-US" sz="2800" u="sng" dirty="0"/>
              <a:t>）</a:t>
            </a:r>
          </a:p>
          <a:p>
            <a:r>
              <a:rPr lang="zh-TW" altLang="en-US" sz="2800" dirty="0" smtClean="0"/>
              <a:t>一種</a:t>
            </a:r>
            <a:r>
              <a:rPr lang="zh-TW" altLang="en-US" sz="2800" dirty="0"/>
              <a:t>條件</a:t>
            </a:r>
            <a:r>
              <a:rPr lang="zh-TW" altLang="en-US" sz="2800" dirty="0" smtClean="0"/>
              <a:t>控制</a:t>
            </a:r>
            <a:endParaRPr lang="en-US" altLang="zh-TW" sz="2800" dirty="0"/>
          </a:p>
          <a:p>
            <a:r>
              <a:rPr lang="zh-TW" altLang="en-US" sz="2800" dirty="0" smtClean="0"/>
              <a:t>依照</a:t>
            </a:r>
            <a:r>
              <a:rPr lang="zh-TW" altLang="en-US" sz="2800" dirty="0">
                <a:solidFill>
                  <a:srgbClr val="FF0000"/>
                </a:solidFill>
              </a:rPr>
              <a:t>邏輯或比較運算式</a:t>
            </a:r>
            <a:r>
              <a:rPr lang="zh-TW" altLang="en-US" sz="2800" dirty="0"/>
              <a:t>的條件，決定執行哪一個程式區塊的</a:t>
            </a:r>
            <a:r>
              <a:rPr lang="zh-TW" altLang="en-US" sz="2800" dirty="0" smtClean="0"/>
              <a:t>程式碼</a:t>
            </a:r>
            <a:endParaRPr lang="en-US" altLang="zh-TW" sz="2800" dirty="0"/>
          </a:p>
        </p:txBody>
      </p:sp>
      <p:pic>
        <p:nvPicPr>
          <p:cNvPr id="202756" name="Picture 4" descr="Ch03-1-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2033588"/>
            <a:ext cx="3644900" cy="349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CED-0E55-4B95-A2A8-EA990351DCE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82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</a:t>
            </a:r>
            <a:r>
              <a:rPr lang="zh-TW" altLang="en-US" dirty="0"/>
              <a:t>控制的基礎</a:t>
            </a:r>
            <a:r>
              <a:rPr lang="en-US" altLang="zh-TW" dirty="0"/>
              <a:t>-</a:t>
            </a:r>
            <a:r>
              <a:rPr lang="zh-TW" altLang="en-US" dirty="0"/>
              <a:t>重複結構</a:t>
            </a:r>
            <a:r>
              <a:rPr lang="en-US" altLang="zh-TW" dirty="0"/>
              <a:t>1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2763"/>
            <a:ext cx="4429125" cy="45259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TW" altLang="en-US" sz="2800" u="sng" dirty="0"/>
              <a:t>重複結構（</a:t>
            </a:r>
            <a:r>
              <a:rPr lang="en-US" altLang="zh-TW" sz="2800" u="sng" dirty="0"/>
              <a:t>Iteration</a:t>
            </a:r>
            <a:r>
              <a:rPr lang="zh-TW" altLang="en-US" sz="2800" u="sng" dirty="0"/>
              <a:t>）</a:t>
            </a:r>
          </a:p>
          <a:p>
            <a:pPr>
              <a:lnSpc>
                <a:spcPct val="80000"/>
              </a:lnSpc>
            </a:pPr>
            <a:r>
              <a:rPr lang="zh-TW" altLang="en-US" sz="2800" dirty="0" smtClean="0"/>
              <a:t>迴</a:t>
            </a:r>
            <a:r>
              <a:rPr lang="zh-TW" altLang="en-US" sz="2800" dirty="0"/>
              <a:t>圈</a:t>
            </a:r>
            <a:r>
              <a:rPr lang="zh-TW" altLang="en-US" sz="2800" dirty="0" smtClean="0"/>
              <a:t>控制</a:t>
            </a:r>
            <a:endParaRPr lang="en-US" altLang="zh-TW" sz="2800" dirty="0" smtClean="0"/>
          </a:p>
          <a:p>
            <a:pPr>
              <a:lnSpc>
                <a:spcPct val="80000"/>
              </a:lnSpc>
            </a:pPr>
            <a:r>
              <a:rPr lang="zh-TW" altLang="en-US" sz="2800" dirty="0" smtClean="0"/>
              <a:t>可以</a:t>
            </a:r>
            <a:r>
              <a:rPr lang="zh-TW" altLang="en-US" sz="2800" dirty="0">
                <a:solidFill>
                  <a:srgbClr val="FF0000"/>
                </a:solidFill>
              </a:rPr>
              <a:t>重複執行一個程式區塊的程式碼</a:t>
            </a:r>
            <a:r>
              <a:rPr lang="zh-TW" altLang="en-US" sz="2800" dirty="0"/>
              <a:t>，提供結束條件結束迴圈的</a:t>
            </a:r>
            <a:r>
              <a:rPr lang="zh-TW" altLang="en-US" sz="2800" dirty="0" smtClean="0"/>
              <a:t>執行</a:t>
            </a:r>
            <a:endParaRPr lang="en-US" altLang="zh-TW" sz="2800" dirty="0"/>
          </a:p>
          <a:p>
            <a:pPr>
              <a:lnSpc>
                <a:spcPct val="80000"/>
              </a:lnSpc>
            </a:pPr>
            <a:r>
              <a:rPr lang="zh-TW" altLang="en-US" sz="2800" dirty="0" smtClean="0"/>
              <a:t>前</a:t>
            </a:r>
            <a:r>
              <a:rPr lang="zh-TW" altLang="en-US" sz="2800" dirty="0"/>
              <a:t>測式重複</a:t>
            </a:r>
            <a:r>
              <a:rPr lang="zh-TW" altLang="en-US" sz="2800" dirty="0" smtClean="0"/>
              <a:t>結構</a:t>
            </a:r>
            <a:endParaRPr lang="en-US" altLang="zh-TW" dirty="0"/>
          </a:p>
        </p:txBody>
      </p:sp>
      <p:pic>
        <p:nvPicPr>
          <p:cNvPr id="203780" name="Picture 4" descr="Ch03-1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898650"/>
            <a:ext cx="3563937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CED-0E55-4B95-A2A8-EA990351DCE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14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</a:t>
            </a:r>
            <a:r>
              <a:rPr lang="zh-TW" altLang="en-US" dirty="0"/>
              <a:t>控制的基礎</a:t>
            </a:r>
            <a:r>
              <a:rPr lang="en-US" altLang="zh-TW" dirty="0"/>
              <a:t>-</a:t>
            </a:r>
            <a:r>
              <a:rPr lang="zh-TW" altLang="en-US" dirty="0"/>
              <a:t>重複結構</a:t>
            </a:r>
            <a:r>
              <a:rPr lang="en-US" altLang="zh-TW" dirty="0"/>
              <a:t>2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2763"/>
            <a:ext cx="4294188" cy="4525962"/>
          </a:xfrm>
        </p:spPr>
        <p:txBody>
          <a:bodyPr/>
          <a:lstStyle/>
          <a:p>
            <a:pPr lvl="1"/>
            <a:r>
              <a:rPr lang="zh-TW" altLang="en-US" dirty="0"/>
              <a:t>後測式重複</a:t>
            </a:r>
            <a:r>
              <a:rPr lang="zh-TW" altLang="en-US" dirty="0" smtClean="0"/>
              <a:t>結構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迴</a:t>
            </a:r>
            <a:r>
              <a:rPr lang="zh-TW" altLang="en-US" dirty="0"/>
              <a:t>圈的程式區塊至少會執行</a:t>
            </a:r>
            <a:r>
              <a:rPr lang="zh-TW" altLang="en-US" dirty="0" smtClean="0"/>
              <a:t>一次</a:t>
            </a:r>
            <a:endParaRPr lang="zh-TW" altLang="en-US" dirty="0"/>
          </a:p>
        </p:txBody>
      </p:sp>
      <p:pic>
        <p:nvPicPr>
          <p:cNvPr id="204804" name="Picture 4" descr="Ch03-1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1808163"/>
            <a:ext cx="2838450" cy="43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CED-0E55-4B95-A2A8-EA990351DCE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90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JavaScript</a:t>
            </a:r>
            <a:r>
              <a:rPr lang="en-US" altLang="en-US" dirty="0" err="1"/>
              <a:t>的條件控制</a:t>
            </a:r>
            <a:endParaRPr lang="zh-TW" altLang="en-US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if</a:t>
            </a:r>
            <a:r>
              <a:rPr lang="en-US" altLang="en-US" dirty="0" err="1"/>
              <a:t>是否選擇條件敘述</a:t>
            </a:r>
            <a:endParaRPr lang="zh-TW" altLang="en-US" dirty="0"/>
          </a:p>
          <a:p>
            <a:r>
              <a:rPr lang="en-US" altLang="en-US" dirty="0" smtClean="0"/>
              <a:t>if/</a:t>
            </a:r>
            <a:r>
              <a:rPr lang="en-US" altLang="en-US" dirty="0" err="1" smtClean="0"/>
              <a:t>else</a:t>
            </a:r>
            <a:r>
              <a:rPr lang="en-US" altLang="en-US" dirty="0" err="1"/>
              <a:t>二選一條件敘述</a:t>
            </a:r>
            <a:endParaRPr lang="zh-TW" altLang="en-US" dirty="0"/>
          </a:p>
          <a:p>
            <a:r>
              <a:rPr lang="en-US" altLang="en-US" dirty="0" smtClean="0"/>
              <a:t>if/</a:t>
            </a:r>
            <a:r>
              <a:rPr lang="en-US" altLang="en-US" dirty="0" err="1" smtClean="0"/>
              <a:t>else</a:t>
            </a:r>
            <a:r>
              <a:rPr lang="en-US" altLang="en-US" dirty="0" err="1"/>
              <a:t>多選一條件敘述</a:t>
            </a:r>
            <a:endParaRPr lang="zh-TW" altLang="en-US" dirty="0"/>
          </a:p>
          <a:p>
            <a:r>
              <a:rPr lang="en-US" altLang="zh-TW" dirty="0" smtClean="0"/>
              <a:t>switch</a:t>
            </a:r>
            <a:r>
              <a:rPr lang="zh-TW" altLang="en-US" dirty="0"/>
              <a:t>多選一條件敘述</a:t>
            </a:r>
          </a:p>
          <a:p>
            <a:r>
              <a:rPr lang="zh-TW" altLang="en-US" dirty="0" smtClean="0"/>
              <a:t>條件</a:t>
            </a:r>
            <a:r>
              <a:rPr lang="zh-TW" altLang="en-US" dirty="0"/>
              <a:t>運算子</a:t>
            </a:r>
            <a:r>
              <a:rPr lang="en-US" altLang="zh-TW" dirty="0"/>
              <a:t>?: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CED-0E55-4B95-A2A8-EA990351DCE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455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if--</a:t>
            </a:r>
            <a:r>
              <a:rPr lang="zh-TW" altLang="en-US" dirty="0" smtClean="0"/>
              <a:t>選擇</a:t>
            </a:r>
            <a:r>
              <a:rPr lang="zh-TW" altLang="en-US" dirty="0"/>
              <a:t>條件敘述</a:t>
            </a:r>
          </a:p>
        </p:txBody>
      </p:sp>
      <p:sp>
        <p:nvSpPr>
          <p:cNvPr id="16691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2400" dirty="0"/>
              <a:t>if</a:t>
            </a:r>
            <a:r>
              <a:rPr lang="zh-TW" altLang="en-US" sz="2400" dirty="0"/>
              <a:t>條件敘述是一種是否執行的單選</a:t>
            </a:r>
            <a:r>
              <a:rPr lang="zh-TW" altLang="en-US" sz="2400" dirty="0" smtClean="0"/>
              <a:t>題</a:t>
            </a:r>
            <a:endParaRPr lang="en-US" altLang="zh-TW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800" dirty="0" smtClean="0">
                <a:solidFill>
                  <a:schemeClr val="tx2"/>
                </a:solidFill>
              </a:rPr>
              <a:t>if </a:t>
            </a:r>
            <a:r>
              <a:rPr lang="en-US" altLang="zh-TW" sz="2800" dirty="0">
                <a:solidFill>
                  <a:schemeClr val="tx2"/>
                </a:solidFill>
              </a:rPr>
              <a:t>(</a:t>
            </a:r>
            <a:r>
              <a:rPr lang="en-US" altLang="zh-TW" sz="2800" dirty="0" err="1">
                <a:solidFill>
                  <a:schemeClr val="tx2"/>
                </a:solidFill>
              </a:rPr>
              <a:t>strGender</a:t>
            </a:r>
            <a:r>
              <a:rPr lang="en-US" altLang="zh-TW" sz="2800" dirty="0">
                <a:solidFill>
                  <a:schemeClr val="tx2"/>
                </a:solidFill>
              </a:rPr>
              <a:t> == "</a:t>
            </a:r>
            <a:r>
              <a:rPr lang="zh-TW" altLang="en-US" sz="2800" dirty="0">
                <a:solidFill>
                  <a:schemeClr val="tx2"/>
                </a:solidFill>
              </a:rPr>
              <a:t>男</a:t>
            </a:r>
            <a:r>
              <a:rPr lang="en-US" altLang="zh-TW" sz="2800" dirty="0">
                <a:solidFill>
                  <a:schemeClr val="tx2"/>
                </a:solidFill>
              </a:rPr>
              <a:t>"){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</a:t>
            </a:r>
            <a:r>
              <a:rPr lang="en-US" altLang="zh-TW" sz="24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400" dirty="0">
                <a:solidFill>
                  <a:schemeClr val="tx2"/>
                </a:solidFill>
              </a:rPr>
              <a:t>("</a:t>
            </a:r>
            <a:r>
              <a:rPr lang="zh-TW" altLang="en-US" sz="2400" dirty="0">
                <a:solidFill>
                  <a:schemeClr val="tx2"/>
                </a:solidFill>
              </a:rPr>
              <a:t>男性網友您好</a:t>
            </a:r>
            <a:r>
              <a:rPr lang="en-US" altLang="zh-TW" sz="2400" dirty="0">
                <a:solidFill>
                  <a:schemeClr val="tx2"/>
                </a:solidFill>
              </a:rPr>
              <a:t>! 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</a:t>
            </a:r>
            <a:r>
              <a:rPr lang="en-US" altLang="zh-TW" sz="2400" dirty="0" err="1">
                <a:solidFill>
                  <a:schemeClr val="tx2"/>
                </a:solidFill>
              </a:rPr>
              <a:t>document.write</a:t>
            </a:r>
            <a:r>
              <a:rPr lang="en-US" altLang="zh-TW" sz="2400" dirty="0">
                <a:solidFill>
                  <a:schemeClr val="tx2"/>
                </a:solidFill>
              </a:rPr>
              <a:t>("</a:t>
            </a:r>
            <a:r>
              <a:rPr lang="zh-TW" altLang="en-US" sz="2400" dirty="0">
                <a:solidFill>
                  <a:schemeClr val="tx2"/>
                </a:solidFill>
              </a:rPr>
              <a:t>歡迎使用</a:t>
            </a:r>
            <a:r>
              <a:rPr lang="en-US" altLang="zh-TW" sz="2400" dirty="0">
                <a:solidFill>
                  <a:schemeClr val="tx2"/>
                </a:solidFill>
              </a:rPr>
              <a:t>JavaScript&lt;</a:t>
            </a:r>
            <a:r>
              <a:rPr lang="en-US" altLang="zh-TW" sz="2400" dirty="0" err="1">
                <a:solidFill>
                  <a:schemeClr val="tx2"/>
                </a:solidFill>
              </a:rPr>
              <a:t>br</a:t>
            </a:r>
            <a:r>
              <a:rPr lang="en-US" altLang="zh-TW" sz="2400" dirty="0">
                <a:solidFill>
                  <a:schemeClr val="tx2"/>
                </a:solidFill>
              </a:rPr>
              <a:t>/&gt;");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chemeClr val="tx2"/>
                </a:solidFill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zh-TW" sz="24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zh-TW" altLang="en-US" sz="2400" dirty="0" smtClean="0"/>
              <a:t>當</a:t>
            </a:r>
            <a:r>
              <a:rPr lang="zh-TW" altLang="en-US" sz="2400" dirty="0"/>
              <a:t>程式區塊的程式碼只有一列時</a:t>
            </a:r>
            <a:r>
              <a:rPr lang="zh-TW" altLang="en-US" sz="2400" dirty="0" smtClean="0"/>
              <a:t>，可以</a:t>
            </a:r>
            <a:r>
              <a:rPr lang="zh-TW" altLang="en-US" sz="2400" dirty="0"/>
              <a:t>省略前後的大括號「</a:t>
            </a:r>
            <a:r>
              <a:rPr lang="en-US" altLang="zh-TW" sz="2400" dirty="0"/>
              <a:t>{</a:t>
            </a:r>
            <a:r>
              <a:rPr lang="zh-TW" altLang="en-US" sz="2400" dirty="0"/>
              <a:t>」和「</a:t>
            </a:r>
            <a:r>
              <a:rPr lang="en-US" altLang="zh-TW" sz="2400" dirty="0"/>
              <a:t>}</a:t>
            </a:r>
            <a:r>
              <a:rPr lang="zh-TW" altLang="en-US" sz="2400" dirty="0"/>
              <a:t>」。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5BCED-0E55-4B95-A2A8-EA990351DCE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6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A16DFEE6-E69A-48FE-A826-B023838B4988}" vid="{A8B8770B-1616-4BF6-9427-B88645D1A2B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213</TotalTime>
  <Words>1069</Words>
  <Application>Microsoft Office PowerPoint</Application>
  <PresentationFormat>如螢幕大小 (4:3)</PresentationFormat>
  <Paragraphs>186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맑은 고딕</vt:lpstr>
      <vt:lpstr>微軟正黑體</vt:lpstr>
      <vt:lpstr>新細明體</vt:lpstr>
      <vt:lpstr>Arial</vt:lpstr>
      <vt:lpstr>Calibri</vt:lpstr>
      <vt:lpstr>Wingdings</vt:lpstr>
      <vt:lpstr>佈景主題1</vt:lpstr>
      <vt:lpstr>Chapter 03 JavaScript流程控制</vt:lpstr>
      <vt:lpstr>大綱</vt:lpstr>
      <vt:lpstr>流程控制的基礎</vt:lpstr>
      <vt:lpstr>流程控制的基礎-循序結構</vt:lpstr>
      <vt:lpstr>流程控制的基礎-選擇結構</vt:lpstr>
      <vt:lpstr>流程控制的基礎-重複結構1</vt:lpstr>
      <vt:lpstr>流程控制的基礎-重複結構2</vt:lpstr>
      <vt:lpstr>JavaScript的條件控制</vt:lpstr>
      <vt:lpstr>if--選擇條件敘述</vt:lpstr>
      <vt:lpstr>if/else -- 二選一條件敘述</vt:lpstr>
      <vt:lpstr>if/else -- 多選一條件敘述</vt:lpstr>
      <vt:lpstr>Switch -- 多選一條件敘述</vt:lpstr>
      <vt:lpstr>條件運算子  ?:</vt:lpstr>
      <vt:lpstr>JavaScript的迴圈控制</vt:lpstr>
      <vt:lpstr>for迴圈敘述</vt:lpstr>
      <vt:lpstr>for/In迴圈敘述</vt:lpstr>
      <vt:lpstr>練習1</vt:lpstr>
      <vt:lpstr>while迴圈敘述</vt:lpstr>
      <vt:lpstr>do/while迴圈敘述</vt:lpstr>
      <vt:lpstr>跳出迴圈-- break</vt:lpstr>
      <vt:lpstr>繼續迴圈-- contiune</vt:lpstr>
      <vt:lpstr>JavaScript的巢狀迴圈</vt:lpstr>
      <vt:lpstr>練習2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03 JavaScript的流程控制</dc:title>
  <dc:creator>Christine</dc:creator>
  <cp:lastModifiedBy>user</cp:lastModifiedBy>
  <cp:revision>14</cp:revision>
  <dcterms:created xsi:type="dcterms:W3CDTF">2015-09-12T08:39:57Z</dcterms:created>
  <dcterms:modified xsi:type="dcterms:W3CDTF">2017-08-03T08:27:14Z</dcterms:modified>
</cp:coreProperties>
</file>